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5" r:id="rId4"/>
    <p:sldId id="258" r:id="rId5"/>
    <p:sldId id="259" r:id="rId6"/>
    <p:sldId id="266" r:id="rId7"/>
    <p:sldId id="257" r:id="rId8"/>
    <p:sldId id="261" r:id="rId9"/>
    <p:sldId id="262" r:id="rId10"/>
    <p:sldId id="267" r:id="rId11"/>
    <p:sldId id="264" r:id="rId12"/>
    <p:sldId id="269" r:id="rId13"/>
    <p:sldId id="277" r:id="rId14"/>
    <p:sldId id="278" r:id="rId15"/>
    <p:sldId id="279" r:id="rId16"/>
    <p:sldId id="271" r:id="rId17"/>
  </p:sldIdLst>
  <p:sldSz cx="9144000" cy="6858000" type="screen4x3"/>
  <p:notesSz cx="6858000" cy="994568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04453-B96A-418C-BA3C-C1C55B88D22C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101AA-D986-4549-8DE0-29AFF1B518C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B10B-BD67-4F2B-B760-A8C62F9A7DFA}" type="datetimeFigureOut">
              <a:rPr lang="is-IS" smtClean="0"/>
              <a:pPr/>
              <a:t>26.1.2011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4B25-4125-4589-99A9-322E76BDE3A3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Frelsi </a:t>
            </a:r>
            <a:r>
              <a:rPr lang="is-IS" smtClean="0"/>
              <a:t>eða höft?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Staðgöngumæðrun og staða kvenna</a:t>
            </a:r>
            <a:br>
              <a:rPr lang="is-IS" dirty="0" smtClean="0"/>
            </a:br>
            <a:endParaRPr lang="is-I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Hverjir fá aðgang að þjónustunni?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Barnleysi</a:t>
            </a:r>
            <a:r>
              <a:rPr lang="en-US" dirty="0" smtClean="0"/>
              <a:t> </a:t>
            </a:r>
            <a:r>
              <a:rPr lang="en-US" dirty="0"/>
              <a:t>pars (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 smtClean="0"/>
              <a:t>karls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Læknisfræðilegar</a:t>
            </a:r>
            <a:r>
              <a:rPr lang="en-US" dirty="0" smtClean="0"/>
              <a:t> </a:t>
            </a:r>
            <a:r>
              <a:rPr lang="en-US" dirty="0" err="1" smtClean="0"/>
              <a:t>ástæður</a:t>
            </a:r>
            <a:endParaRPr lang="en-US" dirty="0" smtClean="0"/>
          </a:p>
          <a:p>
            <a:pPr lvl="1"/>
            <a:r>
              <a:rPr lang="en-US" dirty="0" err="1" smtClean="0"/>
              <a:t>Hvaða</a:t>
            </a:r>
            <a:r>
              <a:rPr lang="en-US" dirty="0" smtClean="0"/>
              <a:t> </a:t>
            </a:r>
            <a:r>
              <a:rPr lang="en-US" dirty="0" err="1" smtClean="0"/>
              <a:t>sjúkdómsgreiningar</a:t>
            </a:r>
            <a:r>
              <a:rPr lang="en-US" dirty="0" smtClean="0"/>
              <a:t> </a:t>
            </a:r>
            <a:r>
              <a:rPr lang="en-US" dirty="0" err="1" smtClean="0"/>
              <a:t>eiga</a:t>
            </a:r>
            <a:r>
              <a:rPr lang="en-US" dirty="0" smtClean="0"/>
              <a:t> að </a:t>
            </a:r>
            <a:r>
              <a:rPr lang="en-US" dirty="0" err="1" smtClean="0"/>
              <a:t>liggja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grundvallar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Samkynhneigt</a:t>
            </a:r>
            <a:r>
              <a:rPr lang="en-US" dirty="0" smtClean="0"/>
              <a:t> </a:t>
            </a:r>
            <a:r>
              <a:rPr lang="en-US" dirty="0"/>
              <a:t>par (</a:t>
            </a:r>
            <a:r>
              <a:rPr lang="en-US" dirty="0" err="1"/>
              <a:t>tveir</a:t>
            </a:r>
            <a:r>
              <a:rPr lang="en-US" dirty="0"/>
              <a:t> </a:t>
            </a:r>
            <a:r>
              <a:rPr lang="en-US" dirty="0" err="1"/>
              <a:t>karlar</a:t>
            </a:r>
            <a:r>
              <a:rPr lang="en-US" dirty="0"/>
              <a:t>) </a:t>
            </a:r>
          </a:p>
          <a:p>
            <a:pPr lvl="1"/>
            <a:r>
              <a:rPr lang="en-US" dirty="0" err="1" smtClean="0"/>
              <a:t>Einhleypur</a:t>
            </a:r>
            <a:r>
              <a:rPr lang="en-US" dirty="0" smtClean="0"/>
              <a:t> </a:t>
            </a:r>
            <a:r>
              <a:rPr lang="en-US" dirty="0" err="1" smtClean="0"/>
              <a:t>karlmaður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Barnleysi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aldurs</a:t>
            </a:r>
            <a:r>
              <a:rPr lang="en-US" dirty="0" smtClean="0"/>
              <a:t> (</a:t>
            </a:r>
            <a:r>
              <a:rPr lang="en-US" dirty="0" err="1" smtClean="0"/>
              <a:t>kona</a:t>
            </a:r>
            <a:r>
              <a:rPr lang="en-US" dirty="0" smtClean="0"/>
              <a:t> </a:t>
            </a:r>
            <a:r>
              <a:rPr lang="en-US" dirty="0" err="1" smtClean="0"/>
              <a:t>eldri</a:t>
            </a:r>
            <a:r>
              <a:rPr lang="en-US" dirty="0" smtClean="0"/>
              <a:t> en 50 </a:t>
            </a:r>
            <a:r>
              <a:rPr lang="en-US" dirty="0" err="1" smtClean="0"/>
              <a:t>ára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mistekst</a:t>
            </a:r>
            <a:r>
              <a:rPr lang="en-US" dirty="0" smtClean="0"/>
              <a:t> að </a:t>
            </a:r>
            <a:r>
              <a:rPr lang="en-US" dirty="0" err="1" smtClean="0"/>
              <a:t>verða</a:t>
            </a:r>
            <a:r>
              <a:rPr lang="en-US" dirty="0" smtClean="0"/>
              <a:t> </a:t>
            </a:r>
            <a:r>
              <a:rPr lang="en-US" dirty="0" err="1" smtClean="0"/>
              <a:t>ófrísk</a:t>
            </a:r>
            <a:r>
              <a:rPr lang="en-US" dirty="0" smtClean="0"/>
              <a:t>)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félagslegar</a:t>
            </a:r>
            <a:r>
              <a:rPr lang="en-US" dirty="0" smtClean="0"/>
              <a:t> </a:t>
            </a:r>
            <a:r>
              <a:rPr lang="en-US" dirty="0" err="1" smtClean="0"/>
              <a:t>aðstæður</a:t>
            </a:r>
            <a:r>
              <a:rPr lang="en-US" dirty="0" smtClean="0"/>
              <a:t> (</a:t>
            </a:r>
            <a:r>
              <a:rPr lang="en-US" dirty="0" err="1" smtClean="0"/>
              <a:t>krefjandi</a:t>
            </a:r>
            <a:r>
              <a:rPr lang="en-US" dirty="0" smtClean="0"/>
              <a:t> </a:t>
            </a:r>
            <a:r>
              <a:rPr lang="en-US" dirty="0" err="1" smtClean="0"/>
              <a:t>starf</a:t>
            </a:r>
            <a:r>
              <a:rPr lang="en-US" dirty="0" smtClean="0"/>
              <a:t>)</a:t>
            </a:r>
            <a:endParaRPr lang="is-I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Lækningatend ferðaþjónusta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Ísland og umheimurinn</a:t>
            </a:r>
          </a:p>
          <a:p>
            <a:pPr lvl="1"/>
            <a:r>
              <a:rPr lang="is-IS" dirty="0" smtClean="0"/>
              <a:t>Þjónusta sem er almennt ekki veitt í okkar nágrannalöndum</a:t>
            </a:r>
          </a:p>
          <a:p>
            <a:pPr lvl="1"/>
            <a:r>
              <a:rPr lang="is-IS" dirty="0" smtClean="0"/>
              <a:t>Gætum trúlega ekki takmarkað þessa þjónustu við íslenska ríkisborgara	</a:t>
            </a:r>
          </a:p>
          <a:p>
            <a:pPr lvl="1"/>
            <a:r>
              <a:rPr lang="is-IS" dirty="0" smtClean="0"/>
              <a:t>Greiddar bætur fyrir meðgöngu gætu orðið háar þegar kraftar um framboð og eftirspurn takast á </a:t>
            </a:r>
          </a:p>
          <a:p>
            <a:pPr lvl="1">
              <a:buNone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Tilvitnun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anadíska</a:t>
            </a:r>
            <a:r>
              <a:rPr lang="en-US" dirty="0" smtClean="0"/>
              <a:t> </a:t>
            </a:r>
            <a:r>
              <a:rPr lang="en-US" dirty="0" err="1" smtClean="0"/>
              <a:t>læknablaðinu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erfiðan</a:t>
            </a:r>
            <a:r>
              <a:rPr lang="en-US" dirty="0" smtClean="0"/>
              <a:t> </a:t>
            </a:r>
            <a:r>
              <a:rPr lang="en-US" dirty="0" err="1" smtClean="0"/>
              <a:t>morgun</a:t>
            </a:r>
            <a:r>
              <a:rPr lang="en-US" dirty="0" smtClean="0"/>
              <a:t> á </a:t>
            </a:r>
            <a:r>
              <a:rPr lang="en-US" dirty="0" err="1" smtClean="0"/>
              <a:t>skurðstofunni</a:t>
            </a:r>
            <a:r>
              <a:rPr lang="en-US" dirty="0" smtClean="0"/>
              <a:t> </a:t>
            </a:r>
            <a:r>
              <a:rPr lang="en-US" dirty="0" err="1" smtClean="0"/>
              <a:t>áttu</a:t>
            </a:r>
            <a:r>
              <a:rPr lang="en-US" dirty="0" smtClean="0"/>
              <a:t> </a:t>
            </a:r>
            <a:r>
              <a:rPr lang="en-US" dirty="0" err="1" smtClean="0"/>
              <a:t>bókaðan</a:t>
            </a:r>
            <a:r>
              <a:rPr lang="en-US" dirty="0" smtClean="0"/>
              <a:t> </a:t>
            </a:r>
            <a:r>
              <a:rPr lang="en-US" dirty="0" err="1" smtClean="0"/>
              <a:t>tíma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nýjum</a:t>
            </a:r>
            <a:r>
              <a:rPr lang="en-US" dirty="0" smtClean="0"/>
              <a:t> </a:t>
            </a:r>
            <a:r>
              <a:rPr lang="en-US" dirty="0" err="1" smtClean="0"/>
              <a:t>sjúklingi</a:t>
            </a:r>
            <a:r>
              <a:rPr lang="en-US" dirty="0" smtClean="0"/>
              <a:t>; </a:t>
            </a:r>
            <a:r>
              <a:rPr lang="en-US" dirty="0" err="1" smtClean="0"/>
              <a:t>konu</a:t>
            </a:r>
            <a:r>
              <a:rPr lang="en-US" dirty="0" smtClean="0"/>
              <a:t> á </a:t>
            </a:r>
            <a:r>
              <a:rPr lang="en-US" dirty="0" err="1" smtClean="0"/>
              <a:t>upphafi</a:t>
            </a:r>
            <a:r>
              <a:rPr lang="en-US" dirty="0" smtClean="0"/>
              <a:t> </a:t>
            </a:r>
            <a:r>
              <a:rPr lang="en-US" dirty="0" err="1" smtClean="0"/>
              <a:t>meðgöngu</a:t>
            </a:r>
            <a:r>
              <a:rPr lang="en-US" dirty="0" smtClean="0"/>
              <a:t>. </a:t>
            </a:r>
            <a:r>
              <a:rPr lang="en-US" dirty="0" err="1" smtClean="0"/>
              <a:t>Hún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í </a:t>
            </a:r>
            <a:r>
              <a:rPr lang="en-US" dirty="0" err="1" smtClean="0"/>
              <a:t>sinni</a:t>
            </a:r>
            <a:r>
              <a:rPr lang="en-US" dirty="0" smtClean="0"/>
              <a:t> </a:t>
            </a:r>
            <a:r>
              <a:rPr lang="en-US" dirty="0" err="1" smtClean="0"/>
              <a:t>þriðju</a:t>
            </a:r>
            <a:r>
              <a:rPr lang="en-US" dirty="0" smtClean="0"/>
              <a:t> </a:t>
            </a:r>
            <a:r>
              <a:rPr lang="en-US" dirty="0" err="1" smtClean="0"/>
              <a:t>meðgöngu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hefur</a:t>
            </a:r>
            <a:r>
              <a:rPr lang="en-US" dirty="0" smtClean="0"/>
              <a:t> </a:t>
            </a:r>
            <a:r>
              <a:rPr lang="en-US" dirty="0" err="1" smtClean="0"/>
              <a:t>fætt</a:t>
            </a:r>
            <a:r>
              <a:rPr lang="en-US" dirty="0" smtClean="0"/>
              <a:t> </a:t>
            </a:r>
            <a:r>
              <a:rPr lang="en-US" dirty="0" err="1" smtClean="0"/>
              <a:t>tvisvar</a:t>
            </a:r>
            <a:r>
              <a:rPr lang="en-US" dirty="0" smtClean="0"/>
              <a:t>, </a:t>
            </a:r>
            <a:r>
              <a:rPr lang="en-US" dirty="0" err="1" smtClean="0"/>
              <a:t>komin</a:t>
            </a:r>
            <a:r>
              <a:rPr lang="en-US" dirty="0" smtClean="0"/>
              <a:t> 6 </a:t>
            </a:r>
            <a:r>
              <a:rPr lang="en-US" dirty="0" err="1" smtClean="0"/>
              <a:t>vikur</a:t>
            </a:r>
            <a:r>
              <a:rPr lang="en-US" dirty="0" smtClean="0"/>
              <a:t> á </a:t>
            </a:r>
            <a:r>
              <a:rPr lang="en-US" dirty="0" err="1" smtClean="0"/>
              <a:t>leið</a:t>
            </a:r>
            <a:r>
              <a:rPr lang="en-US" dirty="0" smtClean="0"/>
              <a:t>.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þrír</a:t>
            </a:r>
            <a:r>
              <a:rPr lang="en-US" dirty="0" smtClean="0"/>
              <a:t> </a:t>
            </a:r>
            <a:r>
              <a:rPr lang="en-US" dirty="0" err="1" smtClean="0"/>
              <a:t>einstaklingar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bíða</a:t>
            </a:r>
            <a:r>
              <a:rPr lang="en-US" dirty="0" smtClean="0"/>
              <a:t> </a:t>
            </a:r>
            <a:r>
              <a:rPr lang="en-US" dirty="0" err="1" smtClean="0"/>
              <a:t>frammi</a:t>
            </a:r>
            <a:r>
              <a:rPr lang="en-US" dirty="0" smtClean="0"/>
              <a:t>: </a:t>
            </a:r>
            <a:r>
              <a:rPr lang="en-US" dirty="0" err="1" smtClean="0"/>
              <a:t>konan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gengur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barnið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foreldrarnir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lögðu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eggið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sæðið</a:t>
            </a:r>
            <a:r>
              <a:rPr lang="en-US" dirty="0" smtClean="0"/>
              <a:t>. </a:t>
            </a:r>
            <a:r>
              <a:rPr lang="en-US" dirty="0" err="1" smtClean="0"/>
              <a:t>Sérhvert</a:t>
            </a:r>
            <a:r>
              <a:rPr lang="en-US" dirty="0" smtClean="0"/>
              <a:t> </a:t>
            </a:r>
            <a:r>
              <a:rPr lang="en-US" dirty="0" err="1" smtClean="0"/>
              <a:t>þeirra</a:t>
            </a:r>
            <a:r>
              <a:rPr lang="en-US" dirty="0" smtClean="0"/>
              <a:t> </a:t>
            </a:r>
            <a:r>
              <a:rPr lang="en-US" dirty="0" err="1" smtClean="0"/>
              <a:t>hefur</a:t>
            </a:r>
            <a:r>
              <a:rPr lang="en-US" dirty="0" smtClean="0"/>
              <a:t> </a:t>
            </a:r>
            <a:r>
              <a:rPr lang="en-US" dirty="0" err="1" smtClean="0"/>
              <a:t>spurningar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væntingar</a:t>
            </a:r>
            <a:r>
              <a:rPr lang="en-US" dirty="0" smtClean="0"/>
              <a:t> </a:t>
            </a:r>
            <a:r>
              <a:rPr lang="en-US" dirty="0" err="1" smtClean="0"/>
              <a:t>varðandi</a:t>
            </a:r>
            <a:r>
              <a:rPr lang="en-US" dirty="0" smtClean="0"/>
              <a:t> </a:t>
            </a:r>
            <a:r>
              <a:rPr lang="en-US" dirty="0" err="1" smtClean="0"/>
              <a:t>þessa</a:t>
            </a:r>
            <a:r>
              <a:rPr lang="en-US" dirty="0" smtClean="0"/>
              <a:t> </a:t>
            </a:r>
            <a:r>
              <a:rPr lang="en-US" dirty="0" err="1" smtClean="0"/>
              <a:t>meðgöngu</a:t>
            </a:r>
            <a:r>
              <a:rPr lang="en-US" dirty="0" smtClean="0"/>
              <a:t>. </a:t>
            </a:r>
            <a:r>
              <a:rPr lang="en-US" dirty="0" err="1" smtClean="0"/>
              <a:t>Sérhvert</a:t>
            </a:r>
            <a:r>
              <a:rPr lang="en-US" dirty="0" smtClean="0"/>
              <a:t> </a:t>
            </a:r>
            <a:r>
              <a:rPr lang="en-US" dirty="0" err="1" smtClean="0"/>
              <a:t>þeirra</a:t>
            </a:r>
            <a:r>
              <a:rPr lang="en-US" dirty="0" smtClean="0"/>
              <a:t> </a:t>
            </a:r>
            <a:r>
              <a:rPr lang="en-US" dirty="0" err="1" smtClean="0"/>
              <a:t>óskar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að </a:t>
            </a:r>
            <a:r>
              <a:rPr lang="en-US" dirty="0" err="1" smtClean="0"/>
              <a:t>fá</a:t>
            </a:r>
            <a:r>
              <a:rPr lang="en-US" dirty="0" smtClean="0"/>
              <a:t> að </a:t>
            </a:r>
            <a:r>
              <a:rPr lang="en-US" dirty="0" err="1" smtClean="0"/>
              <a:t>vera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eiga</a:t>
            </a:r>
            <a:r>
              <a:rPr lang="en-US" dirty="0" smtClean="0"/>
              <a:t> </a:t>
            </a:r>
            <a:r>
              <a:rPr lang="en-US" dirty="0" err="1" smtClean="0"/>
              <a:t>þátt</a:t>
            </a:r>
            <a:r>
              <a:rPr lang="en-US" dirty="0" smtClean="0"/>
              <a:t> </a:t>
            </a:r>
            <a:r>
              <a:rPr lang="en-US" dirty="0" err="1" smtClean="0"/>
              <a:t>þeim</a:t>
            </a:r>
            <a:r>
              <a:rPr lang="en-US" dirty="0" smtClean="0"/>
              <a:t> </a:t>
            </a:r>
            <a:r>
              <a:rPr lang="en-US" dirty="0" err="1" smtClean="0"/>
              <a:t>ákvörðunum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hugsanlega</a:t>
            </a:r>
            <a:r>
              <a:rPr lang="en-US" dirty="0" smtClean="0"/>
              <a:t> </a:t>
            </a:r>
            <a:r>
              <a:rPr lang="en-US" dirty="0" err="1" smtClean="0"/>
              <a:t>þarf</a:t>
            </a:r>
            <a:r>
              <a:rPr lang="en-US" dirty="0" smtClean="0"/>
              <a:t> að taka </a:t>
            </a:r>
          </a:p>
          <a:p>
            <a:pPr algn="r">
              <a:buNone/>
            </a:pPr>
            <a:r>
              <a:rPr lang="en-US" sz="2400" dirty="0" err="1" smtClean="0"/>
              <a:t>D.R.Reilly</a:t>
            </a:r>
            <a:r>
              <a:rPr lang="en-US" sz="2400" dirty="0" smtClean="0"/>
              <a:t>, “Surrogate pregnancy: a guide for Canadian prenatal health care providers”, CMAJ, 4(2007):483-485</a:t>
            </a:r>
            <a:endParaRPr lang="is-IS" sz="2400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Mannréttindi kvenna á meðgöngu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Þungi konu á meðgöngu er hluti af líkama hennar</a:t>
            </a:r>
          </a:p>
          <a:p>
            <a:r>
              <a:rPr lang="is-IS" dirty="0" smtClean="0"/>
              <a:t>Kona hefur fullan yfirráðarétt yfir líkama sínum, gildir þar einu hvort hún gengur með barn sem er komið frá hennar eigin eggi eða gjafaeggi</a:t>
            </a:r>
          </a:p>
          <a:p>
            <a:r>
              <a:rPr lang="is-IS" dirty="0" smtClean="0"/>
              <a:t>Mæðravernd og ákvarðanir sem taka þarf á meðgöngu slíkrar kona eru í engu frábrugðnar ákvörðunum sem taka þarf í annarri mæðravernd</a:t>
            </a:r>
          </a:p>
          <a:p>
            <a:r>
              <a:rPr lang="is-IS" dirty="0" smtClean="0"/>
              <a:t>Staðgöngumóðir hefur þar nákvæmlega sama rétt og hver önnur móðir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Bindandi samningur?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s-IS" dirty="0" smtClean="0"/>
              <a:t> verðandi staðgöngumæður og verðandi foreldrar verði skyldugir til að gera með sér bindandi samkomulag um staðgöngumæðrun. </a:t>
            </a:r>
          </a:p>
          <a:p>
            <a:r>
              <a:rPr lang="is-IS" dirty="0" smtClean="0"/>
              <a:t>Réttindi verðandi foreldra þarf einnig að tryggja með samningi milli aðilanna, þ.m.t. að staðgöngumóðir geti ekki hætt við að afhenda barnið við fæðinguna. Á sama hátt þarf að tryggja að foreldrar geti ekki neitað að taka við barni eða börnum, svo sem vegna veikinda, þroska- eða sköpulagsfrávika hjá barninu eða ef um fjölbura er að ræða. </a:t>
            </a:r>
          </a:p>
          <a:p>
            <a:r>
              <a:rPr lang="is-IS" dirty="0" smtClean="0"/>
              <a:t>Sú sem elur barnið skal þá ekki teljast móðir þess í skilningi barnalaga, nr. 76/2003</a:t>
            </a:r>
          </a:p>
          <a:p>
            <a:pPr algn="r">
              <a:buNone/>
            </a:pPr>
            <a:r>
              <a:rPr lang="is-IS" dirty="0" smtClean="0"/>
              <a:t>Tillaga til þingsályktunar um staðgöngumæðrun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Staðgöngumæðrun í velgjörðaskyni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Ekki mögulegt að gera bindandi samning fyrir fæðingu barns sem getur verið grundvöllur lögsóknar</a:t>
            </a:r>
          </a:p>
          <a:p>
            <a:r>
              <a:rPr lang="is-IS" dirty="0" smtClean="0"/>
              <a:t>Slíkt á við á sviði viðskipta ekki á sviði fjölskyldu og mannhelgi</a:t>
            </a:r>
          </a:p>
          <a:p>
            <a:r>
              <a:rPr lang="is-IS" dirty="0" smtClean="0"/>
              <a:t>Talið mikilvægt að staðgöngumóður geti snúist hugur</a:t>
            </a:r>
          </a:p>
          <a:p>
            <a:r>
              <a:rPr lang="is-IS" dirty="0" smtClean="0"/>
              <a:t>Ekki ráðlagt að víkja frá þeim lagalega skilningi að kona sem fæðir barn sé móðir þess þar til hún lætur barnið frá sér (UK: 6 vikur)</a:t>
            </a:r>
            <a:endParaRPr lang="is-I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Mikilvæg verkefni ef staðgöngumæðrun yrði leyfð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Skýrar verklagsreglur innan heilbrigðisþjónustu þar sem mannréttindi staðgöngumóður eru virt</a:t>
            </a:r>
          </a:p>
          <a:p>
            <a:r>
              <a:rPr lang="is-IS" dirty="0" smtClean="0"/>
              <a:t>Setja upp sérstakt stuðningskerfi fyrir þátttakendur. </a:t>
            </a:r>
          </a:p>
          <a:p>
            <a:r>
              <a:rPr lang="is-IS" dirty="0" smtClean="0"/>
              <a:t>Gera ráðstafanir til að uppfylla mannréttindi þeirra einstaklinga sem fæðast</a:t>
            </a:r>
          </a:p>
          <a:p>
            <a:r>
              <a:rPr lang="is-IS" dirty="0" smtClean="0"/>
              <a:t>Mikilvægt að fylgja verkefni eftir með rannsóknum. </a:t>
            </a:r>
          </a:p>
          <a:p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Tvenns konar viðhorf til kvenna I: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Það er mikilvægt að </a:t>
            </a:r>
            <a:r>
              <a:rPr lang="is-IS" dirty="0"/>
              <a:t>konur eigi rétt á að fá aðstoð við að eiga barn og gera það á þann máta sem þær kjósa sjálfar. K</a:t>
            </a:r>
            <a:r>
              <a:rPr lang="is-IS" dirty="0" smtClean="0"/>
              <a:t>onur ráða </a:t>
            </a:r>
            <a:r>
              <a:rPr lang="is-IS" dirty="0"/>
              <a:t>sjálfar líkama sínum og </a:t>
            </a:r>
            <a:r>
              <a:rPr lang="is-IS" dirty="0" smtClean="0"/>
              <a:t>geta </a:t>
            </a:r>
            <a:r>
              <a:rPr lang="is-IS" dirty="0"/>
              <a:t>með fullum rétti ráðstafað honum til að ganga með barn fyrir aðra konu ef þær </a:t>
            </a:r>
            <a:r>
              <a:rPr lang="is-IS" dirty="0" smtClean="0"/>
              <a:t>kjósa svo.</a:t>
            </a:r>
          </a:p>
          <a:p>
            <a:r>
              <a:rPr lang="is-IS" dirty="0"/>
              <a:t>með þessum </a:t>
            </a:r>
            <a:r>
              <a:rPr lang="is-IS" dirty="0" smtClean="0"/>
              <a:t>möguleika er </a:t>
            </a:r>
            <a:r>
              <a:rPr lang="is-IS" dirty="0"/>
              <a:t>konum í fátækt og erfiðri stöðu gert auðveldara fyrir að vinna sig út úr aðstæðum sínum og </a:t>
            </a:r>
            <a:r>
              <a:rPr lang="is-IS" dirty="0" smtClean="0"/>
              <a:t>slíkt getur valdeflt </a:t>
            </a:r>
            <a:r>
              <a:rPr lang="is-IS" dirty="0"/>
              <a:t>þær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Tvenns konar viðhorf til kvenna II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Barneignir geta </a:t>
            </a:r>
            <a:r>
              <a:rPr lang="is-IS" dirty="0"/>
              <a:t>aldrei verið réttur nokkurs </a:t>
            </a:r>
            <a:r>
              <a:rPr lang="is-IS" dirty="0" smtClean="0"/>
              <a:t>manns. </a:t>
            </a:r>
            <a:r>
              <a:rPr lang="is-IS" dirty="0"/>
              <a:t>B</a:t>
            </a:r>
            <a:r>
              <a:rPr lang="is-IS" dirty="0" smtClean="0"/>
              <a:t>oð </a:t>
            </a:r>
            <a:r>
              <a:rPr lang="is-IS" dirty="0"/>
              <a:t>konu eða sala á líkama sínum til að ganga með barn fyrir aðra konu </a:t>
            </a:r>
            <a:r>
              <a:rPr lang="is-IS" dirty="0" smtClean="0"/>
              <a:t>er </a:t>
            </a:r>
            <a:r>
              <a:rPr lang="is-IS" dirty="0"/>
              <a:t>siðferðilega rangt þar sem </a:t>
            </a:r>
            <a:r>
              <a:rPr lang="is-IS" dirty="0" smtClean="0"/>
              <a:t>konan hlutgerir sjálfan sig og jafnvel markaðsvæðir </a:t>
            </a:r>
            <a:r>
              <a:rPr lang="is-IS" dirty="0"/>
              <a:t>viðkvæmt og dýrmætt ferli. </a:t>
            </a:r>
            <a:endParaRPr lang="is-IS" dirty="0" smtClean="0"/>
          </a:p>
          <a:p>
            <a:r>
              <a:rPr lang="is-IS" dirty="0"/>
              <a:t>M</a:t>
            </a:r>
            <a:r>
              <a:rPr lang="is-IS" dirty="0" smtClean="0"/>
              <a:t>eð </a:t>
            </a:r>
            <a:r>
              <a:rPr lang="is-IS" dirty="0"/>
              <a:t>þessum möguleika </a:t>
            </a:r>
            <a:r>
              <a:rPr lang="is-IS" dirty="0" smtClean="0"/>
              <a:t>hefur </a:t>
            </a:r>
            <a:r>
              <a:rPr lang="is-IS" dirty="0"/>
              <a:t>bæst við enn ein leið til að niðurlægja og kúga konur í erfiðum aðstæðum.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Skilgreiningar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Kynfrumugjöf (Gamet donation)</a:t>
            </a:r>
          </a:p>
          <a:p>
            <a:r>
              <a:rPr lang="is-IS" dirty="0" smtClean="0"/>
              <a:t>Staðgöngumæðrun</a:t>
            </a:r>
          </a:p>
          <a:p>
            <a:pPr lvl="1"/>
            <a:r>
              <a:rPr lang="is-IS" dirty="0" smtClean="0"/>
              <a:t>Hefðbundin staðgöngumæðrun (e.traditional or partial surrogacy)</a:t>
            </a:r>
          </a:p>
          <a:p>
            <a:pPr lvl="1"/>
            <a:r>
              <a:rPr lang="is-IS" dirty="0" smtClean="0"/>
              <a:t>Staðgöngumeðganga eða full staðgöngumæðrun (gestational surrogacy, full surrogacy, IVF surrogacy)</a:t>
            </a:r>
          </a:p>
          <a:p>
            <a:r>
              <a:rPr lang="is-IS" dirty="0" smtClean="0"/>
              <a:t>40 mismunandi samsetningarleiðir til að búa til barn með leiðum tækninnar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F</a:t>
            </a:r>
            <a:r>
              <a:rPr lang="is-IS" dirty="0" smtClean="0"/>
              <a:t>oreldrahugtakið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Móðir og faðir</a:t>
            </a:r>
          </a:p>
          <a:p>
            <a:pPr lvl="1"/>
            <a:r>
              <a:rPr lang="is-IS" dirty="0" smtClean="0"/>
              <a:t>Erfðafræðileg móðir</a:t>
            </a:r>
          </a:p>
          <a:p>
            <a:pPr lvl="1"/>
            <a:r>
              <a:rPr lang="is-IS" dirty="0" smtClean="0"/>
              <a:t>Meðgöngugmóðir</a:t>
            </a:r>
          </a:p>
          <a:p>
            <a:pPr lvl="1"/>
            <a:r>
              <a:rPr lang="is-IS" dirty="0" smtClean="0"/>
              <a:t>Félagasleg móðir</a:t>
            </a:r>
          </a:p>
          <a:p>
            <a:pPr lvl="1"/>
            <a:r>
              <a:rPr lang="is-IS" dirty="0" smtClean="0"/>
              <a:t>Erfðafræðilegur faðir</a:t>
            </a:r>
          </a:p>
          <a:p>
            <a:pPr lvl="1"/>
            <a:r>
              <a:rPr lang="is-IS" dirty="0" smtClean="0"/>
              <a:t>Félagslegur faðir</a:t>
            </a:r>
          </a:p>
          <a:p>
            <a:r>
              <a:rPr lang="is-IS" dirty="0" smtClean="0"/>
              <a:t>Tvær mæður</a:t>
            </a:r>
          </a:p>
          <a:p>
            <a:r>
              <a:rPr lang="is-IS" dirty="0" smtClean="0"/>
              <a:t>Ein móðir</a:t>
            </a:r>
          </a:p>
          <a:p>
            <a:r>
              <a:rPr lang="is-IS" dirty="0" smtClean="0"/>
              <a:t>Tveir feður</a:t>
            </a:r>
          </a:p>
          <a:p>
            <a:r>
              <a:rPr lang="is-IS" dirty="0" smtClean="0"/>
              <a:t>Einn faðir</a:t>
            </a:r>
          </a:p>
          <a:p>
            <a:pPr lvl="1"/>
            <a:endParaRPr lang="is-IS" dirty="0" smtClean="0"/>
          </a:p>
          <a:p>
            <a:endParaRPr lang="is-IS" dirty="0" smtClean="0"/>
          </a:p>
          <a:p>
            <a:pPr lvl="1"/>
            <a:endParaRPr lang="is-IS" dirty="0" smtClean="0"/>
          </a:p>
          <a:p>
            <a:endParaRPr lang="is-IS" dirty="0" smtClean="0"/>
          </a:p>
          <a:p>
            <a:pPr lvl="1"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Hvaða vanda er verið að leysa með tækninni?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Barnleysi:</a:t>
            </a:r>
          </a:p>
          <a:p>
            <a:pPr lvl="1"/>
            <a:r>
              <a:rPr lang="is-IS" dirty="0" smtClean="0"/>
              <a:t>Getur haft mikil áhrif á hjón og sambúð þeirra.</a:t>
            </a:r>
          </a:p>
          <a:p>
            <a:pPr lvl="1"/>
            <a:r>
              <a:rPr lang="is-IS" dirty="0" smtClean="0"/>
              <a:t>Getur valdið skömm, fólk forðast aðra sem eiga barn</a:t>
            </a:r>
          </a:p>
          <a:p>
            <a:pPr lvl="1"/>
            <a:r>
              <a:rPr lang="is-IS" dirty="0" smtClean="0"/>
              <a:t>Getur valdið þunglyndi og kvíða </a:t>
            </a:r>
          </a:p>
          <a:p>
            <a:r>
              <a:rPr lang="is-IS" dirty="0" smtClean="0"/>
              <a:t>Þráin eftir barni er sterk.  Að eiga barn hluti af sjálfsmynd margra og hugsunin um að geta ekki átt eigið barn getur haft djúpstæð áhrif á líðan þeirra.</a:t>
            </a:r>
          </a:p>
          <a:p>
            <a:pPr algn="r">
              <a:buNone/>
            </a:pPr>
            <a:r>
              <a:rPr lang="is-IS" sz="2200" dirty="0" smtClean="0"/>
              <a:t>(Sjá The “</a:t>
            </a:r>
            <a:r>
              <a:rPr lang="is-IS" sz="2200" dirty="0"/>
              <a:t>K</a:t>
            </a:r>
            <a:r>
              <a:rPr lang="is-IS" sz="2200" dirty="0" smtClean="0"/>
              <a:t>inder Egg” bls. 202)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Staða staðgöngumóðurinnar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a.Kona sem kýs að ganga með barn fyrir aðra konu í þeim tilgangi að láta gott af sér leiða (velgjörð). Oft er hún í skyld parinu sem elur upp barnið eða náinn vinur þeirra.  </a:t>
            </a:r>
          </a:p>
          <a:p>
            <a:r>
              <a:rPr lang="is-IS" dirty="0"/>
              <a:t>b.Kona sem kýs að ganga með barn fyrir aðra konu (par) vegna fjárhagslegs ávinnings eða í hagnaðarskyni.  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Hagnaður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Kona er </a:t>
            </a:r>
            <a:r>
              <a:rPr lang="is-IS" dirty="0"/>
              <a:t>í fullum rétti án utanað komandi afskipta til að gera það sem hún vill við eigin </a:t>
            </a:r>
            <a:r>
              <a:rPr lang="is-IS" dirty="0" smtClean="0"/>
              <a:t>líkama</a:t>
            </a:r>
          </a:p>
          <a:p>
            <a:r>
              <a:rPr lang="is-IS" dirty="0" smtClean="0"/>
              <a:t>Hvað mælir gegn því:</a:t>
            </a:r>
          </a:p>
          <a:p>
            <a:pPr lvl="1"/>
            <a:r>
              <a:rPr lang="is-IS" dirty="0" smtClean="0"/>
              <a:t>Viðskipti með börn</a:t>
            </a:r>
          </a:p>
          <a:p>
            <a:pPr lvl="1"/>
            <a:r>
              <a:rPr lang="is-IS" dirty="0" smtClean="0"/>
              <a:t>Konan útsett fyrir kúgun</a:t>
            </a:r>
          </a:p>
          <a:p>
            <a:pPr lvl="1"/>
            <a:r>
              <a:rPr lang="is-IS" dirty="0" smtClean="0"/>
              <a:t>Konan hlutgerð</a:t>
            </a:r>
          </a:p>
          <a:p>
            <a:pPr lvl="1"/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velgjörð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Jákvætt fyrir alla aðila, staðgöngumóðir er þar  gerandi og nýtur virðingar</a:t>
            </a:r>
          </a:p>
          <a:p>
            <a:r>
              <a:rPr lang="is-IS" dirty="0" smtClean="0"/>
              <a:t>Hvað mælir gegn þessu:</a:t>
            </a:r>
          </a:p>
          <a:p>
            <a:pPr lvl="1"/>
            <a:r>
              <a:rPr lang="is-IS" dirty="0" smtClean="0"/>
              <a:t>Erfitt að greina að velgjörð og hagnað</a:t>
            </a:r>
          </a:p>
          <a:p>
            <a:pPr lvl="1"/>
            <a:r>
              <a:rPr lang="is-IS" dirty="0" smtClean="0"/>
              <a:t>Kúgun/þrýstingur getur verið til staðar</a:t>
            </a:r>
          </a:p>
          <a:p>
            <a:pPr lvl="1"/>
            <a:r>
              <a:rPr lang="is-IS" dirty="0" smtClean="0"/>
              <a:t>Sömu vandamál í samskiptum staðgöngumóður og verðandi foreldra geta komið upp í báðum tilvikum. Deilur verða oft erfiðari viðfangs ef þær eru innan fjölskyldu eða milli náinna vina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913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Frelsi eða höft? </vt:lpstr>
      <vt:lpstr>Tvenns konar viðhorf til kvenna I:</vt:lpstr>
      <vt:lpstr>Tvenns konar viðhorf til kvenna II </vt:lpstr>
      <vt:lpstr>Skilgreiningar</vt:lpstr>
      <vt:lpstr>Foreldrahugtakið</vt:lpstr>
      <vt:lpstr>Hvaða vanda er verið að leysa með tækninni?</vt:lpstr>
      <vt:lpstr>Staða staðgöngumóðurinnar</vt:lpstr>
      <vt:lpstr>Hagnaður</vt:lpstr>
      <vt:lpstr>velgjörð</vt:lpstr>
      <vt:lpstr>Hverjir fá aðgang að þjónustunni?</vt:lpstr>
      <vt:lpstr>Lækningatend ferðaþjónusta</vt:lpstr>
      <vt:lpstr>Tilvitnun úr kanadíska læknablaðinu</vt:lpstr>
      <vt:lpstr>Mannréttindi kvenna á meðgöngu</vt:lpstr>
      <vt:lpstr>Bindandi samningur?</vt:lpstr>
      <vt:lpstr>Staðgöngumæðrun í velgjörðaskyni</vt:lpstr>
      <vt:lpstr>Mikilvæg verkefni ef staðgöngumæðrun yrði leyfð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Frelsi eða höft</dc:title>
  <dc:creator>Adda</dc:creator>
  <cp:lastModifiedBy>Adda</cp:lastModifiedBy>
  <cp:revision>45</cp:revision>
  <dcterms:created xsi:type="dcterms:W3CDTF">2011-01-14T12:45:53Z</dcterms:created>
  <dcterms:modified xsi:type="dcterms:W3CDTF">2011-01-26T22:28:22Z</dcterms:modified>
</cp:coreProperties>
</file>