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drawings/drawing9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drawings/drawing10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notesSlides/notesSlide24.xml" ContentType="application/vnd.openxmlformats-officedocument.presentationml.notesSlide+xml"/>
  <Override PartName="/ppt/charts/chart25.xml" ContentType="application/vnd.openxmlformats-officedocument.drawingml.chart+xml"/>
  <Override PartName="/ppt/drawings/drawing14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drawings/drawing15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drawings/drawing16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7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charts/chart31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2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2" r:id="rId1"/>
  </p:sldMasterIdLst>
  <p:notesMasterIdLst>
    <p:notesMasterId r:id="rId64"/>
  </p:notesMasterIdLst>
  <p:handoutMasterIdLst>
    <p:handoutMasterId r:id="rId65"/>
  </p:handoutMasterIdLst>
  <p:sldIdLst>
    <p:sldId id="275" r:id="rId2"/>
    <p:sldId id="445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409" r:id="rId11"/>
    <p:sldId id="411" r:id="rId12"/>
    <p:sldId id="340" r:id="rId13"/>
    <p:sldId id="412" r:id="rId14"/>
    <p:sldId id="414" r:id="rId15"/>
    <p:sldId id="447" r:id="rId16"/>
    <p:sldId id="455" r:id="rId17"/>
    <p:sldId id="342" r:id="rId18"/>
    <p:sldId id="343" r:id="rId19"/>
    <p:sldId id="408" r:id="rId20"/>
    <p:sldId id="344" r:id="rId21"/>
    <p:sldId id="345" r:id="rId22"/>
    <p:sldId id="346" r:id="rId23"/>
    <p:sldId id="348" r:id="rId24"/>
    <p:sldId id="351" r:id="rId25"/>
    <p:sldId id="446" r:id="rId26"/>
    <p:sldId id="352" r:id="rId27"/>
    <p:sldId id="353" r:id="rId28"/>
    <p:sldId id="356" r:id="rId29"/>
    <p:sldId id="359" r:id="rId30"/>
    <p:sldId id="454" r:id="rId31"/>
    <p:sldId id="456" r:id="rId32"/>
    <p:sldId id="452" r:id="rId33"/>
    <p:sldId id="453" r:id="rId34"/>
    <p:sldId id="451" r:id="rId35"/>
    <p:sldId id="358" r:id="rId36"/>
    <p:sldId id="365" r:id="rId37"/>
    <p:sldId id="366" r:id="rId38"/>
    <p:sldId id="425" r:id="rId39"/>
    <p:sldId id="449" r:id="rId40"/>
    <p:sldId id="424" r:id="rId41"/>
    <p:sldId id="427" r:id="rId42"/>
    <p:sldId id="428" r:id="rId43"/>
    <p:sldId id="429" r:id="rId44"/>
    <p:sldId id="369" r:id="rId45"/>
    <p:sldId id="370" r:id="rId46"/>
    <p:sldId id="371" r:id="rId47"/>
    <p:sldId id="372" r:id="rId48"/>
    <p:sldId id="374" r:id="rId49"/>
    <p:sldId id="373" r:id="rId50"/>
    <p:sldId id="379" r:id="rId51"/>
    <p:sldId id="380" r:id="rId52"/>
    <p:sldId id="417" r:id="rId53"/>
    <p:sldId id="418" r:id="rId54"/>
    <p:sldId id="419" r:id="rId55"/>
    <p:sldId id="420" r:id="rId56"/>
    <p:sldId id="327" r:id="rId57"/>
    <p:sldId id="421" r:id="rId58"/>
    <p:sldId id="328" r:id="rId59"/>
    <p:sldId id="329" r:id="rId60"/>
    <p:sldId id="330" r:id="rId61"/>
    <p:sldId id="331" r:id="rId62"/>
    <p:sldId id="33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1141" userDrawn="1">
          <p15:clr>
            <a:srgbClr val="A4A3A4"/>
          </p15:clr>
        </p15:guide>
        <p15:guide id="3" pos="4376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pos="4112" userDrawn="1">
          <p15:clr>
            <a:srgbClr val="A4A3A4"/>
          </p15:clr>
        </p15:guide>
        <p15:guide id="7" orient="horz" pos="187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A5A"/>
    <a:srgbClr val="00468C"/>
    <a:srgbClr val="DDDED5"/>
    <a:srgbClr val="B7AA97"/>
    <a:srgbClr val="F8F8F8"/>
    <a:srgbClr val="69B4FF"/>
    <a:srgbClr val="336699"/>
    <a:srgbClr val="008000"/>
    <a:srgbClr val="ABAAA5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1961" autoAdjust="0"/>
  </p:normalViewPr>
  <p:slideViewPr>
    <p:cSldViewPr snapToGrid="0" snapToObjects="1">
      <p:cViewPr varScale="1">
        <p:scale>
          <a:sx n="79" d="100"/>
          <a:sy n="79" d="100"/>
        </p:scale>
        <p:origin x="811" y="72"/>
      </p:cViewPr>
      <p:guideLst>
        <p:guide orient="horz" pos="1570"/>
        <p:guide pos="1141"/>
        <p:guide pos="4376"/>
        <p:guide orient="horz" pos="1026"/>
        <p:guide pos="7355"/>
        <p:guide pos="4112"/>
        <p:guide orient="horz" pos="187"/>
        <p:guide orient="horz" pos="3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09esfi\AppData\Local\Microsoft\Windows\INetCache\Content.Outlook\0TT92DKY\Endurgrei&#240;sluferill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Hagvöxtur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júníspá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F380-4CCF-AC62-DB6F9CF449D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F380-4CCF-AC62-DB6F9CF449D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5-F380-4CCF-AC62-DB6F9CF449D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F380-4CCF-AC62-DB6F9CF449D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9-F380-4CCF-AC62-DB6F9CF449D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B-F380-4CCF-AC62-DB6F9CF449D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D-F380-4CCF-AC62-DB6F9CF449D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F380-4CCF-AC62-DB6F9CF449D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F380-4CCF-AC62-DB6F9CF449D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F380-4CCF-AC62-DB6F9CF449D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F380-4CCF-AC62-DB6F9CF449D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F380-4CCF-AC62-DB6F9CF449D8}"/>
              </c:ext>
            </c:extLst>
          </c:dPt>
          <c:dLbls>
            <c:dLbl>
              <c:idx val="0"/>
              <c:layout>
                <c:manualLayout>
                  <c:x val="1.9598765432098764E-2"/>
                  <c:y val="2.7006375205737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193094135802487E-2"/>
                      <c:h val="0.10996095771269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80-4CCF-AC62-DB6F9CF449D8}"/>
                </c:ext>
              </c:extLst>
            </c:dLbl>
            <c:dLbl>
              <c:idx val="8"/>
              <c:layout>
                <c:manualLayout>
                  <c:x val="-2.4498456790124357E-3"/>
                  <c:y val="-3.1507437740027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380-4CCF-AC62-DB6F9CF449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-3.4</c:v>
                </c:pt>
                <c:pt idx="1">
                  <c:v>1.9</c:v>
                </c:pt>
                <c:pt idx="2">
                  <c:v>1.3</c:v>
                </c:pt>
                <c:pt idx="3">
                  <c:v>4.0999999999999996</c:v>
                </c:pt>
                <c:pt idx="4">
                  <c:v>2.1</c:v>
                </c:pt>
                <c:pt idx="5">
                  <c:v>4.5</c:v>
                </c:pt>
                <c:pt idx="6">
                  <c:v>7.4</c:v>
                </c:pt>
                <c:pt idx="7">
                  <c:v>4</c:v>
                </c:pt>
                <c:pt idx="8">
                  <c:v>2.9</c:v>
                </c:pt>
                <c:pt idx="9">
                  <c:v>2.7</c:v>
                </c:pt>
                <c:pt idx="1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380-4CCF-AC62-DB6F9CF449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febrúarspá</c:v>
                </c:pt>
              </c:strCache>
            </c:strRef>
          </c:tx>
          <c:invertIfNegative val="0"/>
          <c:dLbls>
            <c:dLbl>
              <c:idx val="9"/>
              <c:layout>
                <c:manualLayout>
                  <c:x val="2.449749228394877E-3"/>
                  <c:y val="-3.1507437740027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338541666666655E-2"/>
                      <c:h val="9.19567075755363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B9-4EE5-BDDE-B2165DAF8B13}"/>
                </c:ext>
              </c:extLst>
            </c:dLbl>
            <c:dLbl>
              <c:idx val="10"/>
              <c:layout>
                <c:manualLayout>
                  <c:x val="-4.8996913580248713E-3"/>
                  <c:y val="-5.851381294576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B9-4EE5-BDDE-B2165DAF8B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8">
                  <c:v>2.9</c:v>
                </c:pt>
                <c:pt idx="9">
                  <c:v>2.8</c:v>
                </c:pt>
                <c:pt idx="1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E45-4E7D-8146-ACFE3FEA3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32066816"/>
        <c:axId val="558172416"/>
      </c:barChart>
      <c:catAx>
        <c:axId val="5320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558172416"/>
        <c:crosses val="autoZero"/>
        <c:auto val="1"/>
        <c:lblAlgn val="ctr"/>
        <c:lblOffset val="100"/>
        <c:tickLblSkip val="2"/>
        <c:noMultiLvlLbl val="0"/>
      </c:catAx>
      <c:valAx>
        <c:axId val="558172416"/>
        <c:scaling>
          <c:orientation val="minMax"/>
          <c:max val="8"/>
          <c:min val="-4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/>
        </c:spPr>
        <c:crossAx val="532066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023456790123455"/>
          <c:y val="0.88614261067297617"/>
          <c:w val="0.5093302469135802"/>
          <c:h val="8.685101412128626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Viðskiptajöfnuður</a:t>
            </a:r>
          </a:p>
        </c:rich>
      </c:tx>
      <c:layout>
        <c:manualLayout>
          <c:xMode val="edge"/>
          <c:yMode val="edge"/>
          <c:x val="0.32517688580822907"/>
          <c:y val="1.65497289525091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102130078500635E-2"/>
          <c:y val="0.16940949040325518"/>
          <c:w val="0.87431782472000519"/>
          <c:h val="0.6067857764101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Vöruskiptajöfnuður</c:v>
                </c:pt>
              </c:strCache>
            </c:strRef>
          </c:tx>
          <c:spPr>
            <a:solidFill>
              <a:srgbClr val="00468C"/>
            </a:solidFill>
            <a:ln>
              <a:solidFill>
                <a:srgbClr val="00468C"/>
              </a:solidFill>
            </a:ln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Sheet1!$B$2:$B$23</c:f>
              <c:numCache>
                <c:formatCode>0.00</c:formatCode>
                <c:ptCount val="22"/>
                <c:pt idx="0">
                  <c:v>-0.23615974269192977</c:v>
                </c:pt>
                <c:pt idx="1">
                  <c:v>-0.41556039940735012</c:v>
                </c:pt>
                <c:pt idx="2">
                  <c:v>-4.6415121343187451</c:v>
                </c:pt>
                <c:pt idx="3">
                  <c:v>-4.2738289273480659</c:v>
                </c:pt>
                <c:pt idx="4">
                  <c:v>-6.5744591606770886</c:v>
                </c:pt>
                <c:pt idx="5">
                  <c:v>-2.3442721274955018</c:v>
                </c:pt>
                <c:pt idx="6">
                  <c:v>0.11995185323537957</c:v>
                </c:pt>
                <c:pt idx="7">
                  <c:v>-3.2453221853827303</c:v>
                </c:pt>
                <c:pt idx="8">
                  <c:v>-5.259575467922013</c:v>
                </c:pt>
                <c:pt idx="9">
                  <c:v>-10.722175029322486</c:v>
                </c:pt>
                <c:pt idx="10">
                  <c:v>-15.815466162804794</c:v>
                </c:pt>
                <c:pt idx="11">
                  <c:v>-9.7920533821291276</c:v>
                </c:pt>
                <c:pt idx="12">
                  <c:v>-4.2482309914569356</c:v>
                </c:pt>
                <c:pt idx="13">
                  <c:v>3.4764585269782851</c:v>
                </c:pt>
                <c:pt idx="14">
                  <c:v>3.9415525463604419</c:v>
                </c:pt>
                <c:pt idx="15">
                  <c:v>2.1418736060790384</c:v>
                </c:pt>
                <c:pt idx="16">
                  <c:v>0.67670546905002482</c:v>
                </c:pt>
                <c:pt idx="17">
                  <c:v>0.41138507538111685</c:v>
                </c:pt>
                <c:pt idx="18">
                  <c:v>-0.51106814235293818</c:v>
                </c:pt>
                <c:pt idx="19">
                  <c:v>-1.590620159275244</c:v>
                </c:pt>
                <c:pt idx="20">
                  <c:v>-4.1515777669879554</c:v>
                </c:pt>
                <c:pt idx="21" formatCode="#,##0.00">
                  <c:v>-6.5348544099865791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5C-4ACB-B0E7-73384E9575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Þjónustujöfnuður</c:v>
                </c:pt>
              </c:strCache>
            </c:strRef>
          </c:tx>
          <c:spPr>
            <a:solidFill>
              <a:srgbClr val="F4CA5A"/>
            </a:solidFill>
            <a:ln>
              <a:solidFill>
                <a:srgbClr val="F4CA5A"/>
              </a:solidFill>
            </a:ln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Sheet1!$C$2:$C$23</c:f>
              <c:numCache>
                <c:formatCode>0.00</c:formatCode>
                <c:ptCount val="22"/>
                <c:pt idx="0">
                  <c:v>0.73522745221113872</c:v>
                </c:pt>
                <c:pt idx="1">
                  <c:v>0.87410276309975143</c:v>
                </c:pt>
                <c:pt idx="2">
                  <c:v>0.27272470082326644</c:v>
                </c:pt>
                <c:pt idx="3">
                  <c:v>-0.2722067694136549</c:v>
                </c:pt>
                <c:pt idx="4">
                  <c:v>-0.37662180703962012</c:v>
                </c:pt>
                <c:pt idx="5">
                  <c:v>1.466115106825868</c:v>
                </c:pt>
                <c:pt idx="6">
                  <c:v>1.4142934225115773</c:v>
                </c:pt>
                <c:pt idx="7">
                  <c:v>0.25380423814328967</c:v>
                </c:pt>
                <c:pt idx="8">
                  <c:v>-0.11202265612735339</c:v>
                </c:pt>
                <c:pt idx="9">
                  <c:v>-1.1547685069360878</c:v>
                </c:pt>
                <c:pt idx="10">
                  <c:v>-1.3499512998549446</c:v>
                </c:pt>
                <c:pt idx="11">
                  <c:v>0.62176515264813959</c:v>
                </c:pt>
                <c:pt idx="12">
                  <c:v>2.0574191361024705</c:v>
                </c:pt>
                <c:pt idx="13">
                  <c:v>5.5288178207121277</c:v>
                </c:pt>
                <c:pt idx="14">
                  <c:v>6.2555784663637999</c:v>
                </c:pt>
                <c:pt idx="15">
                  <c:v>5.8155895826538195</c:v>
                </c:pt>
                <c:pt idx="16">
                  <c:v>5.2953529914832682</c:v>
                </c:pt>
                <c:pt idx="17">
                  <c:v>7.5080013475953846</c:v>
                </c:pt>
                <c:pt idx="18">
                  <c:v>6.7226570277528239</c:v>
                </c:pt>
                <c:pt idx="19">
                  <c:v>8.9315352975906244</c:v>
                </c:pt>
                <c:pt idx="20">
                  <c:v>10.497968604329696</c:v>
                </c:pt>
                <c:pt idx="21" formatCode="#,##0.00">
                  <c:v>10.646990229585381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5C-4ACB-B0E7-73384E957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504832"/>
        <c:axId val="54610732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Viðskiptajöfnuður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Sheet1!$D$2:$D$23</c:f>
              <c:numCache>
                <c:formatCode>#,##0.00</c:formatCode>
                <c:ptCount val="22"/>
                <c:pt idx="0">
                  <c:v>-2.4885694417949207</c:v>
                </c:pt>
                <c:pt idx="1">
                  <c:v>-2.3475764856163597</c:v>
                </c:pt>
                <c:pt idx="2">
                  <c:v>-7.2334951464389192</c:v>
                </c:pt>
                <c:pt idx="3">
                  <c:v>-7.1605580347123219</c:v>
                </c:pt>
                <c:pt idx="4">
                  <c:v>-10.298092577189129</c:v>
                </c:pt>
                <c:pt idx="5">
                  <c:v>-4.3168839809079316</c:v>
                </c:pt>
                <c:pt idx="6">
                  <c:v>1.1436635418704899</c:v>
                </c:pt>
                <c:pt idx="7">
                  <c:v>-4.9445005045408674</c:v>
                </c:pt>
                <c:pt idx="8">
                  <c:v>-9.8434385913111999</c:v>
                </c:pt>
                <c:pt idx="9">
                  <c:v>-15.886842313037638</c:v>
                </c:pt>
                <c:pt idx="10">
                  <c:v>-23.296142864906216</c:v>
                </c:pt>
                <c:pt idx="11">
                  <c:v>-13.981871658851716</c:v>
                </c:pt>
                <c:pt idx="12">
                  <c:v>-22.622941098364478</c:v>
                </c:pt>
                <c:pt idx="13">
                  <c:v>-9.6281577594695911</c:v>
                </c:pt>
                <c:pt idx="14">
                  <c:v>-6.6005345946689884</c:v>
                </c:pt>
                <c:pt idx="15">
                  <c:v>-5.2683233573403623</c:v>
                </c:pt>
                <c:pt idx="16">
                  <c:v>-3.9547393616752102</c:v>
                </c:pt>
                <c:pt idx="17">
                  <c:v>5.9487424197759626</c:v>
                </c:pt>
                <c:pt idx="18">
                  <c:v>4.0331063605538882</c:v>
                </c:pt>
                <c:pt idx="19">
                  <c:v>5.2911239306169877</c:v>
                </c:pt>
                <c:pt idx="20">
                  <c:v>7.7131883295103867</c:v>
                </c:pt>
                <c:pt idx="21">
                  <c:v>3.6487024089820381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5C-4ACB-B0E7-73384E957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504832"/>
        <c:axId val="546107328"/>
      </c:lineChart>
      <c:catAx>
        <c:axId val="57650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6107328"/>
        <c:crosses val="autoZero"/>
        <c:auto val="1"/>
        <c:lblAlgn val="ctr"/>
        <c:lblOffset val="100"/>
        <c:tickLblSkip val="2"/>
        <c:noMultiLvlLbl val="0"/>
      </c:catAx>
      <c:valAx>
        <c:axId val="546107328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5765048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Hlutfall erlendra ríkisborgara af heildarvinnuafli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Hlutfall erlendra ríkisborgara af heildarvinnuafli</c:v>
                </c:pt>
              </c:strCache>
            </c:strRef>
          </c:tx>
          <c:spPr>
            <a:ln w="31750">
              <a:solidFill>
                <a:srgbClr val="00468C"/>
              </a:solidFill>
            </a:ln>
          </c:spPr>
          <c:marker>
            <c:symbol val="none"/>
          </c:marker>
          <c:cat>
            <c:numRef>
              <c:f>Sheet1!$A$8:$A$21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Sheet1!$G$8:$G$21</c:f>
              <c:numCache>
                <c:formatCode>General</c:formatCode>
                <c:ptCount val="14"/>
                <c:pt idx="0">
                  <c:v>4.5402518122853879</c:v>
                </c:pt>
                <c:pt idx="1">
                  <c:v>5.3984200636109874</c:v>
                </c:pt>
                <c:pt idx="2">
                  <c:v>7.1920733114814643</c:v>
                </c:pt>
                <c:pt idx="3">
                  <c:v>9.1026189114611391</c:v>
                </c:pt>
                <c:pt idx="4">
                  <c:v>9.9324243053809056</c:v>
                </c:pt>
                <c:pt idx="5">
                  <c:v>9.2507402265009446</c:v>
                </c:pt>
                <c:pt idx="6">
                  <c:v>8.4728937667653774</c:v>
                </c:pt>
                <c:pt idx="7">
                  <c:v>8.2027153584306767</c:v>
                </c:pt>
                <c:pt idx="8">
                  <c:v>8.1521403508771932</c:v>
                </c:pt>
                <c:pt idx="9">
                  <c:v>8.4001640016400163</c:v>
                </c:pt>
                <c:pt idx="10">
                  <c:v>8.8595950084959458</c:v>
                </c:pt>
                <c:pt idx="11">
                  <c:v>9.5343481138318982</c:v>
                </c:pt>
                <c:pt idx="12">
                  <c:v>10.632808186307647</c:v>
                </c:pt>
                <c:pt idx="13">
                  <c:v>12.381286656798263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A8-426F-808A-C10B236BD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960512"/>
        <c:axId val="532125888"/>
      </c:lineChart>
      <c:catAx>
        <c:axId val="65696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2125888"/>
        <c:crosses val="autoZero"/>
        <c:auto val="1"/>
        <c:lblAlgn val="ctr"/>
        <c:lblOffset val="100"/>
        <c:noMultiLvlLbl val="0"/>
      </c:catAx>
      <c:valAx>
        <c:axId val="532125888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65696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85312918991494"/>
          <c:y val="2.9830291903392561E-2"/>
          <c:w val="0.75691986306020176"/>
          <c:h val="0.743305320190922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Tekjur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4487924151655053E-2"/>
                  <c:y val="9.955041621088384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8F8F8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26-4787-A00B-24B2A2F4B7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Tekjur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6-4787-A00B-24B2A2F4B7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Frumgjöld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Tekjur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">
                  <c:v>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26-4787-A00B-24B2A2F4B7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Vaxtagjöld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7.828282413198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26-4787-A00B-24B2A2F4B7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Tekjur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26-4787-A00B-24B2A2F4B7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Afgangur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5801516716453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26-4787-A00B-24B2A2F4B7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Tekjur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 formatCode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26-4787-A00B-24B2A2F4B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72700800"/>
        <c:axId val="172702336"/>
      </c:barChart>
      <c:catAx>
        <c:axId val="172700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2702336"/>
        <c:crosses val="autoZero"/>
        <c:auto val="1"/>
        <c:lblAlgn val="ctr"/>
        <c:lblOffset val="100"/>
        <c:noMultiLvlLbl val="0"/>
      </c:catAx>
      <c:valAx>
        <c:axId val="172702336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172700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343551962104144"/>
          <c:y val="0.89947446002717646"/>
          <c:w val="0.60892058183459596"/>
          <c:h val="7.2425173126266701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00588065469452E-2"/>
          <c:y val="8.4806345924296755E-2"/>
          <c:w val="0.93354794308858358"/>
          <c:h val="0.724352462079317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7BB-41A8-9208-0FF1857B70B6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7BB-41A8-9208-0FF1857B70B6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7BB-41A8-9208-0FF1857B70B6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7BB-41A8-9208-0FF1857B70B6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B7BB-41A8-9208-0FF1857B70B6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B7BB-41A8-9208-0FF1857B70B6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B7BB-41A8-9208-0FF1857B70B6}"/>
              </c:ext>
            </c:extLst>
          </c:dPt>
          <c:dPt>
            <c:idx val="7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B7BB-41A8-9208-0FF1857B70B6}"/>
              </c:ext>
            </c:extLst>
          </c:dPt>
          <c:dLbls>
            <c:dLbl>
              <c:idx val="0"/>
              <c:layout>
                <c:manualLayout>
                  <c:x val="0"/>
                  <c:y val="-7.2380089901891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BB-41A8-9208-0FF1857B70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BB-41A8-9208-0FF1857B70B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BB-41A8-9208-0FF1857B70B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BB-41A8-9208-0FF1857B70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BB-41A8-9208-0FF1857B70B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BB-41A8-9208-0FF1857B70B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BB-41A8-9208-0FF1857B70B6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BB-41A8-9208-0FF1857B70B6}"/>
                </c:ext>
              </c:extLst>
            </c:dLbl>
            <c:dLbl>
              <c:idx val="8"/>
              <c:layout>
                <c:manualLayout>
                  <c:x val="0"/>
                  <c:y val="-0.16998242679180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BB-41A8-9208-0FF1857B7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s-IS"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Fjármála-
áætlun</c:v>
                </c:pt>
                <c:pt idx="1">
                  <c:v>Skatt-
kerfis-
breytingar</c:v>
                </c:pt>
                <c:pt idx="2">
                  <c:v>Aðrar
kerfis-
breytingar</c:v>
                </c:pt>
                <c:pt idx="3">
                  <c:v>Endurmat
óvaranl.
tekjur</c:v>
                </c:pt>
                <c:pt idx="4">
                  <c:v>Endurmat
skatt-
stofnar</c:v>
                </c:pt>
                <c:pt idx="5">
                  <c:v>Endurmat
vextir</c:v>
                </c:pt>
                <c:pt idx="6">
                  <c:v>Endurmat
arður</c:v>
                </c:pt>
                <c:pt idx="7">
                  <c:v>Fjárlaga-
frumvarp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890.754785511622</c:v>
                </c:pt>
                <c:pt idx="1">
                  <c:v>890.74478551162213</c:v>
                </c:pt>
                <c:pt idx="2">
                  <c:v>892.99478551162213</c:v>
                </c:pt>
                <c:pt idx="3">
                  <c:v>893.49478551162213</c:v>
                </c:pt>
                <c:pt idx="4">
                  <c:v>893.97079330359873</c:v>
                </c:pt>
                <c:pt idx="5">
                  <c:v>892.40087582201511</c:v>
                </c:pt>
                <c:pt idx="6">
                  <c:v>891.66169999999943</c:v>
                </c:pt>
                <c:pt idx="7">
                  <c:v>891.66169999999943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7BB-41A8-9208-0FF1857B70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1-B7BB-41A8-9208-0FF1857B70B6}"/>
              </c:ext>
            </c:extLst>
          </c:dPt>
          <c:dPt>
            <c:idx val="2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3-B7BB-41A8-9208-0FF1857B70B6}"/>
              </c:ext>
            </c:extLst>
          </c:dPt>
          <c:dPt>
            <c:idx val="3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5-B7BB-41A8-9208-0FF1857B70B6}"/>
              </c:ext>
            </c:extLst>
          </c:dPt>
          <c:dPt>
            <c:idx val="4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7-B7BB-41A8-9208-0FF1857B70B6}"/>
              </c:ext>
            </c:extLst>
          </c:dPt>
          <c:dPt>
            <c:idx val="5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9-B7BB-41A8-9208-0FF1857B70B6}"/>
              </c:ext>
            </c:extLst>
          </c:dPt>
          <c:dPt>
            <c:idx val="6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A-B7BB-41A8-9208-0FF1857B70B6}"/>
              </c:ext>
            </c:extLst>
          </c:dPt>
          <c:dLbls>
            <c:dLbl>
              <c:idx val="1"/>
              <c:layout>
                <c:manualLayout>
                  <c:x val="-3.730154695658985E-5"/>
                  <c:y val="-8.77273427281778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r>
                      <a:rPr lang="en-US" sz="1400"/>
                      <a:t>+</a:t>
                    </a:r>
                    <a:fld id="{26DB2D80-88B6-444A-AB56-C66E1C3238C6}" type="VALUE">
                      <a:rPr lang="en-US" sz="1400" smtClean="0"/>
                      <a:pPr>
                        <a:defRPr sz="1400"/>
                      </a:pPr>
                      <a:t>[GILDI]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65969038465477E-2"/>
                      <c:h val="5.29214649283863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7BB-41A8-9208-0FF1857B70B6}"/>
                </c:ext>
              </c:extLst>
            </c:dLbl>
            <c:dLbl>
              <c:idx val="2"/>
              <c:layout>
                <c:manualLayout>
                  <c:x val="-3.9889298406328959E-17"/>
                  <c:y val="-6.07426868802496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6DD0C544-F387-42D6-98CF-AB4B1FB94F1C}" type="VALUE">
                      <a:rPr lang="en-US" smtClean="0"/>
                      <a:pPr/>
                      <a:t>[GILDI]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7BB-41A8-9208-0FF1857B70B6}"/>
                </c:ext>
              </c:extLst>
            </c:dLbl>
            <c:dLbl>
              <c:idx val="3"/>
              <c:layout>
                <c:manualLayout>
                  <c:x val="5.2956970653546903E-17"/>
                  <c:y val="-6.97182197369819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224C5564-C69B-460D-B340-1B00A414F058}" type="VALUE">
                      <a:rPr lang="en-US" smtClean="0"/>
                      <a:pPr/>
                      <a:t>[GILDI]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7BB-41A8-9208-0FF1857B70B6}"/>
                </c:ext>
              </c:extLst>
            </c:dLbl>
            <c:dLbl>
              <c:idx val="4"/>
              <c:layout>
                <c:manualLayout>
                  <c:x val="4.3517814189675376E-3"/>
                  <c:y val="-6.76799640531048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–</a:t>
                    </a:r>
                    <a:fld id="{95F639F7-B57A-4BA6-A3B4-69423CE4A12C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14358942730065E-2"/>
                      <c:h val="6.02563873023830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B7BB-41A8-9208-0FF1857B70B6}"/>
                </c:ext>
              </c:extLst>
            </c:dLbl>
            <c:dLbl>
              <c:idx val="5"/>
              <c:layout>
                <c:manualLayout>
                  <c:x val="0"/>
                  <c:y val="-6.57885661113195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–</a:t>
                    </a:r>
                    <a:fld id="{F4E392CB-18EE-40B7-9840-A9F634590DB6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B7BB-41A8-9208-0FF1857B70B6}"/>
                </c:ext>
              </c:extLst>
            </c:dLbl>
            <c:dLbl>
              <c:idx val="6"/>
              <c:layout>
                <c:manualLayout>
                  <c:x val="1.4442977022814637E-3"/>
                  <c:y val="-5.76735287929497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–</a:t>
                    </a:r>
                    <a:fld id="{B810A5B2-DB0D-4D39-84A5-0BBDC159A69A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B7BB-41A8-9208-0FF1857B7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Fjármála-
áætlun</c:v>
                </c:pt>
                <c:pt idx="1">
                  <c:v>Skatt-
kerfis-
breytingar</c:v>
                </c:pt>
                <c:pt idx="2">
                  <c:v>Aðrar
kerfis-
breytingar</c:v>
                </c:pt>
                <c:pt idx="3">
                  <c:v>Endurmat
óvaranl.
tekjur</c:v>
                </c:pt>
                <c:pt idx="4">
                  <c:v>Endurmat
skatt-
stofnar</c:v>
                </c:pt>
                <c:pt idx="5">
                  <c:v>Endurmat
vextir</c:v>
                </c:pt>
                <c:pt idx="6">
                  <c:v>Endurmat
arður</c:v>
                </c:pt>
                <c:pt idx="7">
                  <c:v>Fjárlaga-
frumvarp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1">
                  <c:v>2.25</c:v>
                </c:pt>
                <c:pt idx="2">
                  <c:v>0.5</c:v>
                </c:pt>
                <c:pt idx="3">
                  <c:v>1.0439129048469098</c:v>
                </c:pt>
                <c:pt idx="4">
                  <c:v>0.56790511287032763</c:v>
                </c:pt>
                <c:pt idx="5">
                  <c:v>1.5699174815836683</c:v>
                </c:pt>
                <c:pt idx="6">
                  <c:v>0.73917582201563936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7BB-41A8-9208-0FF1857B7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937552"/>
        <c:axId val="81936464"/>
      </c:barChart>
      <c:catAx>
        <c:axId val="8193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is-IS" sz="1400">
                <a:solidFill>
                  <a:srgbClr val="002060"/>
                </a:solidFill>
              </a:defRPr>
            </a:pPr>
            <a:endParaRPr lang="en-US"/>
          </a:p>
        </c:txPr>
        <c:crossAx val="81936464"/>
        <c:crosses val="autoZero"/>
        <c:auto val="1"/>
        <c:lblAlgn val="ctr"/>
        <c:lblOffset val="100"/>
        <c:noMultiLvlLbl val="0"/>
      </c:catAx>
      <c:valAx>
        <c:axId val="81936464"/>
        <c:scaling>
          <c:orientation val="minMax"/>
          <c:max val="900"/>
          <c:min val="88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is-IS" sz="1400" b="0" dirty="0"/>
                  <a:t>Ma.kr.</a:t>
                </a:r>
              </a:p>
            </c:rich>
          </c:tx>
          <c:layout>
            <c:manualLayout>
              <c:xMode val="edge"/>
              <c:yMode val="edge"/>
              <c:x val="9.8928706394861236E-3"/>
              <c:y val="2.1354219763010471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1937552"/>
        <c:crosses val="autoZero"/>
        <c:crossBetween val="between"/>
        <c:majorUnit val="5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90961823800009E-2"/>
          <c:y val="0.12493183785108658"/>
          <c:w val="0.85820817697673468"/>
          <c:h val="0.658146163072925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7BB-41A8-9208-0FF1857B70B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7BB-41A8-9208-0FF1857B70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7BB-41A8-9208-0FF1857B70B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7BB-41A8-9208-0FF1857B70B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7BB-41A8-9208-0FF1857B70B6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B7BB-41A8-9208-0FF1857B70B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7BB-41A8-9208-0FF1857B70B6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B7BB-41A8-9208-0FF1857B70B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BB-41A8-9208-0FF1857B70B6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BB-41A8-9208-0FF1857B70B6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BB-41A8-9208-0FF1857B7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Fjármála-
áætlun</c:v>
                </c:pt>
                <c:pt idx="1">
                  <c:v>Endurmat á
rekstrartekjum</c:v>
                </c:pt>
                <c:pt idx="2">
                  <c:v>Launa- og
verðlagsbætur</c:v>
                </c:pt>
                <c:pt idx="3">
                  <c:v>Tæknil. lagfæringar
og önnur útgj.mál</c:v>
                </c:pt>
                <c:pt idx="4">
                  <c:v>Vaxtagjöld</c:v>
                </c:pt>
                <c:pt idx="5">
                  <c:v>Fjárlaga-
frumvarp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862.2</c:v>
                </c:pt>
                <c:pt idx="1">
                  <c:v>862.2</c:v>
                </c:pt>
                <c:pt idx="2">
                  <c:v>864.33800000000008</c:v>
                </c:pt>
                <c:pt idx="3">
                  <c:v>865.33800000000008</c:v>
                </c:pt>
                <c:pt idx="4">
                  <c:v>862.69800000000009</c:v>
                </c:pt>
                <c:pt idx="5">
                  <c:v>862.69800000000009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7BB-41A8-9208-0FF1857B70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1-B7BB-41A8-9208-0FF1857B70B6}"/>
              </c:ext>
            </c:extLst>
          </c:dPt>
          <c:dPt>
            <c:idx val="2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3-B7BB-41A8-9208-0FF1857B70B6}"/>
              </c:ext>
            </c:extLst>
          </c:dPt>
          <c:dPt>
            <c:idx val="3"/>
            <c:invertIfNegative val="0"/>
            <c:bubble3D val="0"/>
            <c:spPr>
              <a:solidFill>
                <a:srgbClr val="B7AA9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B7BB-41A8-9208-0FF1857B70B6}"/>
              </c:ext>
            </c:extLst>
          </c:dPt>
          <c:dPt>
            <c:idx val="4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7-B7BB-41A8-9208-0FF1857B70B6}"/>
              </c:ext>
            </c:extLst>
          </c:dPt>
          <c:dPt>
            <c:idx val="5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9-B7BB-41A8-9208-0FF1857B70B6}"/>
              </c:ext>
            </c:extLst>
          </c:dPt>
          <c:dPt>
            <c:idx val="6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A-B7BB-41A8-9208-0FF1857B70B6}"/>
              </c:ext>
            </c:extLst>
          </c:dPt>
          <c:dLbls>
            <c:dLbl>
              <c:idx val="1"/>
              <c:layout>
                <c:manualLayout>
                  <c:x val="0"/>
                  <c:y val="-4.77855164380857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535F4020-7D16-49AD-A3FD-679EEED02332}" type="VALUE">
                      <a:rPr lang="en-US" smtClean="0"/>
                      <a:pPr/>
                      <a:t>[GILDI]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7BB-41A8-9208-0FF1857B70B6}"/>
                </c:ext>
              </c:extLst>
            </c:dLbl>
            <c:dLbl>
              <c:idx val="2"/>
              <c:layout>
                <c:manualLayout>
                  <c:x val="-5.2312975933214834E-17"/>
                  <c:y val="-5.19609225369984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6575B752-B2E6-4CFA-943E-6882EBA9479E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7BB-41A8-9208-0FF1857B70B6}"/>
                </c:ext>
              </c:extLst>
            </c:dLbl>
            <c:dLbl>
              <c:idx val="3"/>
              <c:layout>
                <c:manualLayout>
                  <c:x val="0"/>
                  <c:y val="-3.93644272752709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162F9140-DE93-46AD-BE49-1D40E3EB4717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7BB-41A8-9208-0FF1857B70B6}"/>
                </c:ext>
              </c:extLst>
            </c:dLbl>
            <c:dLbl>
              <c:idx val="4"/>
              <c:layout>
                <c:manualLayout>
                  <c:x val="0"/>
                  <c:y val="-4.04845206308442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fld id="{16B7B30B-0691-47C2-8D58-1558B0764CFD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B7BB-41A8-9208-0FF1857B70B6}"/>
                </c:ext>
              </c:extLst>
            </c:dLbl>
            <c:dLbl>
              <c:idx val="5"/>
              <c:layout>
                <c:manualLayout>
                  <c:x val="0"/>
                  <c:y val="-4.30060321061616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A78664C5-6FE4-4EDC-BD52-917E68DC1560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B7BB-41A8-9208-0FF1857B70B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C6B04CD0-98D0-4A47-BFB3-40824E735300}" type="VALUE">
                      <a:rPr lang="en-US" smtClean="0"/>
                      <a:pPr/>
                      <a:t>[GILDI]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B7BB-41A8-9208-0FF1857B7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Fjármála-
áætlun</c:v>
                </c:pt>
                <c:pt idx="1">
                  <c:v>Endurmat á
rekstrartekjum</c:v>
                </c:pt>
                <c:pt idx="2">
                  <c:v>Launa- og
verðlagsbætur</c:v>
                </c:pt>
                <c:pt idx="3">
                  <c:v>Tæknil. lagfæringar
og önnur útgj.mál</c:v>
                </c:pt>
                <c:pt idx="4">
                  <c:v>Vaxtagjöld</c:v>
                </c:pt>
                <c:pt idx="5">
                  <c:v>Fjárlaga-
frumvarp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1">
                  <c:v>2.1379999999999999</c:v>
                </c:pt>
                <c:pt idx="2">
                  <c:v>1</c:v>
                </c:pt>
                <c:pt idx="3">
                  <c:v>1</c:v>
                </c:pt>
                <c:pt idx="4">
                  <c:v>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7BB-41A8-9208-0FF1857B7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1937552"/>
        <c:axId val="81936464"/>
      </c:barChart>
      <c:catAx>
        <c:axId val="8193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is-IS" sz="1400">
                <a:solidFill>
                  <a:srgbClr val="002060"/>
                </a:solidFill>
              </a:defRPr>
            </a:pPr>
            <a:endParaRPr lang="en-US"/>
          </a:p>
        </c:txPr>
        <c:crossAx val="81936464"/>
        <c:crosses val="autoZero"/>
        <c:auto val="1"/>
        <c:lblAlgn val="ctr"/>
        <c:lblOffset val="100"/>
        <c:noMultiLvlLbl val="0"/>
      </c:catAx>
      <c:valAx>
        <c:axId val="81936464"/>
        <c:scaling>
          <c:orientation val="minMax"/>
          <c:max val="900"/>
          <c:min val="8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dirty="0"/>
                  <a:t>Ma.kr.</a:t>
                </a:r>
              </a:p>
            </c:rich>
          </c:tx>
          <c:layout>
            <c:manualLayout>
              <c:xMode val="edge"/>
              <c:yMode val="edge"/>
              <c:x val="0"/>
              <c:y val="1.477746712274392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1937552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30308553749535"/>
          <c:y val="0.13994283602798491"/>
          <c:w val="0.7580202050595588"/>
          <c:h val="0.63390240361124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Heildarjöfnuður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Sheet1!$B$2:$B$17</c:f>
              <c:numCache>
                <c:formatCode>0.0</c:formatCode>
                <c:ptCount val="16"/>
                <c:pt idx="0">
                  <c:v>0.60767742465371555</c:v>
                </c:pt>
                <c:pt idx="1">
                  <c:v>4.0686769256526389</c:v>
                </c:pt>
                <c:pt idx="2">
                  <c:v>4.8746462446544747</c:v>
                </c:pt>
                <c:pt idx="3">
                  <c:v>3.5054382091005358</c:v>
                </c:pt>
                <c:pt idx="4">
                  <c:v>-0.10367827442225064</c:v>
                </c:pt>
                <c:pt idx="5">
                  <c:v>-8.0977134823066947</c:v>
                </c:pt>
                <c:pt idx="6">
                  <c:v>-5.9146158538566738</c:v>
                </c:pt>
                <c:pt idx="7">
                  <c:v>-4.1863173211179614</c:v>
                </c:pt>
                <c:pt idx="8">
                  <c:v>-2.6809173408154869</c:v>
                </c:pt>
                <c:pt idx="9">
                  <c:v>-1.6292911716238727</c:v>
                </c:pt>
                <c:pt idx="10">
                  <c:v>0.83282347735560336</c:v>
                </c:pt>
                <c:pt idx="11">
                  <c:v>-0.36611684549611212</c:v>
                </c:pt>
                <c:pt idx="12">
                  <c:v>0.9</c:v>
                </c:pt>
                <c:pt idx="13">
                  <c:v>1.1999999999999993</c:v>
                </c:pt>
                <c:pt idx="14">
                  <c:v>1.2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4-4F10-897F-F094ACE14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251200"/>
        <c:axId val="1732570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Heildartekjur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Sheet1!$C$2:$C$17</c:f>
              <c:numCache>
                <c:formatCode>0.0</c:formatCode>
                <c:ptCount val="16"/>
                <c:pt idx="0">
                  <c:v>31.994606278051148</c:v>
                </c:pt>
                <c:pt idx="1">
                  <c:v>34.088957717592827</c:v>
                </c:pt>
                <c:pt idx="2">
                  <c:v>34.069810508362629</c:v>
                </c:pt>
                <c:pt idx="3">
                  <c:v>32.916831616389992</c:v>
                </c:pt>
                <c:pt idx="4">
                  <c:v>30.259321376223543</c:v>
                </c:pt>
                <c:pt idx="5">
                  <c:v>27.298144393334177</c:v>
                </c:pt>
                <c:pt idx="6">
                  <c:v>28.355105733535233</c:v>
                </c:pt>
                <c:pt idx="7">
                  <c:v>28.630867832723901</c:v>
                </c:pt>
                <c:pt idx="8">
                  <c:v>30.7</c:v>
                </c:pt>
                <c:pt idx="9">
                  <c:v>30.615067468472073</c:v>
                </c:pt>
                <c:pt idx="10">
                  <c:v>32.099582903984277</c:v>
                </c:pt>
                <c:pt idx="11">
                  <c:v>29.887259864562676</c:v>
                </c:pt>
                <c:pt idx="12">
                  <c:v>31.2</c:v>
                </c:pt>
                <c:pt idx="13">
                  <c:v>31.9</c:v>
                </c:pt>
                <c:pt idx="14">
                  <c:v>31.1</c:v>
                </c:pt>
                <c:pt idx="15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94-4F10-897F-F094ACE141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Heildargjöld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0">
                  <c:v>31.386928853397432</c:v>
                </c:pt>
                <c:pt idx="1">
                  <c:v>30.020280791940188</c:v>
                </c:pt>
                <c:pt idx="2">
                  <c:v>29.195164263708154</c:v>
                </c:pt>
                <c:pt idx="3">
                  <c:v>29.411393407289456</c:v>
                </c:pt>
                <c:pt idx="4">
                  <c:v>30.362999650645794</c:v>
                </c:pt>
                <c:pt idx="5">
                  <c:v>35.395857875640871</c:v>
                </c:pt>
                <c:pt idx="6">
                  <c:v>34.269721587391906</c:v>
                </c:pt>
                <c:pt idx="7">
                  <c:v>32.817185153841862</c:v>
                </c:pt>
                <c:pt idx="8">
                  <c:v>34</c:v>
                </c:pt>
                <c:pt idx="9">
                  <c:v>32.244358640095946</c:v>
                </c:pt>
                <c:pt idx="10">
                  <c:v>31.266759426628674</c:v>
                </c:pt>
                <c:pt idx="11">
                  <c:v>30.253376710058788</c:v>
                </c:pt>
                <c:pt idx="12">
                  <c:v>30.4</c:v>
                </c:pt>
                <c:pt idx="13">
                  <c:v>30.7</c:v>
                </c:pt>
                <c:pt idx="14">
                  <c:v>29.8</c:v>
                </c:pt>
                <c:pt idx="15">
                  <c:v>30.1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94-4F10-897F-F094ACE14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261184"/>
        <c:axId val="173259008"/>
      </c:lineChart>
      <c:dateAx>
        <c:axId val="1732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73257088"/>
        <c:crosses val="autoZero"/>
        <c:auto val="0"/>
        <c:lblOffset val="100"/>
        <c:baseTimeUnit val="days"/>
      </c:dateAx>
      <c:valAx>
        <c:axId val="173257088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dash"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Afkoma </a:t>
                </a:r>
              </a:p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3.864734299516908E-2"/>
              <c:y val="1.9994135146136009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 cmpd="sng"/>
        </c:spPr>
        <c:crossAx val="173251200"/>
        <c:crosses val="autoZero"/>
        <c:crossBetween val="between"/>
        <c:majorUnit val="2"/>
      </c:valAx>
      <c:valAx>
        <c:axId val="173259008"/>
        <c:scaling>
          <c:orientation val="minMax"/>
          <c:max val="40"/>
          <c:min val="24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Tekjur/gjöld</a:t>
                </a:r>
              </a:p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.77274706150861572"/>
              <c:y val="1.9244306646209013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73261184"/>
        <c:crosses val="max"/>
        <c:crossBetween val="between"/>
        <c:majorUnit val="2"/>
      </c:valAx>
      <c:catAx>
        <c:axId val="17326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2590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overlay val="0"/>
    </c:legend>
    <c:plotVisOnly val="1"/>
    <c:dispBlanksAs val="gap"/>
    <c:showDLblsOverMax val="0"/>
  </c:chart>
  <c:txPr>
    <a:bodyPr anchor="t"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Frumjöfnuður hins opinbera 2017*</a:t>
            </a:r>
          </a:p>
        </c:rich>
      </c:tx>
      <c:layout>
        <c:manualLayout>
          <c:xMode val="edge"/>
          <c:yMode val="edge"/>
          <c:x val="0.26091237255323296"/>
          <c:y val="3.67135697318298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481948183608297E-2"/>
          <c:y val="0.12771336518431936"/>
          <c:w val="0.93319144610963911"/>
          <c:h val="0.70323521298000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Frumjöfnuður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23-4B98-81B5-55186108A3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8A05-44C6-838A-3C30C77FAC4C}"/>
              </c:ext>
            </c:extLst>
          </c:dPt>
          <c:cat>
            <c:strRef>
              <c:f>Sheet1!$A$2:$A$31</c:f>
              <c:strCache>
                <c:ptCount val="30"/>
                <c:pt idx="0">
                  <c:v>Malta</c:v>
                </c:pt>
                <c:pt idx="1">
                  <c:v>Kýpur</c:v>
                </c:pt>
                <c:pt idx="2">
                  <c:v>Ísland</c:v>
                </c:pt>
                <c:pt idx="3">
                  <c:v>Grikkland</c:v>
                </c:pt>
                <c:pt idx="4">
                  <c:v>Króatía</c:v>
                </c:pt>
                <c:pt idx="5">
                  <c:v>Tékkland</c:v>
                </c:pt>
                <c:pt idx="6">
                  <c:v>Þýskaland</c:v>
                </c:pt>
                <c:pt idx="7">
                  <c:v>Slóvenía</c:v>
                </c:pt>
                <c:pt idx="8">
                  <c:v>Holland</c:v>
                </c:pt>
                <c:pt idx="9">
                  <c:v>Noregur </c:v>
                </c:pt>
                <c:pt idx="10">
                  <c:v>Írland</c:v>
                </c:pt>
                <c:pt idx="11">
                  <c:v>Litháen</c:v>
                </c:pt>
                <c:pt idx="12">
                  <c:v>Danmörk</c:v>
                </c:pt>
                <c:pt idx="13">
                  <c:v>Búlgaría</c:v>
                </c:pt>
                <c:pt idx="14">
                  <c:v>Ítalía</c:v>
                </c:pt>
                <c:pt idx="15">
                  <c:v>Lúxemborg</c:v>
                </c:pt>
                <c:pt idx="16">
                  <c:v>Svíþjóð</c:v>
                </c:pt>
                <c:pt idx="17">
                  <c:v>Belgía</c:v>
                </c:pt>
                <c:pt idx="18">
                  <c:v>Ungverjaland</c:v>
                </c:pt>
                <c:pt idx="19">
                  <c:v>Austurríki</c:v>
                </c:pt>
                <c:pt idx="20">
                  <c:v>Portúgal</c:v>
                </c:pt>
                <c:pt idx="21">
                  <c:v>Bretland</c:v>
                </c:pt>
                <c:pt idx="22">
                  <c:v>Lettland</c:v>
                </c:pt>
                <c:pt idx="23">
                  <c:v>Slóvakía</c:v>
                </c:pt>
                <c:pt idx="24">
                  <c:v>Pólland</c:v>
                </c:pt>
                <c:pt idx="25">
                  <c:v>Finnland</c:v>
                </c:pt>
                <c:pt idx="26">
                  <c:v>Eistland</c:v>
                </c:pt>
                <c:pt idx="27">
                  <c:v>Spánn</c:v>
                </c:pt>
                <c:pt idx="28">
                  <c:v>Frakkland</c:v>
                </c:pt>
                <c:pt idx="29">
                  <c:v>Rúmenía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5.8</c:v>
                </c:pt>
                <c:pt idx="1">
                  <c:v>4.9000000000000004</c:v>
                </c:pt>
                <c:pt idx="2">
                  <c:v>4.7</c:v>
                </c:pt>
                <c:pt idx="3">
                  <c:v>3.8</c:v>
                </c:pt>
                <c:pt idx="4">
                  <c:v>3.2</c:v>
                </c:pt>
                <c:pt idx="5">
                  <c:v>2.1999999999999997</c:v>
                </c:pt>
                <c:pt idx="6">
                  <c:v>2.1000000000000005</c:v>
                </c:pt>
                <c:pt idx="7">
                  <c:v>2.1</c:v>
                </c:pt>
                <c:pt idx="8">
                  <c:v>1.9000000000000001</c:v>
                </c:pt>
                <c:pt idx="9">
                  <c:v>1.8000000000000003</c:v>
                </c:pt>
                <c:pt idx="10">
                  <c:v>1.7</c:v>
                </c:pt>
                <c:pt idx="11">
                  <c:v>1.6</c:v>
                </c:pt>
                <c:pt idx="12">
                  <c:v>1.5000000000000002</c:v>
                </c:pt>
                <c:pt idx="13">
                  <c:v>1.4000000000000001</c:v>
                </c:pt>
                <c:pt idx="14">
                  <c:v>1.3</c:v>
                </c:pt>
                <c:pt idx="15">
                  <c:v>1.3</c:v>
                </c:pt>
                <c:pt idx="16">
                  <c:v>1.2000000000000002</c:v>
                </c:pt>
                <c:pt idx="17">
                  <c:v>1.2</c:v>
                </c:pt>
                <c:pt idx="18">
                  <c:v>0.79999999999999982</c:v>
                </c:pt>
                <c:pt idx="19">
                  <c:v>0.70000000000000007</c:v>
                </c:pt>
                <c:pt idx="20">
                  <c:v>0.7</c:v>
                </c:pt>
                <c:pt idx="21">
                  <c:v>0.60000000000000009</c:v>
                </c:pt>
                <c:pt idx="22">
                  <c:v>0.2</c:v>
                </c:pt>
                <c:pt idx="23">
                  <c:v>0.1999999999999999</c:v>
                </c:pt>
                <c:pt idx="24">
                  <c:v>-0.19999999999999987</c:v>
                </c:pt>
                <c:pt idx="25">
                  <c:v>-0.29999999999999993</c:v>
                </c:pt>
                <c:pt idx="26">
                  <c:v>-0.4</c:v>
                </c:pt>
                <c:pt idx="27">
                  <c:v>-0.7</c:v>
                </c:pt>
                <c:pt idx="28">
                  <c:v>-0.9</c:v>
                </c:pt>
                <c:pt idx="29">
                  <c:v>-1.7999999999999998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23-4B98-81B5-55186108A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92682624"/>
        <c:axId val="192690432"/>
      </c:barChart>
      <c:catAx>
        <c:axId val="19268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92690432"/>
        <c:crosses val="autoZero"/>
        <c:auto val="1"/>
        <c:lblAlgn val="ctr"/>
        <c:lblOffset val="100"/>
        <c:noMultiLvlLbl val="0"/>
      </c:catAx>
      <c:valAx>
        <c:axId val="192690432"/>
        <c:scaling>
          <c:orientation val="minMax"/>
          <c:max val="6"/>
          <c:min val="-4"/>
        </c:scaling>
        <c:delete val="0"/>
        <c:axPos val="l"/>
        <c:majorGridlines>
          <c:spPr>
            <a:ln>
              <a:solidFill>
                <a:srgbClr val="ABAAA5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Frumjöfnuður</a:t>
                </a:r>
              </a:p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"/>
              <c:y val="1.916149685834725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268262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690036701096879E-2"/>
          <c:y val="0.12539671765167285"/>
          <c:w val="0.93830996329890315"/>
          <c:h val="0.724220171403305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468C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3A56-4F12-80DA-886FB7B29622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3A56-4F12-80DA-886FB7B29622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3A56-4F12-80DA-886FB7B29622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3A56-4F12-80DA-886FB7B29622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9-3A56-4F12-80DA-886FB7B29622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B-3A56-4F12-80DA-886FB7B29622}"/>
              </c:ext>
            </c:extLst>
          </c:dPt>
          <c:dPt>
            <c:idx val="6"/>
            <c:invertIfNegative val="0"/>
            <c:bubble3D val="0"/>
            <c:spPr>
              <a:solidFill>
                <a:srgbClr val="00468C"/>
              </a:solidFill>
              <a:ln w="3175">
                <a:solidFill>
                  <a:srgbClr val="00458B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A56-4F12-80DA-886FB7B29622}"/>
              </c:ext>
            </c:extLst>
          </c:dPt>
          <c:dPt>
            <c:idx val="7"/>
            <c:invertIfNegative val="0"/>
            <c:bubble3D val="0"/>
            <c:spPr>
              <a:solidFill>
                <a:srgbClr val="00468C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A56-4F12-80DA-886FB7B2962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A56-4F12-80DA-886FB7B29622}"/>
              </c:ext>
            </c:extLst>
          </c:dPt>
          <c:dLbls>
            <c:dLbl>
              <c:idx val="0"/>
              <c:layout>
                <c:manualLayout>
                  <c:x val="0"/>
                  <c:y val="-0.156878562803300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6-4F12-80DA-886FB7B296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6-4F12-80DA-886FB7B2962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6-4F12-80DA-886FB7B2962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6-4F12-80DA-886FB7B296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56-4F12-80DA-886FB7B2962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56-4F12-80DA-886FB7B29622}"/>
                </c:ext>
              </c:extLst>
            </c:dLbl>
            <c:dLbl>
              <c:idx val="6"/>
              <c:layout>
                <c:manualLayout>
                  <c:x val="-1.3189132155106129E-3"/>
                  <c:y val="-0.139249730290150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56-4F12-80DA-886FB7B29622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Sheet1!$A$1:$A$7</c:f>
              <c:strCache>
                <c:ptCount val="7"/>
                <c:pt idx="0">
                  <c:v>Fjárlög 2018</c:v>
                </c:pt>
                <c:pt idx="1">
                  <c:v>Arður</c:v>
                </c:pt>
                <c:pt idx="2">
                  <c:v>Tekjuskattur, tryggingagj. o.fl.</c:v>
                </c:pt>
                <c:pt idx="3">
                  <c:v>Neysluskattar</c:v>
                </c:pt>
                <c:pt idx="4">
                  <c:v>Vextir</c:v>
                </c:pt>
                <c:pt idx="5">
                  <c:v>Annað</c:v>
                </c:pt>
                <c:pt idx="6">
                  <c:v>Endurskoðun fjárlaga 2018</c:v>
                </c:pt>
              </c:strCache>
            </c:strRef>
          </c:cat>
          <c:val>
            <c:numRef>
              <c:f>Sheet1!$B$1:$B$7</c:f>
              <c:numCache>
                <c:formatCode>0.0</c:formatCode>
                <c:ptCount val="7"/>
                <c:pt idx="0">
                  <c:v>840.12630000000036</c:v>
                </c:pt>
                <c:pt idx="1">
                  <c:v>840.12630000000036</c:v>
                </c:pt>
                <c:pt idx="2">
                  <c:v>845.2248000000003</c:v>
                </c:pt>
                <c:pt idx="3">
                  <c:v>843.35860000000025</c:v>
                </c:pt>
                <c:pt idx="4">
                  <c:v>842.8973000000002</c:v>
                </c:pt>
                <c:pt idx="5">
                  <c:v>839.58730000000025</c:v>
                </c:pt>
                <c:pt idx="6">
                  <c:v>839.58730000000025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A56-4F12-80DA-886FB7B29622}"/>
            </c:ext>
          </c:extLst>
        </c:ser>
        <c:ser>
          <c:idx val="1"/>
          <c:order val="1"/>
          <c:spPr>
            <a:solidFill>
              <a:schemeClr val="accent3"/>
            </a:solidFill>
            <a:ln w="3175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4CA5A"/>
              </a:solidFill>
              <a:ln w="31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3A56-4F12-80DA-886FB7B29622}"/>
              </c:ext>
            </c:extLst>
          </c:dPt>
          <c:dPt>
            <c:idx val="2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3A56-4F12-80DA-886FB7B29622}"/>
              </c:ext>
            </c:extLst>
          </c:dPt>
          <c:dPt>
            <c:idx val="3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3A56-4F12-80DA-886FB7B29622}"/>
              </c:ext>
            </c:extLst>
          </c:dPt>
          <c:dPt>
            <c:idx val="4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3A56-4F12-80DA-886FB7B29622}"/>
              </c:ext>
            </c:extLst>
          </c:dPt>
          <c:dPt>
            <c:idx val="5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A56-4F12-80DA-886FB7B29622}"/>
              </c:ext>
            </c:extLst>
          </c:dPt>
          <c:dPt>
            <c:idx val="6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3A56-4F12-80DA-886FB7B2962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3A56-4F12-80DA-886FB7B29622}"/>
              </c:ext>
            </c:extLst>
          </c:dPt>
          <c:dLbls>
            <c:dLbl>
              <c:idx val="1"/>
              <c:layout>
                <c:manualLayout>
                  <c:x val="-2.637826431020839E-3"/>
                  <c:y val="-0.2205428492648182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+6,5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56-4F12-80DA-886FB7B29622}"/>
                </c:ext>
              </c:extLst>
            </c:dLbl>
            <c:dLbl>
              <c:idx val="2"/>
              <c:layout>
                <c:manualLayout>
                  <c:x val="0"/>
                  <c:y val="-6.68544300179783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-1,4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467474769294035E-2"/>
                      <c:h val="3.75061158797897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3A56-4F12-80DA-886FB7B29622}"/>
                </c:ext>
              </c:extLst>
            </c:dLbl>
            <c:dLbl>
              <c:idx val="3"/>
              <c:layout>
                <c:manualLayout>
                  <c:x val="-5.3334981109424105E-3"/>
                  <c:y val="-7.76047177024927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-1,9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A56-4F12-80DA-886FB7B29622}"/>
                </c:ext>
              </c:extLst>
            </c:dLbl>
            <c:dLbl>
              <c:idx val="4"/>
              <c:layout>
                <c:manualLayout>
                  <c:x val="-6.6524113264528296E-3"/>
                  <c:y val="-4.38028208001386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-0,5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A56-4F12-80DA-886FB7B29622}"/>
                </c:ext>
              </c:extLst>
            </c:dLbl>
            <c:dLbl>
              <c:idx val="5"/>
              <c:layout>
                <c:manualLayout>
                  <c:x val="-5.2756528620416781E-3"/>
                  <c:y val="-0.1310538222586029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-3,3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A56-4F12-80DA-886FB7B29622}"/>
                </c:ext>
              </c:extLst>
            </c:dLbl>
            <c:dLbl>
              <c:idx val="6"/>
              <c:layout>
                <c:manualLayout>
                  <c:x val="0"/>
                  <c:y val="-3.59549883850725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+0,3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A56-4F12-80DA-886FB7B29622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Sheet1!$A$1:$A$7</c:f>
              <c:strCache>
                <c:ptCount val="7"/>
                <c:pt idx="0">
                  <c:v>Fjárlög 2018</c:v>
                </c:pt>
                <c:pt idx="1">
                  <c:v>Arður</c:v>
                </c:pt>
                <c:pt idx="2">
                  <c:v>Tekjuskattur, tryggingagj. o.fl.</c:v>
                </c:pt>
                <c:pt idx="3">
                  <c:v>Neysluskattar</c:v>
                </c:pt>
                <c:pt idx="4">
                  <c:v>Vextir</c:v>
                </c:pt>
                <c:pt idx="5">
                  <c:v>Annað</c:v>
                </c:pt>
                <c:pt idx="6">
                  <c:v>Endurskoðun fjárlaga 2018</c:v>
                </c:pt>
              </c:strCache>
            </c:strRef>
          </c:cat>
          <c:val>
            <c:numRef>
              <c:f>Sheet1!$C$1:$C$7</c:f>
              <c:numCache>
                <c:formatCode>0.0</c:formatCode>
                <c:ptCount val="7"/>
                <c:pt idx="1">
                  <c:v>6.52</c:v>
                </c:pt>
                <c:pt idx="2">
                  <c:v>1.4214999999999984</c:v>
                </c:pt>
                <c:pt idx="3">
                  <c:v>1.8662000000000001</c:v>
                </c:pt>
                <c:pt idx="4">
                  <c:v>0.46129999999999993</c:v>
                </c:pt>
                <c:pt idx="5">
                  <c:v>3.3100000000000009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A56-4F12-80DA-886FB7B296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81948432"/>
        <c:axId val="81942992"/>
      </c:barChart>
      <c:catAx>
        <c:axId val="8194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1942992"/>
        <c:crosses val="autoZero"/>
        <c:auto val="1"/>
        <c:lblAlgn val="ctr"/>
        <c:lblOffset val="100"/>
        <c:tickLblSkip val="1"/>
        <c:noMultiLvlLbl val="0"/>
      </c:catAx>
      <c:valAx>
        <c:axId val="8194299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8194843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1731972852506"/>
          <c:y val="8.02968124623957E-2"/>
          <c:w val="0.73347675922854982"/>
          <c:h val="0.76256507180788446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45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Veiðigjald</c:v>
                </c:pt>
                <c:pt idx="1">
                  <c:v>Vaxtatekjur</c:v>
                </c:pt>
                <c:pt idx="2">
                  <c:v>Vörugjöld á áfengi og tóbak</c:v>
                </c:pt>
                <c:pt idx="3">
                  <c:v>Arðgreiðslur</c:v>
                </c:pt>
                <c:pt idx="4">
                  <c:v>Aðrir skattar</c:v>
                </c:pt>
                <c:pt idx="5">
                  <c:v>Sala á vöru og þjónustu</c:v>
                </c:pt>
                <c:pt idx="6">
                  <c:v>Skattar á bíla og eldsneyti</c:v>
                </c:pt>
                <c:pt idx="7">
                  <c:v>Skattar á fyrirtæki</c:v>
                </c:pt>
                <c:pt idx="8">
                  <c:v>Tryggingagjald</c:v>
                </c:pt>
                <c:pt idx="9">
                  <c:v>Tekjuskattar einstaklinga</c:v>
                </c:pt>
                <c:pt idx="10">
                  <c:v>VSK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 formatCode="#,##0">
                  <c:v>7.0333999999999994</c:v>
                </c:pt>
                <c:pt idx="1">
                  <c:v>11.2064</c:v>
                </c:pt>
                <c:pt idx="2" formatCode="#,##0">
                  <c:v>25.6</c:v>
                </c:pt>
                <c:pt idx="3" formatCode="#,##0">
                  <c:v>27.45</c:v>
                </c:pt>
                <c:pt idx="4" formatCode="#,##0">
                  <c:v>37.279699999999998</c:v>
                </c:pt>
                <c:pt idx="5" formatCode="#,##0">
                  <c:v>45.224199999999996</c:v>
                </c:pt>
                <c:pt idx="6" formatCode="#,##0">
                  <c:v>49.45</c:v>
                </c:pt>
                <c:pt idx="7" formatCode="#,##0">
                  <c:v>98.932000000000016</c:v>
                </c:pt>
                <c:pt idx="8" formatCode="#,##0">
                  <c:v>100.786</c:v>
                </c:pt>
                <c:pt idx="9" formatCode="#,##0">
                  <c:v>233.4</c:v>
                </c:pt>
                <c:pt idx="10" formatCode="#,##0">
                  <c:v>255.3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E-49E3-9D36-B26FD09AA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1941360"/>
        <c:axId val="81927760"/>
      </c:barChart>
      <c:catAx>
        <c:axId val="8194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1927760"/>
        <c:crosses val="autoZero"/>
        <c:auto val="1"/>
        <c:lblAlgn val="ctr"/>
        <c:lblOffset val="100"/>
        <c:noMultiLvlLbl val="0"/>
      </c:catAx>
      <c:valAx>
        <c:axId val="81927760"/>
        <c:scaling>
          <c:orientation val="minMax"/>
          <c:max val="268"/>
          <c:min val="0"/>
        </c:scaling>
        <c:delete val="0"/>
        <c:axPos val="b"/>
        <c:majorGridlines>
          <c:spPr>
            <a:ln>
              <a:solidFill>
                <a:srgbClr val="00458B"/>
              </a:solidFill>
              <a:prstDash val="dash"/>
            </a:ln>
          </c:spPr>
        </c:majorGridlines>
        <c:numFmt formatCode="0\ &quot;ma.kr.&quot;" sourceLinked="0"/>
        <c:majorTickMark val="out"/>
        <c:minorTickMark val="none"/>
        <c:tickLblPos val="nextTo"/>
        <c:crossAx val="8194136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276702865673398E-2"/>
          <c:y val="8.2808041071765898E-2"/>
          <c:w val="0.88527720048005198"/>
          <c:h val="0.768075878858348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7BB-41A8-9208-0FF1857B70B6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7BB-41A8-9208-0FF1857B70B6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7BB-41A8-9208-0FF1857B70B6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7BB-41A8-9208-0FF1857B70B6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B7BB-41A8-9208-0FF1857B70B6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B7BB-41A8-9208-0FF1857B70B6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B7BB-41A8-9208-0FF1857B70B6}"/>
              </c:ext>
            </c:extLst>
          </c:dPt>
          <c:dPt>
            <c:idx val="7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B7BB-41A8-9208-0FF1857B70B6}"/>
              </c:ext>
            </c:extLst>
          </c:dPt>
          <c:dLbls>
            <c:dLbl>
              <c:idx val="0"/>
              <c:layout>
                <c:manualLayout>
                  <c:x val="0"/>
                  <c:y val="-0.1545992017010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BB-41A8-9208-0FF1857B70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BB-41A8-9208-0FF1857B70B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BB-41A8-9208-0FF1857B70B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BB-41A8-9208-0FF1857B70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BB-41A8-9208-0FF1857B70B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BB-41A8-9208-0FF1857B70B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BB-41A8-9208-0FF1857B70B6}"/>
                </c:ext>
              </c:extLst>
            </c:dLbl>
            <c:dLbl>
              <c:idx val="7"/>
              <c:layout>
                <c:manualLayout>
                  <c:x val="-2.5980774227071968E-3"/>
                  <c:y val="-0.35908262996587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BB-41A8-9208-0FF1857B70B6}"/>
                </c:ext>
              </c:extLst>
            </c:dLbl>
            <c:dLbl>
              <c:idx val="8"/>
              <c:layout>
                <c:manualLayout>
                  <c:x val="0"/>
                  <c:y val="-0.16998242679180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BB-41A8-9208-0FF1857B70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Endurmetin 
áætlun 2018</c:v>
                </c:pt>
                <c:pt idx="1">
                  <c:v>Skattar og 
tryggingagj.</c:v>
                </c:pt>
                <c:pt idx="2">
                  <c:v>Arður</c:v>
                </c:pt>
                <c:pt idx="3">
                  <c:v>Aðrar 
tekjur</c:v>
                </c:pt>
                <c:pt idx="4">
                  <c:v>Lögfestar aðgerðir</c:v>
                </c:pt>
                <c:pt idx="5">
                  <c:v>Ólögfestar 
aðgerðir</c:v>
                </c:pt>
                <c:pt idx="6">
                  <c:v>Vextir</c:v>
                </c:pt>
                <c:pt idx="7">
                  <c:v>Fjárlaga-
frumvarp 2019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839.5872999999998</c:v>
                </c:pt>
                <c:pt idx="1">
                  <c:v>839.5872999999998</c:v>
                </c:pt>
                <c:pt idx="2">
                  <c:v>888.37119999999982</c:v>
                </c:pt>
                <c:pt idx="3">
                  <c:v>890.57119999999986</c:v>
                </c:pt>
                <c:pt idx="4">
                  <c:v>894.94499999999982</c:v>
                </c:pt>
                <c:pt idx="5">
                  <c:v>892.89499999999975</c:v>
                </c:pt>
                <c:pt idx="6">
                  <c:v>891.66169999999977</c:v>
                </c:pt>
                <c:pt idx="7">
                  <c:v>891.66169999999977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7BB-41A8-9208-0FF1857B70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1-B7BB-41A8-9208-0FF1857B70B6}"/>
              </c:ext>
            </c:extLst>
          </c:dPt>
          <c:dPt>
            <c:idx val="2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3-B7BB-41A8-9208-0FF1857B70B6}"/>
              </c:ext>
            </c:extLst>
          </c:dPt>
          <c:dPt>
            <c:idx val="3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5-B7BB-41A8-9208-0FF1857B70B6}"/>
              </c:ext>
            </c:extLst>
          </c:dPt>
          <c:dPt>
            <c:idx val="4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7-B7BB-41A8-9208-0FF1857B70B6}"/>
              </c:ext>
            </c:extLst>
          </c:dPt>
          <c:dPt>
            <c:idx val="5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9-B7BB-41A8-9208-0FF1857B70B6}"/>
              </c:ext>
            </c:extLst>
          </c:dPt>
          <c:dPt>
            <c:idx val="6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A-B7BB-41A8-9208-0FF1857B70B6}"/>
              </c:ext>
            </c:extLst>
          </c:dPt>
          <c:dLbls>
            <c:dLbl>
              <c:idx val="1"/>
              <c:layout>
                <c:manualLayout>
                  <c:x val="-4.7630869180433332E-17"/>
                  <c:y val="-0.2153064814606876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26DB2D80-88B6-444A-AB56-C66E1C3238C6}" type="VALUE">
                      <a:rPr lang="en-US" smtClean="0"/>
                      <a:pPr/>
                      <a:t>[GILDI]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7BB-41A8-9208-0FF1857B70B6}"/>
                </c:ext>
              </c:extLst>
            </c:dLbl>
            <c:dLbl>
              <c:idx val="2"/>
              <c:layout>
                <c:manualLayout>
                  <c:x val="-4.7630869180433332E-17"/>
                  <c:y val="-3.14030274842237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6DD0C544-F387-42D6-98CF-AB4B1FB94F1C}" type="VALUE">
                      <a:rPr lang="en-US" smtClean="0"/>
                      <a:pPr/>
                      <a:t>[GILDI]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7BB-41A8-9208-0FF1857B70B6}"/>
                </c:ext>
              </c:extLst>
            </c:dLbl>
            <c:dLbl>
              <c:idx val="3"/>
              <c:layout>
                <c:manualLayout>
                  <c:x val="-9.5261738360866663E-17"/>
                  <c:y val="-4.2253068872685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224C5564-C69B-460D-B340-1B00A414F058}" type="VALUE">
                      <a:rPr lang="en-US" smtClean="0"/>
                      <a:pPr/>
                      <a:t>[GILDI]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7BB-41A8-9208-0FF1857B70B6}"/>
                </c:ext>
              </c:extLst>
            </c:dLbl>
            <c:dLbl>
              <c:idx val="4"/>
              <c:layout>
                <c:manualLayout>
                  <c:x val="0"/>
                  <c:y val="-3.46729326552008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95F639F7-B57A-4BA6-A3B4-69423CE4A12C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B7BB-41A8-9208-0FF1857B70B6}"/>
                </c:ext>
              </c:extLst>
            </c:dLbl>
            <c:dLbl>
              <c:idx val="5"/>
              <c:layout>
                <c:manualLayout>
                  <c:x val="0"/>
                  <c:y val="-4.25456051205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fld id="{F4E392CB-18EE-40B7-9840-A9F634590DB6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B7BB-41A8-9208-0FF1857B70B6}"/>
                </c:ext>
              </c:extLst>
            </c:dLbl>
            <c:dLbl>
              <c:idx val="6"/>
              <c:layout>
                <c:manualLayout>
                  <c:x val="-9.5261738360866663E-17"/>
                  <c:y val="-3.01923017067175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fld id="{B810A5B2-DB0D-4D39-84A5-0BBDC159A69A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B7BB-41A8-9208-0FF1857B70B6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Endurmetin 
áætlun 2018</c:v>
                </c:pt>
                <c:pt idx="1">
                  <c:v>Skattar og 
tryggingagj.</c:v>
                </c:pt>
                <c:pt idx="2">
                  <c:v>Arður</c:v>
                </c:pt>
                <c:pt idx="3">
                  <c:v>Aðrar 
tekjur</c:v>
                </c:pt>
                <c:pt idx="4">
                  <c:v>Lögfestar aðgerðir</c:v>
                </c:pt>
                <c:pt idx="5">
                  <c:v>Ólögfestar 
aðgerðir</c:v>
                </c:pt>
                <c:pt idx="6">
                  <c:v>Vextir</c:v>
                </c:pt>
                <c:pt idx="7">
                  <c:v>Fjárlaga-
frumvarp 2019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1">
                  <c:v>48.783899999999996</c:v>
                </c:pt>
                <c:pt idx="2">
                  <c:v>2.2000000000000002</c:v>
                </c:pt>
                <c:pt idx="3">
                  <c:v>4.373800000000001</c:v>
                </c:pt>
                <c:pt idx="4">
                  <c:v>2.4</c:v>
                </c:pt>
                <c:pt idx="5">
                  <c:v>4.45</c:v>
                </c:pt>
                <c:pt idx="6">
                  <c:v>1.2333000000000003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7BB-41A8-9208-0FF1857B7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937552"/>
        <c:axId val="81936464"/>
      </c:barChart>
      <c:catAx>
        <c:axId val="8193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936464"/>
        <c:crosses val="autoZero"/>
        <c:auto val="1"/>
        <c:lblAlgn val="ctr"/>
        <c:lblOffset val="100"/>
        <c:noMultiLvlLbl val="0"/>
      </c:catAx>
      <c:valAx>
        <c:axId val="81936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dirty="0"/>
                  <a:t>ma.kr.</a:t>
                </a:r>
              </a:p>
            </c:rich>
          </c:tx>
          <c:layout>
            <c:manualLayout>
              <c:xMode val="edge"/>
              <c:yMode val="edge"/>
              <c:x val="2.259834920979234E-2"/>
              <c:y val="4.1548327453604095E-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193755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Landsframleiðsla á mann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955860091677405E-2"/>
          <c:y val="0.12421538296464529"/>
          <c:w val="0.88189457480305855"/>
          <c:h val="0.61773139199972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Danmörk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100</c:v>
                </c:pt>
                <c:pt idx="1">
                  <c:v>98.967514100142836</c:v>
                </c:pt>
                <c:pt idx="2">
                  <c:v>93.503918608680181</c:v>
                </c:pt>
                <c:pt idx="3">
                  <c:v>94.84942231962178</c:v>
                </c:pt>
                <c:pt idx="4">
                  <c:v>95.669428207656807</c:v>
                </c:pt>
                <c:pt idx="5">
                  <c:v>95.546657450406414</c:v>
                </c:pt>
                <c:pt idx="6">
                  <c:v>96.059530461544512</c:v>
                </c:pt>
                <c:pt idx="7">
                  <c:v>97.18495712481031</c:v>
                </c:pt>
                <c:pt idx="8">
                  <c:v>98.179209778922271</c:v>
                </c:pt>
                <c:pt idx="9">
                  <c:v>99.276392301894774</c:v>
                </c:pt>
                <c:pt idx="10">
                  <c:v>100.6370014893734</c:v>
                </c:pt>
                <c:pt idx="11">
                  <c:v>101.873922959589</c:v>
                </c:pt>
                <c:pt idx="12">
                  <c:v>103.0578600882036</c:v>
                </c:pt>
                <c:pt idx="13">
                  <c:v>104.16510259276424</c:v>
                </c:pt>
                <c:pt idx="14">
                  <c:v>105.24155163100608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DB-455F-B75E-440F8B6EFB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Þýskaland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101.1009937562815</c:v>
                </c:pt>
                <c:pt idx="2">
                  <c:v>95.809898906081983</c:v>
                </c:pt>
                <c:pt idx="3">
                  <c:v>99.83595312277275</c:v>
                </c:pt>
                <c:pt idx="4">
                  <c:v>103.55998724500211</c:v>
                </c:pt>
                <c:pt idx="5">
                  <c:v>104.07768432567886</c:v>
                </c:pt>
                <c:pt idx="6">
                  <c:v>104.41608159367459</c:v>
                </c:pt>
                <c:pt idx="7">
                  <c:v>105.98539554178008</c:v>
                </c:pt>
                <c:pt idx="8">
                  <c:v>106.65221939908558</c:v>
                </c:pt>
                <c:pt idx="9">
                  <c:v>107.75715449473238</c:v>
                </c:pt>
                <c:pt idx="10">
                  <c:v>109.98057752977297</c:v>
                </c:pt>
                <c:pt idx="11">
                  <c:v>112.60428356543137</c:v>
                </c:pt>
                <c:pt idx="12">
                  <c:v>114.77733120705338</c:v>
                </c:pt>
                <c:pt idx="13">
                  <c:v>116.52095005051548</c:v>
                </c:pt>
                <c:pt idx="14">
                  <c:v>118.17705966649036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DB-455F-B75E-440F8B6EFB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Ísland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100</c:v>
                </c:pt>
                <c:pt idx="1">
                  <c:v>100.41461600682935</c:v>
                </c:pt>
                <c:pt idx="2">
                  <c:v>94.396179612284541</c:v>
                </c:pt>
                <c:pt idx="3">
                  <c:v>90.757665639442635</c:v>
                </c:pt>
                <c:pt idx="4">
                  <c:v>92.214116339612886</c:v>
                </c:pt>
                <c:pt idx="5">
                  <c:v>92.768170341670441</c:v>
                </c:pt>
                <c:pt idx="6">
                  <c:v>95.631557993973885</c:v>
                </c:pt>
                <c:pt idx="7">
                  <c:v>96.717452780554083</c:v>
                </c:pt>
                <c:pt idx="8">
                  <c:v>99.846896763282373</c:v>
                </c:pt>
                <c:pt idx="9">
                  <c:v>106.14441651158388</c:v>
                </c:pt>
                <c:pt idx="10">
                  <c:v>108.79826354893949</c:v>
                </c:pt>
                <c:pt idx="11">
                  <c:v>111.05958337902047</c:v>
                </c:pt>
                <c:pt idx="12">
                  <c:v>113.09633105891889</c:v>
                </c:pt>
                <c:pt idx="13">
                  <c:v>114.91913280575656</c:v>
                </c:pt>
                <c:pt idx="14">
                  <c:v>116.7641869387525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DB-455F-B75E-440F8B6EFB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Noregur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100</c:v>
                </c:pt>
                <c:pt idx="1">
                  <c:v>99.107991489343306</c:v>
                </c:pt>
                <c:pt idx="2">
                  <c:v>96.312336400984961</c:v>
                </c:pt>
                <c:pt idx="3">
                  <c:v>95.684805894283855</c:v>
                </c:pt>
                <c:pt idx="4">
                  <c:v>95.35434878175451</c:v>
                </c:pt>
                <c:pt idx="5">
                  <c:v>96.683718092760898</c:v>
                </c:pt>
                <c:pt idx="6">
                  <c:v>96.578555423075159</c:v>
                </c:pt>
                <c:pt idx="7">
                  <c:v>97.337208640843457</c:v>
                </c:pt>
                <c:pt idx="8">
                  <c:v>98.320827577751601</c:v>
                </c:pt>
                <c:pt idx="9" formatCode="0">
                  <c:v>98.509554552292173</c:v>
                </c:pt>
                <c:pt idx="10" formatCode="0">
                  <c:v>99.573375985436812</c:v>
                </c:pt>
                <c:pt idx="11" formatCode="0">
                  <c:v>100.38953150145555</c:v>
                </c:pt>
                <c:pt idx="12" formatCode="0">
                  <c:v>101.36359462292029</c:v>
                </c:pt>
                <c:pt idx="13" formatCode="0">
                  <c:v>102.19338456329923</c:v>
                </c:pt>
                <c:pt idx="14" formatCode="0">
                  <c:v>102.95858486150034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DB-455F-B75E-440F8B6EFB8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Bretland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100</c:v>
                </c:pt>
                <c:pt idx="1">
                  <c:v>98.714484348381731</c:v>
                </c:pt>
                <c:pt idx="2">
                  <c:v>93.916711028575833</c:v>
                </c:pt>
                <c:pt idx="3">
                  <c:v>94.748851660662069</c:v>
                </c:pt>
                <c:pt idx="4">
                  <c:v>95.327705669032113</c:v>
                </c:pt>
                <c:pt idx="5">
                  <c:v>96.102083514829488</c:v>
                </c:pt>
                <c:pt idx="6">
                  <c:v>97.460990155751901</c:v>
                </c:pt>
                <c:pt idx="7">
                  <c:v>99.674267755449506</c:v>
                </c:pt>
                <c:pt idx="8">
                  <c:v>101.20881200876582</c:v>
                </c:pt>
                <c:pt idx="9" formatCode="0">
                  <c:v>102.32251788871555</c:v>
                </c:pt>
                <c:pt idx="10" formatCode="0">
                  <c:v>103.5149366415082</c:v>
                </c:pt>
                <c:pt idx="11" formatCode="0">
                  <c:v>104.53767592160932</c:v>
                </c:pt>
                <c:pt idx="12" formatCode="0">
                  <c:v>105.52155720888278</c:v>
                </c:pt>
                <c:pt idx="13" formatCode="0">
                  <c:v>106.6132053498479</c:v>
                </c:pt>
                <c:pt idx="14" formatCode="0">
                  <c:v>107.78295071497934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DB-455F-B75E-440F8B6EFB8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Bandaríkin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Sheet1!$G$2:$G$16</c:f>
              <c:numCache>
                <c:formatCode>General</c:formatCode>
                <c:ptCount val="15"/>
                <c:pt idx="0">
                  <c:v>100</c:v>
                </c:pt>
                <c:pt idx="1">
                  <c:v>98.787323344395489</c:v>
                </c:pt>
                <c:pt idx="2">
                  <c:v>95.215582944240694</c:v>
                </c:pt>
                <c:pt idx="3">
                  <c:v>96.877596374106091</c:v>
                </c:pt>
                <c:pt idx="4">
                  <c:v>97.718039626936303</c:v>
                </c:pt>
                <c:pt idx="5">
                  <c:v>99.167566900200839</c:v>
                </c:pt>
                <c:pt idx="6">
                  <c:v>100.12243333242171</c:v>
                </c:pt>
                <c:pt idx="7">
                  <c:v>101.93809356078789</c:v>
                </c:pt>
                <c:pt idx="8">
                  <c:v>104.08129379944604</c:v>
                </c:pt>
                <c:pt idx="9" formatCode="0">
                  <c:v>104.86072471667988</c:v>
                </c:pt>
                <c:pt idx="10" formatCode="0">
                  <c:v>106.48293100635343</c:v>
                </c:pt>
                <c:pt idx="11" formatCode="0">
                  <c:v>108.75609730412475</c:v>
                </c:pt>
                <c:pt idx="12" formatCode="0">
                  <c:v>110.76695810499386</c:v>
                </c:pt>
                <c:pt idx="13" formatCode="0">
                  <c:v>111.93017889302475</c:v>
                </c:pt>
                <c:pt idx="14" formatCode="0">
                  <c:v>112.93457781679967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DB-455F-B75E-440F8B6EF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3392384"/>
        <c:axId val="497406464"/>
      </c:lineChart>
      <c:catAx>
        <c:axId val="61339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406464"/>
        <c:crosses val="autoZero"/>
        <c:auto val="1"/>
        <c:lblAlgn val="ctr"/>
        <c:lblOffset val="100"/>
        <c:tickLblSkip val="2"/>
        <c:noMultiLvlLbl val="0"/>
      </c:catAx>
      <c:valAx>
        <c:axId val="497406464"/>
        <c:scaling>
          <c:orientation val="minMax"/>
          <c:max val="120"/>
          <c:min val="8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3923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114539299288674"/>
          <c:w val="1"/>
          <c:h val="0.108680550301466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23914487880549E-2"/>
          <c:y val="0.11909854431604157"/>
          <c:w val="0.9199779234002442"/>
          <c:h val="0.799108921692982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Heildartekjur</c:v>
                </c:pt>
              </c:strCache>
            </c:strRef>
          </c:tx>
          <c:spPr>
            <a:ln w="25400" cap="flat" cmpd="sng">
              <a:solidFill>
                <a:srgbClr val="00468C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strCache>
            </c:strRef>
          </c:cat>
          <c:val>
            <c:numRef>
              <c:f>Sheet1!$B$2:$B$17</c:f>
              <c:numCache>
                <c:formatCode>0.00</c:formatCode>
                <c:ptCount val="16"/>
                <c:pt idx="0">
                  <c:v>31.949166707328597</c:v>
                </c:pt>
                <c:pt idx="1">
                  <c:v>34.666243047621947</c:v>
                </c:pt>
                <c:pt idx="2">
                  <c:v>34.646524164733904</c:v>
                </c:pt>
                <c:pt idx="3">
                  <c:v>33.48290812646588</c:v>
                </c:pt>
                <c:pt idx="4">
                  <c:v>30.852641400212878</c:v>
                </c:pt>
                <c:pt idx="5">
                  <c:v>27.804193661071302</c:v>
                </c:pt>
                <c:pt idx="6">
                  <c:v>28.895506219812699</c:v>
                </c:pt>
                <c:pt idx="7">
                  <c:v>28.722955216775304</c:v>
                </c:pt>
                <c:pt idx="8">
                  <c:v>30.310665190423482</c:v>
                </c:pt>
                <c:pt idx="9">
                  <c:v>30.629908585145387</c:v>
                </c:pt>
                <c:pt idx="10">
                  <c:v>31.460093956142526</c:v>
                </c:pt>
                <c:pt idx="11">
                  <c:v>29.87644339068984</c:v>
                </c:pt>
                <c:pt idx="12">
                  <c:v>31.125641162313674</c:v>
                </c:pt>
                <c:pt idx="13">
                  <c:v>31.849193910352643</c:v>
                </c:pt>
                <c:pt idx="14">
                  <c:v>31.061082017535092</c:v>
                </c:pt>
                <c:pt idx="15">
                  <c:v>31.048840064584322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85-4CEE-82B6-0DEE4B3CD3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Frumtekjur</c:v>
                </c:pt>
              </c:strCache>
            </c:strRef>
          </c:tx>
          <c:spPr>
            <a:ln w="25400" cap="flat">
              <a:solidFill>
                <a:srgbClr val="F4CA5A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strCache>
            </c:strRef>
          </c:cat>
          <c:val>
            <c:numRef>
              <c:f>Sheet1!$C$2:$C$17</c:f>
              <c:numCache>
                <c:formatCode>0.00</c:formatCode>
                <c:ptCount val="16"/>
                <c:pt idx="0">
                  <c:v>31.180811999663632</c:v>
                </c:pt>
                <c:pt idx="1">
                  <c:v>33.983347586084875</c:v>
                </c:pt>
                <c:pt idx="2">
                  <c:v>33.282433816001173</c:v>
                </c:pt>
                <c:pt idx="3">
                  <c:v>31.793674655786369</c:v>
                </c:pt>
                <c:pt idx="4">
                  <c:v>28.270641543160075</c:v>
                </c:pt>
                <c:pt idx="5">
                  <c:v>25.23294540283425</c:v>
                </c:pt>
                <c:pt idx="6">
                  <c:v>27.239807888786117</c:v>
                </c:pt>
                <c:pt idx="7">
                  <c:v>27.690358769398792</c:v>
                </c:pt>
                <c:pt idx="8">
                  <c:v>29.233069821219519</c:v>
                </c:pt>
                <c:pt idx="9">
                  <c:v>29.858199665748437</c:v>
                </c:pt>
                <c:pt idx="10">
                  <c:v>30.622547650566556</c:v>
                </c:pt>
                <c:pt idx="11">
                  <c:v>29.195637716951282</c:v>
                </c:pt>
                <c:pt idx="12">
                  <c:v>30.48111609901283</c:v>
                </c:pt>
                <c:pt idx="13">
                  <c:v>31.389037288775196</c:v>
                </c:pt>
                <c:pt idx="14">
                  <c:v>30.555956266213414</c:v>
                </c:pt>
                <c:pt idx="15">
                  <c:v>30.588594865804215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85-4CEE-82B6-0DEE4B3CD3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Skatttekjur og tryggingagjöld</c:v>
                </c:pt>
              </c:strCache>
            </c:strRef>
          </c:tx>
          <c:spPr>
            <a:ln w="25400" cap="flat">
              <a:solidFill>
                <a:srgbClr val="ABAAA5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strCache>
            </c:strRef>
          </c:cat>
          <c:val>
            <c:numRef>
              <c:f>Sheet1!$D$2:$D$17</c:f>
              <c:numCache>
                <c:formatCode>0.00</c:formatCode>
                <c:ptCount val="16"/>
                <c:pt idx="0">
                  <c:v>27.988625734120827</c:v>
                </c:pt>
                <c:pt idx="1">
                  <c:v>30.624422716000527</c:v>
                </c:pt>
                <c:pt idx="2">
                  <c:v>30.764788232098457</c:v>
                </c:pt>
                <c:pt idx="3">
                  <c:v>29.262716847447624</c:v>
                </c:pt>
                <c:pt idx="4">
                  <c:v>26.016196818974112</c:v>
                </c:pt>
                <c:pt idx="5">
                  <c:v>22.794539764208661</c:v>
                </c:pt>
                <c:pt idx="6">
                  <c:v>24.524560959879125</c:v>
                </c:pt>
                <c:pt idx="7">
                  <c:v>24.801137519219523</c:v>
                </c:pt>
                <c:pt idx="8">
                  <c:v>25.617665756519049</c:v>
                </c:pt>
                <c:pt idx="9">
                  <c:v>25.998812821648382</c:v>
                </c:pt>
                <c:pt idx="10">
                  <c:v>27.069892302628251</c:v>
                </c:pt>
                <c:pt idx="11">
                  <c:v>25.923376745022438</c:v>
                </c:pt>
                <c:pt idx="12">
                  <c:v>26.379025938069091</c:v>
                </c:pt>
                <c:pt idx="13">
                  <c:v>27.623347239784461</c:v>
                </c:pt>
                <c:pt idx="14">
                  <c:v>27.8680435064935</c:v>
                </c:pt>
                <c:pt idx="15">
                  <c:v>27.810771976425951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85-4CEE-82B6-0DEE4B3CD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008512"/>
        <c:axId val="189022592"/>
      </c:lineChart>
      <c:catAx>
        <c:axId val="1890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9022592"/>
        <c:crosses val="autoZero"/>
        <c:auto val="1"/>
        <c:lblAlgn val="ctr"/>
        <c:lblOffset val="100"/>
        <c:noMultiLvlLbl val="0"/>
      </c:catAx>
      <c:valAx>
        <c:axId val="189022592"/>
        <c:scaling>
          <c:orientation val="minMax"/>
          <c:max val="35"/>
          <c:min val="22"/>
        </c:scaling>
        <c:delete val="0"/>
        <c:axPos val="l"/>
        <c:majorGridlines>
          <c:spPr>
            <a:ln w="9525" cap="flat" cmpd="sng" algn="ctr">
              <a:solidFill>
                <a:srgbClr val="DDDED5">
                  <a:alpha val="50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1.3031015271700586E-3"/>
              <c:y val="0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DDDED5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9008512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892973831056914"/>
          <c:y val="3.2302295535159488E-2"/>
          <c:w val="0.2851673125266232"/>
          <c:h val="0.21314505447533805"/>
        </c:manualLayout>
      </c:layout>
      <c:overlay val="0"/>
      <c:spPr>
        <a:solidFill>
          <a:srgbClr val="FFFFFF">
            <a:alpha val="0"/>
          </a:srgb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84332488901944E-2"/>
          <c:y val="0.11576489813476473"/>
          <c:w val="0.93155388185172505"/>
          <c:h val="0.75047903284749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C5A1-4991-9B24-7252D99F420D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C5A1-4991-9B24-7252D99F420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C5A1-4991-9B24-7252D99F420D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7-C5A1-4991-9B24-7252D99F420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C5A1-4991-9B24-7252D99F420D}"/>
              </c:ext>
            </c:extLst>
          </c:dPt>
          <c:dLbls>
            <c:dLbl>
              <c:idx val="0"/>
              <c:layout>
                <c:manualLayout>
                  <c:x val="3.5032983119313655E-3"/>
                  <c:y val="-0.22398397731905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A1-4991-9B24-7252D99F420D}"/>
                </c:ext>
              </c:extLst>
            </c:dLbl>
            <c:dLbl>
              <c:idx val="3"/>
              <c:layout>
                <c:manualLayout>
                  <c:x val="-2.8064438850196813E-3"/>
                  <c:y val="-0.284540205569088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A1-4991-9B24-7252D99F420D}"/>
                </c:ext>
              </c:extLst>
            </c:dLbl>
            <c:dLbl>
              <c:idx val="5"/>
              <c:layout>
                <c:manualLayout>
                  <c:x val="-4.2023035241112953E-3"/>
                  <c:y val="-0.32860656533165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A1-4991-9B24-7252D99F420D}"/>
                </c:ext>
              </c:extLst>
            </c:dLbl>
            <c:dLbl>
              <c:idx val="6"/>
              <c:layout>
                <c:manualLayout>
                  <c:x val="-2.567931465017543E-3"/>
                  <c:y val="-0.36496692601753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A1-4991-9B24-7252D99F4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Heildargjöld - GFS
(fjárlög 2018) </c:v>
                </c:pt>
                <c:pt idx="1">
                  <c:v>Breyting í frumgjöldum</c:v>
                </c:pt>
                <c:pt idx="2">
                  <c:v>Breyting í vaxtagjöldum</c:v>
                </c:pt>
                <c:pt idx="3">
                  <c:v>Heildargjöld - GFS
(frv. 2019)</c:v>
                </c:pt>
              </c:strCache>
            </c:strRef>
          </c:cat>
          <c:val>
            <c:numRef>
              <c:f>Sheet1!$B$2:$B$5</c:f>
              <c:numCache>
                <c:formatCode>#,##0.0</c:formatCode>
                <c:ptCount val="4"/>
                <c:pt idx="0">
                  <c:v>807.25120000000004</c:v>
                </c:pt>
                <c:pt idx="1">
                  <c:v>807.25120000000004</c:v>
                </c:pt>
                <c:pt idx="2">
                  <c:v>862.69320000000005</c:v>
                </c:pt>
                <c:pt idx="3">
                  <c:v>862.69320000000005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A1-4991-9B24-7252D99F42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0E-C5A1-4991-9B24-7252D99F420D}"/>
              </c:ext>
            </c:extLst>
          </c:dPt>
          <c:dPt>
            <c:idx val="2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0-C5A1-4991-9B24-7252D99F420D}"/>
              </c:ext>
            </c:extLst>
          </c:dPt>
          <c:dPt>
            <c:idx val="3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2-C5A1-4991-9B24-7252D99F420D}"/>
              </c:ext>
            </c:extLst>
          </c:dPt>
          <c:dPt>
            <c:idx val="4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4-C5A1-4991-9B24-7252D99F420D}"/>
              </c:ext>
            </c:extLst>
          </c:dPt>
          <c:dPt>
            <c:idx val="5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6-C5A1-4991-9B24-7252D99F420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488-4D6E-AF5A-0434EF2BC04A}"/>
                </c:ext>
              </c:extLst>
            </c:dLbl>
            <c:dLbl>
              <c:idx val="1"/>
              <c:layout>
                <c:manualLayout>
                  <c:x val="-9.3542614666638753E-4"/>
                  <c:y val="-9.7955362628573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A1-4991-9B24-7252D99F420D}"/>
                </c:ext>
              </c:extLst>
            </c:dLbl>
            <c:dLbl>
              <c:idx val="2"/>
              <c:layout>
                <c:manualLayout>
                  <c:x val="-1.165692869484339E-3"/>
                  <c:y val="-5.11803846612458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fld id="{4EB8BE1A-9334-4AB5-B78C-903937DC60A9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C5A1-4991-9B24-7252D99F42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5A1-4991-9B24-7252D99F420D}"/>
                </c:ext>
              </c:extLst>
            </c:dLbl>
            <c:dLbl>
              <c:idx val="4"/>
              <c:layout>
                <c:manualLayout>
                  <c:x val="0"/>
                  <c:y val="-7.2274657707702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5A1-4991-9B24-7252D99F4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Heildargjöld - GFS
(fjárlög 2018) </c:v>
                </c:pt>
                <c:pt idx="1">
                  <c:v>Breyting í frumgjöldum</c:v>
                </c:pt>
                <c:pt idx="2">
                  <c:v>Breyting í vaxtagjöldum</c:v>
                </c:pt>
                <c:pt idx="3">
                  <c:v>Heildargjöld - GFS
(frv. 2019)</c:v>
                </c:pt>
              </c:strCache>
            </c:strRef>
          </c:cat>
          <c:val>
            <c:numRef>
              <c:f>Sheet1!$C$2:$C$5</c:f>
              <c:numCache>
                <c:formatCode>#,##0.0</c:formatCode>
                <c:ptCount val="4"/>
                <c:pt idx="0">
                  <c:v>0</c:v>
                </c:pt>
                <c:pt idx="1">
                  <c:v>67.182000000000002</c:v>
                </c:pt>
                <c:pt idx="2">
                  <c:v>11.74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5A1-4991-9B24-7252D99F4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6195200"/>
        <c:axId val="296196736"/>
      </c:barChart>
      <c:catAx>
        <c:axId val="29619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96196736"/>
        <c:crossesAt val="0.94000000000000006"/>
        <c:auto val="1"/>
        <c:lblAlgn val="ctr"/>
        <c:lblOffset val="100"/>
        <c:noMultiLvlLbl val="0"/>
      </c:catAx>
      <c:valAx>
        <c:axId val="296196736"/>
        <c:scaling>
          <c:orientation val="minMax"/>
          <c:max val="1000"/>
          <c:min val="6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961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84332488901944E-2"/>
          <c:y val="0.11576489813476473"/>
          <c:w val="0.92271566751109801"/>
          <c:h val="0.727310860190797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C5A1-4991-9B24-7252D99F420D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C5A1-4991-9B24-7252D99F420D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C5A1-4991-9B24-7252D99F420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C5A1-4991-9B24-7252D99F420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C5A1-4991-9B24-7252D99F420D}"/>
              </c:ext>
            </c:extLst>
          </c:dPt>
          <c:dLbls>
            <c:dLbl>
              <c:idx val="0"/>
              <c:layout>
                <c:manualLayout>
                  <c:x val="-5.3372038392265095E-4"/>
                  <c:y val="-0.226704696754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A1-4991-9B24-7252D99F420D}"/>
                </c:ext>
              </c:extLst>
            </c:dLbl>
            <c:dLbl>
              <c:idx val="4"/>
              <c:layout>
                <c:manualLayout>
                  <c:x val="8.2648778927719294E-5"/>
                  <c:y val="-0.28839626014619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A1-4991-9B24-7252D99F420D}"/>
                </c:ext>
              </c:extLst>
            </c:dLbl>
            <c:dLbl>
              <c:idx val="5"/>
              <c:layout>
                <c:manualLayout>
                  <c:x val="-4.2023035241112953E-3"/>
                  <c:y val="-0.32860656533165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A1-4991-9B24-7252D99F420D}"/>
                </c:ext>
              </c:extLst>
            </c:dLbl>
            <c:dLbl>
              <c:idx val="6"/>
              <c:layout>
                <c:manualLayout>
                  <c:x val="-2.567931465017543E-3"/>
                  <c:y val="-0.36496692601753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A1-4991-9B24-7252D99F4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Heildargjöld - GFS
(frv. 2019) </c:v>
                </c:pt>
                <c:pt idx="1">
                  <c:v>Lífeyrisskuldbindingar</c:v>
                </c:pt>
                <c:pt idx="2">
                  <c:v>Afskriftir
skattkrafna</c:v>
                </c:pt>
                <c:pt idx="3">
                  <c:v>Innbyrðis viðskipti
o.fl.</c:v>
                </c:pt>
                <c:pt idx="4">
                  <c:v>Heildar-
fjárheimildir  - IPSAS
(frv. 2019)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862.69318051425557</c:v>
                </c:pt>
                <c:pt idx="1">
                  <c:v>862.69318051425557</c:v>
                </c:pt>
                <c:pt idx="2">
                  <c:v>889.39018051425558</c:v>
                </c:pt>
                <c:pt idx="3">
                  <c:v>907.14618051425555</c:v>
                </c:pt>
                <c:pt idx="4">
                  <c:v>921.54818051425559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A1-4991-9B24-7252D99F42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0E-C5A1-4991-9B24-7252D99F420D}"/>
              </c:ext>
            </c:extLst>
          </c:dPt>
          <c:dPt>
            <c:idx val="2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0-C5A1-4991-9B24-7252D99F420D}"/>
              </c:ext>
            </c:extLst>
          </c:dPt>
          <c:dPt>
            <c:idx val="3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2-C5A1-4991-9B24-7252D99F420D}"/>
              </c:ext>
            </c:extLst>
          </c:dPt>
          <c:dPt>
            <c:idx val="4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4-C5A1-4991-9B24-7252D99F420D}"/>
              </c:ext>
            </c:extLst>
          </c:dPt>
          <c:dPt>
            <c:idx val="5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6-C5A1-4991-9B24-7252D99F420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488-4D6E-AF5A-0434EF2BC04A}"/>
                </c:ext>
              </c:extLst>
            </c:dLbl>
            <c:dLbl>
              <c:idx val="1"/>
              <c:layout>
                <c:manualLayout>
                  <c:x val="-3.0365479258018147E-3"/>
                  <c:y val="-7.6189570304140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A1-4991-9B24-7252D99F420D}"/>
                </c:ext>
              </c:extLst>
            </c:dLbl>
            <c:dLbl>
              <c:idx val="2"/>
              <c:layout>
                <c:manualLayout>
                  <c:x val="-1.1656656628018826E-3"/>
                  <c:y val="-5.1180374486678434E-2"/>
                </c:manualLayout>
              </c:layout>
              <c:tx>
                <c:rich>
                  <a:bodyPr/>
                  <a:lstStyle/>
                  <a:p>
                    <a:fld id="{4EB8BE1A-9334-4AB5-B78C-903937DC60A9}" type="VALUE">
                      <a:rPr lang="en-US" smtClean="0"/>
                      <a:pPr/>
                      <a:t>[GILDI]</a:t>
                    </a:fld>
                    <a:endParaRPr lang="LID4096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C5A1-4991-9B24-7252D99F420D}"/>
                </c:ext>
              </c:extLst>
            </c:dLbl>
            <c:dLbl>
              <c:idx val="3"/>
              <c:layout>
                <c:manualLayout>
                  <c:x val="0"/>
                  <c:y val="-5.169366927148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5A1-4991-9B24-7252D99F420D}"/>
                </c:ext>
              </c:extLst>
            </c:dLbl>
            <c:dLbl>
              <c:idx val="4"/>
              <c:layout>
                <c:manualLayout>
                  <c:x val="0"/>
                  <c:y val="-7.2274657707702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5A1-4991-9B24-7252D99F4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Heildargjöld - GFS
(frv. 2019) </c:v>
                </c:pt>
                <c:pt idx="1">
                  <c:v>Lífeyrisskuldbindingar</c:v>
                </c:pt>
                <c:pt idx="2">
                  <c:v>Afskriftir
skattkrafna</c:v>
                </c:pt>
                <c:pt idx="3">
                  <c:v>Innbyrðis viðskipti
o.fl.</c:v>
                </c:pt>
                <c:pt idx="4">
                  <c:v>Heildar-
fjárheimildir  - IPSAS
(frv. 2019)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0</c:v>
                </c:pt>
                <c:pt idx="1">
                  <c:v>26.696999999999999</c:v>
                </c:pt>
                <c:pt idx="2">
                  <c:v>17.756</c:v>
                </c:pt>
                <c:pt idx="3">
                  <c:v>14.401999999999999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5A1-4991-9B24-7252D99F4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6195200"/>
        <c:axId val="296196736"/>
      </c:barChart>
      <c:catAx>
        <c:axId val="29619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196736"/>
        <c:crossesAt val="0.94000000000000006"/>
        <c:auto val="1"/>
        <c:lblAlgn val="ctr"/>
        <c:lblOffset val="100"/>
        <c:noMultiLvlLbl val="0"/>
      </c:catAx>
      <c:valAx>
        <c:axId val="296196736"/>
        <c:scaling>
          <c:orientation val="minMax"/>
          <c:max val="1000"/>
          <c:min val="7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961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82499967141873E-2"/>
          <c:y val="0.1103233651096787"/>
          <c:w val="0.93155388185172505"/>
          <c:h val="0.725255027108068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468C"/>
              </a:solidFill>
            </c:spPr>
            <c:extLst>
              <c:ext xmlns:c16="http://schemas.microsoft.com/office/drawing/2014/chart" uri="{C3380CC4-5D6E-409C-BE32-E72D297353CC}">
                <c16:uniqueId val="{0000000A-C5A1-4991-9B24-7252D99F420D}"/>
              </c:ext>
            </c:extLst>
          </c:dPt>
          <c:dPt>
            <c:idx val="1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C5A1-4991-9B24-7252D99F420D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C5A1-4991-9B24-7252D99F420D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C5A1-4991-9B24-7252D99F420D}"/>
              </c:ext>
            </c:extLst>
          </c:dPt>
          <c:dPt>
            <c:idx val="4"/>
            <c:invertIfNegative val="0"/>
            <c:bubble3D val="0"/>
            <c:spPr>
              <a:solidFill>
                <a:srgbClr val="00468C"/>
              </a:solidFill>
            </c:spPr>
            <c:extLst>
              <c:ext xmlns:c16="http://schemas.microsoft.com/office/drawing/2014/chart" uri="{C3380CC4-5D6E-409C-BE32-E72D297353CC}">
                <c16:uniqueId val="{00000007-C5A1-4991-9B24-7252D99F420D}"/>
              </c:ext>
            </c:extLst>
          </c:dPt>
          <c:dPt>
            <c:idx val="5"/>
            <c:invertIfNegative val="0"/>
            <c:bubble3D val="0"/>
            <c:spPr>
              <a:solidFill>
                <a:srgbClr val="00468C"/>
              </a:solidFill>
            </c:spPr>
            <c:extLst>
              <c:ext xmlns:c16="http://schemas.microsoft.com/office/drawing/2014/chart" uri="{C3380CC4-5D6E-409C-BE32-E72D297353CC}">
                <c16:uniqueId val="{00000009-C5A1-4991-9B24-7252D99F420D}"/>
              </c:ext>
            </c:extLst>
          </c:dPt>
          <c:dPt>
            <c:idx val="7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14-2A0D-47B8-9D57-C32CBD3DFC55}"/>
              </c:ext>
            </c:extLst>
          </c:dPt>
          <c:dPt>
            <c:idx val="8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15-2A0D-47B8-9D57-C32CBD3DFC55}"/>
              </c:ext>
            </c:extLst>
          </c:dPt>
          <c:dLbls>
            <c:dLbl>
              <c:idx val="0"/>
              <c:layout>
                <c:manualLayout>
                  <c:x val="-3.4796005404803479E-4"/>
                  <c:y val="-0.202106840351038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A1-4991-9B24-7252D99F420D}"/>
                </c:ext>
              </c:extLst>
            </c:dLbl>
            <c:dLbl>
              <c:idx val="4"/>
              <c:layout>
                <c:manualLayout>
                  <c:x val="-4.3695376478677227E-3"/>
                  <c:y val="-0.35303961549260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A1-4991-9B24-7252D99F420D}"/>
                </c:ext>
              </c:extLst>
            </c:dLbl>
            <c:dLbl>
              <c:idx val="5"/>
              <c:layout>
                <c:manualLayout>
                  <c:x val="0"/>
                  <c:y val="-0.34715562190105809"/>
                </c:manualLayout>
              </c:layout>
              <c:tx>
                <c:rich>
                  <a:bodyPr/>
                  <a:lstStyle/>
                  <a:p>
                    <a:fld id="{BE3021F0-7ACD-4158-8FF7-CB0101709BB9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[GILDI]</a:t>
                    </a:fld>
                    <a:endParaRPr lang="LID4096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5A1-4991-9B24-7252D99F420D}"/>
                </c:ext>
              </c:extLst>
            </c:dLbl>
            <c:dLbl>
              <c:idx val="6"/>
              <c:layout>
                <c:manualLayout>
                  <c:x val="-3.6375017356489667E-3"/>
                  <c:y val="-0.22403017075592599"/>
                </c:manualLayout>
              </c:layout>
              <c:tx>
                <c:rich>
                  <a:bodyPr/>
                  <a:lstStyle/>
                  <a:p>
                    <a:fld id="{8BEAAC96-F1FB-4EF5-9EDC-3C043B68C0AA}" type="VALUE">
                      <a:rPr lang="en-US">
                        <a:solidFill>
                          <a:srgbClr val="DDDED5"/>
                        </a:solidFill>
                      </a:rPr>
                      <a:pPr/>
                      <a:t>[GILDI]</a:t>
                    </a:fld>
                    <a:endParaRPr lang="LID4096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5A1-4991-9B24-7252D99F420D}"/>
                </c:ext>
              </c:extLst>
            </c:dLbl>
            <c:dLbl>
              <c:idx val="9"/>
              <c:layout>
                <c:manualLayout>
                  <c:x val="-1.0691621689190261E-16"/>
                  <c:y val="-0.37319692660945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0D-47B8-9D57-C32CBD3DF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Heildargjöld
(fjárlög 2018)</c:v>
                </c:pt>
                <c:pt idx="1">
                  <c:v>Framsetningar-
breytingar</c:v>
                </c:pt>
                <c:pt idx="2">
                  <c:v>Aðrar breytingar
frumgjalda</c:v>
                </c:pt>
                <c:pt idx="3">
                  <c:v>Vaxtagjöld</c:v>
                </c:pt>
                <c:pt idx="4">
                  <c:v>Heildargjöld
(frv. 2019)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820.28700000000003</c:v>
                </c:pt>
                <c:pt idx="1">
                  <c:v>820.28700000000003</c:v>
                </c:pt>
                <c:pt idx="2">
                  <c:v>858.68700000000001</c:v>
                </c:pt>
                <c:pt idx="3">
                  <c:v>921.48699999999997</c:v>
                </c:pt>
                <c:pt idx="4">
                  <c:v>921.48699999999997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A1-4991-9B24-7252D99F42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7AA97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5A1-4991-9B24-7252D99F42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C5A1-4991-9B24-7252D99F420D}"/>
              </c:ext>
            </c:extLst>
          </c:dPt>
          <c:dPt>
            <c:idx val="3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2-C5A1-4991-9B24-7252D99F420D}"/>
              </c:ext>
            </c:extLst>
          </c:dPt>
          <c:dPt>
            <c:idx val="4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4-C5A1-4991-9B24-7252D99F420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C5A1-4991-9B24-7252D99F420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A0D-47B8-9D57-C32CBD3DFC5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A0D-47B8-9D57-C32CBD3DFC5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83-4EA3-8214-A6C6582711D8}"/>
                </c:ext>
              </c:extLst>
            </c:dLbl>
            <c:dLbl>
              <c:idx val="1"/>
              <c:layout>
                <c:manualLayout>
                  <c:x val="-4.3738383738989679E-3"/>
                  <c:y val="-9.708589426046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A1-4991-9B24-7252D99F420D}"/>
                </c:ext>
              </c:extLst>
            </c:dLbl>
            <c:dLbl>
              <c:idx val="2"/>
              <c:layout>
                <c:manualLayout>
                  <c:x val="4.3695376478674825E-3"/>
                  <c:y val="-0.13238985580972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A1-4991-9B24-7252D99F420D}"/>
                </c:ext>
              </c:extLst>
            </c:dLbl>
            <c:dLbl>
              <c:idx val="3"/>
              <c:layout>
                <c:manualLayout>
                  <c:x val="2.1847688239337009E-3"/>
                  <c:y val="-4.70719487323468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fld id="{B63BC291-B49D-4A1F-A877-57211B1B578B}" type="VALUE">
                      <a:rPr lang="en-US" smtClean="0"/>
                      <a:pPr/>
                      <a:t>[GILDI]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C5A1-4991-9B24-7252D99F420D}"/>
                </c:ext>
              </c:extLst>
            </c:dLbl>
            <c:dLbl>
              <c:idx val="4"/>
              <c:layout>
                <c:manualLayout>
                  <c:x val="2.5503305365998665E-3"/>
                  <c:y val="-3.677495994714599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-</a:t>
                    </a:r>
                    <a:fld id="{8E6FD458-4599-490D-9489-07DAD679139F}" type="VALUE">
                      <a:rPr lang="en-US" smtClean="0"/>
                      <a:pPr>
                        <a:defRPr/>
                      </a:pPr>
                      <a:t>[GILDI]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020757024117788E-2"/>
                      <c:h val="4.17911803105822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C5A1-4991-9B24-7252D99F4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Heildargjöld
(fjárlög 2018)</c:v>
                </c:pt>
                <c:pt idx="1">
                  <c:v>Framsetningar-
breytingar</c:v>
                </c:pt>
                <c:pt idx="2">
                  <c:v>Aðrar breytingar
frumgjalda</c:v>
                </c:pt>
                <c:pt idx="3">
                  <c:v>Vaxtagjöld</c:v>
                </c:pt>
                <c:pt idx="4">
                  <c:v>Heildargjöld
(frv. 2019)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0</c:v>
                </c:pt>
                <c:pt idx="1">
                  <c:v>38.400000000000006</c:v>
                </c:pt>
                <c:pt idx="2">
                  <c:v>73.3</c:v>
                </c:pt>
                <c:pt idx="3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5A1-4991-9B24-7252D99F4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6195200"/>
        <c:axId val="296196736"/>
      </c:barChart>
      <c:catAx>
        <c:axId val="29619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196736"/>
        <c:crossesAt val="0.94000000000000006"/>
        <c:auto val="1"/>
        <c:lblAlgn val="ctr"/>
        <c:lblOffset val="100"/>
        <c:noMultiLvlLbl val="0"/>
      </c:catAx>
      <c:valAx>
        <c:axId val="296196736"/>
        <c:scaling>
          <c:orientation val="minMax"/>
          <c:min val="7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961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359280089988753"/>
          <c:y val="3.7914686798089771E-2"/>
          <c:w val="0.47816835395575552"/>
          <c:h val="0.824552704400057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Nýsköpun, rannsóknir og þekkingargreinar</c:v>
                </c:pt>
                <c:pt idx="1">
                  <c:v>Utanríkismál</c:v>
                </c:pt>
                <c:pt idx="2">
                  <c:v>Umhverfismál</c:v>
                </c:pt>
                <c:pt idx="3">
                  <c:v>Almanna- og réttaröryggi</c:v>
                </c:pt>
                <c:pt idx="4">
                  <c:v>Samgöngu- og fjarskiptamál</c:v>
                </c:pt>
                <c:pt idx="5">
                  <c:v>Vaxtagjöld</c:v>
                </c:pt>
                <c:pt idx="6">
                  <c:v>Mennta- og menningarmál *</c:v>
                </c:pt>
                <c:pt idx="7">
                  <c:v>Annað</c:v>
                </c:pt>
                <c:pt idx="8">
                  <c:v>Heilbrigðismál*</c:v>
                </c:pt>
                <c:pt idx="9">
                  <c:v>Félags- , húsnæðis- og tryggingamál*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13.762700000000001</c:v>
                </c:pt>
                <c:pt idx="1">
                  <c:v>16.7043</c:v>
                </c:pt>
                <c:pt idx="2">
                  <c:v>19.5092</c:v>
                </c:pt>
                <c:pt idx="3">
                  <c:v>29.925599999999999</c:v>
                </c:pt>
                <c:pt idx="4">
                  <c:v>43.633099999999999</c:v>
                </c:pt>
                <c:pt idx="5">
                  <c:v>46.625</c:v>
                </c:pt>
                <c:pt idx="6">
                  <c:v>103.81720000000001</c:v>
                </c:pt>
                <c:pt idx="7">
                  <c:v>182.3015</c:v>
                </c:pt>
                <c:pt idx="8">
                  <c:v>230.24709999999999</c:v>
                </c:pt>
                <c:pt idx="9">
                  <c:v>235.0232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C-4010-95F4-0DD859FFE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817792"/>
        <c:axId val="300831872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Nýsköpun, rannsóknir og þekkingargreinar</c:v>
                </c:pt>
                <c:pt idx="1">
                  <c:v>Utanríkismál</c:v>
                </c:pt>
                <c:pt idx="2">
                  <c:v>Umhverfismál</c:v>
                </c:pt>
                <c:pt idx="3">
                  <c:v>Almanna- og réttaröryggi</c:v>
                </c:pt>
                <c:pt idx="4">
                  <c:v>Samgöngu- og fjarskiptamál</c:v>
                </c:pt>
                <c:pt idx="5">
                  <c:v>Vaxtagjöld</c:v>
                </c:pt>
                <c:pt idx="6">
                  <c:v>Mennta- og menningarmál *</c:v>
                </c:pt>
                <c:pt idx="7">
                  <c:v>Annað</c:v>
                </c:pt>
                <c:pt idx="8">
                  <c:v>Heilbrigðismál*</c:v>
                </c:pt>
                <c:pt idx="9">
                  <c:v>Félags- , húsnæðis- og tryggingamál*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1.4934313306651445E-2</c:v>
                </c:pt>
                <c:pt idx="1">
                  <c:v>1.8126330572365724E-2</c:v>
                </c:pt>
                <c:pt idx="2">
                  <c:v>2.117001062016351E-2</c:v>
                </c:pt>
                <c:pt idx="3">
                  <c:v>3.247315470725428E-2</c:v>
                </c:pt>
                <c:pt idx="4">
                  <c:v>4.7347568859341056E-2</c:v>
                </c:pt>
                <c:pt idx="5">
                  <c:v>5.0594168144522778E-2</c:v>
                </c:pt>
                <c:pt idx="6">
                  <c:v>0.11265511792157749</c:v>
                </c:pt>
                <c:pt idx="7">
                  <c:v>0.1978207559034578</c:v>
                </c:pt>
                <c:pt idx="8">
                  <c:v>0.24984794621316353</c:v>
                </c:pt>
                <c:pt idx="9">
                  <c:v>0.25503063375150253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C-4010-95F4-0DD859FFE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835584"/>
        <c:axId val="300833792"/>
      </c:barChart>
      <c:catAx>
        <c:axId val="300817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0831872"/>
        <c:crosses val="autoZero"/>
        <c:auto val="1"/>
        <c:lblAlgn val="ctr"/>
        <c:lblOffset val="100"/>
        <c:noMultiLvlLbl val="0"/>
      </c:catAx>
      <c:valAx>
        <c:axId val="300831872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s-IS"/>
                  <a:t>Ma.kr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300817792"/>
        <c:crosses val="autoZero"/>
        <c:crossBetween val="between"/>
      </c:valAx>
      <c:valAx>
        <c:axId val="30083379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crossAx val="300835584"/>
        <c:crosses val="max"/>
        <c:crossBetween val="between"/>
      </c:valAx>
      <c:catAx>
        <c:axId val="300835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08337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82499967141873E-2"/>
          <c:y val="0.1103233651096787"/>
          <c:w val="0.93155388185172505"/>
          <c:h val="0.725255027108068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C5A1-4991-9B24-7252D99F420D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C5A1-4991-9B24-7252D99F420D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C5A1-4991-9B24-7252D99F420D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7-C5A1-4991-9B24-7252D99F420D}"/>
              </c:ext>
            </c:extLst>
          </c:dPt>
          <c:dPt>
            <c:idx val="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9-C5A1-4991-9B24-7252D99F420D}"/>
              </c:ext>
            </c:extLst>
          </c:dPt>
          <c:dPt>
            <c:idx val="7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14-2A0D-47B8-9D57-C32CBD3DFC55}"/>
              </c:ext>
            </c:extLst>
          </c:dPt>
          <c:dPt>
            <c:idx val="8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15-2A0D-47B8-9D57-C32CBD3DFC55}"/>
              </c:ext>
            </c:extLst>
          </c:dPt>
          <c:dLbls>
            <c:dLbl>
              <c:idx val="0"/>
              <c:layout>
                <c:manualLayout>
                  <c:x val="-3.2638905630615893E-3"/>
                  <c:y val="-0.23446880510452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A1-4991-9B24-7252D99F420D}"/>
                </c:ext>
              </c:extLst>
            </c:dLbl>
            <c:dLbl>
              <c:idx val="6"/>
              <c:layout>
                <c:manualLayout>
                  <c:x val="-7.2152060036024374E-4"/>
                  <c:y val="-0.3593621287640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A1-4991-9B24-7252D99F420D}"/>
                </c:ext>
              </c:extLst>
            </c:dLbl>
            <c:dLbl>
              <c:idx val="9"/>
              <c:layout>
                <c:manualLayout>
                  <c:x val="-1.0691621689190261E-16"/>
                  <c:y val="-0.37319692660945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0D-47B8-9D57-C32CBD3DFC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Rammasett útgjöld
(fjárlög 2018)</c:v>
                </c:pt>
                <c:pt idx="1">
                  <c:v>Bundin 
útgjöld</c:v>
                </c:pt>
                <c:pt idx="2">
                  <c:v>Niðurfellt</c:v>
                </c:pt>
                <c:pt idx="3">
                  <c:v>Aðhald</c:v>
                </c:pt>
                <c:pt idx="4">
                  <c:v>Útgjalda-
svigrúm</c:v>
                </c:pt>
                <c:pt idx="5">
                  <c:v>Launa- og 
verðlagsbætur</c:v>
                </c:pt>
                <c:pt idx="6">
                  <c:v>Rammasett útgjöld
(frv. 2019)</c:v>
                </c:pt>
              </c:strCache>
            </c:strRef>
          </c:cat>
          <c:val>
            <c:numRef>
              <c:f>Sheet1!$B$2:$B$8</c:f>
              <c:numCache>
                <c:formatCode>#,##0.0</c:formatCode>
                <c:ptCount val="7"/>
                <c:pt idx="0">
                  <c:v>713.85829999999999</c:v>
                </c:pt>
                <c:pt idx="1">
                  <c:v>713.85829999999999</c:v>
                </c:pt>
                <c:pt idx="2">
                  <c:v>735.49850000000004</c:v>
                </c:pt>
                <c:pt idx="3">
                  <c:v>732.8999</c:v>
                </c:pt>
                <c:pt idx="4">
                  <c:v>732.8999</c:v>
                </c:pt>
                <c:pt idx="5">
                  <c:v>752.40419999999995</c:v>
                </c:pt>
                <c:pt idx="6">
                  <c:v>775.57729999999992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A1-4991-9B24-7252D99F42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0E-C5A1-4991-9B24-7252D99F420D}"/>
              </c:ext>
            </c:extLst>
          </c:dPt>
          <c:dPt>
            <c:idx val="2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0-C5A1-4991-9B24-7252D99F420D}"/>
              </c:ext>
            </c:extLst>
          </c:dPt>
          <c:dPt>
            <c:idx val="3"/>
            <c:invertIfNegative val="0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12-C5A1-4991-9B24-7252D99F420D}"/>
              </c:ext>
            </c:extLst>
          </c:dPt>
          <c:dPt>
            <c:idx val="4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4-C5A1-4991-9B24-7252D99F420D}"/>
              </c:ext>
            </c:extLst>
          </c:dPt>
          <c:dPt>
            <c:idx val="5"/>
            <c:invertIfNegative val="0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16-C5A1-4991-9B24-7252D99F420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6-2A0D-47B8-9D57-C32CBD3DFC5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7-2A0D-47B8-9D57-C32CBD3DFC55}"/>
              </c:ext>
            </c:extLst>
          </c:dPt>
          <c:dLbls>
            <c:dLbl>
              <c:idx val="1"/>
              <c:layout>
                <c:manualLayout>
                  <c:x val="2.3124675321364706E-3"/>
                  <c:y val="-5.66034595080479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+ 27,1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A1-4991-9B24-7252D99F420D}"/>
                </c:ext>
              </c:extLst>
            </c:dLbl>
            <c:dLbl>
              <c:idx val="2"/>
              <c:layout>
                <c:manualLayout>
                  <c:x val="-1.3602250932918342E-3"/>
                  <c:y val="-5.11132818263466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- 5,4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A1-4991-9B24-7252D99F420D}"/>
                </c:ext>
              </c:extLst>
            </c:dLbl>
            <c:dLbl>
              <c:idx val="3"/>
              <c:layout>
                <c:manualLayout>
                  <c:x val="-3.7757519201780201E-3"/>
                  <c:y val="-5.6950504918284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- 2,6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5A1-4991-9B24-7252D99F420D}"/>
                </c:ext>
              </c:extLst>
            </c:dLbl>
            <c:dLbl>
              <c:idx val="4"/>
              <c:layout>
                <c:manualLayout>
                  <c:x val="-4.8803989971538441E-3"/>
                  <c:y val="-6.3072224538380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+ 19,5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5A1-4991-9B24-7252D99F420D}"/>
                </c:ext>
              </c:extLst>
            </c:dLbl>
            <c:dLbl>
              <c:idx val="5"/>
              <c:layout>
                <c:manualLayout>
                  <c:x val="-3.6726354427711566E-3"/>
                  <c:y val="-7.36830875137046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+ 23,2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5A1-4991-9B24-7252D99F420D}"/>
                </c:ext>
              </c:extLst>
            </c:dLbl>
            <c:dLbl>
              <c:idx val="7"/>
              <c:layout>
                <c:manualLayout>
                  <c:x val="0"/>
                  <c:y val="-7.687459377905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0D-47B8-9D57-C32CBD3DFC55}"/>
                </c:ext>
              </c:extLst>
            </c:dLbl>
            <c:dLbl>
              <c:idx val="8"/>
              <c:layout>
                <c:manualLayout>
                  <c:x val="-1.8981909044969339E-3"/>
                  <c:y val="-0.14093675526160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0D-47B8-9D57-C32CBD3DFC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Rammasett útgjöld
(fjárlög 2018)</c:v>
                </c:pt>
                <c:pt idx="1">
                  <c:v>Bundin 
útgjöld</c:v>
                </c:pt>
                <c:pt idx="2">
                  <c:v>Niðurfellt</c:v>
                </c:pt>
                <c:pt idx="3">
                  <c:v>Aðhald</c:v>
                </c:pt>
                <c:pt idx="4">
                  <c:v>Útgjalda-
svigrúm</c:v>
                </c:pt>
                <c:pt idx="5">
                  <c:v>Launa- og 
verðlagsbætur</c:v>
                </c:pt>
                <c:pt idx="6">
                  <c:v>Rammasett útgjöld
(frv. 2019)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0</c:v>
                </c:pt>
                <c:pt idx="1">
                  <c:v>27.0868</c:v>
                </c:pt>
                <c:pt idx="2">
                  <c:v>5.4466000000000001</c:v>
                </c:pt>
                <c:pt idx="3">
                  <c:v>2.5985999999999998</c:v>
                </c:pt>
                <c:pt idx="4">
                  <c:v>19.504300000000001</c:v>
                </c:pt>
                <c:pt idx="5">
                  <c:v>23.173100000000002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5A1-4991-9B24-7252D99F4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6195200"/>
        <c:axId val="296196736"/>
      </c:barChart>
      <c:catAx>
        <c:axId val="29619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196736"/>
        <c:crossesAt val="0.94000000000000006"/>
        <c:auto val="1"/>
        <c:lblAlgn val="ctr"/>
        <c:lblOffset val="100"/>
        <c:noMultiLvlLbl val="0"/>
      </c:catAx>
      <c:valAx>
        <c:axId val="296196736"/>
        <c:scaling>
          <c:orientation val="minMax"/>
          <c:min val="6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961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90520302609229E-2"/>
          <c:y val="0.15487259321155927"/>
          <c:w val="0.92"/>
          <c:h val="0.69474423728977153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6158-4E9D-B1DF-F77C99A338F4}"/>
              </c:ext>
            </c:extLst>
          </c:dPt>
          <c:dPt>
            <c:idx val="4"/>
            <c:invertIfNegative val="0"/>
            <c:bubble3D val="0"/>
            <c:spPr>
              <a:noFill/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3-6158-4E9D-B1DF-F77C99A338F4}"/>
              </c:ext>
            </c:extLst>
          </c:dPt>
          <c:dPt>
            <c:idx val="5"/>
            <c:invertIfNegative val="0"/>
            <c:bubble3D val="0"/>
            <c:spPr>
              <a:noFill/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5-6158-4E9D-B1DF-F77C99A338F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7-6158-4E9D-B1DF-F77C99A338F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90000"/>
                </a:schemeClr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158-4E9D-B1DF-F77C99A338F4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158-4E9D-B1DF-F77C99A338F4}"/>
              </c:ext>
            </c:extLst>
          </c:dPt>
          <c:dLbls>
            <c:dLbl>
              <c:idx val="0"/>
              <c:layout>
                <c:manualLayout>
                  <c:x val="-1.179737551322316E-17"/>
                  <c:y val="-0.155524322900497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58-4E9D-B1DF-F77C99A338F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58-4E9D-B1DF-F77C99A338F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58-4E9D-B1DF-F77C99A338F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58-4E9D-B1DF-F77C99A338F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58-4E9D-B1DF-F77C99A338F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58-4E9D-B1DF-F77C99A338F4}"/>
                </c:ext>
              </c:extLst>
            </c:dLbl>
            <c:dLbl>
              <c:idx val="6"/>
              <c:layout>
                <c:manualLayout>
                  <c:x val="0"/>
                  <c:y val="-0.35892755341066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58-4E9D-B1DF-F77C99A338F4}"/>
                </c:ext>
              </c:extLst>
            </c:dLbl>
            <c:dLbl>
              <c:idx val="7"/>
              <c:layout>
                <c:manualLayout>
                  <c:x val="-2.5740025740027626E-3"/>
                  <c:y val="-0.36370652593157038"/>
                </c:manualLayout>
              </c:layout>
              <c:tx>
                <c:rich>
                  <a:bodyPr/>
                  <a:lstStyle/>
                  <a:p>
                    <a:fld id="{B8B72D31-29A2-443B-A635-9D652EAF8DF8}" type="VALUE">
                      <a:rPr lang="en-US" b="1"/>
                      <a:pPr/>
                      <a:t>[GILDI]</a:t>
                    </a:fld>
                    <a:endParaRPr lang="LID4096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158-4E9D-B1DF-F77C99A338F4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Gögn!$A$1:$A$7</c:f>
              <c:strCache>
                <c:ptCount val="7"/>
                <c:pt idx="0">
                  <c:v>Fjárlög
2017</c:v>
                </c:pt>
                <c:pt idx="1">
                  <c:v>Samgöngu- og
fjarskiptamál</c:v>
                </c:pt>
                <c:pt idx="2">
                  <c:v>Mennta- og
menningarmál</c:v>
                </c:pt>
                <c:pt idx="3">
                  <c:v>Heilbrigðis-
mál</c:v>
                </c:pt>
                <c:pt idx="4">
                  <c:v>Félags-, húsnæði-
og tryggingamál</c:v>
                </c:pt>
                <c:pt idx="5">
                  <c:v>Önnur
málefnasvið</c:v>
                </c:pt>
                <c:pt idx="6">
                  <c:v>Frumvarp
2019</c:v>
                </c:pt>
              </c:strCache>
            </c:strRef>
          </c:cat>
          <c:val>
            <c:numRef>
              <c:f>Gögn!$B$1:$B$7</c:f>
              <c:numCache>
                <c:formatCode>#,##0.0</c:formatCode>
                <c:ptCount val="7"/>
                <c:pt idx="0">
                  <c:v>689.92580000000009</c:v>
                </c:pt>
                <c:pt idx="1">
                  <c:v>689.92580000000009</c:v>
                </c:pt>
                <c:pt idx="2">
                  <c:v>698.12810000000013</c:v>
                </c:pt>
                <c:pt idx="3">
                  <c:v>703.77660000000014</c:v>
                </c:pt>
                <c:pt idx="4">
                  <c:v>733.07590000000016</c:v>
                </c:pt>
                <c:pt idx="5">
                  <c:v>758.0789000000002</c:v>
                </c:pt>
                <c:pt idx="6">
                  <c:v>775.57730000000004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158-4E9D-B1DF-F77C99A338F4}"/>
            </c:ext>
          </c:extLst>
        </c:ser>
        <c:ser>
          <c:idx val="1"/>
          <c:order val="1"/>
          <c:tx>
            <c:v>Series2</c:v>
          </c:tx>
          <c:spPr>
            <a:solidFill>
              <a:schemeClr val="bg1">
                <a:lumMod val="75000"/>
              </a:schemeClr>
            </a:solidFill>
            <a:ln w="3175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158-4E9D-B1DF-F77C99A338F4}"/>
              </c:ext>
            </c:extLst>
          </c:dPt>
          <c:dPt>
            <c:idx val="2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6158-4E9D-B1DF-F77C99A338F4}"/>
              </c:ext>
            </c:extLst>
          </c:dPt>
          <c:dPt>
            <c:idx val="3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6158-4E9D-B1DF-F77C99A338F4}"/>
              </c:ext>
            </c:extLst>
          </c:dPt>
          <c:dPt>
            <c:idx val="4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6158-4E9D-B1DF-F77C99A338F4}"/>
              </c:ext>
            </c:extLst>
          </c:dPt>
          <c:dPt>
            <c:idx val="5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6158-4E9D-B1DF-F77C99A338F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6158-4E9D-B1DF-F77C99A338F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6158-4E9D-B1DF-F77C99A338F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158-4E9D-B1DF-F77C99A338F4}"/>
                </c:ext>
              </c:extLst>
            </c:dLbl>
            <c:dLbl>
              <c:idx val="1"/>
              <c:layout>
                <c:manualLayout>
                  <c:x val="0"/>
                  <c:y val="-5.2568697729988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58-4E9D-B1DF-F77C99A338F4}"/>
                </c:ext>
              </c:extLst>
            </c:dLbl>
            <c:dLbl>
              <c:idx val="2"/>
              <c:layout>
                <c:manualLayout>
                  <c:x val="-2.5740025740026212E-3"/>
                  <c:y val="-5.734767025089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58-4E9D-B1DF-F77C99A338F4}"/>
                </c:ext>
              </c:extLst>
            </c:dLbl>
            <c:dLbl>
              <c:idx val="3"/>
              <c:layout>
                <c:manualLayout>
                  <c:x val="0"/>
                  <c:y val="-0.10513739545997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58-4E9D-B1DF-F77C99A338F4}"/>
                </c:ext>
              </c:extLst>
            </c:dLbl>
            <c:dLbl>
              <c:idx val="4"/>
              <c:layout>
                <c:manualLayout>
                  <c:x val="-2.573901235318558E-3"/>
                  <c:y val="-0.10035861108759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480051480051477E-2"/>
                      <c:h val="5.8303464755077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158-4E9D-B1DF-F77C99A338F4}"/>
                </c:ext>
              </c:extLst>
            </c:dLbl>
            <c:dLbl>
              <c:idx val="5"/>
              <c:layout>
                <c:manualLayout>
                  <c:x val="2.5740025740024798E-3"/>
                  <c:y val="-8.6021505376344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58-4E9D-B1DF-F77C99A338F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58-4E9D-B1DF-F77C99A338F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58-4E9D-B1DF-F77C99A338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Gögn!$A$1:$A$7</c:f>
              <c:strCache>
                <c:ptCount val="7"/>
                <c:pt idx="0">
                  <c:v>Fjárlög
2017</c:v>
                </c:pt>
                <c:pt idx="1">
                  <c:v>Samgöngu- og
fjarskiptamál</c:v>
                </c:pt>
                <c:pt idx="2">
                  <c:v>Mennta- og
menningarmál</c:v>
                </c:pt>
                <c:pt idx="3">
                  <c:v>Heilbrigðis-
mál</c:v>
                </c:pt>
                <c:pt idx="4">
                  <c:v>Félags-, húsnæði-
og tryggingamál</c:v>
                </c:pt>
                <c:pt idx="5">
                  <c:v>Önnur
málefnasvið</c:v>
                </c:pt>
                <c:pt idx="6">
                  <c:v>Frumvarp
2019</c:v>
                </c:pt>
              </c:strCache>
            </c:strRef>
          </c:cat>
          <c:val>
            <c:numRef>
              <c:f>Gögn!$C$1:$C$7</c:f>
              <c:numCache>
                <c:formatCode>#,##0.0</c:formatCode>
                <c:ptCount val="7"/>
                <c:pt idx="0">
                  <c:v>0</c:v>
                </c:pt>
                <c:pt idx="1">
                  <c:v>8.2022999999999957</c:v>
                </c:pt>
                <c:pt idx="2">
                  <c:v>5.6485000000000003</c:v>
                </c:pt>
                <c:pt idx="3">
                  <c:v>29.299299999999988</c:v>
                </c:pt>
                <c:pt idx="4">
                  <c:v>25.003</c:v>
                </c:pt>
                <c:pt idx="5">
                  <c:v>17.498399999999883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158-4E9D-B1DF-F77C99A338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86287232"/>
        <c:axId val="186288768"/>
      </c:barChart>
      <c:catAx>
        <c:axId val="18628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6288768"/>
        <c:crossesAt val="640"/>
        <c:auto val="1"/>
        <c:lblAlgn val="ctr"/>
        <c:lblOffset val="100"/>
        <c:tickLblSkip val="1"/>
        <c:noMultiLvlLbl val="0"/>
      </c:catAx>
      <c:valAx>
        <c:axId val="186288768"/>
        <c:scaling>
          <c:orientation val="minMax"/>
          <c:max val="800"/>
          <c:min val="64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6287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100" b="0" i="0" u="none" strike="noStrike" baseline="0">
          <a:solidFill>
            <a:schemeClr val="accent1"/>
          </a:solidFill>
          <a:latin typeface="Corbel" panose="020B0503020204020204" pitchFamily="34" charset="0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7222222222201"/>
          <c:y val="0.13886535516433601"/>
          <c:w val="0.67295454545454603"/>
          <c:h val="0.656437064600178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468C"/>
              </a:solidFill>
            </c:spPr>
            <c:extLst>
              <c:ext xmlns:c16="http://schemas.microsoft.com/office/drawing/2014/chart" uri="{C3380CC4-5D6E-409C-BE32-E72D297353CC}">
                <c16:uniqueId val="{00000001-72DE-4E5E-9675-0D1673AF2020}"/>
              </c:ext>
            </c:extLst>
          </c:dPt>
          <c:dPt>
            <c:idx val="1"/>
            <c:bubble3D val="0"/>
            <c:spPr>
              <a:solidFill>
                <a:srgbClr val="F4CA5A"/>
              </a:solidFill>
            </c:spPr>
            <c:extLst>
              <c:ext xmlns:c16="http://schemas.microsoft.com/office/drawing/2014/chart" uri="{C3380CC4-5D6E-409C-BE32-E72D297353CC}">
                <c16:uniqueId val="{00000003-72DE-4E5E-9675-0D1673AF2020}"/>
              </c:ext>
            </c:extLst>
          </c:dPt>
          <c:dPt>
            <c:idx val="2"/>
            <c:bubble3D val="0"/>
            <c:spPr>
              <a:solidFill>
                <a:srgbClr val="B7AA97"/>
              </a:solidFill>
            </c:spPr>
            <c:extLst>
              <c:ext xmlns:c16="http://schemas.microsoft.com/office/drawing/2014/chart" uri="{C3380CC4-5D6E-409C-BE32-E72D297353CC}">
                <c16:uniqueId val="{00000005-72DE-4E5E-9675-0D1673AF2020}"/>
              </c:ext>
            </c:extLst>
          </c:dPt>
          <c:dPt>
            <c:idx val="3"/>
            <c:bubble3D val="0"/>
            <c:spPr>
              <a:solidFill>
                <a:srgbClr val="BB0000"/>
              </a:solidFill>
            </c:spPr>
            <c:extLst>
              <c:ext xmlns:c16="http://schemas.microsoft.com/office/drawing/2014/chart" uri="{C3380CC4-5D6E-409C-BE32-E72D297353CC}">
                <c16:uniqueId val="{00000007-72DE-4E5E-9675-0D1673AF202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72DE-4E5E-9675-0D1673AF2020}"/>
              </c:ext>
            </c:extLst>
          </c:dPt>
          <c:dLbls>
            <c:dLbl>
              <c:idx val="0"/>
              <c:layout>
                <c:manualLayout>
                  <c:x val="0.19523295029033211"/>
                  <c:y val="-3.2670027504049536E-2"/>
                </c:manualLayout>
              </c:layout>
              <c:tx>
                <c:rich>
                  <a:bodyPr/>
                  <a:lstStyle/>
                  <a:p>
                    <a:r>
                      <a:rPr lang="en-US" sz="1200" noProof="0" dirty="0" err="1">
                        <a:latin typeface="+mn-lt"/>
                      </a:rPr>
                      <a:t>Uppsafnaður</a:t>
                    </a:r>
                    <a:r>
                      <a:rPr lang="en-US" sz="1200" baseline="0" noProof="0" dirty="0">
                        <a:latin typeface="+mn-lt"/>
                      </a:rPr>
                      <a:t> </a:t>
                    </a:r>
                    <a:r>
                      <a:rPr lang="en-US" sz="1200" baseline="0" noProof="0" dirty="0" err="1">
                        <a:latin typeface="+mn-lt"/>
                      </a:rPr>
                      <a:t>halli</a:t>
                    </a:r>
                    <a:r>
                      <a:rPr lang="en-US" sz="1200" noProof="0" dirty="0">
                        <a:latin typeface="+mn-lt"/>
                      </a:rPr>
                      <a:t>
360</a:t>
                    </a:r>
                    <a:r>
                      <a:rPr lang="en-US" sz="1200" baseline="0" noProof="0" dirty="0">
                        <a:latin typeface="+mn-lt"/>
                      </a:rPr>
                      <a:t> ma.kr.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73398420891167"/>
                      <c:h val="0.278841449976330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DE-4E5E-9675-0D1673AF2020}"/>
                </c:ext>
              </c:extLst>
            </c:dLbl>
            <c:dLbl>
              <c:idx val="1"/>
              <c:layout>
                <c:manualLayout>
                  <c:x val="0.172011548412079"/>
                  <c:y val="7.0148470476384367E-2"/>
                </c:manualLayout>
              </c:layout>
              <c:tx>
                <c:rich>
                  <a:bodyPr/>
                  <a:lstStyle/>
                  <a:p>
                    <a:r>
                      <a:rPr lang="en-US" sz="1200" noProof="0" dirty="0" err="1">
                        <a:latin typeface="+mn-lt"/>
                      </a:rPr>
                      <a:t>Fjármögnun</a:t>
                    </a:r>
                    <a:r>
                      <a:rPr lang="en-US" sz="1200" noProof="0" dirty="0">
                        <a:latin typeface="+mn-lt"/>
                      </a:rPr>
                      <a:t> </a:t>
                    </a:r>
                    <a:r>
                      <a:rPr lang="en-US" sz="1200" noProof="0" dirty="0" err="1">
                        <a:latin typeface="+mn-lt"/>
                      </a:rPr>
                      <a:t>gjaldeyrisforða</a:t>
                    </a:r>
                    <a:endParaRPr lang="en-US" sz="1200" baseline="0" noProof="0" dirty="0">
                      <a:latin typeface="+mn-lt"/>
                    </a:endParaRPr>
                  </a:p>
                  <a:p>
                    <a:r>
                      <a:rPr lang="en-US" sz="1200" noProof="0" dirty="0">
                        <a:latin typeface="+mn-lt"/>
                      </a:rPr>
                      <a:t>435</a:t>
                    </a:r>
                    <a:r>
                      <a:rPr lang="en-US" sz="1200" baseline="0" noProof="0" dirty="0">
                        <a:latin typeface="+mn-lt"/>
                      </a:rPr>
                      <a:t> ma.kr.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85876286995224"/>
                      <c:h val="0.169628334606577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DE-4E5E-9675-0D1673AF2020}"/>
                </c:ext>
              </c:extLst>
            </c:dLbl>
            <c:dLbl>
              <c:idx val="2"/>
              <c:layout>
                <c:manualLayout>
                  <c:x val="-0.18096334745501208"/>
                  <c:y val="0.12778857756725043"/>
                </c:manualLayout>
              </c:layout>
              <c:tx>
                <c:rich>
                  <a:bodyPr/>
                  <a:lstStyle/>
                  <a:p>
                    <a:r>
                      <a:rPr lang="en-US" sz="1200" noProof="0" dirty="0" err="1">
                        <a:latin typeface="+mn-lt"/>
                      </a:rPr>
                      <a:t>Endurfjármögnun</a:t>
                    </a:r>
                    <a:r>
                      <a:rPr lang="en-US" sz="1200" noProof="0" dirty="0">
                        <a:latin typeface="+mn-lt"/>
                      </a:rPr>
                      <a:t> </a:t>
                    </a:r>
                    <a:r>
                      <a:rPr lang="en-US" sz="1200" noProof="0" dirty="0" err="1">
                        <a:latin typeface="+mn-lt"/>
                      </a:rPr>
                      <a:t>fjármálastofnana</a:t>
                    </a:r>
                    <a:r>
                      <a:rPr lang="en-US" sz="1200" noProof="0" dirty="0">
                        <a:latin typeface="+mn-lt"/>
                      </a:rPr>
                      <a:t>
383</a:t>
                    </a:r>
                    <a:r>
                      <a:rPr lang="en-US" sz="1200" baseline="0" noProof="0" dirty="0">
                        <a:latin typeface="+mn-lt"/>
                      </a:rPr>
                      <a:t> ma.kr.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DE-4E5E-9675-0D1673AF2020}"/>
                </c:ext>
              </c:extLst>
            </c:dLbl>
            <c:dLbl>
              <c:idx val="3"/>
              <c:layout>
                <c:manualLayout>
                  <c:x val="-0.16643827417948778"/>
                  <c:y val="-4.2131697255821263E-2"/>
                </c:manualLayout>
              </c:layout>
              <c:tx>
                <c:rich>
                  <a:bodyPr/>
                  <a:lstStyle/>
                  <a:p>
                    <a:r>
                      <a:rPr lang="en-US" sz="1200" noProof="0" dirty="0" err="1">
                        <a:latin typeface="+mn-lt"/>
                      </a:rPr>
                      <a:t>Aðrar</a:t>
                    </a:r>
                    <a:r>
                      <a:rPr lang="en-US" sz="1200" noProof="0" dirty="0">
                        <a:latin typeface="+mn-lt"/>
                      </a:rPr>
                      <a:t> </a:t>
                    </a:r>
                    <a:r>
                      <a:rPr lang="en-US" sz="1200" noProof="0" dirty="0" err="1">
                        <a:latin typeface="+mn-lt"/>
                      </a:rPr>
                      <a:t>skuldir</a:t>
                    </a:r>
                    <a:r>
                      <a:rPr lang="en-US" sz="1200" noProof="0" dirty="0">
                        <a:latin typeface="+mn-lt"/>
                      </a:rPr>
                      <a:t>
323</a:t>
                    </a:r>
                    <a:r>
                      <a:rPr lang="en-US" sz="1200" baseline="0" noProof="0" dirty="0">
                        <a:latin typeface="+mn-lt"/>
                      </a:rPr>
                      <a:t> ma.kr.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DE-4E5E-9675-0D1673AF2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s-IS" sz="1200" noProof="0"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Accumulated funding of fiscal deficit</c:v>
                </c:pt>
                <c:pt idx="1">
                  <c:v>Funding of foreign reserves at CB</c:v>
                </c:pt>
                <c:pt idx="2">
                  <c:v>Recapitalization of financial institutions</c:v>
                </c:pt>
                <c:pt idx="3">
                  <c:v>Other debt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360</c:v>
                </c:pt>
                <c:pt idx="1">
                  <c:v>435</c:v>
                </c:pt>
                <c:pt idx="2">
                  <c:v>383</c:v>
                </c:pt>
                <c:pt idx="3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DE-4E5E-9675-0D1673AF202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Corbel" charset="0"/>
          <a:ea typeface="Corbel" charset="0"/>
          <a:cs typeface="Corbel" charset="0"/>
        </a:defRPr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67000371337038E-2"/>
          <c:y val="0.13299033341832253"/>
          <c:w val="0.84517508985655332"/>
          <c:h val="0.689982037401574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Ríki, v-ás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BD-4155-8598-25EB9924374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B7-4DA6-8D0C-FFCC488E23A6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BB7-4DA6-8D0C-FFCC488E23A6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BB7-4DA6-8D0C-FFCC488E23A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BB7-4DA6-8D0C-FFCC488E23A6}"/>
              </c:ext>
            </c:extLst>
          </c:dPt>
          <c:cat>
            <c:numRef>
              <c:f>Sheet1!$A$2:$A$18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311.01100000000002</c:v>
                </c:pt>
                <c:pt idx="1">
                  <c:v>931.32399999999996</c:v>
                </c:pt>
                <c:pt idx="2">
                  <c:v>1176.4359999999999</c:v>
                </c:pt>
                <c:pt idx="3">
                  <c:v>1285.866</c:v>
                </c:pt>
                <c:pt idx="4">
                  <c:v>1468.2750000000001</c:v>
                </c:pt>
                <c:pt idx="5">
                  <c:v>1501.44</c:v>
                </c:pt>
                <c:pt idx="6">
                  <c:v>1459.4459999999999</c:v>
                </c:pt>
                <c:pt idx="7">
                  <c:v>1492.4880000000001</c:v>
                </c:pt>
                <c:pt idx="8">
                  <c:v>1340.6859999999999</c:v>
                </c:pt>
                <c:pt idx="9">
                  <c:v>1128.471</c:v>
                </c:pt>
                <c:pt idx="10">
                  <c:v>917</c:v>
                </c:pt>
                <c:pt idx="11" formatCode="#,##0">
                  <c:v>843.3</c:v>
                </c:pt>
                <c:pt idx="12">
                  <c:v>831.7</c:v>
                </c:pt>
                <c:pt idx="13">
                  <c:v>795.4</c:v>
                </c:pt>
                <c:pt idx="14">
                  <c:v>752.9</c:v>
                </c:pt>
                <c:pt idx="15">
                  <c:v>702.9</c:v>
                </c:pt>
                <c:pt idx="16">
                  <c:v>713.9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8-4D49-A403-31B9AFA1F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Sveitarfélög, v-ás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BD-4155-8598-25EB9924374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BB7-4DA6-8D0C-FFCC488E23A6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BB7-4DA6-8D0C-FFCC488E23A6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8BB7-4DA6-8D0C-FFCC488E23A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8BB7-4DA6-8D0C-FFCC488E23A6}"/>
              </c:ext>
            </c:extLst>
          </c:dPt>
          <c:cat>
            <c:numRef>
              <c:f>Sheet1!$A$2:$A$18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63.125999999999998</c:v>
                </c:pt>
                <c:pt idx="1">
                  <c:v>111.65</c:v>
                </c:pt>
                <c:pt idx="2">
                  <c:v>141.72300000000001</c:v>
                </c:pt>
                <c:pt idx="3">
                  <c:v>139.67500000000001</c:v>
                </c:pt>
                <c:pt idx="4">
                  <c:v>146.93100000000001</c:v>
                </c:pt>
                <c:pt idx="5">
                  <c:v>142.214</c:v>
                </c:pt>
                <c:pt idx="6">
                  <c:v>140.36799999999999</c:v>
                </c:pt>
                <c:pt idx="7">
                  <c:v>157.124</c:v>
                </c:pt>
                <c:pt idx="8">
                  <c:v>166.31899999999999</c:v>
                </c:pt>
                <c:pt idx="9">
                  <c:v>162.67699999999999</c:v>
                </c:pt>
                <c:pt idx="10">
                  <c:v>153.69999999999999</c:v>
                </c:pt>
                <c:pt idx="11" formatCode="#,##0">
                  <c:v>181.7</c:v>
                </c:pt>
                <c:pt idx="12" formatCode="#,##0">
                  <c:v>180.2</c:v>
                </c:pt>
                <c:pt idx="13" formatCode="#,##0">
                  <c:v>178.3</c:v>
                </c:pt>
                <c:pt idx="14" formatCode="#,##0">
                  <c:v>175.999</c:v>
                </c:pt>
                <c:pt idx="15" formatCode="#,##0">
                  <c:v>174.27699999999999</c:v>
                </c:pt>
                <c:pt idx="16" formatCode="#,##0">
                  <c:v>172.934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8-4D49-A403-31B9AFA1F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142217984"/>
        <c:axId val="14221952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Nettó hið opinbera , h-ás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Sheet1!$D$2:$D$18</c:f>
              <c:numCache>
                <c:formatCode>0.0%</c:formatCode>
                <c:ptCount val="17"/>
                <c:pt idx="0">
                  <c:v>0.18103700145498586</c:v>
                </c:pt>
                <c:pt idx="1">
                  <c:v>0.53574776886324704</c:v>
                </c:pt>
                <c:pt idx="2">
                  <c:v>0.66344765963296448</c:v>
                </c:pt>
                <c:pt idx="3">
                  <c:v>0.6597066697477979</c:v>
                </c:pt>
                <c:pt idx="4">
                  <c:v>0.61402610174353089</c:v>
                </c:pt>
                <c:pt idx="5">
                  <c:v>0.63425135538495625</c:v>
                </c:pt>
                <c:pt idx="6">
                  <c:v>0.61793881074707313</c:v>
                </c:pt>
                <c:pt idx="7">
                  <c:v>0.5537092417279913</c:v>
                </c:pt>
                <c:pt idx="8">
                  <c:v>0.4894479479582613</c:v>
                </c:pt>
                <c:pt idx="9">
                  <c:v>0.40559594480418848</c:v>
                </c:pt>
                <c:pt idx="10">
                  <c:v>0.35364142231651963</c:v>
                </c:pt>
                <c:pt idx="11">
                  <c:v>0.3017497712082462</c:v>
                </c:pt>
                <c:pt idx="12">
                  <c:v>0.28211207324667953</c:v>
                </c:pt>
                <c:pt idx="13">
                  <c:v>0.27478610605945109</c:v>
                </c:pt>
                <c:pt idx="14">
                  <c:v>0.24047016365504623</c:v>
                </c:pt>
                <c:pt idx="15">
                  <c:v>0.22739261329540184</c:v>
                </c:pt>
                <c:pt idx="16">
                  <c:v>0.2148401541388501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18-4D49-A403-31B9AFA1FC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Skuldaregla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Sheet1!$E$2:$E$18</c:f>
              <c:numCache>
                <c:formatCode>0.0%</c:formatCode>
                <c:ptCount val="17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73-463F-BEFD-B527A20C0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27712"/>
        <c:axId val="142225792"/>
      </c:lineChart>
      <c:catAx>
        <c:axId val="14221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19520"/>
        <c:crosses val="autoZero"/>
        <c:auto val="1"/>
        <c:lblAlgn val="ctr"/>
        <c:lblOffset val="100"/>
        <c:noMultiLvlLbl val="0"/>
      </c:catAx>
      <c:valAx>
        <c:axId val="14221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Ma.kr., brúttó nafnvirði</a:t>
                </a:r>
              </a:p>
            </c:rich>
          </c:tx>
          <c:layout>
            <c:manualLayout>
              <c:xMode val="edge"/>
              <c:yMode val="edge"/>
              <c:x val="2.652399195064039E-2"/>
              <c:y val="3.8184117942703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17984"/>
        <c:crosses val="autoZero"/>
        <c:crossBetween val="between"/>
      </c:valAx>
      <c:valAx>
        <c:axId val="142225792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% af VLF, nettó</a:t>
                </a:r>
              </a:p>
            </c:rich>
          </c:tx>
          <c:layout>
            <c:manualLayout>
              <c:xMode val="edge"/>
              <c:yMode val="edge"/>
              <c:x val="0.90718117705693935"/>
              <c:y val="4.09398559222650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27712"/>
        <c:crosses val="max"/>
        <c:crossBetween val="between"/>
      </c:valAx>
      <c:catAx>
        <c:axId val="142227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22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76819201947573E-2"/>
          <c:y val="9.3105413726398384E-2"/>
          <c:w val="0.90245920346913155"/>
          <c:h val="0.644438874206468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Blað1!$B$1</c:f>
              <c:strCache>
                <c:ptCount val="1"/>
                <c:pt idx="0">
                  <c:v>Vaxtagjöld af lánum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Blað1!$A$2:$A$14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Blað1!$B$2:$B$14</c:f>
              <c:numCache>
                <c:formatCode>0.0</c:formatCode>
                <c:ptCount val="13"/>
                <c:pt idx="0">
                  <c:v>22.22</c:v>
                </c:pt>
                <c:pt idx="1">
                  <c:v>35.496000000000002</c:v>
                </c:pt>
                <c:pt idx="2">
                  <c:v>84.341999999999999</c:v>
                </c:pt>
                <c:pt idx="3">
                  <c:v>68.102000000000004</c:v>
                </c:pt>
                <c:pt idx="4">
                  <c:v>65.587999999999994</c:v>
                </c:pt>
                <c:pt idx="5">
                  <c:v>75.625</c:v>
                </c:pt>
                <c:pt idx="6">
                  <c:v>74.406000000000006</c:v>
                </c:pt>
                <c:pt idx="7">
                  <c:v>78.554000000000002</c:v>
                </c:pt>
                <c:pt idx="8">
                  <c:v>79.347999999999999</c:v>
                </c:pt>
                <c:pt idx="9">
                  <c:v>70.388000000000005</c:v>
                </c:pt>
                <c:pt idx="10">
                  <c:v>54.470999999999997</c:v>
                </c:pt>
                <c:pt idx="11">
                  <c:v>46.942</c:v>
                </c:pt>
                <c:pt idx="12">
                  <c:v>39.484000000000002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5F-4DB9-AD59-566890087E08}"/>
            </c:ext>
          </c:extLst>
        </c:ser>
        <c:ser>
          <c:idx val="1"/>
          <c:order val="1"/>
          <c:tx>
            <c:strRef>
              <c:f>Blað1!$C$1</c:f>
              <c:strCache>
                <c:ptCount val="1"/>
                <c:pt idx="0">
                  <c:v>Kostnaður við uppkaup ríkisskuldabréfa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Blað1!$A$2:$A$14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Blað1!$C$2:$C$14</c:f>
              <c:numCache>
                <c:formatCode>General</c:formatCode>
                <c:ptCount val="13"/>
                <c:pt idx="8" formatCode="0.0">
                  <c:v>3.5</c:v>
                </c:pt>
                <c:pt idx="10" formatCode="0.0">
                  <c:v>18.540099999999999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5F-4DB9-AD59-566890087E08}"/>
            </c:ext>
          </c:extLst>
        </c:ser>
        <c:ser>
          <c:idx val="2"/>
          <c:order val="2"/>
          <c:tx>
            <c:strRef>
              <c:f>Blað1!$D$1</c:f>
              <c:strCache>
                <c:ptCount val="1"/>
                <c:pt idx="0">
                  <c:v>Verðbætur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Blað1!$A$2:$A$14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Blað1!$D$2:$D$14</c:f>
              <c:numCache>
                <c:formatCode>0.0</c:formatCode>
                <c:ptCount val="13"/>
                <c:pt idx="0">
                  <c:v>2.3719999999999999</c:v>
                </c:pt>
                <c:pt idx="1">
                  <c:v>7.4649999999999999</c:v>
                </c:pt>
                <c:pt idx="2">
                  <c:v>27.745999999999999</c:v>
                </c:pt>
                <c:pt idx="3">
                  <c:v>5.9660000000000002</c:v>
                </c:pt>
                <c:pt idx="4">
                  <c:v>15.942</c:v>
                </c:pt>
                <c:pt idx="5">
                  <c:v>17.210999999999999</c:v>
                </c:pt>
                <c:pt idx="6">
                  <c:v>15.058999999999999</c:v>
                </c:pt>
                <c:pt idx="7">
                  <c:v>2.6659999999999999</c:v>
                </c:pt>
                <c:pt idx="8">
                  <c:v>5.2610000000000001</c:v>
                </c:pt>
                <c:pt idx="9">
                  <c:v>4.9379999999999997</c:v>
                </c:pt>
                <c:pt idx="10">
                  <c:v>4.3630000000000004</c:v>
                </c:pt>
                <c:pt idx="11">
                  <c:v>6.7469999999999999</c:v>
                </c:pt>
                <c:pt idx="12">
                  <c:v>7.141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5F-4DB9-AD59-566890087E08}"/>
            </c:ext>
          </c:extLst>
        </c:ser>
        <c:ser>
          <c:idx val="3"/>
          <c:order val="3"/>
          <c:tx>
            <c:strRef>
              <c:f>Blað1!$E$1</c:f>
              <c:strCache>
                <c:ptCount val="1"/>
                <c:pt idx="0">
                  <c:v>Vextir af ófjármögnuðum lífeyrisskuldbindingum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Blað1!$A$2:$A$14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Blað1!$E$2:$E$14</c:f>
              <c:numCache>
                <c:formatCode>0.0</c:formatCode>
                <c:ptCount val="13"/>
                <c:pt idx="0">
                  <c:v>4.4072899999999988</c:v>
                </c:pt>
                <c:pt idx="1">
                  <c:v>4.6130399999999989</c:v>
                </c:pt>
                <c:pt idx="2">
                  <c:v>5.7359099999999996</c:v>
                </c:pt>
                <c:pt idx="3">
                  <c:v>6.8274600000000003</c:v>
                </c:pt>
                <c:pt idx="4">
                  <c:v>7.1810799999999988</c:v>
                </c:pt>
                <c:pt idx="5">
                  <c:v>7.6147</c:v>
                </c:pt>
                <c:pt idx="6">
                  <c:v>7.9620499999999996</c:v>
                </c:pt>
                <c:pt idx="7">
                  <c:v>8.4334100000000003</c:v>
                </c:pt>
                <c:pt idx="8">
                  <c:v>9.440299999999997</c:v>
                </c:pt>
                <c:pt idx="9">
                  <c:v>11.19698</c:v>
                </c:pt>
                <c:pt idx="10">
                  <c:v>12.2</c:v>
                </c:pt>
                <c:pt idx="11">
                  <c:v>12.6</c:v>
                </c:pt>
                <c:pt idx="12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5F-4DB9-AD59-566890087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8270304"/>
        <c:axId val="948269648"/>
      </c:barChart>
      <c:lineChart>
        <c:grouping val="standard"/>
        <c:varyColors val="0"/>
        <c:ser>
          <c:idx val="4"/>
          <c:order val="4"/>
          <c:tx>
            <c:strRef>
              <c:f>Blað1!$F$1</c:f>
              <c:strCache>
                <c:ptCount val="1"/>
                <c:pt idx="0">
                  <c:v>Vaxtagjöld af lánum, % af VLF, h. ás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Blað1!$A$2:$A$14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Blað1!$F$2:$F$14</c:f>
              <c:numCache>
                <c:formatCode>0.0%</c:formatCode>
                <c:ptCount val="13"/>
                <c:pt idx="0">
                  <c:v>1.6123168819445904E-2</c:v>
                </c:pt>
                <c:pt idx="1">
                  <c:v>2.2541021343989984E-2</c:v>
                </c:pt>
                <c:pt idx="2">
                  <c:v>5.1818042744878071E-2</c:v>
                </c:pt>
                <c:pt idx="3">
                  <c:v>4.071335352799843E-2</c:v>
                </c:pt>
                <c:pt idx="4">
                  <c:v>3.7314778730098225E-2</c:v>
                </c:pt>
                <c:pt idx="5">
                  <c:v>4.1061958626920685E-2</c:v>
                </c:pt>
                <c:pt idx="6">
                  <c:v>3.7982379434812641E-2</c:v>
                </c:pt>
                <c:pt idx="7">
                  <c:v>3.7883548381651894E-2</c:v>
                </c:pt>
                <c:pt idx="8">
                  <c:v>3.4679766785255368E-2</c:v>
                </c:pt>
                <c:pt idx="9">
                  <c:v>2.8124431871532546E-2</c:v>
                </c:pt>
                <c:pt idx="10">
                  <c:v>2.0828458026475784E-2</c:v>
                </c:pt>
                <c:pt idx="11">
                  <c:v>1.7371520431760479E-2</c:v>
                </c:pt>
                <c:pt idx="12">
                  <c:v>1.3760238542398884E-2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5F-4DB9-AD59-566890087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379336"/>
        <c:axId val="893375400"/>
      </c:lineChart>
      <c:catAx>
        <c:axId val="94827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269648"/>
        <c:crosses val="autoZero"/>
        <c:auto val="1"/>
        <c:lblAlgn val="ctr"/>
        <c:lblOffset val="100"/>
        <c:noMultiLvlLbl val="0"/>
      </c:catAx>
      <c:valAx>
        <c:axId val="94826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Ma.kr.</a:t>
                </a:r>
              </a:p>
            </c:rich>
          </c:tx>
          <c:layout>
            <c:manualLayout>
              <c:xMode val="edge"/>
              <c:yMode val="edge"/>
              <c:x val="0"/>
              <c:y val="1.27817876932050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270304"/>
        <c:crosses val="autoZero"/>
        <c:crossBetween val="between"/>
      </c:valAx>
      <c:valAx>
        <c:axId val="893375400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.95776377952755909"/>
              <c:y val="8.152158063575366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379336"/>
        <c:crosses val="max"/>
        <c:crossBetween val="between"/>
      </c:valAx>
      <c:catAx>
        <c:axId val="893379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3375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272585492030893E-2"/>
          <c:y val="0.83991651908563336"/>
          <c:w val="0.95590874510251433"/>
          <c:h val="0.13852033893687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Framlag til hagvaxtar</a:t>
            </a:r>
          </a:p>
        </c:rich>
      </c:tx>
      <c:layout>
        <c:manualLayout>
          <c:xMode val="edge"/>
          <c:yMode val="edge"/>
          <c:x val="0.33732812500000003"/>
          <c:y val="2.5043402777777779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Einkaneysla</c:v>
                </c:pt>
              </c:strCache>
            </c:strRef>
          </c:tx>
          <c:spPr>
            <a:ln w="31750">
              <a:noFill/>
            </a:ln>
          </c:spPr>
          <c:invertIfNegative val="0"/>
          <c:cat>
            <c:strRef>
              <c:f>Sheet1!$A$6:$A$11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Sheet1!$B$6:$B$11</c:f>
              <c:numCache>
                <c:formatCode>General</c:formatCode>
                <c:ptCount val="6"/>
                <c:pt idx="0">
                  <c:v>2.4477008824396749</c:v>
                </c:pt>
                <c:pt idx="1">
                  <c:v>3.5607503503562357</c:v>
                </c:pt>
                <c:pt idx="2">
                  <c:v>3.8612191576806802</c:v>
                </c:pt>
                <c:pt idx="3">
                  <c:v>2.6722088105019837</c:v>
                </c:pt>
                <c:pt idx="4">
                  <c:v>2.0087019319904713</c:v>
                </c:pt>
                <c:pt idx="5">
                  <c:v>1.6114522167666228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4-4D51-8F66-B2568C8502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Samneysla</c:v>
                </c:pt>
              </c:strCache>
            </c:strRef>
          </c:tx>
          <c:spPr>
            <a:ln w="31750">
              <a:noFill/>
            </a:ln>
          </c:spPr>
          <c:invertIfNegative val="0"/>
          <c:cat>
            <c:strRef>
              <c:f>Sheet1!$A$6:$A$11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Sheet1!$C$6:$C$11</c:f>
              <c:numCache>
                <c:formatCode>General</c:formatCode>
                <c:ptCount val="6"/>
                <c:pt idx="0">
                  <c:v>0.23336857925596241</c:v>
                </c:pt>
                <c:pt idx="1">
                  <c:v>0.53296283721906679</c:v>
                </c:pt>
                <c:pt idx="2">
                  <c:v>0.58660359828273534</c:v>
                </c:pt>
                <c:pt idx="3">
                  <c:v>0.58244652220632476</c:v>
                </c:pt>
                <c:pt idx="4">
                  <c:v>0.49293489584007927</c:v>
                </c:pt>
                <c:pt idx="5">
                  <c:v>0.44510064204456146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B4-4D51-8F66-B2568C8502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Fjármunamyndun</c:v>
                </c:pt>
              </c:strCache>
            </c:strRef>
          </c:tx>
          <c:spPr>
            <a:ln w="31750">
              <a:noFill/>
            </a:ln>
          </c:spPr>
          <c:invertIfNegative val="0"/>
          <c:cat>
            <c:strRef>
              <c:f>Sheet1!$A$6:$A$11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Sheet1!$D$6:$D$11</c:f>
              <c:numCache>
                <c:formatCode>General</c:formatCode>
                <c:ptCount val="6"/>
                <c:pt idx="0">
                  <c:v>3.2178348402462391</c:v>
                </c:pt>
                <c:pt idx="1">
                  <c:v>4.2697171915468388</c:v>
                </c:pt>
                <c:pt idx="2">
                  <c:v>1.9847744739794269</c:v>
                </c:pt>
                <c:pt idx="3">
                  <c:v>0.70843278601249138</c:v>
                </c:pt>
                <c:pt idx="4">
                  <c:v>1.0949461539116265</c:v>
                </c:pt>
                <c:pt idx="5">
                  <c:v>0.81617131225154016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B4-4D51-8F66-B2568C8502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Birgðabreytingar</c:v>
                </c:pt>
              </c:strCache>
            </c:strRef>
          </c:tx>
          <c:invertIfNegative val="0"/>
          <c:cat>
            <c:strRef>
              <c:f>Sheet1!$A$6:$A$11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Sheet1!$E$6:$E$11</c:f>
              <c:numCache>
                <c:formatCode>General</c:formatCode>
                <c:ptCount val="6"/>
                <c:pt idx="0">
                  <c:v>2.6264845131476755E-3</c:v>
                </c:pt>
                <c:pt idx="1">
                  <c:v>-5.2901857213662196E-2</c:v>
                </c:pt>
                <c:pt idx="2">
                  <c:v>-0.10374854173889475</c:v>
                </c:pt>
                <c:pt idx="3">
                  <c:v>8.2463159089707014E-2</c:v>
                </c:pt>
                <c:pt idx="4">
                  <c:v>9.2988629059087211E-2</c:v>
                </c:pt>
                <c:pt idx="5">
                  <c:v>-4.5063212969000815E-2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B4-4D51-8F66-B2568C8502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Utanríkisviðskipti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Sheet1!$A$6:$A$11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Sheet1!$F$6:$F$11</c:f>
              <c:numCache>
                <c:formatCode>General</c:formatCode>
                <c:ptCount val="6"/>
                <c:pt idx="0">
                  <c:v>-1.5902290937811834</c:v>
                </c:pt>
                <c:pt idx="1">
                  <c:v>-0.82904191383872672</c:v>
                </c:pt>
                <c:pt idx="2">
                  <c:v>-2.6866312790837625</c:v>
                </c:pt>
                <c:pt idx="3">
                  <c:v>-1.1455512778105077</c:v>
                </c:pt>
                <c:pt idx="4">
                  <c:v>-0.98957161080126466</c:v>
                </c:pt>
                <c:pt idx="5">
                  <c:v>-0.12766095809372374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B4-4D51-8F66-B2568C850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3954048"/>
        <c:axId val="567323456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Verg landsframleiðsla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Sheet1!$A$6:$A$11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Sheet1!$G$6:$G$11</c:f>
              <c:numCache>
                <c:formatCode>General</c:formatCode>
                <c:ptCount val="6"/>
                <c:pt idx="0">
                  <c:v>4.3113016926738412</c:v>
                </c:pt>
                <c:pt idx="1">
                  <c:v>7.481486608069754</c:v>
                </c:pt>
                <c:pt idx="2">
                  <c:v>3.6422174091201853</c:v>
                </c:pt>
                <c:pt idx="3">
                  <c:v>2.9</c:v>
                </c:pt>
                <c:pt idx="4">
                  <c:v>2.7</c:v>
                </c:pt>
                <c:pt idx="5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0B4-4D51-8F66-B2568C850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954048"/>
        <c:axId val="567323456"/>
      </c:lineChart>
      <c:catAx>
        <c:axId val="53395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67323456"/>
        <c:crosses val="autoZero"/>
        <c:auto val="1"/>
        <c:lblAlgn val="ctr"/>
        <c:lblOffset val="100"/>
        <c:noMultiLvlLbl val="0"/>
      </c:catAx>
      <c:valAx>
        <c:axId val="567323456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5339540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58-488D-9D36-D6D733E205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58-488D-9D36-D6D733E205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58-488D-9D36-D6D733E205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58-488D-9D36-D6D733E205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58-488D-9D36-D6D733E205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Óverðtryggð ríkisbréf</c:v>
                </c:pt>
                <c:pt idx="1">
                  <c:v>Verðtryggð ríkisbréf</c:v>
                </c:pt>
                <c:pt idx="2">
                  <c:v>Ríkisvíxlar</c:v>
                </c:pt>
                <c:pt idx="3">
                  <c:v>Aðrir innlendir aðilar</c:v>
                </c:pt>
                <c:pt idx="4">
                  <c:v>Lántaka vegna gjaldeyrisforða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472682</c:v>
                </c:pt>
                <c:pt idx="1">
                  <c:v>206849</c:v>
                </c:pt>
                <c:pt idx="2">
                  <c:v>10000</c:v>
                </c:pt>
                <c:pt idx="3">
                  <c:v>38720</c:v>
                </c:pt>
                <c:pt idx="4">
                  <c:v>115050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A-451A-BCC7-8C3E78EF9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94427327018903E-2"/>
          <c:y val="0.10333970838394993"/>
          <c:w val="0.96041509756932553"/>
          <c:h val="0.754236053370250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 4,3'!$B$10</c:f>
              <c:strCache>
                <c:ptCount val="1"/>
                <c:pt idx="0">
                  <c:v>Lántaka vegna gjaldeyrisforða</c:v>
                </c:pt>
              </c:strCache>
            </c:strRef>
          </c:tx>
          <c:invertIfNegative val="0"/>
          <c:cat>
            <c:strRef>
              <c:f>'M 4,3'!$A$11:$A$28</c:f>
              <c:strCache>
                <c:ptCount val="18"/>
                <c:pt idx="0">
                  <c:v>"2018"</c:v>
                </c:pt>
                <c:pt idx="1">
                  <c:v>"2019"</c:v>
                </c:pt>
                <c:pt idx="2">
                  <c:v>"2020"</c:v>
                </c:pt>
                <c:pt idx="3">
                  <c:v>"2021"</c:v>
                </c:pt>
                <c:pt idx="4">
                  <c:v>"2022"</c:v>
                </c:pt>
                <c:pt idx="5">
                  <c:v>"2023"</c:v>
                </c:pt>
                <c:pt idx="6">
                  <c:v>"2024"</c:v>
                </c:pt>
                <c:pt idx="7">
                  <c:v>"2025"</c:v>
                </c:pt>
                <c:pt idx="8">
                  <c:v>"2026"</c:v>
                </c:pt>
                <c:pt idx="9">
                  <c:v>"2027"</c:v>
                </c:pt>
                <c:pt idx="10">
                  <c:v>"2028"</c:v>
                </c:pt>
                <c:pt idx="11">
                  <c:v>"2029"</c:v>
                </c:pt>
                <c:pt idx="12">
                  <c:v>"2030"</c:v>
                </c:pt>
                <c:pt idx="13">
                  <c:v>"2031"</c:v>
                </c:pt>
                <c:pt idx="14">
                  <c:v>"2032"</c:v>
                </c:pt>
                <c:pt idx="15">
                  <c:v>"2033"</c:v>
                </c:pt>
                <c:pt idx="16">
                  <c:v>"2034"</c:v>
                </c:pt>
                <c:pt idx="17">
                  <c:v>"2035"</c:v>
                </c:pt>
              </c:strCache>
            </c:strRef>
          </c:cat>
          <c:val>
            <c:numRef>
              <c:f>'M 4,3'!$B$11:$B$28</c:f>
              <c:numCache>
                <c:formatCode>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43397.245080000001</c:v>
                </c:pt>
                <c:pt idx="3">
                  <c:v>0</c:v>
                </c:pt>
                <c:pt idx="4">
                  <c:v>71229.178199999995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6-494D-899A-5B2B57D4B597}"/>
            </c:ext>
          </c:extLst>
        </c:ser>
        <c:ser>
          <c:idx val="1"/>
          <c:order val="1"/>
          <c:tx>
            <c:strRef>
              <c:f>'M 4,3'!$C$10</c:f>
              <c:strCache>
                <c:ptCount val="1"/>
                <c:pt idx="0">
                  <c:v>Verðtryggð ríkisbréf</c:v>
                </c:pt>
              </c:strCache>
            </c:strRef>
          </c:tx>
          <c:invertIfNegative val="0"/>
          <c:cat>
            <c:strRef>
              <c:f>'M 4,3'!$A$11:$A$28</c:f>
              <c:strCache>
                <c:ptCount val="18"/>
                <c:pt idx="0">
                  <c:v>"2018"</c:v>
                </c:pt>
                <c:pt idx="1">
                  <c:v>"2019"</c:v>
                </c:pt>
                <c:pt idx="2">
                  <c:v>"2020"</c:v>
                </c:pt>
                <c:pt idx="3">
                  <c:v>"2021"</c:v>
                </c:pt>
                <c:pt idx="4">
                  <c:v>"2022"</c:v>
                </c:pt>
                <c:pt idx="5">
                  <c:v>"2023"</c:v>
                </c:pt>
                <c:pt idx="6">
                  <c:v>"2024"</c:v>
                </c:pt>
                <c:pt idx="7">
                  <c:v>"2025"</c:v>
                </c:pt>
                <c:pt idx="8">
                  <c:v>"2026"</c:v>
                </c:pt>
                <c:pt idx="9">
                  <c:v>"2027"</c:v>
                </c:pt>
                <c:pt idx="10">
                  <c:v>"2028"</c:v>
                </c:pt>
                <c:pt idx="11">
                  <c:v>"2029"</c:v>
                </c:pt>
                <c:pt idx="12">
                  <c:v>"2030"</c:v>
                </c:pt>
                <c:pt idx="13">
                  <c:v>"2031"</c:v>
                </c:pt>
                <c:pt idx="14">
                  <c:v>"2032"</c:v>
                </c:pt>
                <c:pt idx="15">
                  <c:v>"2033"</c:v>
                </c:pt>
                <c:pt idx="16">
                  <c:v>"2034"</c:v>
                </c:pt>
                <c:pt idx="17">
                  <c:v>"2035"</c:v>
                </c:pt>
              </c:strCache>
            </c:strRef>
          </c:cat>
          <c:val>
            <c:numRef>
              <c:f>'M 4,3'!$C$11:$C$28</c:f>
              <c:numCache>
                <c:formatCode>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76602.902003714174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88799.360816979533</c:v>
                </c:pt>
                <c:pt idx="13">
                  <c:v>0</c:v>
                </c:pt>
                <c:pt idx="14">
                  <c:v>0</c:v>
                </c:pt>
                <c:pt idx="15">
                  <c:v>39888.859670076425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6-494D-899A-5B2B57D4B597}"/>
            </c:ext>
          </c:extLst>
        </c:ser>
        <c:ser>
          <c:idx val="2"/>
          <c:order val="2"/>
          <c:tx>
            <c:strRef>
              <c:f>'M 4,3'!$D$10</c:f>
              <c:strCache>
                <c:ptCount val="1"/>
                <c:pt idx="0">
                  <c:v>Önnur innlend lán</c:v>
                </c:pt>
              </c:strCache>
            </c:strRef>
          </c:tx>
          <c:invertIfNegative val="0"/>
          <c:cat>
            <c:strRef>
              <c:f>'M 4,3'!$A$11:$A$28</c:f>
              <c:strCache>
                <c:ptCount val="18"/>
                <c:pt idx="0">
                  <c:v>"2018"</c:v>
                </c:pt>
                <c:pt idx="1">
                  <c:v>"2019"</c:v>
                </c:pt>
                <c:pt idx="2">
                  <c:v>"2020"</c:v>
                </c:pt>
                <c:pt idx="3">
                  <c:v>"2021"</c:v>
                </c:pt>
                <c:pt idx="4">
                  <c:v>"2022"</c:v>
                </c:pt>
                <c:pt idx="5">
                  <c:v>"2023"</c:v>
                </c:pt>
                <c:pt idx="6">
                  <c:v>"2024"</c:v>
                </c:pt>
                <c:pt idx="7">
                  <c:v>"2025"</c:v>
                </c:pt>
                <c:pt idx="8">
                  <c:v>"2026"</c:v>
                </c:pt>
                <c:pt idx="9">
                  <c:v>"2027"</c:v>
                </c:pt>
                <c:pt idx="10">
                  <c:v>"2028"</c:v>
                </c:pt>
                <c:pt idx="11">
                  <c:v>"2029"</c:v>
                </c:pt>
                <c:pt idx="12">
                  <c:v>"2030"</c:v>
                </c:pt>
                <c:pt idx="13">
                  <c:v>"2031"</c:v>
                </c:pt>
                <c:pt idx="14">
                  <c:v>"2032"</c:v>
                </c:pt>
                <c:pt idx="15">
                  <c:v>"2033"</c:v>
                </c:pt>
                <c:pt idx="16">
                  <c:v>"2034"</c:v>
                </c:pt>
                <c:pt idx="17">
                  <c:v>"2035"</c:v>
                </c:pt>
              </c:strCache>
            </c:strRef>
          </c:cat>
          <c:val>
            <c:numRef>
              <c:f>'M 4,3'!$D$11:$D$28</c:f>
              <c:numCache>
                <c:formatCode>#,##0</c:formatCode>
                <c:ptCount val="18"/>
                <c:pt idx="0">
                  <c:v>5498.4780966900007</c:v>
                </c:pt>
                <c:pt idx="1">
                  <c:v>3850.5843955500004</c:v>
                </c:pt>
                <c:pt idx="2">
                  <c:v>4045.2293386300003</c:v>
                </c:pt>
                <c:pt idx="3">
                  <c:v>5470.8854242500001</c:v>
                </c:pt>
                <c:pt idx="4">
                  <c:v>3441.0387325000002</c:v>
                </c:pt>
                <c:pt idx="5">
                  <c:v>2783.83183371</c:v>
                </c:pt>
                <c:pt idx="6">
                  <c:v>1640.217758</c:v>
                </c:pt>
                <c:pt idx="7">
                  <c:v>1640.217758</c:v>
                </c:pt>
                <c:pt idx="8">
                  <c:v>1640.2177549999999</c:v>
                </c:pt>
                <c:pt idx="9">
                  <c:v>1640.217758</c:v>
                </c:pt>
                <c:pt idx="10">
                  <c:v>1640.2178899999999</c:v>
                </c:pt>
                <c:pt idx="11">
                  <c:v>1640.217758</c:v>
                </c:pt>
                <c:pt idx="12">
                  <c:v>1640.2177549999999</c:v>
                </c:pt>
                <c:pt idx="13">
                  <c:v>1640.217758</c:v>
                </c:pt>
                <c:pt idx="14">
                  <c:v>1640.217758</c:v>
                </c:pt>
                <c:pt idx="15">
                  <c:v>1640.2177549999999</c:v>
                </c:pt>
                <c:pt idx="16">
                  <c:v>1640.217758</c:v>
                </c:pt>
                <c:pt idx="17">
                  <c:v>820.10894499999995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6-494D-899A-5B2B57D4B597}"/>
            </c:ext>
          </c:extLst>
        </c:ser>
        <c:ser>
          <c:idx val="3"/>
          <c:order val="3"/>
          <c:tx>
            <c:strRef>
              <c:f>'M 4,3'!$E$10</c:f>
              <c:strCache>
                <c:ptCount val="1"/>
                <c:pt idx="0">
                  <c:v>Óverðtryggð ríkisbréf og ríkisvíxlar</c:v>
                </c:pt>
              </c:strCache>
            </c:strRef>
          </c:tx>
          <c:invertIfNegative val="0"/>
          <c:cat>
            <c:strRef>
              <c:f>'M 4,3'!$A$11:$A$28</c:f>
              <c:strCache>
                <c:ptCount val="18"/>
                <c:pt idx="0">
                  <c:v>"2018"</c:v>
                </c:pt>
                <c:pt idx="1">
                  <c:v>"2019"</c:v>
                </c:pt>
                <c:pt idx="2">
                  <c:v>"2020"</c:v>
                </c:pt>
                <c:pt idx="3">
                  <c:v>"2021"</c:v>
                </c:pt>
                <c:pt idx="4">
                  <c:v>"2022"</c:v>
                </c:pt>
                <c:pt idx="5">
                  <c:v>"2023"</c:v>
                </c:pt>
                <c:pt idx="6">
                  <c:v>"2024"</c:v>
                </c:pt>
                <c:pt idx="7">
                  <c:v>"2025"</c:v>
                </c:pt>
                <c:pt idx="8">
                  <c:v>"2026"</c:v>
                </c:pt>
                <c:pt idx="9">
                  <c:v>"2027"</c:v>
                </c:pt>
                <c:pt idx="10">
                  <c:v>"2028"</c:v>
                </c:pt>
                <c:pt idx="11">
                  <c:v>"2029"</c:v>
                </c:pt>
                <c:pt idx="12">
                  <c:v>"2030"</c:v>
                </c:pt>
                <c:pt idx="13">
                  <c:v>"2031"</c:v>
                </c:pt>
                <c:pt idx="14">
                  <c:v>"2032"</c:v>
                </c:pt>
                <c:pt idx="15">
                  <c:v>"2033"</c:v>
                </c:pt>
                <c:pt idx="16">
                  <c:v>"2034"</c:v>
                </c:pt>
                <c:pt idx="17">
                  <c:v>"2035"</c:v>
                </c:pt>
              </c:strCache>
            </c:strRef>
          </c:cat>
          <c:val>
            <c:numRef>
              <c:f>'M 4,3'!$E$11:$E$28</c:f>
              <c:numCache>
                <c:formatCode>#,##0</c:formatCode>
                <c:ptCount val="18"/>
                <c:pt idx="0">
                  <c:v>9856</c:v>
                </c:pt>
                <c:pt idx="1">
                  <c:v>55798.706011000002</c:v>
                </c:pt>
                <c:pt idx="2">
                  <c:v>80928</c:v>
                </c:pt>
                <c:pt idx="3">
                  <c:v>0</c:v>
                </c:pt>
                <c:pt idx="4">
                  <c:v>85232.8</c:v>
                </c:pt>
                <c:pt idx="5">
                  <c:v>0</c:v>
                </c:pt>
                <c:pt idx="6">
                  <c:v>0</c:v>
                </c:pt>
                <c:pt idx="7">
                  <c:v>96703.3</c:v>
                </c:pt>
                <c:pt idx="8">
                  <c:v>0</c:v>
                </c:pt>
                <c:pt idx="9">
                  <c:v>0</c:v>
                </c:pt>
                <c:pt idx="10">
                  <c:v>54668.601519000003</c:v>
                </c:pt>
                <c:pt idx="11">
                  <c:v>0</c:v>
                </c:pt>
                <c:pt idx="12">
                  <c:v>0</c:v>
                </c:pt>
                <c:pt idx="13">
                  <c:v>95420.4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F6-494D-899A-5B2B57D4B597}"/>
            </c:ext>
          </c:extLst>
        </c:ser>
        <c:ser>
          <c:idx val="4"/>
          <c:order val="4"/>
          <c:tx>
            <c:strRef>
              <c:f>'M 4,3'!$F$10</c:f>
              <c:strCache>
                <c:ptCount val="1"/>
                <c:pt idx="0">
                  <c:v>RIKH 18</c:v>
                </c:pt>
              </c:strCache>
            </c:strRef>
          </c:tx>
          <c:invertIfNegative val="0"/>
          <c:cat>
            <c:strRef>
              <c:f>'M 4,3'!$A$11:$A$28</c:f>
              <c:strCache>
                <c:ptCount val="18"/>
                <c:pt idx="0">
                  <c:v>"2018"</c:v>
                </c:pt>
                <c:pt idx="1">
                  <c:v>"2019"</c:v>
                </c:pt>
                <c:pt idx="2">
                  <c:v>"2020"</c:v>
                </c:pt>
                <c:pt idx="3">
                  <c:v>"2021"</c:v>
                </c:pt>
                <c:pt idx="4">
                  <c:v>"2022"</c:v>
                </c:pt>
                <c:pt idx="5">
                  <c:v>"2023"</c:v>
                </c:pt>
                <c:pt idx="6">
                  <c:v>"2024"</c:v>
                </c:pt>
                <c:pt idx="7">
                  <c:v>"2025"</c:v>
                </c:pt>
                <c:pt idx="8">
                  <c:v>"2026"</c:v>
                </c:pt>
                <c:pt idx="9">
                  <c:v>"2027"</c:v>
                </c:pt>
                <c:pt idx="10">
                  <c:v>"2028"</c:v>
                </c:pt>
                <c:pt idx="11">
                  <c:v>"2029"</c:v>
                </c:pt>
                <c:pt idx="12">
                  <c:v>"2030"</c:v>
                </c:pt>
                <c:pt idx="13">
                  <c:v>"2031"</c:v>
                </c:pt>
                <c:pt idx="14">
                  <c:v>"2032"</c:v>
                </c:pt>
                <c:pt idx="15">
                  <c:v>"2033"</c:v>
                </c:pt>
                <c:pt idx="16">
                  <c:v>"2034"</c:v>
                </c:pt>
                <c:pt idx="17">
                  <c:v>"2035"</c:v>
                </c:pt>
              </c:strCache>
            </c:strRef>
          </c:cat>
          <c:val>
            <c:numRef>
              <c:f>'M 4,3'!$F$11:$F$28</c:f>
              <c:numCache>
                <c:formatCode>#,##0</c:formatCode>
                <c:ptCount val="18"/>
                <c:pt idx="0">
                  <c:v>9526.4665029999996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6-494D-899A-5B2B57D4B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3532680"/>
        <c:axId val="2063533072"/>
      </c:barChart>
      <c:catAx>
        <c:axId val="2063532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3533072"/>
        <c:crosses val="autoZero"/>
        <c:auto val="1"/>
        <c:lblAlgn val="ctr"/>
        <c:lblOffset val="50"/>
        <c:tickLblSkip val="1"/>
        <c:noMultiLvlLbl val="0"/>
      </c:catAx>
      <c:valAx>
        <c:axId val="2063533072"/>
        <c:scaling>
          <c:orientation val="minMax"/>
          <c:max val="175000"/>
        </c:scaling>
        <c:delete val="0"/>
        <c:axPos val="l"/>
        <c:majorGridlines>
          <c:spPr>
            <a:ln>
              <a:solidFill>
                <a:schemeClr val="accent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ma.kr.</a:t>
                </a:r>
              </a:p>
            </c:rich>
          </c:tx>
          <c:layout>
            <c:manualLayout>
              <c:xMode val="edge"/>
              <c:yMode val="edge"/>
              <c:x val="0"/>
              <c:y val="1.9720830696213439E-2"/>
            </c:manualLayout>
          </c:layout>
          <c:overlay val="0"/>
        </c:title>
        <c:numFmt formatCode="#,##0," sourceLinked="0"/>
        <c:majorTickMark val="out"/>
        <c:minorTickMark val="none"/>
        <c:tickLblPos val="nextTo"/>
        <c:spPr>
          <a:ln>
            <a:solidFill>
              <a:schemeClr val="accent1"/>
            </a:solidFill>
            <a:prstDash val="sysDash"/>
          </a:ln>
        </c:spPr>
        <c:crossAx val="2063532680"/>
        <c:crosses val="autoZero"/>
        <c:crossBetween val="between"/>
        <c:majorUnit val="25000"/>
      </c:valAx>
    </c:plotArea>
    <c:legend>
      <c:legendPos val="b"/>
      <c:layout>
        <c:manualLayout>
          <c:xMode val="edge"/>
          <c:yMode val="edge"/>
          <c:x val="8.2904199475065624E-2"/>
          <c:y val="0.90713228982290262"/>
          <c:w val="0.83419160104988288"/>
          <c:h val="9.28677101770974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81089587910096E-2"/>
          <c:y val="0.102630673787316"/>
          <c:w val="0.85086187496936405"/>
          <c:h val="0.72590465535408799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Lífeyrisskuldbindingar - B-deild ríkissjóðs, mia.kr. (v-ás)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191.34299999999999</c:v>
                </c:pt>
                <c:pt idx="1">
                  <c:v>210.077</c:v>
                </c:pt>
                <c:pt idx="2">
                  <c:v>230.65199999999999</c:v>
                </c:pt>
                <c:pt idx="3">
                  <c:v>342.93900000000002</c:v>
                </c:pt>
                <c:pt idx="4">
                  <c:v>339.86399999999998</c:v>
                </c:pt>
                <c:pt idx="5">
                  <c:v>345.10899999999998</c:v>
                </c:pt>
                <c:pt idx="6">
                  <c:v>372.99900000000002</c:v>
                </c:pt>
                <c:pt idx="7">
                  <c:v>388.471</c:v>
                </c:pt>
                <c:pt idx="8">
                  <c:v>407.73399999999998</c:v>
                </c:pt>
                <c:pt idx="9">
                  <c:v>435.60700000000003</c:v>
                </c:pt>
                <c:pt idx="10">
                  <c:v>508.423</c:v>
                </c:pt>
                <c:pt idx="11">
                  <c:v>611.27499999999998</c:v>
                </c:pt>
                <c:pt idx="12">
                  <c:v>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5-4109-AA0A-2B814F95D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0582016"/>
        <c:axId val="300583552"/>
      </c:bar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Lífeyrisskuldbindingar - B-deild ríkissjóðs, % af VLF (h-ás)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18.201335923246244</c:v>
                </c:pt>
                <c:pt idx="1">
                  <c:v>17.558007946683336</c:v>
                </c:pt>
                <c:pt idx="2">
                  <c:v>16.889552147001169</c:v>
                </c:pt>
                <c:pt idx="3">
                  <c:v>22.082072349358029</c:v>
                </c:pt>
                <c:pt idx="4">
                  <c:v>21.236323646111259</c:v>
                </c:pt>
                <c:pt idx="5">
                  <c:v>21.209962706839374</c:v>
                </c:pt>
                <c:pt idx="6">
                  <c:v>21.834322124432557</c:v>
                </c:pt>
                <c:pt idx="7">
                  <c:v>21.730406492422599</c:v>
                </c:pt>
                <c:pt idx="8">
                  <c:v>21.463299081950645</c:v>
                </c:pt>
                <c:pt idx="9">
                  <c:v>21.574977786450777</c:v>
                </c:pt>
                <c:pt idx="10">
                  <c:v>22.74824284037711</c:v>
                </c:pt>
                <c:pt idx="11">
                  <c:v>24.919791110368244</c:v>
                </c:pt>
                <c:pt idx="12">
                  <c:v>24.231131327642867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FC-41AD-BA3A-420F61878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587648"/>
        <c:axId val="300585728"/>
      </c:lineChart>
      <c:catAx>
        <c:axId val="30058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0583552"/>
        <c:crosses val="autoZero"/>
        <c:auto val="1"/>
        <c:lblAlgn val="ctr"/>
        <c:lblOffset val="100"/>
        <c:noMultiLvlLbl val="0"/>
      </c:catAx>
      <c:valAx>
        <c:axId val="300583552"/>
        <c:scaling>
          <c:orientation val="minMax"/>
          <c:max val="700"/>
          <c:min val="0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/>
                </a:pPr>
                <a:r>
                  <a:rPr lang="is-IS"/>
                  <a:t>ma.kr.</a:t>
                </a:r>
              </a:p>
            </c:rich>
          </c:tx>
          <c:layout>
            <c:manualLayout>
              <c:xMode val="edge"/>
              <c:yMode val="edge"/>
              <c:x val="5.77721184682135E-2"/>
              <c:y val="4.34142415946848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300582016"/>
        <c:crosses val="autoZero"/>
        <c:crossBetween val="between"/>
        <c:majorUnit val="100"/>
      </c:valAx>
      <c:valAx>
        <c:axId val="300585728"/>
        <c:scaling>
          <c:orientation val="minMax"/>
          <c:max val="3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.94479230259630109"/>
              <c:y val="3.17171486092625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300587648"/>
        <c:crosses val="max"/>
        <c:crossBetween val="between"/>
      </c:valAx>
      <c:catAx>
        <c:axId val="300587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058572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7505174703331863"/>
          <c:y val="0.90267828669518324"/>
          <c:w val="0.72129627153991149"/>
          <c:h val="4.641106591881797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Einkaneysla, breyting milli ára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8244791666666665E-2"/>
          <c:y val="0.19215071400319539"/>
          <c:w val="0.87575964506172843"/>
          <c:h val="0.57285306405401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júníspá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2198-4442-B440-B825609942C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2198-4442-B440-B825609942C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5-2198-4442-B440-B825609942C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2198-4442-B440-B825609942C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9-2198-4442-B440-B825609942C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B-2198-4442-B440-B825609942C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D-2198-4442-B440-B825609942C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198-4442-B440-B825609942C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198-4442-B440-B825609942C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198-4442-B440-B825609942C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2198-4442-B440-B825609942C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2198-4442-B440-B825609942C8}"/>
              </c:ext>
            </c:extLst>
          </c:dPt>
          <c:dLbls>
            <c:dLbl>
              <c:idx val="0"/>
              <c:layout>
                <c:manualLayout>
                  <c:x val="9.7993827160493749E-3"/>
                  <c:y val="3.3757969007172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9432870370371E-2"/>
                      <c:h val="0.1234641453155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98-4442-B440-B825609942C8}"/>
                </c:ext>
              </c:extLst>
            </c:dLbl>
            <c:dLbl>
              <c:idx val="8"/>
              <c:layout>
                <c:manualLayout>
                  <c:x val="-2.4498456790124357E-3"/>
                  <c:y val="-3.1507437740027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98-4442-B440-B825609942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-0.4</c:v>
                </c:pt>
                <c:pt idx="1">
                  <c:v>2.5</c:v>
                </c:pt>
                <c:pt idx="2">
                  <c:v>1.9</c:v>
                </c:pt>
                <c:pt idx="3">
                  <c:v>0.9</c:v>
                </c:pt>
                <c:pt idx="4">
                  <c:v>3.2</c:v>
                </c:pt>
                <c:pt idx="5">
                  <c:v>4.5</c:v>
                </c:pt>
                <c:pt idx="6">
                  <c:v>7.2</c:v>
                </c:pt>
                <c:pt idx="7">
                  <c:v>7.9</c:v>
                </c:pt>
                <c:pt idx="8">
                  <c:v>5.3</c:v>
                </c:pt>
                <c:pt idx="9">
                  <c:v>3.9</c:v>
                </c:pt>
                <c:pt idx="1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198-4442-B440-B825609942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febrúarspá</c:v>
                </c:pt>
              </c:strCache>
            </c:strRef>
          </c:tx>
          <c:invertIfNegative val="0"/>
          <c:dLbls>
            <c:dLbl>
              <c:idx val="9"/>
              <c:layout>
                <c:manualLayout>
                  <c:x val="2.449836033950599E-2"/>
                  <c:y val="-1.5753718870013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338541666666655E-2"/>
                      <c:h val="6.9451394904088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2198-4442-B440-B825609942C8}"/>
                </c:ext>
              </c:extLst>
            </c:dLbl>
            <c:dLbl>
              <c:idx val="10"/>
              <c:layout>
                <c:manualLayout>
                  <c:x val="-4.8996913580248713E-3"/>
                  <c:y val="-5.851381294576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198-4442-B440-B825609942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8">
                  <c:v>5</c:v>
                </c:pt>
                <c:pt idx="9">
                  <c:v>3.7</c:v>
                </c:pt>
                <c:pt idx="1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198-4442-B440-B82560994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32066816"/>
        <c:axId val="55817241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Kaupmáttur launa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Sheet1!$D$2:$D$12</c:f>
              <c:numCache>
                <c:formatCode>0.0</c:formatCode>
                <c:ptCount val="11"/>
                <c:pt idx="0">
                  <c:v>-0.6</c:v>
                </c:pt>
                <c:pt idx="1">
                  <c:v>2.6</c:v>
                </c:pt>
                <c:pt idx="2">
                  <c:v>2.5</c:v>
                </c:pt>
                <c:pt idx="3">
                  <c:v>1.7</c:v>
                </c:pt>
                <c:pt idx="4">
                  <c:v>3.7</c:v>
                </c:pt>
                <c:pt idx="5">
                  <c:v>5.5</c:v>
                </c:pt>
                <c:pt idx="6">
                  <c:v>9.5</c:v>
                </c:pt>
                <c:pt idx="7">
                  <c:v>5</c:v>
                </c:pt>
                <c:pt idx="8" formatCode="General">
                  <c:v>3.1</c:v>
                </c:pt>
                <c:pt idx="9" formatCode="General">
                  <c:v>3</c:v>
                </c:pt>
                <c:pt idx="10" formatCode="General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2198-4442-B440-B82560994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166296"/>
        <c:axId val="698165968"/>
      </c:lineChart>
      <c:catAx>
        <c:axId val="5320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558172416"/>
        <c:crosses val="autoZero"/>
        <c:auto val="1"/>
        <c:lblAlgn val="ctr"/>
        <c:lblOffset val="100"/>
        <c:noMultiLvlLbl val="0"/>
      </c:catAx>
      <c:valAx>
        <c:axId val="558172416"/>
        <c:scaling>
          <c:orientation val="minMax"/>
          <c:max val="10"/>
          <c:min val="-4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/>
        </c:spPr>
        <c:crossAx val="532066816"/>
        <c:crosses val="autoZero"/>
        <c:crossBetween val="between"/>
      </c:valAx>
      <c:valAx>
        <c:axId val="698165968"/>
        <c:scaling>
          <c:orientation val="minMax"/>
          <c:max val="10"/>
          <c:min val="-4"/>
        </c:scaling>
        <c:delete val="0"/>
        <c:axPos val="r"/>
        <c:numFmt formatCode="0" sourceLinked="0"/>
        <c:majorTickMark val="out"/>
        <c:minorTickMark val="none"/>
        <c:tickLblPos val="nextTo"/>
        <c:crossAx val="698166296"/>
        <c:crosses val="max"/>
        <c:crossBetween val="between"/>
      </c:valAx>
      <c:catAx>
        <c:axId val="698166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816596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Breytingar í ferðaþjónustu fyrstu sjö mánuði hvers árs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Gistinætur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23.378286963034235</c:v>
                </c:pt>
                <c:pt idx="1">
                  <c:v>23.792907053843138</c:v>
                </c:pt>
                <c:pt idx="2">
                  <c:v>17.023882539667667</c:v>
                </c:pt>
                <c:pt idx="3">
                  <c:v>12.634211356664604</c:v>
                </c:pt>
                <c:pt idx="4">
                  <c:v>1.8411040183039962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3-426D-9FFD-3BB84FF619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Erlend kortavelta á föstu gengi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16.455753723819132</c:v>
                </c:pt>
                <c:pt idx="1">
                  <c:v>34.682011190752007</c:v>
                </c:pt>
                <c:pt idx="2">
                  <c:v>34.339908878219092</c:v>
                </c:pt>
                <c:pt idx="3">
                  <c:v>-1.560636012470773</c:v>
                </c:pt>
                <c:pt idx="4">
                  <c:v>-5.5880993821766367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C3-426D-9FFD-3BB84FF61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3718144"/>
        <c:axId val="173719936"/>
      </c:barChart>
      <c:catAx>
        <c:axId val="17371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/>
        </c:spPr>
        <c:crossAx val="173719936"/>
        <c:crosses val="autoZero"/>
        <c:auto val="1"/>
        <c:lblAlgn val="ctr"/>
        <c:lblOffset val="100"/>
        <c:noMultiLvlLbl val="0"/>
      </c:catAx>
      <c:valAx>
        <c:axId val="173719936"/>
        <c:scaling>
          <c:orientation val="minMax"/>
          <c:max val="40"/>
          <c:min val="-10"/>
        </c:scaling>
        <c:delete val="0"/>
        <c:axPos val="l"/>
        <c:majorGridlines>
          <c:spPr>
            <a:ln>
              <a:solidFill>
                <a:schemeClr val="bg1">
                  <a:lumMod val="90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spPr>
          <a:ln w="6350">
            <a:solidFill>
              <a:schemeClr val="bg2">
                <a:lumMod val="75000"/>
              </a:schemeClr>
            </a:solidFill>
          </a:ln>
        </c:spPr>
        <c:crossAx val="173718144"/>
        <c:crosses val="autoZero"/>
        <c:crossBetween val="between"/>
        <c:majorUnit val="5"/>
        <c:minorUnit val="1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Launþegar í ferðaþjónustu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Fjöldi launþega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tx2"/>
              </a:solidFill>
              <a:ln w="254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E9F-411A-BD5F-853EE06189F7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 w="254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E9F-411A-BD5F-853EE06189F7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 w="254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E9F-411A-BD5F-853EE06189F7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11800</c:v>
                </c:pt>
                <c:pt idx="1">
                  <c:v>12700</c:v>
                </c:pt>
                <c:pt idx="2">
                  <c:v>13700</c:v>
                </c:pt>
                <c:pt idx="3">
                  <c:v>15100</c:v>
                </c:pt>
                <c:pt idx="4">
                  <c:v>16700</c:v>
                </c:pt>
                <c:pt idx="5">
                  <c:v>18500</c:v>
                </c:pt>
                <c:pt idx="6">
                  <c:v>21200</c:v>
                </c:pt>
                <c:pt idx="7">
                  <c:v>25100</c:v>
                </c:pt>
                <c:pt idx="8">
                  <c:v>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9F-411A-BD5F-853EE0618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727808"/>
        <c:axId val="2887293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af heildarfjölda starfandi (h.ás)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7.5689544579858881E-2</c:v>
                </c:pt>
                <c:pt idx="1">
                  <c:v>8.2414016872160933E-2</c:v>
                </c:pt>
                <c:pt idx="2">
                  <c:v>8.7933247753530161E-2</c:v>
                </c:pt>
                <c:pt idx="3">
                  <c:v>9.5388502842703726E-2</c:v>
                </c:pt>
                <c:pt idx="4">
                  <c:v>0.10283251231527094</c:v>
                </c:pt>
                <c:pt idx="5">
                  <c:v>0.11104441776710684</c:v>
                </c:pt>
                <c:pt idx="6">
                  <c:v>0.12354312354312354</c:v>
                </c:pt>
                <c:pt idx="7">
                  <c:v>0.13936701832315379</c:v>
                </c:pt>
                <c:pt idx="8">
                  <c:v>0.14854111405835543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E9F-411A-BD5F-853EE0618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638744"/>
        <c:axId val="790646944"/>
      </c:lineChart>
      <c:catAx>
        <c:axId val="28872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88729344"/>
        <c:crosses val="autoZero"/>
        <c:auto val="1"/>
        <c:lblAlgn val="ctr"/>
        <c:lblOffset val="100"/>
        <c:noMultiLvlLbl val="0"/>
      </c:catAx>
      <c:valAx>
        <c:axId val="28872934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288727808"/>
        <c:crosses val="autoZero"/>
        <c:crossBetween val="between"/>
      </c:valAx>
      <c:valAx>
        <c:axId val="79064694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crossAx val="790638744"/>
        <c:crosses val="max"/>
        <c:crossBetween val="between"/>
      </c:valAx>
      <c:catAx>
        <c:axId val="790638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064694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Verðlag m.v. valin hagkerfi</a:t>
            </a:r>
          </a:p>
        </c:rich>
      </c:tx>
      <c:layout>
        <c:manualLayout>
          <c:xMode val="edge"/>
          <c:yMode val="edge"/>
          <c:x val="0.3352516974867088"/>
          <c:y val="4.2615352264541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61927054243104"/>
          <c:y val="0.17756396776892414"/>
          <c:w val="0.85834259962043913"/>
          <c:h val="0.545822502397346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Ísland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7"/>
            <c:bubble3D val="0"/>
            <c:spPr>
              <a:ln w="19050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5D-4E39-9A64-009904399A9F}"/>
              </c:ext>
            </c:extLst>
          </c:dPt>
          <c:dPt>
            <c:idx val="8"/>
            <c:bubble3D val="0"/>
            <c:spPr>
              <a:ln w="19050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5D-4E39-9A64-009904399A9F}"/>
              </c:ext>
            </c:extLst>
          </c:dPt>
          <c:dPt>
            <c:idx val="9"/>
            <c:bubble3D val="0"/>
            <c:spPr>
              <a:ln w="19050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5D-4E39-9A64-009904399A9F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5D-4E39-9A64-009904399A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Bandaríkin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7"/>
            <c:bubble3D val="0"/>
            <c:spPr>
              <a:ln w="19050" cap="rnd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FD5D-4E39-9A64-009904399A9F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82</c:v>
                </c:pt>
                <c:pt idx="1">
                  <c:v>81</c:v>
                </c:pt>
                <c:pt idx="2">
                  <c:v>79</c:v>
                </c:pt>
                <c:pt idx="3">
                  <c:v>85</c:v>
                </c:pt>
                <c:pt idx="4">
                  <c:v>85</c:v>
                </c:pt>
                <c:pt idx="5">
                  <c:v>72</c:v>
                </c:pt>
                <c:pt idx="6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D5D-4E39-9A64-009904399A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Noregur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7"/>
            <c:bubble3D val="0"/>
            <c:spPr>
              <a:ln w="19050" cap="rnd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D5D-4E39-9A64-009904399A9F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134</c:v>
                </c:pt>
                <c:pt idx="1">
                  <c:v>142</c:v>
                </c:pt>
                <c:pt idx="2">
                  <c:v>126</c:v>
                </c:pt>
                <c:pt idx="3">
                  <c:v>118</c:v>
                </c:pt>
                <c:pt idx="4">
                  <c:v>101</c:v>
                </c:pt>
                <c:pt idx="5">
                  <c:v>88</c:v>
                </c:pt>
                <c:pt idx="6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D5D-4E39-9A64-009904399A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Sviss</c:v>
                </c:pt>
              </c:strCache>
            </c:strRef>
          </c:tx>
          <c:spPr>
            <a:ln w="190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7"/>
            <c:bubble3D val="0"/>
            <c:spPr>
              <a:ln w="19050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FD5D-4E39-9A64-009904399A9F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148</c:v>
                </c:pt>
                <c:pt idx="1">
                  <c:v>137</c:v>
                </c:pt>
                <c:pt idx="2">
                  <c:v>136</c:v>
                </c:pt>
                <c:pt idx="3">
                  <c:v>133</c:v>
                </c:pt>
                <c:pt idx="4">
                  <c:v>124</c:v>
                </c:pt>
                <c:pt idx="5">
                  <c:v>99</c:v>
                </c:pt>
                <c:pt idx="6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D5D-4E39-9A64-009904399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727808"/>
        <c:axId val="288729344"/>
      </c:lineChart>
      <c:catAx>
        <c:axId val="28872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729344"/>
        <c:crosses val="autoZero"/>
        <c:auto val="1"/>
        <c:lblAlgn val="ctr"/>
        <c:lblOffset val="100"/>
        <c:noMultiLvlLbl val="0"/>
      </c:catAx>
      <c:valAx>
        <c:axId val="288729344"/>
        <c:scaling>
          <c:orientation val="minMax"/>
          <c:max val="160"/>
          <c:min val="6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72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355289760104463E-3"/>
          <c:y val="0.76878020917687862"/>
          <c:w val="0.99357408563662952"/>
          <c:h val="0.2312197908231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Þróun kaupmáttar launa</a:t>
            </a:r>
          </a:p>
        </c:rich>
      </c:tx>
      <c:layout>
        <c:manualLayout>
          <c:xMode val="edge"/>
          <c:yMode val="edge"/>
          <c:x val="0.33497450787328531"/>
          <c:y val="4.36503726469229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120313330820778E-2"/>
          <c:y val="0.17142676391493922"/>
          <c:w val="0.86763710379594905"/>
          <c:h val="0.61704587343375528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Kaupmáttur launa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Sheet1!$A$2:$A$104</c:f>
              <c:strCache>
                <c:ptCount val="97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</c:strCache>
            </c:strRef>
          </c:cat>
          <c:val>
            <c:numRef>
              <c:f>Sheet1!$D$2:$D$104</c:f>
              <c:numCache>
                <c:formatCode>0.0</c:formatCode>
                <c:ptCount val="103"/>
                <c:pt idx="0">
                  <c:v>100</c:v>
                </c:pt>
                <c:pt idx="1">
                  <c:v>99.33649289099526</c:v>
                </c:pt>
                <c:pt idx="2">
                  <c:v>98.862559241706165</c:v>
                </c:pt>
                <c:pt idx="3">
                  <c:v>98.767772511848349</c:v>
                </c:pt>
                <c:pt idx="4">
                  <c:v>98.483412322274887</c:v>
                </c:pt>
                <c:pt idx="5">
                  <c:v>101.04265402843602</c:v>
                </c:pt>
                <c:pt idx="6">
                  <c:v>101.99052132701422</c:v>
                </c:pt>
                <c:pt idx="7">
                  <c:v>101.80094786729859</c:v>
                </c:pt>
                <c:pt idx="8">
                  <c:v>102.08530805687205</c:v>
                </c:pt>
                <c:pt idx="9">
                  <c:v>101.61137440758294</c:v>
                </c:pt>
                <c:pt idx="10">
                  <c:v>101.70616113744076</c:v>
                </c:pt>
                <c:pt idx="11">
                  <c:v>101.61137440758294</c:v>
                </c:pt>
                <c:pt idx="12">
                  <c:v>102.55924170616115</c:v>
                </c:pt>
                <c:pt idx="13">
                  <c:v>101.51658767772511</c:v>
                </c:pt>
                <c:pt idx="14">
                  <c:v>100.85308056872039</c:v>
                </c:pt>
                <c:pt idx="15">
                  <c:v>100.18957345971565</c:v>
                </c:pt>
                <c:pt idx="16">
                  <c:v>100.37914691943129</c:v>
                </c:pt>
                <c:pt idx="17">
                  <c:v>103.7914691943128</c:v>
                </c:pt>
                <c:pt idx="18">
                  <c:v>104.739336492891</c:v>
                </c:pt>
                <c:pt idx="19">
                  <c:v>104.54976303317535</c:v>
                </c:pt>
                <c:pt idx="20">
                  <c:v>104.739336492891</c:v>
                </c:pt>
                <c:pt idx="21">
                  <c:v>105.11848341232229</c:v>
                </c:pt>
                <c:pt idx="22">
                  <c:v>105.40284360189574</c:v>
                </c:pt>
                <c:pt idx="23">
                  <c:v>105.30805687203791</c:v>
                </c:pt>
                <c:pt idx="24">
                  <c:v>105.02369668246446</c:v>
                </c:pt>
                <c:pt idx="25">
                  <c:v>106.1611374407583</c:v>
                </c:pt>
                <c:pt idx="26">
                  <c:v>106.25592417061611</c:v>
                </c:pt>
                <c:pt idx="27">
                  <c:v>105.30805687203791</c:v>
                </c:pt>
                <c:pt idx="28">
                  <c:v>105.6872037914692</c:v>
                </c:pt>
                <c:pt idx="29">
                  <c:v>105.21327014218011</c:v>
                </c:pt>
                <c:pt idx="30">
                  <c:v>106.1611374407583</c:v>
                </c:pt>
                <c:pt idx="31">
                  <c:v>106.35071090047394</c:v>
                </c:pt>
                <c:pt idx="32">
                  <c:v>106.1611374407583</c:v>
                </c:pt>
                <c:pt idx="33">
                  <c:v>105.97156398104266</c:v>
                </c:pt>
                <c:pt idx="34">
                  <c:v>105.87677725118485</c:v>
                </c:pt>
                <c:pt idx="35">
                  <c:v>105.78199052132702</c:v>
                </c:pt>
                <c:pt idx="36">
                  <c:v>105.87677725118485</c:v>
                </c:pt>
                <c:pt idx="37">
                  <c:v>106.6350710900474</c:v>
                </c:pt>
                <c:pt idx="38">
                  <c:v>107.77251184834124</c:v>
                </c:pt>
                <c:pt idx="39">
                  <c:v>107.86729857819905</c:v>
                </c:pt>
                <c:pt idx="40">
                  <c:v>107.86729857819905</c:v>
                </c:pt>
                <c:pt idx="41">
                  <c:v>107.67772511848341</c:v>
                </c:pt>
                <c:pt idx="42">
                  <c:v>107.86729857819905</c:v>
                </c:pt>
                <c:pt idx="43">
                  <c:v>107.77251184834124</c:v>
                </c:pt>
                <c:pt idx="44">
                  <c:v>108.15165876777252</c:v>
                </c:pt>
                <c:pt idx="45">
                  <c:v>108.43601895734598</c:v>
                </c:pt>
                <c:pt idx="46">
                  <c:v>108.34123222748815</c:v>
                </c:pt>
                <c:pt idx="47">
                  <c:v>107.67772511848341</c:v>
                </c:pt>
                <c:pt idx="48">
                  <c:v>109.478672985782</c:v>
                </c:pt>
                <c:pt idx="49">
                  <c:v>109.28909952606635</c:v>
                </c:pt>
                <c:pt idx="50">
                  <c:v>110.14218009478674</c:v>
                </c:pt>
                <c:pt idx="51">
                  <c:v>110.52132701421802</c:v>
                </c:pt>
                <c:pt idx="52">
                  <c:v>110.90047393364929</c:v>
                </c:pt>
                <c:pt idx="53">
                  <c:v>110.99526066350711</c:v>
                </c:pt>
                <c:pt idx="54">
                  <c:v>111.65876777251185</c:v>
                </c:pt>
                <c:pt idx="55">
                  <c:v>112.03791469194314</c:v>
                </c:pt>
                <c:pt idx="56">
                  <c:v>112.8909952606635</c:v>
                </c:pt>
                <c:pt idx="57">
                  <c:v>113.45971563981044</c:v>
                </c:pt>
                <c:pt idx="58">
                  <c:v>114.218009478673</c:v>
                </c:pt>
                <c:pt idx="59">
                  <c:v>113.8388625592417</c:v>
                </c:pt>
                <c:pt idx="60">
                  <c:v>115.54502369668248</c:v>
                </c:pt>
                <c:pt idx="61">
                  <c:v>115.35545023696683</c:v>
                </c:pt>
                <c:pt idx="62">
                  <c:v>114.50236966824644</c:v>
                </c:pt>
                <c:pt idx="63">
                  <c:v>114.59715639810427</c:v>
                </c:pt>
                <c:pt idx="64">
                  <c:v>114.78672985781991</c:v>
                </c:pt>
                <c:pt idx="65">
                  <c:v>117.15639810426541</c:v>
                </c:pt>
                <c:pt idx="66">
                  <c:v>118.29383886255924</c:v>
                </c:pt>
                <c:pt idx="67">
                  <c:v>118.00947867298579</c:v>
                </c:pt>
                <c:pt idx="68">
                  <c:v>119.90521327014218</c:v>
                </c:pt>
                <c:pt idx="69">
                  <c:v>120.28436018957348</c:v>
                </c:pt>
                <c:pt idx="70">
                  <c:v>121.70616113744077</c:v>
                </c:pt>
                <c:pt idx="71">
                  <c:v>122.46445497630332</c:v>
                </c:pt>
                <c:pt idx="72">
                  <c:v>123.69668246445498</c:v>
                </c:pt>
                <c:pt idx="73">
                  <c:v>127.20379146919431</c:v>
                </c:pt>
                <c:pt idx="74">
                  <c:v>127.77251184834125</c:v>
                </c:pt>
                <c:pt idx="75">
                  <c:v>127.86729857819907</c:v>
                </c:pt>
                <c:pt idx="76">
                  <c:v>127.96208530805688</c:v>
                </c:pt>
                <c:pt idx="77">
                  <c:v>129.57345971563981</c:v>
                </c:pt>
                <c:pt idx="78">
                  <c:v>130.04739336492889</c:v>
                </c:pt>
                <c:pt idx="79">
                  <c:v>129.95260663507111</c:v>
                </c:pt>
                <c:pt idx="80">
                  <c:v>130.04739336492889</c:v>
                </c:pt>
                <c:pt idx="81">
                  <c:v>130.42654028436019</c:v>
                </c:pt>
                <c:pt idx="82">
                  <c:v>130.80568720379148</c:v>
                </c:pt>
                <c:pt idx="83">
                  <c:v>131.18483412322277</c:v>
                </c:pt>
                <c:pt idx="84">
                  <c:v>131.9431279620853</c:v>
                </c:pt>
                <c:pt idx="85">
                  <c:v>131.65876777251185</c:v>
                </c:pt>
                <c:pt idx="86">
                  <c:v>132.03791469194314</c:v>
                </c:pt>
                <c:pt idx="87">
                  <c:v>131.56398104265404</c:v>
                </c:pt>
                <c:pt idx="88">
                  <c:v>135.63981042654029</c:v>
                </c:pt>
                <c:pt idx="89">
                  <c:v>136.87203791469196</c:v>
                </c:pt>
                <c:pt idx="90">
                  <c:v>136.96682464454977</c:v>
                </c:pt>
                <c:pt idx="91">
                  <c:v>136.87203791469196</c:v>
                </c:pt>
                <c:pt idx="92">
                  <c:v>137.81990521327015</c:v>
                </c:pt>
                <c:pt idx="93">
                  <c:v>137.25118483412325</c:v>
                </c:pt>
                <c:pt idx="94">
                  <c:v>137.72511848341233</c:v>
                </c:pt>
                <c:pt idx="95">
                  <c:v>137.5355450236967</c:v>
                </c:pt>
                <c:pt idx="96">
                  <c:v>138.29383886255926</c:v>
                </c:pt>
                <c:pt idx="97" formatCode="#,##0.0">
                  <c:v>138.00947867298578</c:v>
                </c:pt>
                <c:pt idx="98" formatCode="#,##0.0">
                  <c:v>137.6</c:v>
                </c:pt>
                <c:pt idx="99" formatCode="#,##0.0">
                  <c:v>138</c:v>
                </c:pt>
                <c:pt idx="100" formatCode="#,##0.0">
                  <c:v>141.30000000000001</c:v>
                </c:pt>
                <c:pt idx="101" formatCode="#,##0">
                  <c:v>141.30000000000001</c:v>
                </c:pt>
                <c:pt idx="102" formatCode="#,##0">
                  <c:v>142.30000000000001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97-407A-8F16-C5E58A092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785536"/>
        <c:axId val="541535616"/>
      </c:lineChart>
      <c:catAx>
        <c:axId val="56678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1535616"/>
        <c:crosses val="autoZero"/>
        <c:auto val="1"/>
        <c:lblAlgn val="ctr"/>
        <c:lblOffset val="100"/>
        <c:tickLblSkip val="12"/>
        <c:noMultiLvlLbl val="0"/>
      </c:catAx>
      <c:valAx>
        <c:axId val="541535616"/>
        <c:scaling>
          <c:orientation val="minMax"/>
          <c:max val="150"/>
          <c:min val="95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prstDash val="sysDash"/>
          </a:ln>
        </c:spPr>
        <c:crossAx val="566785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582219781237336"/>
          <c:w val="0.97585052481548573"/>
          <c:h val="0.124177802187626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Húsnæðisverð og byggingakostnaður</a:t>
            </a:r>
          </a:p>
        </c:rich>
      </c:tx>
      <c:layout>
        <c:manualLayout>
          <c:xMode val="edge"/>
          <c:yMode val="edge"/>
          <c:x val="0.23053491244985366"/>
          <c:y val="1.1015516483996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120313330820778E-2"/>
          <c:y val="0.17142676391493922"/>
          <c:w val="0.86763710379594905"/>
          <c:h val="0.617045873433755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Byggingarkostnaður</c:v>
                </c:pt>
              </c:strCache>
            </c:strRef>
          </c:tx>
          <c:spPr>
            <a:ln w="25400">
              <a:solidFill>
                <a:srgbClr val="00468C"/>
              </a:solidFill>
            </a:ln>
          </c:spPr>
          <c:marker>
            <c:symbol val="none"/>
          </c:marker>
          <c:cat>
            <c:strRef>
              <c:f>Sheet1!$A$2:$A$104</c:f>
              <c:strCache>
                <c:ptCount val="97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</c:strCache>
            </c:strRef>
          </c:cat>
          <c:val>
            <c:numRef>
              <c:f>Sheet1!$B$2:$B$104</c:f>
              <c:numCache>
                <c:formatCode>0.0</c:formatCode>
                <c:ptCount val="103"/>
                <c:pt idx="0">
                  <c:v>100</c:v>
                </c:pt>
                <c:pt idx="1">
                  <c:v>101.1</c:v>
                </c:pt>
                <c:pt idx="2">
                  <c:v>100.8</c:v>
                </c:pt>
                <c:pt idx="3">
                  <c:v>101.1</c:v>
                </c:pt>
                <c:pt idx="4">
                  <c:v>100.9</c:v>
                </c:pt>
                <c:pt idx="5">
                  <c:v>101.8</c:v>
                </c:pt>
                <c:pt idx="6">
                  <c:v>102.1</c:v>
                </c:pt>
                <c:pt idx="7">
                  <c:v>102.2</c:v>
                </c:pt>
                <c:pt idx="8">
                  <c:v>102.5</c:v>
                </c:pt>
                <c:pt idx="9">
                  <c:v>103</c:v>
                </c:pt>
                <c:pt idx="10">
                  <c:v>100.9</c:v>
                </c:pt>
                <c:pt idx="11">
                  <c:v>100.8</c:v>
                </c:pt>
                <c:pt idx="12">
                  <c:v>100.8</c:v>
                </c:pt>
                <c:pt idx="13">
                  <c:v>101.4</c:v>
                </c:pt>
                <c:pt idx="14">
                  <c:v>101.6</c:v>
                </c:pt>
                <c:pt idx="15">
                  <c:v>102.5</c:v>
                </c:pt>
                <c:pt idx="16">
                  <c:v>106.7</c:v>
                </c:pt>
                <c:pt idx="17">
                  <c:v>107.4</c:v>
                </c:pt>
                <c:pt idx="18">
                  <c:v>109.9</c:v>
                </c:pt>
                <c:pt idx="19">
                  <c:v>110.8</c:v>
                </c:pt>
                <c:pt idx="20">
                  <c:v>110.5</c:v>
                </c:pt>
                <c:pt idx="21">
                  <c:v>111.3</c:v>
                </c:pt>
                <c:pt idx="22">
                  <c:v>111.4</c:v>
                </c:pt>
                <c:pt idx="23">
                  <c:v>111.6</c:v>
                </c:pt>
                <c:pt idx="24">
                  <c:v>112.3</c:v>
                </c:pt>
                <c:pt idx="25">
                  <c:v>111.2</c:v>
                </c:pt>
                <c:pt idx="26">
                  <c:v>113</c:v>
                </c:pt>
                <c:pt idx="27">
                  <c:v>113.4</c:v>
                </c:pt>
                <c:pt idx="28">
                  <c:v>115</c:v>
                </c:pt>
                <c:pt idx="29">
                  <c:v>114.9</c:v>
                </c:pt>
                <c:pt idx="30">
                  <c:v>115.4</c:v>
                </c:pt>
                <c:pt idx="31">
                  <c:v>115.1</c:v>
                </c:pt>
                <c:pt idx="32">
                  <c:v>114.8</c:v>
                </c:pt>
                <c:pt idx="33">
                  <c:v>115.2</c:v>
                </c:pt>
                <c:pt idx="34">
                  <c:v>114.9</c:v>
                </c:pt>
                <c:pt idx="35">
                  <c:v>115.5</c:v>
                </c:pt>
                <c:pt idx="36">
                  <c:v>115.8</c:v>
                </c:pt>
                <c:pt idx="37">
                  <c:v>116</c:v>
                </c:pt>
                <c:pt idx="38">
                  <c:v>118.7</c:v>
                </c:pt>
                <c:pt idx="39">
                  <c:v>118.7</c:v>
                </c:pt>
                <c:pt idx="40">
                  <c:v>118.5</c:v>
                </c:pt>
                <c:pt idx="41">
                  <c:v>118.2</c:v>
                </c:pt>
                <c:pt idx="42">
                  <c:v>118.7</c:v>
                </c:pt>
                <c:pt idx="43">
                  <c:v>118.7</c:v>
                </c:pt>
                <c:pt idx="44">
                  <c:v>118.6</c:v>
                </c:pt>
                <c:pt idx="45">
                  <c:v>118.7</c:v>
                </c:pt>
                <c:pt idx="46">
                  <c:v>119</c:v>
                </c:pt>
                <c:pt idx="47">
                  <c:v>119.3</c:v>
                </c:pt>
                <c:pt idx="48">
                  <c:v>119</c:v>
                </c:pt>
                <c:pt idx="49">
                  <c:v>118.9</c:v>
                </c:pt>
                <c:pt idx="50">
                  <c:v>118.9</c:v>
                </c:pt>
                <c:pt idx="51">
                  <c:v>120</c:v>
                </c:pt>
                <c:pt idx="52">
                  <c:v>120</c:v>
                </c:pt>
                <c:pt idx="53">
                  <c:v>120.6</c:v>
                </c:pt>
                <c:pt idx="54">
                  <c:v>120.7</c:v>
                </c:pt>
                <c:pt idx="55">
                  <c:v>120.7</c:v>
                </c:pt>
                <c:pt idx="56">
                  <c:v>120.8</c:v>
                </c:pt>
                <c:pt idx="57">
                  <c:v>120.5</c:v>
                </c:pt>
                <c:pt idx="58">
                  <c:v>120.6</c:v>
                </c:pt>
                <c:pt idx="59">
                  <c:v>120.8</c:v>
                </c:pt>
                <c:pt idx="60">
                  <c:v>120.9</c:v>
                </c:pt>
                <c:pt idx="61">
                  <c:v>123.3</c:v>
                </c:pt>
                <c:pt idx="62">
                  <c:v>123.2</c:v>
                </c:pt>
                <c:pt idx="63">
                  <c:v>123</c:v>
                </c:pt>
                <c:pt idx="64">
                  <c:v>123.2</c:v>
                </c:pt>
                <c:pt idx="65">
                  <c:v>123.2</c:v>
                </c:pt>
                <c:pt idx="66">
                  <c:v>123.8</c:v>
                </c:pt>
                <c:pt idx="67">
                  <c:v>127.9</c:v>
                </c:pt>
                <c:pt idx="68">
                  <c:v>128</c:v>
                </c:pt>
                <c:pt idx="69">
                  <c:v>127.8</c:v>
                </c:pt>
                <c:pt idx="70">
                  <c:v>127.9</c:v>
                </c:pt>
                <c:pt idx="71">
                  <c:v>128.1</c:v>
                </c:pt>
                <c:pt idx="72">
                  <c:v>128.19999999999999</c:v>
                </c:pt>
                <c:pt idx="73">
                  <c:v>127.9</c:v>
                </c:pt>
                <c:pt idx="74">
                  <c:v>128</c:v>
                </c:pt>
                <c:pt idx="75">
                  <c:v>128.4</c:v>
                </c:pt>
                <c:pt idx="76">
                  <c:v>130.80000000000001</c:v>
                </c:pt>
                <c:pt idx="77">
                  <c:v>131.80000000000001</c:v>
                </c:pt>
                <c:pt idx="78">
                  <c:v>131.9</c:v>
                </c:pt>
                <c:pt idx="79">
                  <c:v>131.6</c:v>
                </c:pt>
                <c:pt idx="80">
                  <c:v>131.6</c:v>
                </c:pt>
                <c:pt idx="81">
                  <c:v>131.19999999999999</c:v>
                </c:pt>
                <c:pt idx="82">
                  <c:v>130.80000000000001</c:v>
                </c:pt>
                <c:pt idx="83">
                  <c:v>130.19999999999999</c:v>
                </c:pt>
                <c:pt idx="84">
                  <c:v>130.19999999999999</c:v>
                </c:pt>
                <c:pt idx="85">
                  <c:v>130.30000000000001</c:v>
                </c:pt>
                <c:pt idx="86">
                  <c:v>130.30000000000001</c:v>
                </c:pt>
                <c:pt idx="87">
                  <c:v>130</c:v>
                </c:pt>
                <c:pt idx="88">
                  <c:v>130.1</c:v>
                </c:pt>
                <c:pt idx="89">
                  <c:v>131.6</c:v>
                </c:pt>
                <c:pt idx="90">
                  <c:v>131.6</c:v>
                </c:pt>
                <c:pt idx="91">
                  <c:v>132.6</c:v>
                </c:pt>
                <c:pt idx="92">
                  <c:v>133</c:v>
                </c:pt>
                <c:pt idx="93">
                  <c:v>135.1</c:v>
                </c:pt>
                <c:pt idx="94">
                  <c:v>135.80000000000001</c:v>
                </c:pt>
                <c:pt idx="95">
                  <c:v>136.1</c:v>
                </c:pt>
                <c:pt idx="96">
                  <c:v>136.5</c:v>
                </c:pt>
                <c:pt idx="97" formatCode="#,##0.0">
                  <c:v>137</c:v>
                </c:pt>
                <c:pt idx="98" formatCode="#,##0.0">
                  <c:v>136.9</c:v>
                </c:pt>
                <c:pt idx="99" formatCode="#,##0.0">
                  <c:v>137</c:v>
                </c:pt>
                <c:pt idx="100" formatCode="#,##0.0">
                  <c:v>137.4</c:v>
                </c:pt>
                <c:pt idx="101" formatCode="#,##0">
                  <c:v>139.1</c:v>
                </c:pt>
                <c:pt idx="102" formatCode="#,##0">
                  <c:v>139.19999999999999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AF-45EF-94BD-2FCC28EBA3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Húsnæðisverð að raunvirði</c:v>
                </c:pt>
              </c:strCache>
            </c:strRef>
          </c:tx>
          <c:spPr>
            <a:ln w="25400">
              <a:solidFill>
                <a:srgbClr val="F4CA5A"/>
              </a:solidFill>
            </a:ln>
          </c:spPr>
          <c:marker>
            <c:symbol val="none"/>
          </c:marker>
          <c:cat>
            <c:strRef>
              <c:f>Sheet1!$A$2:$A$104</c:f>
              <c:strCache>
                <c:ptCount val="97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</c:strCache>
            </c:strRef>
          </c:cat>
          <c:val>
            <c:numRef>
              <c:f>Sheet1!$C$2:$C$104</c:f>
              <c:numCache>
                <c:formatCode>0.0</c:formatCode>
                <c:ptCount val="103"/>
                <c:pt idx="0">
                  <c:v>100</c:v>
                </c:pt>
                <c:pt idx="1">
                  <c:v>99.048396253954905</c:v>
                </c:pt>
                <c:pt idx="2">
                  <c:v>96.358036328298212</c:v>
                </c:pt>
                <c:pt idx="3">
                  <c:v>96.242273417696708</c:v>
                </c:pt>
                <c:pt idx="4">
                  <c:v>97.437911807085058</c:v>
                </c:pt>
                <c:pt idx="5">
                  <c:v>98.605230356318799</c:v>
                </c:pt>
                <c:pt idx="6">
                  <c:v>98.883167392407557</c:v>
                </c:pt>
                <c:pt idx="7">
                  <c:v>98.285443658117984</c:v>
                </c:pt>
                <c:pt idx="8">
                  <c:v>97.970426210495788</c:v>
                </c:pt>
                <c:pt idx="9">
                  <c:v>98.163560289686316</c:v>
                </c:pt>
                <c:pt idx="10">
                  <c:v>98.480351005021149</c:v>
                </c:pt>
                <c:pt idx="11">
                  <c:v>97.968868184288468</c:v>
                </c:pt>
                <c:pt idx="12">
                  <c:v>97.002892125484621</c:v>
                </c:pt>
                <c:pt idx="13">
                  <c:v>97.623633224026662</c:v>
                </c:pt>
                <c:pt idx="14">
                  <c:v>97.452560568288035</c:v>
                </c:pt>
                <c:pt idx="15">
                  <c:v>98.261274717021436</c:v>
                </c:pt>
                <c:pt idx="16">
                  <c:v>97.938568258713659</c:v>
                </c:pt>
                <c:pt idx="17">
                  <c:v>98.240266495543622</c:v>
                </c:pt>
                <c:pt idx="18">
                  <c:v>99.752444887526181</c:v>
                </c:pt>
                <c:pt idx="19">
                  <c:v>99.264509512770957</c:v>
                </c:pt>
                <c:pt idx="20">
                  <c:v>99.039838285364382</c:v>
                </c:pt>
                <c:pt idx="21">
                  <c:v>99.379226156392178</c:v>
                </c:pt>
                <c:pt idx="22">
                  <c:v>100.82068698452589</c:v>
                </c:pt>
                <c:pt idx="23">
                  <c:v>101.18381583685758</c:v>
                </c:pt>
                <c:pt idx="24">
                  <c:v>101.59512546570315</c:v>
                </c:pt>
                <c:pt idx="25">
                  <c:v>99.836932176088979</c:v>
                </c:pt>
                <c:pt idx="26">
                  <c:v>98.479496704464182</c:v>
                </c:pt>
                <c:pt idx="27">
                  <c:v>99.226859676001553</c:v>
                </c:pt>
                <c:pt idx="28">
                  <c:v>100.04385896762328</c:v>
                </c:pt>
                <c:pt idx="29">
                  <c:v>100.21408475719667</c:v>
                </c:pt>
                <c:pt idx="30">
                  <c:v>101.75982951118407</c:v>
                </c:pt>
                <c:pt idx="31">
                  <c:v>101.55239040116938</c:v>
                </c:pt>
                <c:pt idx="32">
                  <c:v>101.01331890991942</c:v>
                </c:pt>
                <c:pt idx="33">
                  <c:v>99.80628292958778</c:v>
                </c:pt>
                <c:pt idx="34">
                  <c:v>100.00855213237358</c:v>
                </c:pt>
                <c:pt idx="35">
                  <c:v>100.95160358854474</c:v>
                </c:pt>
                <c:pt idx="36">
                  <c:v>100.33724566205807</c:v>
                </c:pt>
                <c:pt idx="37">
                  <c:v>98.775889296143092</c:v>
                </c:pt>
                <c:pt idx="38">
                  <c:v>98.624894306136241</c:v>
                </c:pt>
                <c:pt idx="39">
                  <c:v>100.57207540802267</c:v>
                </c:pt>
                <c:pt idx="40">
                  <c:v>101.38664787797902</c:v>
                </c:pt>
                <c:pt idx="41">
                  <c:v>101.66175108581587</c:v>
                </c:pt>
                <c:pt idx="42">
                  <c:v>103.71378879210334</c:v>
                </c:pt>
                <c:pt idx="43">
                  <c:v>103.77883120690981</c:v>
                </c:pt>
                <c:pt idx="44">
                  <c:v>103.31823382081058</c:v>
                </c:pt>
                <c:pt idx="45">
                  <c:v>103.52829690500906</c:v>
                </c:pt>
                <c:pt idx="46">
                  <c:v>104.81344020008699</c:v>
                </c:pt>
                <c:pt idx="47">
                  <c:v>106.23386393140841</c:v>
                </c:pt>
                <c:pt idx="48">
                  <c:v>108.03500663795595</c:v>
                </c:pt>
                <c:pt idx="49">
                  <c:v>106.90832691925402</c:v>
                </c:pt>
                <c:pt idx="50">
                  <c:v>107.33188836480798</c:v>
                </c:pt>
                <c:pt idx="51">
                  <c:v>108.84549444838832</c:v>
                </c:pt>
                <c:pt idx="52">
                  <c:v>109.94786745757592</c:v>
                </c:pt>
                <c:pt idx="53">
                  <c:v>109.11016165897544</c:v>
                </c:pt>
                <c:pt idx="54">
                  <c:v>109.39682791852256</c:v>
                </c:pt>
                <c:pt idx="55">
                  <c:v>109.82904728230051</c:v>
                </c:pt>
                <c:pt idx="56">
                  <c:v>111.83067075331751</c:v>
                </c:pt>
                <c:pt idx="57">
                  <c:v>112.50828926512023</c:v>
                </c:pt>
                <c:pt idx="58">
                  <c:v>112.83957461644933</c:v>
                </c:pt>
                <c:pt idx="59">
                  <c:v>113.13311612853393</c:v>
                </c:pt>
                <c:pt idx="60">
                  <c:v>116.05127604721132</c:v>
                </c:pt>
                <c:pt idx="61">
                  <c:v>116.74727354708689</c:v>
                </c:pt>
                <c:pt idx="62">
                  <c:v>117.5289601663968</c:v>
                </c:pt>
                <c:pt idx="63">
                  <c:v>118.29347675138514</c:v>
                </c:pt>
                <c:pt idx="64">
                  <c:v>117.97485071198896</c:v>
                </c:pt>
                <c:pt idx="65">
                  <c:v>117.4821146237536</c:v>
                </c:pt>
                <c:pt idx="66">
                  <c:v>118.46581319251746</c:v>
                </c:pt>
                <c:pt idx="67">
                  <c:v>118.22289690632807</c:v>
                </c:pt>
                <c:pt idx="68">
                  <c:v>119.31703838267107</c:v>
                </c:pt>
                <c:pt idx="69">
                  <c:v>121.00405082213987</c:v>
                </c:pt>
                <c:pt idx="70">
                  <c:v>122.7316025533077</c:v>
                </c:pt>
                <c:pt idx="71">
                  <c:v>122.90030622408045</c:v>
                </c:pt>
                <c:pt idx="72">
                  <c:v>125.20933400210106</c:v>
                </c:pt>
                <c:pt idx="73">
                  <c:v>125.69034091802675</c:v>
                </c:pt>
                <c:pt idx="74">
                  <c:v>125.19753633758265</c:v>
                </c:pt>
                <c:pt idx="75">
                  <c:v>125.65842254314131</c:v>
                </c:pt>
                <c:pt idx="76">
                  <c:v>126.22322405753464</c:v>
                </c:pt>
                <c:pt idx="77">
                  <c:v>126.95396394477952</c:v>
                </c:pt>
                <c:pt idx="78">
                  <c:v>128.83512432547801</c:v>
                </c:pt>
                <c:pt idx="79">
                  <c:v>130.66910107445665</c:v>
                </c:pt>
                <c:pt idx="80">
                  <c:v>135.22901342754233</c:v>
                </c:pt>
                <c:pt idx="81">
                  <c:v>137.05950006686709</c:v>
                </c:pt>
                <c:pt idx="82">
                  <c:v>139.5502011952382</c:v>
                </c:pt>
                <c:pt idx="83">
                  <c:v>142.05186313051968</c:v>
                </c:pt>
                <c:pt idx="84">
                  <c:v>145.57275215585619</c:v>
                </c:pt>
                <c:pt idx="85">
                  <c:v>147.26004318551233</c:v>
                </c:pt>
                <c:pt idx="86">
                  <c:v>150.14881591675277</c:v>
                </c:pt>
                <c:pt idx="87">
                  <c:v>154.13655554371078</c:v>
                </c:pt>
                <c:pt idx="88">
                  <c:v>158.65744842530009</c:v>
                </c:pt>
                <c:pt idx="89">
                  <c:v>161.28542392083034</c:v>
                </c:pt>
                <c:pt idx="90">
                  <c:v>165.04082545672068</c:v>
                </c:pt>
                <c:pt idx="91">
                  <c:v>165.66881686003273</c:v>
                </c:pt>
                <c:pt idx="92">
                  <c:v>168.07727241546868</c:v>
                </c:pt>
                <c:pt idx="93">
                  <c:v>166.71090015141462</c:v>
                </c:pt>
                <c:pt idx="94">
                  <c:v>168.78771654921539</c:v>
                </c:pt>
                <c:pt idx="95">
                  <c:v>165.93321136340251</c:v>
                </c:pt>
                <c:pt idx="96">
                  <c:v>168.29611628906312</c:v>
                </c:pt>
                <c:pt idx="97" formatCode="#,##0.0">
                  <c:v>168.57954644668339</c:v>
                </c:pt>
                <c:pt idx="98" formatCode="#,##0.0">
                  <c:v>170.4</c:v>
                </c:pt>
                <c:pt idx="99" formatCode="#,##0.0">
                  <c:v>170</c:v>
                </c:pt>
                <c:pt idx="100" formatCode="#,##0.0">
                  <c:v>169.5</c:v>
                </c:pt>
                <c:pt idx="101" formatCode="#,##0">
                  <c:v>170.6</c:v>
                </c:pt>
                <c:pt idx="102" formatCode="#,##0">
                  <c:v>172.9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AF-45EF-94BD-2FCC28EBA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785536"/>
        <c:axId val="541535616"/>
      </c:lineChart>
      <c:catAx>
        <c:axId val="56678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1535616"/>
        <c:crosses val="autoZero"/>
        <c:auto val="1"/>
        <c:lblAlgn val="ctr"/>
        <c:lblOffset val="100"/>
        <c:tickLblSkip val="12"/>
        <c:noMultiLvlLbl val="0"/>
      </c:catAx>
      <c:valAx>
        <c:axId val="541535616"/>
        <c:scaling>
          <c:orientation val="minMax"/>
          <c:max val="175"/>
          <c:min val="95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prstDash val="sysDash"/>
          </a:ln>
        </c:spPr>
        <c:crossAx val="566785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582219781237336"/>
          <c:w val="0.97585052481548573"/>
          <c:h val="0.124177802187626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0.73148</cdr:x>
      <cdr:y>0.16718</cdr:y>
    </cdr:from>
    <cdr:to>
      <cdr:x>0.98016</cdr:x>
      <cdr:y>0.7533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C4D8A0-7DAE-441D-965D-E37174ADFC63}"/>
            </a:ext>
          </a:extLst>
        </cdr:cNvPr>
        <cdr:cNvSpPr txBox="1"/>
      </cdr:nvSpPr>
      <cdr:spPr>
        <a:xfrm xmlns:a="http://schemas.openxmlformats.org/drawingml/2006/main">
          <a:off x="3791976" y="471705"/>
          <a:ext cx="1289157" cy="165377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75000"/>
            </a:schemeClr>
          </a:solidFill>
          <a:prstDash val="sysDash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s-IS" sz="1400" dirty="0">
              <a:solidFill>
                <a:srgbClr val="002060"/>
              </a:solidFill>
            </a:rPr>
            <a:t>Spá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0.93174</cdr:x>
      <cdr:y>0.08617</cdr:y>
    </cdr:from>
    <cdr:to>
      <cdr:x>1</cdr:x>
      <cdr:y>0.14999</cdr:y>
    </cdr:to>
    <cdr:sp macro="" textlink="">
      <cdr:nvSpPr>
        <cdr:cNvPr id="3" name="Textarammi 2">
          <a:extLst xmlns:a="http://schemas.openxmlformats.org/drawingml/2006/main">
            <a:ext uri="{FF2B5EF4-FFF2-40B4-BE49-F238E27FC236}">
              <a16:creationId xmlns:a16="http://schemas.microsoft.com/office/drawing/2014/main" id="{CC30EC89-ED12-4CAB-9977-2EB0F7D2938F}"/>
            </a:ext>
          </a:extLst>
        </cdr:cNvPr>
        <cdr:cNvSpPr txBox="1"/>
      </cdr:nvSpPr>
      <cdr:spPr>
        <a:xfrm xmlns:a="http://schemas.openxmlformats.org/drawingml/2006/main">
          <a:off x="9177965" y="502557"/>
          <a:ext cx="672418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s-IS" sz="1400" dirty="0">
              <a:latin typeface="Corbel" panose="020B0503020204020204" pitchFamily="34" charset="0"/>
            </a:rPr>
            <a:t>(29%)</a:t>
          </a:r>
          <a:endParaRPr lang="LID4096" sz="1400" dirty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0.87129</cdr:x>
      <cdr:y>0.15937</cdr:y>
    </cdr:from>
    <cdr:to>
      <cdr:x>0.93823</cdr:x>
      <cdr:y>0.22318</cdr:y>
    </cdr:to>
    <cdr:sp macro="" textlink="">
      <cdr:nvSpPr>
        <cdr:cNvPr id="4" name="Textarammi 1">
          <a:extLst xmlns:a="http://schemas.openxmlformats.org/drawingml/2006/main">
            <a:ext uri="{FF2B5EF4-FFF2-40B4-BE49-F238E27FC236}">
              <a16:creationId xmlns:a16="http://schemas.microsoft.com/office/drawing/2014/main" id="{FDC69C57-06B0-4277-9D12-AF33B7C03EC4}"/>
            </a:ext>
          </a:extLst>
        </cdr:cNvPr>
        <cdr:cNvSpPr txBox="1"/>
      </cdr:nvSpPr>
      <cdr:spPr>
        <a:xfrm xmlns:a="http://schemas.openxmlformats.org/drawingml/2006/main">
          <a:off x="8582542" y="929399"/>
          <a:ext cx="659422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s-IS" sz="1400" dirty="0">
              <a:latin typeface="Corbel" panose="020B0503020204020204" pitchFamily="34" charset="0"/>
            </a:rPr>
            <a:t>(26%)</a:t>
          </a:r>
          <a:endParaRPr lang="LID4096" sz="1400" dirty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0.50921</cdr:x>
      <cdr:y>0.23007</cdr:y>
    </cdr:from>
    <cdr:to>
      <cdr:x>0.57445</cdr:x>
      <cdr:y>0.29388</cdr:y>
    </cdr:to>
    <cdr:sp macro="" textlink="">
      <cdr:nvSpPr>
        <cdr:cNvPr id="5" name="Textarammi 1">
          <a:extLst xmlns:a="http://schemas.openxmlformats.org/drawingml/2006/main">
            <a:ext uri="{FF2B5EF4-FFF2-40B4-BE49-F238E27FC236}">
              <a16:creationId xmlns:a16="http://schemas.microsoft.com/office/drawing/2014/main" id="{497B902E-18B5-4DBD-89BA-51A0FF7C3B92}"/>
            </a:ext>
          </a:extLst>
        </cdr:cNvPr>
        <cdr:cNvSpPr txBox="1"/>
      </cdr:nvSpPr>
      <cdr:spPr>
        <a:xfrm xmlns:a="http://schemas.openxmlformats.org/drawingml/2006/main">
          <a:off x="5015909" y="1341706"/>
          <a:ext cx="642680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s-IS" sz="1400" dirty="0">
              <a:latin typeface="Corbel" panose="020B0503020204020204" pitchFamily="34" charset="0"/>
            </a:rPr>
            <a:t>(11%)</a:t>
          </a:r>
          <a:endParaRPr lang="LID4096" sz="1400" dirty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0.49451</cdr:x>
      <cdr:y>0.30259</cdr:y>
    </cdr:from>
    <cdr:to>
      <cdr:x>0.56013</cdr:x>
      <cdr:y>0.3664</cdr:y>
    </cdr:to>
    <cdr:sp macro="" textlink="">
      <cdr:nvSpPr>
        <cdr:cNvPr id="6" name="Textarammi 1">
          <a:extLst xmlns:a="http://schemas.openxmlformats.org/drawingml/2006/main">
            <a:ext uri="{FF2B5EF4-FFF2-40B4-BE49-F238E27FC236}">
              <a16:creationId xmlns:a16="http://schemas.microsoft.com/office/drawing/2014/main" id="{AEC6F67A-3720-45A4-9FA8-A49ABED62B60}"/>
            </a:ext>
          </a:extLst>
        </cdr:cNvPr>
        <cdr:cNvSpPr txBox="1"/>
      </cdr:nvSpPr>
      <cdr:spPr>
        <a:xfrm xmlns:a="http://schemas.openxmlformats.org/drawingml/2006/main">
          <a:off x="4871137" y="1764645"/>
          <a:ext cx="646325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s-IS" sz="1400" dirty="0">
              <a:latin typeface="Corbel" panose="020B0503020204020204" pitchFamily="34" charset="0"/>
            </a:rPr>
            <a:t>(11%)</a:t>
          </a:r>
          <a:endParaRPr lang="LID4096" sz="1400" dirty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0.36109</cdr:x>
      <cdr:y>0.36737</cdr:y>
    </cdr:from>
    <cdr:to>
      <cdr:x>0.42442</cdr:x>
      <cdr:y>0.43118</cdr:y>
    </cdr:to>
    <cdr:sp macro="" textlink="">
      <cdr:nvSpPr>
        <cdr:cNvPr id="7" name="Textarammi 1">
          <a:extLst xmlns:a="http://schemas.openxmlformats.org/drawingml/2006/main">
            <a:ext uri="{FF2B5EF4-FFF2-40B4-BE49-F238E27FC236}">
              <a16:creationId xmlns:a16="http://schemas.microsoft.com/office/drawing/2014/main" id="{AEC6F67A-3720-45A4-9FA8-A49ABED62B60}"/>
            </a:ext>
          </a:extLst>
        </cdr:cNvPr>
        <cdr:cNvSpPr txBox="1"/>
      </cdr:nvSpPr>
      <cdr:spPr>
        <a:xfrm xmlns:a="http://schemas.openxmlformats.org/drawingml/2006/main">
          <a:off x="3556884" y="2142461"/>
          <a:ext cx="623778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s-IS" sz="1400" dirty="0">
              <a:latin typeface="Corbel" panose="020B0503020204020204" pitchFamily="34" charset="0"/>
            </a:rPr>
            <a:t>(6%)</a:t>
          </a:r>
          <a:endParaRPr lang="LID4096" sz="1400" dirty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0.35006</cdr:x>
      <cdr:y>0.43619</cdr:y>
    </cdr:from>
    <cdr:to>
      <cdr:x>0.41254</cdr:x>
      <cdr:y>0.5</cdr:y>
    </cdr:to>
    <cdr:sp macro="" textlink="">
      <cdr:nvSpPr>
        <cdr:cNvPr id="8" name="Textarammi 1">
          <a:extLst xmlns:a="http://schemas.openxmlformats.org/drawingml/2006/main">
            <a:ext uri="{FF2B5EF4-FFF2-40B4-BE49-F238E27FC236}">
              <a16:creationId xmlns:a16="http://schemas.microsoft.com/office/drawing/2014/main" id="{4F4073D7-0096-4793-AEE4-DF4BC4CF0424}"/>
            </a:ext>
          </a:extLst>
        </cdr:cNvPr>
        <cdr:cNvSpPr txBox="1"/>
      </cdr:nvSpPr>
      <cdr:spPr>
        <a:xfrm xmlns:a="http://schemas.openxmlformats.org/drawingml/2006/main">
          <a:off x="3448196" y="2543781"/>
          <a:ext cx="615508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s-IS" sz="1400" dirty="0">
              <a:latin typeface="Corbel" panose="020B0503020204020204" pitchFamily="34" charset="0"/>
            </a:rPr>
            <a:t>(5%)</a:t>
          </a:r>
          <a:endParaRPr lang="LID4096" sz="1400" dirty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0.32823</cdr:x>
      <cdr:y>0.50193</cdr:y>
    </cdr:from>
    <cdr:to>
      <cdr:x>0.3888</cdr:x>
      <cdr:y>0.56575</cdr:y>
    </cdr:to>
    <cdr:sp macro="" textlink="">
      <cdr:nvSpPr>
        <cdr:cNvPr id="9" name="Textarammi 1">
          <a:extLst xmlns:a="http://schemas.openxmlformats.org/drawingml/2006/main">
            <a:ext uri="{FF2B5EF4-FFF2-40B4-BE49-F238E27FC236}">
              <a16:creationId xmlns:a16="http://schemas.microsoft.com/office/drawing/2014/main" id="{505B3070-BF49-46DC-B571-B4F8EAC3FE7F}"/>
            </a:ext>
          </a:extLst>
        </cdr:cNvPr>
        <cdr:cNvSpPr txBox="1"/>
      </cdr:nvSpPr>
      <cdr:spPr>
        <a:xfrm xmlns:a="http://schemas.openxmlformats.org/drawingml/2006/main">
          <a:off x="3233182" y="2927200"/>
          <a:ext cx="596605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s-IS" sz="1400" dirty="0">
              <a:latin typeface="Corbel" panose="020B0503020204020204" pitchFamily="34" charset="0"/>
            </a:rPr>
            <a:t>(4%)</a:t>
          </a:r>
          <a:endParaRPr lang="LID4096" sz="1400" dirty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0.29669</cdr:x>
      <cdr:y>0.57446</cdr:y>
    </cdr:from>
    <cdr:to>
      <cdr:x>0.36181</cdr:x>
      <cdr:y>0.63827</cdr:y>
    </cdr:to>
    <cdr:sp macro="" textlink="">
      <cdr:nvSpPr>
        <cdr:cNvPr id="10" name="Textarammi 1">
          <a:extLst xmlns:a="http://schemas.openxmlformats.org/drawingml/2006/main">
            <a:ext uri="{FF2B5EF4-FFF2-40B4-BE49-F238E27FC236}">
              <a16:creationId xmlns:a16="http://schemas.microsoft.com/office/drawing/2014/main" id="{4D850617-EE9C-4330-AFD0-5EF6F6CF7FD6}"/>
            </a:ext>
          </a:extLst>
        </cdr:cNvPr>
        <cdr:cNvSpPr txBox="1"/>
      </cdr:nvSpPr>
      <cdr:spPr>
        <a:xfrm xmlns:a="http://schemas.openxmlformats.org/drawingml/2006/main">
          <a:off x="2922474" y="3350140"/>
          <a:ext cx="641499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s-IS" sz="1400" dirty="0">
              <a:latin typeface="Corbel" panose="020B0503020204020204" pitchFamily="34" charset="0"/>
            </a:rPr>
            <a:t>(3%)</a:t>
          </a:r>
          <a:endParaRPr lang="LID4096" sz="1400" dirty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0.29537</cdr:x>
      <cdr:y>0.63969</cdr:y>
    </cdr:from>
    <cdr:to>
      <cdr:x>0.35749</cdr:x>
      <cdr:y>0.7035</cdr:y>
    </cdr:to>
    <cdr:sp macro="" textlink="">
      <cdr:nvSpPr>
        <cdr:cNvPr id="11" name="Textarammi 1">
          <a:extLst xmlns:a="http://schemas.openxmlformats.org/drawingml/2006/main">
            <a:ext uri="{FF2B5EF4-FFF2-40B4-BE49-F238E27FC236}">
              <a16:creationId xmlns:a16="http://schemas.microsoft.com/office/drawing/2014/main" id="{3D2F700D-4EC9-4569-BA12-511802837117}"/>
            </a:ext>
          </a:extLst>
        </cdr:cNvPr>
        <cdr:cNvSpPr txBox="1"/>
      </cdr:nvSpPr>
      <cdr:spPr>
        <a:xfrm xmlns:a="http://schemas.openxmlformats.org/drawingml/2006/main">
          <a:off x="2909479" y="3730550"/>
          <a:ext cx="611965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s-IS" sz="1400" dirty="0">
              <a:latin typeface="Corbel" panose="020B0503020204020204" pitchFamily="34" charset="0"/>
            </a:rPr>
            <a:t>(3%)</a:t>
          </a:r>
          <a:endParaRPr lang="LID4096" sz="1400" dirty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0.25219</cdr:x>
      <cdr:y>0.71261</cdr:y>
    </cdr:from>
    <cdr:to>
      <cdr:x>0.30784</cdr:x>
      <cdr:y>0.77643</cdr:y>
    </cdr:to>
    <cdr:sp macro="" textlink="">
      <cdr:nvSpPr>
        <cdr:cNvPr id="12" name="Textarammi 1">
          <a:extLst xmlns:a="http://schemas.openxmlformats.org/drawingml/2006/main">
            <a:ext uri="{FF2B5EF4-FFF2-40B4-BE49-F238E27FC236}">
              <a16:creationId xmlns:a16="http://schemas.microsoft.com/office/drawing/2014/main" id="{3D2F700D-4EC9-4569-BA12-511802837117}"/>
            </a:ext>
          </a:extLst>
        </cdr:cNvPr>
        <cdr:cNvSpPr txBox="1"/>
      </cdr:nvSpPr>
      <cdr:spPr>
        <a:xfrm xmlns:a="http://schemas.openxmlformats.org/drawingml/2006/main">
          <a:off x="2484177" y="4155851"/>
          <a:ext cx="548170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s-IS" sz="1400" dirty="0">
              <a:latin typeface="Corbel" panose="020B0503020204020204" pitchFamily="34" charset="0"/>
            </a:rPr>
            <a:t>(1%)</a:t>
          </a:r>
          <a:endParaRPr lang="LID4096" sz="1400" dirty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0.23252</cdr:x>
      <cdr:y>0.78149</cdr:y>
    </cdr:from>
    <cdr:to>
      <cdr:x>0.29381</cdr:x>
      <cdr:y>0.8453</cdr:y>
    </cdr:to>
    <cdr:sp macro="" textlink="">
      <cdr:nvSpPr>
        <cdr:cNvPr id="13" name="Textarammi 1">
          <a:extLst xmlns:a="http://schemas.openxmlformats.org/drawingml/2006/main">
            <a:ext uri="{FF2B5EF4-FFF2-40B4-BE49-F238E27FC236}">
              <a16:creationId xmlns:a16="http://schemas.microsoft.com/office/drawing/2014/main" id="{91C4DEEA-913A-4BA3-8B15-3BDE5C56A2D0}"/>
            </a:ext>
          </a:extLst>
        </cdr:cNvPr>
        <cdr:cNvSpPr txBox="1"/>
      </cdr:nvSpPr>
      <cdr:spPr>
        <a:xfrm xmlns:a="http://schemas.openxmlformats.org/drawingml/2006/main">
          <a:off x="2290427" y="4557526"/>
          <a:ext cx="603695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s-IS" sz="1400" dirty="0">
              <a:latin typeface="Corbel" panose="020B0503020204020204" pitchFamily="34" charset="0"/>
            </a:rPr>
            <a:t>(1%)</a:t>
          </a:r>
          <a:endParaRPr lang="LID4096" sz="1400" dirty="0">
            <a:latin typeface="Corbel" panose="020B0503020204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0.00828</cdr:x>
      <cdr:y>0</cdr:y>
    </cdr:from>
    <cdr:to>
      <cdr:x>0.07039</cdr:x>
      <cdr:y>0.07686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086" y="0"/>
          <a:ext cx="653143" cy="373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  <cdr:relSizeAnchor xmlns:cdr="http://schemas.openxmlformats.org/drawingml/2006/chartDrawing">
    <cdr:from>
      <cdr:x>0</cdr:x>
      <cdr:y>0.02713</cdr:y>
    </cdr:from>
    <cdr:to>
      <cdr:x>0.10609</cdr:x>
      <cdr:y>0.09433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123944"/>
          <a:ext cx="641240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lang="is-IS" sz="1200" b="1" i="0" u="none" strike="noStrike" kern="1200" baseline="0">
              <a:solidFill>
                <a:srgbClr val="00458B"/>
              </a:solidFill>
              <a:latin typeface="+mn-lt"/>
              <a:ea typeface="+mn-ea"/>
              <a:cs typeface="+mn-cs"/>
            </a:defRPr>
          </a:pPr>
          <a:r>
            <a:rPr lang="is-IS" sz="900" dirty="0"/>
            <a:t>Ma.kr.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0.00828</cdr:x>
      <cdr:y>0</cdr:y>
    </cdr:from>
    <cdr:to>
      <cdr:x>0.07039</cdr:x>
      <cdr:y>0.07686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086" y="0"/>
          <a:ext cx="653143" cy="373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  <cdr:relSizeAnchor xmlns:cdr="http://schemas.openxmlformats.org/drawingml/2006/chartDrawing">
    <cdr:from>
      <cdr:x>0</cdr:x>
      <cdr:y>0.02713</cdr:y>
    </cdr:from>
    <cdr:to>
      <cdr:x>0.10609</cdr:x>
      <cdr:y>0.09433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123944"/>
          <a:ext cx="641240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lang="is-IS" sz="1200" b="1" i="0" u="none" strike="noStrike" kern="1200" baseline="0">
              <a:solidFill>
                <a:srgbClr val="00458B"/>
              </a:solidFill>
              <a:latin typeface="+mn-lt"/>
              <a:ea typeface="+mn-ea"/>
              <a:cs typeface="+mn-cs"/>
            </a:defRPr>
          </a:pPr>
          <a:r>
            <a:rPr lang="is-IS" sz="900" dirty="0"/>
            <a:t>Ma.kr.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0.00828</cdr:x>
      <cdr:y>0</cdr:y>
    </cdr:from>
    <cdr:to>
      <cdr:x>0.07039</cdr:x>
      <cdr:y>0.07686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086" y="0"/>
          <a:ext cx="653143" cy="373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  <cdr:relSizeAnchor xmlns:cdr="http://schemas.openxmlformats.org/drawingml/2006/chartDrawing">
    <cdr:from>
      <cdr:x>0</cdr:x>
      <cdr:y>0.01323</cdr:y>
    </cdr:from>
    <cdr:to>
      <cdr:x>0.10609</cdr:x>
      <cdr:y>0.08043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52467"/>
          <a:ext cx="524657" cy="266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lang="is-IS" sz="1200" b="1" i="0" u="none" strike="noStrike" kern="1200" baseline="0">
              <a:solidFill>
                <a:srgbClr val="00458B"/>
              </a:solidFill>
              <a:latin typeface="+mn-lt"/>
              <a:ea typeface="+mn-ea"/>
              <a:cs typeface="+mn-cs"/>
            </a:defRPr>
          </a:pPr>
          <a:r>
            <a:rPr lang="is-IS" sz="900" dirty="0"/>
            <a:t>Ma.kr.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0.00828</cdr:x>
      <cdr:y>0</cdr:y>
    </cdr:from>
    <cdr:to>
      <cdr:x>0.07039</cdr:x>
      <cdr:y>0.07686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086" y="0"/>
          <a:ext cx="653143" cy="373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  <cdr:relSizeAnchor xmlns:cdr="http://schemas.openxmlformats.org/drawingml/2006/chartDrawing">
    <cdr:from>
      <cdr:x>0</cdr:x>
      <cdr:y>0.01323</cdr:y>
    </cdr:from>
    <cdr:to>
      <cdr:x>0.10609</cdr:x>
      <cdr:y>0.08043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52467"/>
          <a:ext cx="524657" cy="266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lang="is-IS" sz="1200" b="1" i="0" u="none" strike="noStrike" kern="1200" baseline="0">
              <a:solidFill>
                <a:srgbClr val="00458B"/>
              </a:solidFill>
              <a:latin typeface="+mn-lt"/>
              <a:ea typeface="+mn-ea"/>
              <a:cs typeface="+mn-cs"/>
            </a:defRPr>
          </a:pPr>
          <a:r>
            <a:rPr lang="is-IS" sz="900" dirty="0"/>
            <a:t>Ma.kr.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0.02151</cdr:y>
    </cdr:from>
    <cdr:to>
      <cdr:x>0.25985</cdr:x>
      <cdr:y>0.15054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93597"/>
          <a:ext cx="1814220" cy="561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100" b="0" dirty="0">
              <a:solidFill>
                <a:schemeClr val="accent1"/>
              </a:solidFill>
              <a:latin typeface="Corbel" panose="020B0503020204020204" pitchFamily="34" charset="0"/>
              <a:cs typeface="Times New Roman" pitchFamily="18" charset="0"/>
            </a:rPr>
            <a:t>ma.kr.</a:t>
          </a:r>
        </a:p>
        <a:p xmlns:a="http://schemas.openxmlformats.org/drawingml/2006/main">
          <a:r>
            <a:rPr lang="is-IS" sz="1100" b="0" dirty="0">
              <a:solidFill>
                <a:schemeClr val="accent1"/>
              </a:solidFill>
              <a:latin typeface="Corbel" panose="020B0503020204020204" pitchFamily="34" charset="0"/>
              <a:cs typeface="Times New Roman" pitchFamily="18" charset="0"/>
            </a:rPr>
            <a:t>verðlag 2019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0.43191</cdr:x>
      <cdr:y>0.38361</cdr:y>
    </cdr:from>
    <cdr:to>
      <cdr:x>0.61491</cdr:x>
      <cdr:y>0.62988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9349" y="1940781"/>
          <a:ext cx="1275060" cy="1245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s-IS" sz="2400" b="1" dirty="0">
              <a:latin typeface="+mj-lt"/>
            </a:rPr>
            <a:t>1.501 </a:t>
          </a:r>
          <a:r>
            <a:rPr lang="is-IS" sz="2400" b="1" dirty="0" err="1">
              <a:latin typeface="+mj-lt"/>
            </a:rPr>
            <a:t>ma.kr</a:t>
          </a:r>
          <a:r>
            <a:rPr lang="is-IS" sz="2400" b="1" dirty="0">
              <a:latin typeface="+mj-lt"/>
            </a:rPr>
            <a:t>.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0.41795</cdr:x>
      <cdr:y>0.43038</cdr:y>
    </cdr:from>
    <cdr:to>
      <cdr:x>0.49869</cdr:x>
      <cdr:y>0.51755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21DC5C7C-6007-437B-A947-A8C81F9C3A75}"/>
            </a:ext>
          </a:extLst>
        </cdr:cNvPr>
        <cdr:cNvSpPr txBox="1"/>
      </cdr:nvSpPr>
      <cdr:spPr>
        <a:xfrm xmlns:a="http://schemas.openxmlformats.org/drawingml/2006/main">
          <a:off x="4414319" y="2279236"/>
          <a:ext cx="85276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r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800" b="1" dirty="0">
              <a:solidFill>
                <a:srgbClr val="00B050"/>
              </a:solidFill>
            </a:rPr>
            <a:t>NL lán greidd upp, </a:t>
          </a:r>
          <a:r>
            <a:rPr lang="is-IS" sz="800" b="1" dirty="0" err="1">
              <a:solidFill>
                <a:srgbClr val="00B050"/>
              </a:solidFill>
            </a:rPr>
            <a:t>skuldabréfa-útgáfa</a:t>
          </a:r>
          <a:r>
            <a:rPr lang="is-IS" sz="800" b="1" dirty="0">
              <a:solidFill>
                <a:srgbClr val="00B050"/>
              </a:solidFill>
            </a:rPr>
            <a:t> í EUR</a:t>
          </a:r>
        </a:p>
      </cdr:txBody>
    </cdr:sp>
  </cdr:relSizeAnchor>
  <cdr:relSizeAnchor xmlns:cdr="http://schemas.openxmlformats.org/drawingml/2006/chartDrawing">
    <cdr:from>
      <cdr:x>0.17123</cdr:x>
      <cdr:y>0.63752</cdr:y>
    </cdr:from>
    <cdr:to>
      <cdr:x>0.25197</cdr:x>
      <cdr:y>0.72469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21DC5C7C-6007-437B-A947-A8C81F9C3A75}"/>
            </a:ext>
          </a:extLst>
        </cdr:cNvPr>
        <cdr:cNvSpPr txBox="1"/>
      </cdr:nvSpPr>
      <cdr:spPr>
        <a:xfrm xmlns:a="http://schemas.openxmlformats.org/drawingml/2006/main">
          <a:off x="1808503" y="3376222"/>
          <a:ext cx="85276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rIns="36000" rtlCol="0">
          <a:spAutoFit/>
        </a:bodyPr>
        <a:lstStyle xmlns:a="http://schemas.openxmlformats.org/drawingml/2006/main">
          <a:defPPr>
            <a:defRPr lang="is-I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800" b="1" dirty="0">
              <a:solidFill>
                <a:srgbClr val="00B050"/>
              </a:solidFill>
            </a:rPr>
            <a:t>Norðurlandalán í tengslum við efnahagsáætlun</a:t>
          </a:r>
        </a:p>
      </cdr:txBody>
    </cdr:sp>
  </cdr:relSizeAnchor>
  <cdr:relSizeAnchor xmlns:cdr="http://schemas.openxmlformats.org/drawingml/2006/chartDrawing">
    <cdr:from>
      <cdr:x>0.23061</cdr:x>
      <cdr:y>0.45277</cdr:y>
    </cdr:from>
    <cdr:to>
      <cdr:x>0.28663</cdr:x>
      <cdr:y>0.49345</cdr:y>
    </cdr:to>
    <cdr:sp macro="" textlink="">
      <cdr:nvSpPr>
        <cdr:cNvPr id="8" name="TextBox 6">
          <a:extLst xmlns:a="http://schemas.openxmlformats.org/drawingml/2006/main">
            <a:ext uri="{FF2B5EF4-FFF2-40B4-BE49-F238E27FC236}">
              <a16:creationId xmlns:a16="http://schemas.microsoft.com/office/drawing/2014/main" id="{21DC5C7C-6007-437B-A947-A8C81F9C3A75}"/>
            </a:ext>
          </a:extLst>
        </cdr:cNvPr>
        <cdr:cNvSpPr txBox="1"/>
      </cdr:nvSpPr>
      <cdr:spPr>
        <a:xfrm xmlns:a="http://schemas.openxmlformats.org/drawingml/2006/main">
          <a:off x="2435665" y="2397810"/>
          <a:ext cx="591673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r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800" b="1" dirty="0" err="1">
              <a:solidFill>
                <a:srgbClr val="00B050"/>
              </a:solidFill>
            </a:rPr>
            <a:t>Avens</a:t>
          </a:r>
          <a:r>
            <a:rPr lang="is-IS" sz="800" b="1" dirty="0">
              <a:solidFill>
                <a:srgbClr val="00B050"/>
              </a:solidFill>
            </a:rPr>
            <a:t> lán</a:t>
          </a:r>
        </a:p>
      </cdr:txBody>
    </cdr:sp>
  </cdr:relSizeAnchor>
  <cdr:relSizeAnchor xmlns:cdr="http://schemas.openxmlformats.org/drawingml/2006/chartDrawing">
    <cdr:from>
      <cdr:x>0.27892</cdr:x>
      <cdr:y>0.58835</cdr:y>
    </cdr:from>
    <cdr:to>
      <cdr:x>0.35966</cdr:x>
      <cdr:y>0.65228</cdr:y>
    </cdr:to>
    <cdr:sp macro="" textlink="">
      <cdr:nvSpPr>
        <cdr:cNvPr id="6" name="TextBox 6">
          <a:extLst xmlns:a="http://schemas.openxmlformats.org/drawingml/2006/main">
            <a:ext uri="{FF2B5EF4-FFF2-40B4-BE49-F238E27FC236}">
              <a16:creationId xmlns:a16="http://schemas.microsoft.com/office/drawing/2014/main" id="{21DC5C7C-6007-437B-A947-A8C81F9C3A75}"/>
            </a:ext>
          </a:extLst>
        </cdr:cNvPr>
        <cdr:cNvSpPr txBox="1"/>
      </cdr:nvSpPr>
      <cdr:spPr>
        <a:xfrm xmlns:a="http://schemas.openxmlformats.org/drawingml/2006/main">
          <a:off x="2945907" y="3115824"/>
          <a:ext cx="85276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r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800" b="1" dirty="0" err="1">
              <a:solidFill>
                <a:srgbClr val="00B050"/>
              </a:solidFill>
            </a:rPr>
            <a:t>Skuldabréfa-útgáfa</a:t>
          </a:r>
          <a:r>
            <a:rPr lang="is-IS" sz="800" b="1" dirty="0">
              <a:solidFill>
                <a:srgbClr val="00B050"/>
              </a:solidFill>
            </a:rPr>
            <a:t> í USD</a:t>
          </a:r>
        </a:p>
      </cdr:txBody>
    </cdr:sp>
  </cdr:relSizeAnchor>
  <cdr:relSizeAnchor xmlns:cdr="http://schemas.openxmlformats.org/drawingml/2006/chartDrawing">
    <cdr:from>
      <cdr:x>0.32016</cdr:x>
      <cdr:y>0.40943</cdr:y>
    </cdr:from>
    <cdr:to>
      <cdr:x>0.4009</cdr:x>
      <cdr:y>0.51985</cdr:y>
    </cdr:to>
    <cdr:sp macro="" textlink="">
      <cdr:nvSpPr>
        <cdr:cNvPr id="9" name="TextBox 6">
          <a:extLst xmlns:a="http://schemas.openxmlformats.org/drawingml/2006/main">
            <a:ext uri="{FF2B5EF4-FFF2-40B4-BE49-F238E27FC236}">
              <a16:creationId xmlns:a16="http://schemas.microsoft.com/office/drawing/2014/main" id="{21DC5C7C-6007-437B-A947-A8C81F9C3A75}"/>
            </a:ext>
          </a:extLst>
        </cdr:cNvPr>
        <cdr:cNvSpPr txBox="1"/>
      </cdr:nvSpPr>
      <cdr:spPr>
        <a:xfrm xmlns:a="http://schemas.openxmlformats.org/drawingml/2006/main">
          <a:off x="3381477" y="2168287"/>
          <a:ext cx="85276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r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800" b="1" dirty="0" err="1">
              <a:solidFill>
                <a:srgbClr val="00B050"/>
              </a:solidFill>
            </a:rPr>
            <a:t>Skuldabréfa-útgáfa</a:t>
          </a:r>
          <a:r>
            <a:rPr lang="is-IS" sz="800" b="1" dirty="0">
              <a:solidFill>
                <a:srgbClr val="00B050"/>
              </a:solidFill>
            </a:rPr>
            <a:t> í USD, forgreiðsla á NL lánum</a:t>
          </a:r>
        </a:p>
      </cdr:txBody>
    </cdr:sp>
  </cdr:relSizeAnchor>
  <cdr:relSizeAnchor xmlns:cdr="http://schemas.openxmlformats.org/drawingml/2006/chartDrawing">
    <cdr:from>
      <cdr:x>0.37063</cdr:x>
      <cdr:y>0.58835</cdr:y>
    </cdr:from>
    <cdr:to>
      <cdr:x>0.45137</cdr:x>
      <cdr:y>0.65228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1DC5C7C-6007-437B-A947-A8C81F9C3A75}"/>
            </a:ext>
          </a:extLst>
        </cdr:cNvPr>
        <cdr:cNvSpPr txBox="1"/>
      </cdr:nvSpPr>
      <cdr:spPr>
        <a:xfrm xmlns:a="http://schemas.openxmlformats.org/drawingml/2006/main">
          <a:off x="3914533" y="3115824"/>
          <a:ext cx="85276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r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800" b="1" dirty="0">
              <a:solidFill>
                <a:srgbClr val="00B050"/>
              </a:solidFill>
            </a:rPr>
            <a:t>Dregið </a:t>
          </a:r>
          <a:r>
            <a:rPr lang="is-IS" sz="800" b="1" dirty="0" err="1">
              <a:solidFill>
                <a:srgbClr val="00B050"/>
              </a:solidFill>
            </a:rPr>
            <a:t>úr</a:t>
          </a:r>
          <a:r>
            <a:rPr lang="is-IS" sz="800" b="1" dirty="0">
              <a:solidFill>
                <a:srgbClr val="00B050"/>
              </a:solidFill>
            </a:rPr>
            <a:t> útgáfu víxla </a:t>
          </a:r>
        </a:p>
      </cdr:txBody>
    </cdr:sp>
  </cdr:relSizeAnchor>
  <cdr:relSizeAnchor xmlns:cdr="http://schemas.openxmlformats.org/drawingml/2006/chartDrawing">
    <cdr:from>
      <cdr:x>0.46812</cdr:x>
      <cdr:y>0.62199</cdr:y>
    </cdr:from>
    <cdr:to>
      <cdr:x>0.54886</cdr:x>
      <cdr:y>0.8254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21DC5C7C-6007-437B-A947-A8C81F9C3A75}"/>
            </a:ext>
          </a:extLst>
        </cdr:cNvPr>
        <cdr:cNvSpPr txBox="1"/>
      </cdr:nvSpPr>
      <cdr:spPr>
        <a:xfrm xmlns:a="http://schemas.openxmlformats.org/drawingml/2006/main">
          <a:off x="4944206" y="3293977"/>
          <a:ext cx="852762" cy="1077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r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800" b="1" dirty="0">
              <a:solidFill>
                <a:srgbClr val="00B050"/>
              </a:solidFill>
            </a:rPr>
            <a:t>Síðasti hluti „prógramm“ lána greiddur, </a:t>
          </a:r>
          <a:r>
            <a:rPr lang="is-IS" sz="800" b="1" dirty="0" err="1">
              <a:solidFill>
                <a:srgbClr val="00B050"/>
              </a:solidFill>
            </a:rPr>
            <a:t>Avens</a:t>
          </a:r>
          <a:r>
            <a:rPr lang="is-IS" sz="800" b="1" dirty="0">
              <a:solidFill>
                <a:srgbClr val="00B050"/>
              </a:solidFill>
            </a:rPr>
            <a:t> lán greitt, uppkaup á USD útgáfu og þriðjungur SÍ bréfs greitt</a:t>
          </a:r>
        </a:p>
      </cdr:txBody>
    </cdr:sp>
  </cdr:relSizeAnchor>
  <cdr:relSizeAnchor xmlns:cdr="http://schemas.openxmlformats.org/drawingml/2006/chartDrawing">
    <cdr:from>
      <cdr:x>0.51445</cdr:x>
      <cdr:y>0.53205</cdr:y>
    </cdr:from>
    <cdr:to>
      <cdr:x>0.59519</cdr:x>
      <cdr:y>0.64247</cdr:y>
    </cdr:to>
    <cdr:sp macro="" textlink="">
      <cdr:nvSpPr>
        <cdr:cNvPr id="11" name="TextBox 6">
          <a:extLst xmlns:a="http://schemas.openxmlformats.org/drawingml/2006/main">
            <a:ext uri="{FF2B5EF4-FFF2-40B4-BE49-F238E27FC236}">
              <a16:creationId xmlns:a16="http://schemas.microsoft.com/office/drawing/2014/main" id="{21DC5C7C-6007-437B-A947-A8C81F9C3A75}"/>
            </a:ext>
          </a:extLst>
        </cdr:cNvPr>
        <cdr:cNvSpPr txBox="1"/>
      </cdr:nvSpPr>
      <cdr:spPr>
        <a:xfrm xmlns:a="http://schemas.openxmlformats.org/drawingml/2006/main">
          <a:off x="5433536" y="2817667"/>
          <a:ext cx="85276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r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800" b="1" dirty="0">
              <a:solidFill>
                <a:srgbClr val="00B050"/>
              </a:solidFill>
            </a:rPr>
            <a:t>USD bréf og Barnalán greitt að fullu, </a:t>
          </a:r>
          <a:r>
            <a:rPr lang="is-IS" sz="800" b="1" dirty="0" err="1">
              <a:solidFill>
                <a:srgbClr val="00B050"/>
              </a:solidFill>
            </a:rPr>
            <a:t>innb</a:t>
          </a:r>
          <a:r>
            <a:rPr lang="is-IS" sz="800" b="1" dirty="0">
              <a:solidFill>
                <a:srgbClr val="00B050"/>
              </a:solidFill>
            </a:rPr>
            <a:t>. á SÍ og RIKH 18 </a:t>
          </a:r>
        </a:p>
      </cdr:txBody>
    </cdr:sp>
  </cdr:relSizeAnchor>
  <cdr:relSizeAnchor xmlns:cdr="http://schemas.openxmlformats.org/drawingml/2006/chartDrawing">
    <cdr:from>
      <cdr:x>0.56933</cdr:x>
      <cdr:y>0.6761</cdr:y>
    </cdr:from>
    <cdr:to>
      <cdr:x>0.65007</cdr:x>
      <cdr:y>0.78652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21DC5C7C-6007-437B-A947-A8C81F9C3A75}"/>
            </a:ext>
          </a:extLst>
        </cdr:cNvPr>
        <cdr:cNvSpPr txBox="1"/>
      </cdr:nvSpPr>
      <cdr:spPr>
        <a:xfrm xmlns:a="http://schemas.openxmlformats.org/drawingml/2006/main">
          <a:off x="6013169" y="3580536"/>
          <a:ext cx="85276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rIns="36000" rtlCol="0">
          <a:spAutoFit/>
        </a:bodyPr>
        <a:lstStyle xmlns:a="http://schemas.openxmlformats.org/drawingml/2006/main">
          <a:defPPr>
            <a:defRPr lang="is-I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800" b="1" dirty="0">
              <a:solidFill>
                <a:srgbClr val="00B050"/>
              </a:solidFill>
            </a:rPr>
            <a:t>Seðlabankalán greitt upp, uppkaup á USD, EUR  og RIKH 18</a:t>
          </a:r>
        </a:p>
      </cdr:txBody>
    </cdr:sp>
  </cdr:relSizeAnchor>
  <cdr:relSizeAnchor xmlns:cdr="http://schemas.openxmlformats.org/drawingml/2006/chartDrawing">
    <cdr:from>
      <cdr:x>0.62916</cdr:x>
      <cdr:y>0.57554</cdr:y>
    </cdr:from>
    <cdr:to>
      <cdr:x>0.68945</cdr:x>
      <cdr:y>0.63947</cdr:y>
    </cdr:to>
    <cdr:sp macro="" textlink="">
      <cdr:nvSpPr>
        <cdr:cNvPr id="3" name="TextBox 6">
          <a:extLst xmlns:a="http://schemas.openxmlformats.org/drawingml/2006/main">
            <a:ext uri="{FF2B5EF4-FFF2-40B4-BE49-F238E27FC236}">
              <a16:creationId xmlns:a16="http://schemas.microsoft.com/office/drawing/2014/main" id="{37ED0BCC-58E9-4C15-9732-98BA5775A844}"/>
            </a:ext>
          </a:extLst>
        </cdr:cNvPr>
        <cdr:cNvSpPr txBox="1"/>
      </cdr:nvSpPr>
      <cdr:spPr>
        <a:xfrm xmlns:a="http://schemas.openxmlformats.org/drawingml/2006/main">
          <a:off x="6645083" y="3047984"/>
          <a:ext cx="63677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r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800" b="1" dirty="0">
              <a:solidFill>
                <a:srgbClr val="00B050"/>
              </a:solidFill>
            </a:rPr>
            <a:t>RIKH 18 uppgreitt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0.52657</cdr:x>
      <cdr:y>0.14806</cdr:y>
    </cdr:from>
    <cdr:to>
      <cdr:x>0.97914</cdr:x>
      <cdr:y>0.67825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34E0EE9-189B-4543-8B31-433E67A3E957}"/>
            </a:ext>
          </a:extLst>
        </cdr:cNvPr>
        <cdr:cNvSpPr txBox="1"/>
      </cdr:nvSpPr>
      <cdr:spPr>
        <a:xfrm xmlns:a="http://schemas.openxmlformats.org/drawingml/2006/main">
          <a:off x="2729722" y="417770"/>
          <a:ext cx="2346123" cy="149596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75000"/>
            </a:schemeClr>
          </a:solidFill>
          <a:prstDash val="sysDash"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s-IS" sz="1400" dirty="0">
              <a:solidFill>
                <a:srgbClr val="002060"/>
              </a:solidFill>
            </a:rPr>
            <a:t>Spá</a:t>
          </a:r>
        </a:p>
      </cdr:txBody>
    </cdr:sp>
  </cdr:relSizeAnchor>
  <cdr:relSizeAnchor xmlns:cdr="http://schemas.openxmlformats.org/drawingml/2006/chartDrawing">
    <cdr:from>
      <cdr:x>0</cdr:x>
      <cdr:y>0.04615</cdr:y>
    </cdr:from>
    <cdr:to>
      <cdr:x>0.0693</cdr:x>
      <cdr:y>0.15523</cdr:y>
    </cdr:to>
    <cdr:sp macro="" textlink="">
      <cdr:nvSpPr>
        <cdr:cNvPr id="4" name="TextBox 11">
          <a:extLst xmlns:a="http://schemas.openxmlformats.org/drawingml/2006/main">
            <a:ext uri="{FF2B5EF4-FFF2-40B4-BE49-F238E27FC236}">
              <a16:creationId xmlns:a16="http://schemas.microsoft.com/office/drawing/2014/main" id="{154D0B4A-6874-4D4C-9A41-84B44AD6792F}"/>
            </a:ext>
          </a:extLst>
        </cdr:cNvPr>
        <cdr:cNvSpPr txBox="1"/>
      </cdr:nvSpPr>
      <cdr:spPr>
        <a:xfrm xmlns:a="http://schemas.openxmlformats.org/drawingml/2006/main">
          <a:off x="0" y="130214"/>
          <a:ext cx="359251" cy="307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400" dirty="0">
              <a:solidFill>
                <a:schemeClr val="accent1"/>
              </a:solidFill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0.69103</cdr:x>
      <cdr:y>0.19053</cdr:y>
    </cdr:from>
    <cdr:to>
      <cdr:x>0.94187</cdr:x>
      <cdr:y>0.76108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C4D8A0-7DAE-441D-965D-E37174ADFC63}"/>
            </a:ext>
          </a:extLst>
        </cdr:cNvPr>
        <cdr:cNvSpPr txBox="1"/>
      </cdr:nvSpPr>
      <cdr:spPr>
        <a:xfrm xmlns:a="http://schemas.openxmlformats.org/drawingml/2006/main">
          <a:off x="3582301" y="537591"/>
          <a:ext cx="1300368" cy="160983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75000"/>
            </a:schemeClr>
          </a:solidFill>
          <a:prstDash val="sysDash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s-IS" sz="1400" dirty="0">
              <a:solidFill>
                <a:srgbClr val="002060"/>
              </a:solidFill>
            </a:rPr>
            <a:t>Spá</a:t>
          </a:r>
        </a:p>
      </cdr:txBody>
    </cdr:sp>
  </cdr:relSizeAnchor>
  <cdr:relSizeAnchor xmlns:cdr="http://schemas.openxmlformats.org/drawingml/2006/chartDrawing">
    <cdr:from>
      <cdr:x>0</cdr:x>
      <cdr:y>0.06498</cdr:y>
    </cdr:from>
    <cdr:to>
      <cdr:x>0.0693</cdr:x>
      <cdr:y>0.17406</cdr:y>
    </cdr:to>
    <cdr:sp macro="" textlink="">
      <cdr:nvSpPr>
        <cdr:cNvPr id="3" name="TextBox 11">
          <a:extLst xmlns:a="http://schemas.openxmlformats.org/drawingml/2006/main">
            <a:ext uri="{FF2B5EF4-FFF2-40B4-BE49-F238E27FC236}">
              <a16:creationId xmlns:a16="http://schemas.microsoft.com/office/drawing/2014/main" id="{4402377E-EB95-4F4F-B038-D0F1F58FB881}"/>
            </a:ext>
          </a:extLst>
        </cdr:cNvPr>
        <cdr:cNvSpPr txBox="1"/>
      </cdr:nvSpPr>
      <cdr:spPr>
        <a:xfrm xmlns:a="http://schemas.openxmlformats.org/drawingml/2006/main">
          <a:off x="0" y="183343"/>
          <a:ext cx="35922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400" dirty="0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0.00967</cdr:x>
      <cdr:y>0.01894</cdr:y>
    </cdr:from>
    <cdr:to>
      <cdr:x>0.22988</cdr:x>
      <cdr:y>0.19461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3618BD3-4F82-44E2-983D-14EB9AED2745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1156722" cy="471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100" dirty="0">
              <a:solidFill>
                <a:schemeClr val="tx1"/>
              </a:solidFill>
            </a:rPr>
            <a:t>Vísitala </a:t>
          </a:r>
        </a:p>
        <a:p xmlns:a="http://schemas.openxmlformats.org/drawingml/2006/main">
          <a:r>
            <a:rPr lang="is-IS" sz="1100" dirty="0">
              <a:solidFill>
                <a:schemeClr val="tx1"/>
              </a:solidFill>
            </a:rPr>
            <a:t>Ísland = 100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0.23201</cdr:x>
      <cdr:y>0.1754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156744" cy="496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100" dirty="0">
              <a:solidFill>
                <a:schemeClr val="tx1"/>
              </a:solidFill>
            </a:rPr>
            <a:t>Vísitala </a:t>
          </a:r>
        </a:p>
        <a:p xmlns:a="http://schemas.openxmlformats.org/drawingml/2006/main">
          <a:r>
            <a:rPr lang="is-IS" sz="1100" dirty="0">
              <a:solidFill>
                <a:schemeClr val="tx1"/>
              </a:solidFill>
            </a:rPr>
            <a:t>jan. 2010=100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0.23201</cdr:x>
      <cdr:y>0.1754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156744" cy="496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100" dirty="0">
              <a:solidFill>
                <a:schemeClr val="tx1"/>
              </a:solidFill>
            </a:rPr>
            <a:t>Vísitala </a:t>
          </a:r>
        </a:p>
        <a:p xmlns:a="http://schemas.openxmlformats.org/drawingml/2006/main">
          <a:r>
            <a:rPr lang="is-IS" sz="1100" dirty="0">
              <a:solidFill>
                <a:schemeClr val="tx1"/>
              </a:solidFill>
            </a:rPr>
            <a:t>jan. </a:t>
          </a:r>
          <a:r>
            <a:rPr lang="is-IS" sz="1100">
              <a:solidFill>
                <a:schemeClr val="tx1"/>
              </a:solidFill>
            </a:rPr>
            <a:t>2010=100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0.00739</cdr:x>
      <cdr:y>0.01208</cdr:y>
    </cdr:from>
    <cdr:to>
      <cdr:x>0.19383</cdr:x>
      <cdr:y>0.32852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255" y="349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sz="1100" dirty="0">
              <a:solidFill>
                <a:schemeClr val="tx1"/>
              </a:solidFill>
            </a:rPr>
            <a:t>% af VLF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0.01737</cdr:x>
      <cdr:y>0.03026</cdr:y>
    </cdr:from>
    <cdr:to>
      <cdr:x>0.20381</cdr:x>
      <cdr:y>0.33208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8730DD-6740-4E17-AD42-72FFF9F44C45}"/>
            </a:ext>
          </a:extLst>
        </cdr:cNvPr>
        <cdr:cNvSpPr txBox="1"/>
      </cdr:nvSpPr>
      <cdr:spPr>
        <a:xfrm xmlns:a="http://schemas.openxmlformats.org/drawingml/2006/main">
          <a:off x="88431" y="82035"/>
          <a:ext cx="949376" cy="818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100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0.03545</cdr:y>
    </cdr:from>
    <cdr:to>
      <cdr:x>0.13268</cdr:x>
      <cdr:y>0.11208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97224"/>
          <a:ext cx="1277594" cy="426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400" dirty="0">
              <a:solidFill>
                <a:srgbClr val="002060"/>
              </a:solidFill>
              <a:cs typeface="Times New Roman" pitchFamily="18" charset="0"/>
            </a:rPr>
            <a:t>m</a:t>
          </a:r>
          <a:r>
            <a:rPr lang="is-IS" sz="1400" b="0" dirty="0">
              <a:solidFill>
                <a:srgbClr val="002060"/>
              </a:solidFill>
              <a:cs typeface="Times New Roman" pitchFamily="18" charset="0"/>
            </a:rPr>
            <a:t>a.kr.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90642-2632-9649-B26E-CE754F53E39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EA0F7-5A91-C145-8CDD-C2AC9E11E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5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9607A-2FC1-4B46-8A77-DA3156B4977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0EC2-C166-D148-BDE4-F626282C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6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90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F9C6-F2E8-C64C-BABB-92923DE16F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F9C6-F2E8-C64C-BABB-92923DE16F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30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7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42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3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532E7-8C2A-4259-8987-D111373FBFD6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65246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F9C6-F2E8-C64C-BABB-92923DE16F5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1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Heilbrigðismál eru eftirfarandi málefnasvið: 23 Sjúkrahúsþjónusta, 24 Heilbrigðisþjónusta utan sjúkrahúsa, 25 Hjúkrunar- og endurhæfingarþjónusta, 26 Lyf og lækningavörur</a:t>
            </a:r>
          </a:p>
        </p:txBody>
      </p:sp>
    </p:spTree>
    <p:extLst>
      <p:ext uri="{BB962C8B-B14F-4D97-AF65-F5344CB8AC3E}">
        <p14:creationId xmlns:p14="http://schemas.microsoft.com/office/powerpoint/2010/main" val="2306870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F9C6-F2E8-C64C-BABB-92923DE16F5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05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84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3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4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>
              <a:buClr>
                <a:srgbClr val="00468C"/>
              </a:buClr>
              <a:buFont typeface="Arial" panose="020B0604020202020204" pitchFamily="34" charset="0"/>
              <a:buChar char="•"/>
            </a:pPr>
            <a:endParaRPr lang="en-US" dirty="0">
              <a:latin typeface="Corbel" charset="0"/>
              <a:ea typeface="Corbel" charset="0"/>
              <a:cs typeface="Corbel" charset="0"/>
            </a:endParaRPr>
          </a:p>
          <a:p>
            <a:pPr marL="171450" lvl="1" indent="-171450">
              <a:buClr>
                <a:srgbClr val="00468C"/>
              </a:buClr>
              <a:buFont typeface="Arial" panose="020B0604020202020204" pitchFamily="34" charset="0"/>
              <a:buChar char="•"/>
            </a:pP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1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7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>
              <a:buClr>
                <a:srgbClr val="00468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Rammasett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útgjöld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 2019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þ.e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.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heildarútgjöld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að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frádregnum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vaxtagjöldum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liðum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utan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ramma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*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aukast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um 62 ma.kr.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frá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fjárlögum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2018</a:t>
            </a:r>
          </a:p>
          <a:p>
            <a:pPr marL="171450" lvl="1" indent="-171450">
              <a:buClr>
                <a:srgbClr val="00468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Bundin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útgjöld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s.s.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v/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hagrænna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kerfislægra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breytinga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eða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breytinga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sem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bundnar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eru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í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lögum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samningum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eða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með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ákvörðun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ríkisstjórnar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aukast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um 27,1 ma.kr. </a:t>
            </a:r>
          </a:p>
          <a:p>
            <a:pPr marL="171450" lvl="1" indent="-171450">
              <a:buClr>
                <a:srgbClr val="00468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Niður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falla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framlög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tímabundinna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eða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einskiptis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-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verkefna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samtals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5,4 ma.kr. </a:t>
            </a:r>
          </a:p>
          <a:p>
            <a:pPr marL="171450" lvl="1" indent="-171450">
              <a:buClr>
                <a:srgbClr val="00468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Aðhaldsráðstafanir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nema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2,6 ma.kr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.</a:t>
            </a:r>
          </a:p>
          <a:p>
            <a:pPr marL="171450" lvl="1" indent="-171450">
              <a:buClr>
                <a:srgbClr val="00468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Útgjaldasvigrúm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eða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ný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aukin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framlög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til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ýmissa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verkefna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samtals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19,5 ma.kr.</a:t>
            </a:r>
          </a:p>
          <a:p>
            <a:pPr marL="171450" lvl="1" indent="-171450">
              <a:buClr>
                <a:srgbClr val="00468C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Corbel" charset="0"/>
                <a:ea typeface="Corbel" charset="0"/>
                <a:cs typeface="Corbel" charset="0"/>
              </a:rPr>
              <a:t>Launa-, </a:t>
            </a: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gengis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- </a:t>
            </a: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verðlagsbætur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eru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23,2 ma.kr.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00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0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16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786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E0EC2-C166-D148-BDE4-F626282CA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663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0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73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940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34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7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67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830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74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03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0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9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9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3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24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/>
              <a:t>Titill</a:t>
            </a:r>
            <a:r>
              <a:rPr lang="en-US" dirty="0"/>
              <a:t> </a:t>
            </a:r>
            <a:r>
              <a:rPr lang="en-US" dirty="0" err="1"/>
              <a:t>kynningar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Undirtitill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áhugasama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Dagsetning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höfundur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468C"/>
                </a:solidFill>
              </a:defRPr>
            </a:lvl1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11338" y="1628775"/>
            <a:ext cx="47418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Textadálkur 1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952298" y="1628775"/>
            <a:ext cx="47418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Textadálkur</a:t>
            </a:r>
            <a:r>
              <a:rPr lang="is-IS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2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72936" y="274638"/>
            <a:ext cx="990946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0366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veir dálkar og milli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245" y="317503"/>
            <a:ext cx="11051824" cy="590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s-IS" dirty="0"/>
              <a:t>Smelltu til að breyta fyrirsögn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6668" y="6390516"/>
            <a:ext cx="1162611" cy="339725"/>
          </a:xfrm>
          <a:prstGeom prst="rect">
            <a:avLst/>
          </a:prstGeom>
        </p:spPr>
        <p:txBody>
          <a:bodyPr/>
          <a:lstStyle/>
          <a:p>
            <a:fld id="{875B4EE4-B42A-1F41-8CEB-41F9C9C6C24A}" type="datetime1">
              <a:rPr lang="is-IS" smtClean="0"/>
              <a:t>11.9.2018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1668" y="6386283"/>
            <a:ext cx="6688667" cy="3397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22266"/>
            <a:ext cx="855133" cy="4314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5246" y="1052739"/>
            <a:ext cx="5386917" cy="712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Bef>
                <a:spcPts val="720"/>
              </a:spcBef>
              <a:buNone/>
              <a:defRPr sz="2400" b="0" i="1">
                <a:solidFill>
                  <a:schemeClr val="tx2"/>
                </a:solidFill>
              </a:defRPr>
            </a:lvl1pPr>
            <a:lvl2pPr marL="548636" indent="0">
              <a:buNone/>
              <a:defRPr sz="2400" b="1"/>
            </a:lvl2pPr>
            <a:lvl3pPr marL="1097271" indent="0">
              <a:buNone/>
              <a:defRPr sz="2100" b="1"/>
            </a:lvl3pPr>
            <a:lvl4pPr marL="1645907" indent="0">
              <a:buNone/>
              <a:defRPr sz="1900" b="1"/>
            </a:lvl4pPr>
            <a:lvl5pPr marL="2194542" indent="0">
              <a:buNone/>
              <a:defRPr sz="1900" b="1"/>
            </a:lvl5pPr>
            <a:lvl6pPr marL="2743178" indent="0">
              <a:buNone/>
              <a:defRPr sz="1900" b="1"/>
            </a:lvl6pPr>
            <a:lvl7pPr marL="3291814" indent="0">
              <a:buNone/>
              <a:defRPr sz="1900" b="1"/>
            </a:lvl7pPr>
            <a:lvl8pPr marL="3840449" indent="0">
              <a:buNone/>
              <a:defRPr sz="1900" b="1"/>
            </a:lvl8pPr>
            <a:lvl9pPr marL="4389085" indent="0">
              <a:buNone/>
              <a:defRPr sz="1900" b="1"/>
            </a:lvl9pPr>
          </a:lstStyle>
          <a:p>
            <a:r>
              <a:rPr lang="en-US" dirty="0" err="1"/>
              <a:t>Smelltu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breyta</a:t>
            </a:r>
            <a:r>
              <a:rPr lang="en-US" dirty="0"/>
              <a:t> </a:t>
            </a:r>
            <a:r>
              <a:rPr lang="en-US" dirty="0" err="1"/>
              <a:t>texta</a:t>
            </a:r>
            <a:r>
              <a:rPr lang="en-US" dirty="0"/>
              <a:t>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5246" y="1692501"/>
            <a:ext cx="5386917" cy="4400799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defRPr sz="2000"/>
            </a:lvl1pPr>
            <a:lvl2pPr marL="289438" indent="-280798">
              <a:buFont typeface="Lucida Grande"/>
              <a:buChar char="»"/>
              <a:defRPr sz="2200">
                <a:latin typeface="Corbel"/>
              </a:defRPr>
            </a:lvl2pPr>
            <a:lvl3pPr marL="509756" indent="-274318">
              <a:buClr>
                <a:schemeClr val="accent3">
                  <a:lumMod val="60000"/>
                  <a:lumOff val="40000"/>
                </a:schemeClr>
              </a:buClr>
              <a:buFont typeface="Lucida Grande"/>
              <a:buChar char="»"/>
              <a:defRPr sz="2100"/>
            </a:lvl3pPr>
            <a:lvl4pPr>
              <a:buClr>
                <a:schemeClr val="accent3">
                  <a:lumMod val="60000"/>
                  <a:lumOff val="40000"/>
                </a:schemeClr>
              </a:buClr>
              <a:defRPr sz="1800"/>
            </a:lvl4pPr>
            <a:lvl5pPr>
              <a:buClr>
                <a:schemeClr val="accent3">
                  <a:lumMod val="60000"/>
                  <a:lumOff val="4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900"/>
            </a:lvl8pPr>
            <a:lvl9pPr>
              <a:defRPr sz="1900"/>
            </a:lvl9pPr>
          </a:lstStyle>
          <a:p>
            <a:r>
              <a:rPr lang="en-US" dirty="0" err="1"/>
              <a:t>Smelltu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breyta</a:t>
            </a:r>
            <a:r>
              <a:rPr lang="en-US" dirty="0"/>
              <a:t> </a:t>
            </a:r>
            <a:r>
              <a:rPr lang="en-US" dirty="0" err="1"/>
              <a:t>texta</a:t>
            </a:r>
            <a:r>
              <a:rPr lang="en-US" dirty="0"/>
              <a:t> </a:t>
            </a:r>
          </a:p>
          <a:p>
            <a:pPr lvl="3"/>
            <a:r>
              <a:rPr lang="is-IS" dirty="0"/>
              <a:t>Annað stig</a:t>
            </a:r>
          </a:p>
          <a:p>
            <a:pPr lvl="4"/>
            <a:r>
              <a:rPr lang="is-IS" dirty="0"/>
              <a:t>Þriðja stig</a:t>
            </a:r>
          </a:p>
          <a:p>
            <a:pPr lvl="5"/>
            <a:r>
              <a:rPr lang="is-IS" dirty="0"/>
              <a:t>Fjórða stig</a:t>
            </a:r>
          </a:p>
          <a:p>
            <a:pPr lvl="6"/>
            <a:r>
              <a:rPr lang="is-IS" dirty="0"/>
              <a:t>Fimmta stig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037" y="1052739"/>
            <a:ext cx="5389033" cy="712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</a:defRPr>
            </a:lvl1pPr>
            <a:lvl2pPr marL="548636" indent="0">
              <a:buNone/>
              <a:defRPr sz="2400" b="1"/>
            </a:lvl2pPr>
            <a:lvl3pPr marL="1097271" indent="0">
              <a:buNone/>
              <a:defRPr sz="2100" b="1"/>
            </a:lvl3pPr>
            <a:lvl4pPr marL="1645907" indent="0">
              <a:buNone/>
              <a:defRPr sz="1900" b="1"/>
            </a:lvl4pPr>
            <a:lvl5pPr marL="2194542" indent="0">
              <a:buNone/>
              <a:defRPr sz="1900" b="1"/>
            </a:lvl5pPr>
            <a:lvl6pPr marL="2743178" indent="0">
              <a:buNone/>
              <a:defRPr sz="1900" b="1"/>
            </a:lvl6pPr>
            <a:lvl7pPr marL="3291814" indent="0">
              <a:buNone/>
              <a:defRPr sz="1900" b="1"/>
            </a:lvl7pPr>
            <a:lvl8pPr marL="3840449" indent="0">
              <a:buNone/>
              <a:defRPr sz="1900" b="1"/>
            </a:lvl8pPr>
            <a:lvl9pPr marL="4389085" indent="0">
              <a:buNone/>
              <a:defRPr sz="1900" b="1"/>
            </a:lvl9pPr>
          </a:lstStyle>
          <a:p>
            <a:r>
              <a:rPr lang="en-US" dirty="0" err="1"/>
              <a:t>Smelltu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breyta</a:t>
            </a:r>
            <a:r>
              <a:rPr lang="en-US" dirty="0"/>
              <a:t> </a:t>
            </a:r>
            <a:r>
              <a:rPr lang="en-US" dirty="0" err="1"/>
              <a:t>texta</a:t>
            </a:r>
            <a:r>
              <a:rPr lang="en-US" dirty="0"/>
              <a:t> 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78037" y="1692501"/>
            <a:ext cx="5389033" cy="4400799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defRPr sz="2000"/>
            </a:lvl1pPr>
            <a:lvl2pPr marL="246238" indent="-280798">
              <a:buClr>
                <a:schemeClr val="accent3">
                  <a:lumMod val="60000"/>
                  <a:lumOff val="40000"/>
                </a:schemeClr>
              </a:buClr>
              <a:buFont typeface="Lucida Grande"/>
              <a:buChar char="»"/>
              <a:defRPr sz="2200">
                <a:latin typeface="Corbel"/>
              </a:defRPr>
            </a:lvl2pPr>
            <a:lvl3pPr marL="509756" indent="-274318">
              <a:buClr>
                <a:schemeClr val="accent3">
                  <a:lumMod val="60000"/>
                  <a:lumOff val="40000"/>
                </a:schemeClr>
              </a:buClr>
              <a:buFont typeface="Lucida Grande"/>
              <a:buChar char="»"/>
              <a:defRPr sz="2100"/>
            </a:lvl3pPr>
            <a:lvl4pPr>
              <a:buClr>
                <a:schemeClr val="accent3">
                  <a:lumMod val="60000"/>
                  <a:lumOff val="40000"/>
                </a:schemeClr>
              </a:buClr>
              <a:defRPr sz="1800"/>
            </a:lvl4pPr>
            <a:lvl5pPr>
              <a:buClr>
                <a:schemeClr val="accent3">
                  <a:lumMod val="60000"/>
                  <a:lumOff val="4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900"/>
            </a:lvl8pPr>
            <a:lvl9pPr>
              <a:defRPr sz="1900"/>
            </a:lvl9pPr>
          </a:lstStyle>
          <a:p>
            <a:r>
              <a:rPr lang="en-US" dirty="0" err="1"/>
              <a:t>Smelltu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breyta</a:t>
            </a:r>
            <a:r>
              <a:rPr lang="en-US" dirty="0"/>
              <a:t> </a:t>
            </a:r>
            <a:r>
              <a:rPr lang="en-US" dirty="0" err="1"/>
              <a:t>texta</a:t>
            </a:r>
            <a:r>
              <a:rPr lang="en-US" dirty="0"/>
              <a:t> </a:t>
            </a:r>
          </a:p>
          <a:p>
            <a:pPr lvl="3"/>
            <a:r>
              <a:rPr lang="is-IS" dirty="0"/>
              <a:t>Annað stig</a:t>
            </a:r>
          </a:p>
          <a:p>
            <a:pPr lvl="4"/>
            <a:r>
              <a:rPr lang="is-IS" dirty="0"/>
              <a:t>Þriðja stig</a:t>
            </a:r>
          </a:p>
          <a:p>
            <a:pPr lvl="5"/>
            <a:r>
              <a:rPr lang="is-IS" dirty="0"/>
              <a:t>Fjórða stig</a:t>
            </a:r>
          </a:p>
          <a:p>
            <a:pPr lvl="6"/>
            <a:r>
              <a:rPr lang="is-IS" dirty="0"/>
              <a:t>Fimmta stig</a:t>
            </a:r>
          </a:p>
        </p:txBody>
      </p:sp>
    </p:spTree>
    <p:extLst>
      <p:ext uri="{BB962C8B-B14F-4D97-AF65-F5344CB8AC3E}">
        <p14:creationId xmlns:p14="http://schemas.microsoft.com/office/powerpoint/2010/main" val="33992824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5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grö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1811338" y="1628775"/>
            <a:ext cx="4789487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968225" y="1628775"/>
            <a:ext cx="4672914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CA5FA01C-6A8C-8946-8068-AFA453C70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9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asíða (1 dálku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9829800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/>
            </a:lvl1pPr>
            <a:lvl2pPr>
              <a:defRPr sz="24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4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24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0E818C45-C866-534E-9727-CDF7DDCC3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1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asíða (2 dálka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9987" y="1628774"/>
            <a:ext cx="4681151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F8555FAF-B078-2145-91CA-A8846BD50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f (stórt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1811338" y="1628775"/>
            <a:ext cx="9829800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B149B702-6F43-5546-87F3-91C81A34C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9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síð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/>
              <a:t>Titill</a:t>
            </a:r>
            <a:r>
              <a:rPr lang="en-US" dirty="0"/>
              <a:t> </a:t>
            </a:r>
            <a:r>
              <a:rPr lang="en-US" dirty="0" err="1"/>
              <a:t>millikafla</a:t>
            </a:r>
            <a:endParaRPr lang="en-US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Undirtitill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áhugasama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Dagsetning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höfundur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síð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/>
              <a:t>Titill</a:t>
            </a:r>
            <a:r>
              <a:rPr lang="en-US" dirty="0"/>
              <a:t> </a:t>
            </a:r>
            <a:r>
              <a:rPr lang="en-US" dirty="0" err="1"/>
              <a:t>millikafla</a:t>
            </a:r>
            <a:endParaRPr lang="en-US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Undirtitill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áhugasama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Dagsetning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höfundur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síð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468C"/>
                </a:solidFill>
              </a:defRPr>
            </a:lvl1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496" y="259792"/>
            <a:ext cx="9764776" cy="9848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/>
              <a:t>Titill</a:t>
            </a:r>
            <a:r>
              <a:rPr lang="en-US" dirty="0"/>
              <a:t> </a:t>
            </a:r>
            <a:r>
              <a:rPr lang="en-US" dirty="0" err="1"/>
              <a:t>millikafla</a:t>
            </a:r>
            <a:br>
              <a:rPr lang="en-US" dirty="0"/>
            </a:br>
            <a:r>
              <a:rPr lang="en-US" dirty="0" err="1"/>
              <a:t>Aukalína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26497" y="1576621"/>
            <a:ext cx="4556316" cy="34197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0" baseline="0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Textadálkur</a:t>
            </a:r>
            <a:r>
              <a:rPr lang="en-US" dirty="0"/>
              <a:t> 1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934956" y="1576621"/>
            <a:ext cx="4556316" cy="34197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0" baseline="0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Textadálkur</a:t>
            </a:r>
            <a:r>
              <a:rPr lang="en-US" dirty="0"/>
              <a:t> 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a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468C"/>
                </a:solidFill>
              </a:defRPr>
            </a:lvl1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menn texta og efnis 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467" y="1117604"/>
            <a:ext cx="11032133" cy="4948519"/>
          </a:xfrm>
          <a:prstGeom prst="rect">
            <a:avLst/>
          </a:prstGeom>
        </p:spPr>
        <p:txBody>
          <a:bodyPr/>
          <a:lstStyle>
            <a:lvl2pPr>
              <a:defRPr>
                <a:latin typeface="Corbel"/>
              </a:defRPr>
            </a:lvl2pPr>
          </a:lstStyle>
          <a:p>
            <a:r>
              <a:rPr lang="en-US" dirty="0" err="1"/>
              <a:t>Smelltu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breyta</a:t>
            </a:r>
            <a:r>
              <a:rPr lang="en-US" dirty="0"/>
              <a:t> </a:t>
            </a:r>
            <a:r>
              <a:rPr lang="en-US" dirty="0" err="1"/>
              <a:t>texta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veldu</a:t>
            </a:r>
            <a:r>
              <a:rPr lang="en-US" dirty="0"/>
              <a:t> </a:t>
            </a:r>
            <a:r>
              <a:rPr lang="en-US" dirty="0" err="1"/>
              <a:t>tákn</a:t>
            </a:r>
            <a:r>
              <a:rPr lang="en-US" dirty="0"/>
              <a:t> </a:t>
            </a:r>
          </a:p>
          <a:p>
            <a:pPr lvl="3"/>
            <a:r>
              <a:rPr lang="is-IS" dirty="0"/>
              <a:t>Annað stig</a:t>
            </a:r>
          </a:p>
          <a:p>
            <a:pPr lvl="4"/>
            <a:r>
              <a:rPr lang="is-IS" dirty="0"/>
              <a:t>Þriðja stig</a:t>
            </a:r>
          </a:p>
          <a:p>
            <a:pPr lvl="5"/>
            <a:r>
              <a:rPr lang="is-IS" dirty="0"/>
              <a:t>Fjórða stig</a:t>
            </a:r>
          </a:p>
          <a:p>
            <a:pPr lvl="6"/>
            <a:r>
              <a:rPr lang="is-IS" dirty="0"/>
              <a:t>Fimmta stig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36668" y="6390516"/>
            <a:ext cx="1162611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FEBF17-967E-AF44-92C3-138EE2DEDEAF}" type="datetime1">
              <a:rPr lang="is-IS" smtClean="0"/>
              <a:t>11.9.2018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51668" y="6386283"/>
            <a:ext cx="6688667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Title Placeholder 4"/>
          <p:cNvSpPr>
            <a:spLocks noGrp="1"/>
          </p:cNvSpPr>
          <p:nvPr>
            <p:ph type="title" hasCustomPrompt="1"/>
          </p:nvPr>
        </p:nvSpPr>
        <p:spPr>
          <a:xfrm>
            <a:off x="609600" y="304804"/>
            <a:ext cx="11049000" cy="603251"/>
          </a:xfrm>
          <a:prstGeom prst="rect">
            <a:avLst/>
          </a:prstGeom>
        </p:spPr>
        <p:txBody>
          <a:bodyPr vert="horz" lIns="109727" tIns="54864" rIns="109727" bIns="54864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s-IS" dirty="0"/>
              <a:t>SMELLTU TIL AÐ BREYTA FYRIRSÖGN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22266"/>
            <a:ext cx="855133" cy="43148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783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6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9" r:id="rId4"/>
    <p:sldLayoutId id="2147483796" r:id="rId5"/>
    <p:sldLayoutId id="2147483797" r:id="rId6"/>
    <p:sldLayoutId id="2147483798" r:id="rId7"/>
    <p:sldLayoutId id="2147483800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Fjárlagafrumvarp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árið</a:t>
            </a:r>
            <a:r>
              <a:rPr lang="en-US" dirty="0"/>
              <a:t> 2019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11. </a:t>
            </a:r>
            <a:r>
              <a:rPr lang="en-US" dirty="0" err="1">
                <a:solidFill>
                  <a:schemeClr val="bg1"/>
                </a:solidFill>
              </a:rPr>
              <a:t>september</a:t>
            </a:r>
            <a:r>
              <a:rPr lang="en-US" dirty="0">
                <a:solidFill>
                  <a:schemeClr val="bg1"/>
                </a:solidFill>
              </a:rPr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9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776634"/>
              </p:ext>
            </p:extLst>
          </p:nvPr>
        </p:nvGraphicFramePr>
        <p:xfrm>
          <a:off x="1497333" y="1429526"/>
          <a:ext cx="10001249" cy="4724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762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506">
                <a:tc>
                  <a:txBody>
                    <a:bodyPr/>
                    <a:lstStyle/>
                    <a:p>
                      <a:pPr algn="l"/>
                      <a:r>
                        <a:rPr lang="is-IS" sz="1800" dirty="0"/>
                        <a:t>Hlutfall af vergri landsframleiðslu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2018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2019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2020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2021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2022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423">
                <a:tc>
                  <a:txBody>
                    <a:bodyPr/>
                    <a:lstStyle/>
                    <a:p>
                      <a:pPr algn="l"/>
                      <a:r>
                        <a:rPr lang="is-IS" sz="1800" b="1" dirty="0"/>
                        <a:t>Hið opinbera, </a:t>
                      </a:r>
                      <a:r>
                        <a:rPr lang="is-IS" sz="1800" b="1" dirty="0" err="1"/>
                        <a:t>A-hluti</a:t>
                      </a:r>
                      <a:r>
                        <a:rPr lang="is-IS" sz="1800" b="1" dirty="0"/>
                        <a:t>:</a:t>
                      </a:r>
                      <a:endParaRPr lang="is-IS" sz="18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/>
                        <a:t>%</a:t>
                      </a:r>
                      <a:endParaRPr lang="is-IS" sz="18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/>
                        <a:t>%</a:t>
                      </a:r>
                      <a:endParaRPr lang="is-IS" sz="18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/>
                        <a:t>%</a:t>
                      </a:r>
                      <a:endParaRPr lang="is-IS" sz="18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/>
                        <a:t>%</a:t>
                      </a:r>
                      <a:endParaRPr lang="is-IS" sz="18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/>
                        <a:t>%</a:t>
                      </a:r>
                      <a:endParaRPr lang="is-IS" sz="18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/>
                        <a:t>Heildarafkoma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1,4</a:t>
                      </a:r>
                      <a:endParaRPr lang="is-IS" sz="1800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1,2</a:t>
                      </a:r>
                      <a:endParaRPr lang="is-IS" sz="1800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1,1</a:t>
                      </a:r>
                      <a:endParaRPr lang="is-IS" sz="1800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1,0</a:t>
                      </a:r>
                      <a:endParaRPr lang="is-IS" sz="1800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1,0</a:t>
                      </a:r>
                      <a:endParaRPr lang="is-IS" sz="1800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/>
                        <a:t>þ.a</a:t>
                      </a:r>
                      <a:r>
                        <a:rPr lang="is-IS" sz="1800" dirty="0"/>
                        <a:t>. ríkissjóður,</a:t>
                      </a:r>
                      <a:r>
                        <a:rPr lang="is-IS" sz="1800" baseline="0" dirty="0"/>
                        <a:t> </a:t>
                      </a:r>
                      <a:r>
                        <a:rPr lang="is-IS" sz="1800" baseline="0" dirty="0" err="1"/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1,2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1,0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0,9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0,8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0,8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/>
                        <a:t>þ.a</a:t>
                      </a:r>
                      <a:r>
                        <a:rPr lang="is-IS" sz="1800" dirty="0"/>
                        <a:t>. sveitarfélög, </a:t>
                      </a:r>
                      <a:r>
                        <a:rPr lang="is-IS" sz="1800" dirty="0" err="1"/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0,2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0,2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0,2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0,2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0,2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/>
                        <a:t>Heildarskuldir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33,8</a:t>
                      </a:r>
                      <a:endParaRPr lang="is-IS" sz="1800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31,0</a:t>
                      </a:r>
                      <a:endParaRPr lang="is-IS" sz="1800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28,5</a:t>
                      </a:r>
                      <a:endParaRPr lang="is-IS" sz="1800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27,3</a:t>
                      </a:r>
                      <a:endParaRPr lang="is-IS" sz="1800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25,0</a:t>
                      </a:r>
                      <a:endParaRPr lang="is-IS" sz="1800" dirty="0">
                        <a:solidFill>
                          <a:srgbClr val="FF0000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/>
                        <a:t>þ.a</a:t>
                      </a:r>
                      <a:r>
                        <a:rPr lang="is-IS" sz="1800" dirty="0"/>
                        <a:t>. ríkissjóður,</a:t>
                      </a:r>
                      <a:r>
                        <a:rPr lang="is-IS" sz="1800" baseline="0" dirty="0"/>
                        <a:t> </a:t>
                      </a:r>
                      <a:r>
                        <a:rPr lang="is-IS" sz="1800" baseline="0" dirty="0" err="1"/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27,5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25,0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23,0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22,0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20,0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/>
                        <a:t>þ.a</a:t>
                      </a:r>
                      <a:r>
                        <a:rPr lang="is-IS" sz="1800" dirty="0"/>
                        <a:t>. sveitarfélög, </a:t>
                      </a:r>
                      <a:r>
                        <a:rPr lang="is-IS" sz="1800" dirty="0" err="1"/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6,3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6,0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5,5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5,3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5,0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423">
                <a:tc gridSpan="6">
                  <a:txBody>
                    <a:bodyPr/>
                    <a:lstStyle/>
                    <a:p>
                      <a:pPr algn="l"/>
                      <a:r>
                        <a:rPr lang="is-IS" sz="1800" b="1" dirty="0"/>
                        <a:t>Opinberir</a:t>
                      </a:r>
                      <a:r>
                        <a:rPr lang="is-IS" sz="1800" b="1" baseline="0" dirty="0"/>
                        <a:t> aðilar í heild (ríki, sveitarfélög og fyrirtæki þeirra):</a:t>
                      </a:r>
                      <a:endParaRPr lang="is-IS" sz="18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 anchor="b"/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/>
                        <a:t>Heildarafkoma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2,9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3,0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3,0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3,0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3,0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506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/>
                        <a:t>Heildarskuldir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59,8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55,0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50,5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48,3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/>
                        <a:t>45,0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80DF17D2-B7D0-4369-8F53-45BA88799095}"/>
              </a:ext>
            </a:extLst>
          </p:cNvPr>
          <p:cNvSpPr txBox="1">
            <a:spLocks/>
          </p:cNvSpPr>
          <p:nvPr/>
        </p:nvSpPr>
        <p:spPr>
          <a:xfrm>
            <a:off x="382115" y="319307"/>
            <a:ext cx="9764776" cy="98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/>
              <a:t>Fjármálastefna 2018-2022</a:t>
            </a:r>
          </a:p>
        </p:txBody>
      </p:sp>
    </p:spTree>
    <p:extLst>
      <p:ext uri="{BB962C8B-B14F-4D97-AF65-F5344CB8AC3E}">
        <p14:creationId xmlns:p14="http://schemas.microsoft.com/office/powerpoint/2010/main" val="129283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33705"/>
              </p:ext>
            </p:extLst>
          </p:nvPr>
        </p:nvGraphicFramePr>
        <p:xfrm>
          <a:off x="1811338" y="1674587"/>
          <a:ext cx="9567862" cy="426647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67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Þáttur</a:t>
                      </a:r>
                      <a:endParaRPr lang="is-I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Stefnumið</a:t>
                      </a:r>
                      <a:endParaRPr lang="is-I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Afkoma </a:t>
                      </a:r>
                      <a:endParaRPr lang="is-I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Afgangur af heildarafkomu ríkissjóðs verði ekki minni en 1% af VLF árið 2019 og að jafnaði ekki minni en 0,8–0,9% af VLF á árunum 2020–2023 </a:t>
                      </a:r>
                    </a:p>
                  </a:txBody>
                  <a:tcPr marL="121920" marR="121920" marT="17780" marB="177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Tekjur</a:t>
                      </a:r>
                      <a:endParaRPr lang="is-I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17780" marB="1778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kern="1200" dirty="0">
                          <a:effectLst/>
                        </a:rPr>
                        <a:t>Gert er ráð fyrir að frumtekjur vaxi um 3,5-4,5% að nafnvirði á tímabilinu sem er undir vexti VLF vegna fyrirhugaðra skattkerfisbreytinga. Smám saman dregur því úr skattbyrði þegar líður á tímabilið. Á tekjuhlið eru meðtalin áhrif af áætluðum auknum arðgreiðslum fjármálafyrirtækja. </a:t>
                      </a:r>
                      <a:endParaRPr lang="is-I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17780" marB="177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Gjöld</a:t>
                      </a:r>
                      <a:endParaRPr lang="is-I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Vöxtur frumgjalda verði áþekkur vexti VLF yfir tímabilið en </a:t>
                      </a:r>
                      <a:r>
                        <a:rPr lang="is-IS" sz="1600" dirty="0" err="1">
                          <a:effectLst/>
                        </a:rPr>
                        <a:t>þó</a:t>
                      </a:r>
                      <a:r>
                        <a:rPr lang="is-IS" sz="1600" dirty="0">
                          <a:effectLst/>
                        </a:rPr>
                        <a:t> nokkru meiri árin 2019–2021 þegar reiknað er með tímabundinni aukningu í fjárfestingarstigi ríkisins vegna innviðuppbyggingar, einkum í samgönguframkvæmdum.</a:t>
                      </a:r>
                    </a:p>
                  </a:txBody>
                  <a:tcPr marL="121920" marR="121920" marT="17780" marB="177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2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Skuldir</a:t>
                      </a:r>
                      <a:endParaRPr lang="is-I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Heildarskuldir ríkissjóðs verði komnar undir 25% af VLF í árslok 2019 og verði ekki meiri en 20% af VLF í árslok 2023. Áætlað er að á árunum 2018–2021 falli til tæplega 120 </a:t>
                      </a:r>
                      <a:r>
                        <a:rPr lang="is-IS" sz="1600" dirty="0" err="1">
                          <a:effectLst/>
                        </a:rPr>
                        <a:t>ma.kr</a:t>
                      </a:r>
                      <a:r>
                        <a:rPr lang="is-IS" sz="1600" dirty="0">
                          <a:effectLst/>
                        </a:rPr>
                        <a:t>. í óreglulegt fjárstreymi vegna félaga í ríkiseigu sem </a:t>
                      </a:r>
                      <a:r>
                        <a:rPr lang="is-IS" sz="1600" dirty="0" err="1">
                          <a:effectLst/>
                        </a:rPr>
                        <a:t>nýtt</a:t>
                      </a:r>
                      <a:r>
                        <a:rPr lang="is-IS" sz="1600" dirty="0">
                          <a:effectLst/>
                        </a:rPr>
                        <a:t> verði til niðurgreiðslu skulda</a:t>
                      </a:r>
                    </a:p>
                  </a:txBody>
                  <a:tcPr marL="121920" marR="121920" marT="17780" marB="177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Fjárfesting </a:t>
                      </a:r>
                      <a:endParaRPr lang="is-I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Fjárfestingar ríkissjóðs sem hlutfall af VLF aukist á árunum 2019–2021 og verði að jafnaði 2,5% af VLF samanborið við 2,1% af VLF árið 2018. Gert er ráð fyrir að á þeim árum falli til og verði tekjufærðir 22 </a:t>
                      </a:r>
                      <a:r>
                        <a:rPr lang="is-IS" sz="1600" dirty="0" err="1">
                          <a:effectLst/>
                        </a:rPr>
                        <a:t>ma.kr</a:t>
                      </a:r>
                      <a:r>
                        <a:rPr lang="is-IS" sz="1600" dirty="0">
                          <a:effectLst/>
                        </a:rPr>
                        <a:t>. í umframarðgreiðslur </a:t>
                      </a:r>
                      <a:r>
                        <a:rPr lang="is-IS" sz="1600" dirty="0" err="1">
                          <a:effectLst/>
                        </a:rPr>
                        <a:t>úr</a:t>
                      </a:r>
                      <a:r>
                        <a:rPr lang="is-IS" sz="1600" dirty="0">
                          <a:effectLst/>
                        </a:rPr>
                        <a:t> fjármálafyrirtækjum sem ekki verða nýttir til niðurgreiðslu skulda heldur til uppbyggingar innviða og þá helst í samgöngumannvirkja.</a:t>
                      </a:r>
                    </a:p>
                  </a:txBody>
                  <a:tcPr marL="121920" marR="121920" marT="17780" marB="177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6">
            <a:extLst>
              <a:ext uri="{FF2B5EF4-FFF2-40B4-BE49-F238E27FC236}">
                <a16:creationId xmlns:a16="http://schemas.microsoft.com/office/drawing/2014/main" id="{7B886FD2-89D2-4A26-BB10-5565098F1C04}"/>
              </a:ext>
            </a:extLst>
          </p:cNvPr>
          <p:cNvSpPr txBox="1">
            <a:spLocks/>
          </p:cNvSpPr>
          <p:nvPr/>
        </p:nvSpPr>
        <p:spPr>
          <a:xfrm>
            <a:off x="382115" y="319307"/>
            <a:ext cx="9764776" cy="98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/>
              <a:t>Fjármálaáætlun 2019-2023: Meginstefnumið ríkisfjármála</a:t>
            </a:r>
          </a:p>
        </p:txBody>
      </p:sp>
    </p:spTree>
    <p:extLst>
      <p:ext uri="{BB962C8B-B14F-4D97-AF65-F5344CB8AC3E}">
        <p14:creationId xmlns:p14="http://schemas.microsoft.com/office/powerpoint/2010/main" val="279344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2115" y="319307"/>
            <a:ext cx="9764776" cy="984886"/>
          </a:xfrm>
        </p:spPr>
        <p:txBody>
          <a:bodyPr/>
          <a:lstStyle/>
          <a:p>
            <a:r>
              <a:rPr lang="en-US" sz="4400" dirty="0" err="1">
                <a:solidFill>
                  <a:srgbClr val="00468C"/>
                </a:solidFill>
                <a:latin typeface="Calibri Light (Fyrirsagnir)"/>
              </a:rPr>
              <a:t>Áætluð</a:t>
            </a:r>
            <a:r>
              <a:rPr lang="en-US" sz="4400" dirty="0">
                <a:solidFill>
                  <a:srgbClr val="00468C"/>
                </a:solidFill>
                <a:latin typeface="Calibri Light (Fyrirsagnir)"/>
              </a:rPr>
              <a:t> </a:t>
            </a:r>
            <a:r>
              <a:rPr lang="en-US" sz="4400" dirty="0" err="1">
                <a:solidFill>
                  <a:srgbClr val="00468C"/>
                </a:solidFill>
                <a:latin typeface="Calibri Light (Fyrirsagnir)"/>
              </a:rPr>
              <a:t>afkoma</a:t>
            </a:r>
            <a:r>
              <a:rPr lang="en-US" sz="4400" dirty="0">
                <a:solidFill>
                  <a:srgbClr val="00468C"/>
                </a:solidFill>
                <a:latin typeface="Calibri Light (Fyrirsagnir)"/>
              </a:rPr>
              <a:t> </a:t>
            </a:r>
            <a:r>
              <a:rPr lang="en-US" sz="4400" dirty="0" err="1">
                <a:solidFill>
                  <a:srgbClr val="00468C"/>
                </a:solidFill>
                <a:latin typeface="Calibri Light (Fyrirsagnir)"/>
              </a:rPr>
              <a:t>ríkissjóðs</a:t>
            </a:r>
            <a:r>
              <a:rPr lang="en-US" sz="4400" dirty="0">
                <a:solidFill>
                  <a:srgbClr val="00468C"/>
                </a:solidFill>
                <a:latin typeface="Calibri Light (Fyrirsagnir)"/>
              </a:rPr>
              <a:t> </a:t>
            </a:r>
            <a:r>
              <a:rPr lang="en-US" sz="4400" dirty="0" err="1">
                <a:solidFill>
                  <a:srgbClr val="00468C"/>
                </a:solidFill>
                <a:latin typeface="Calibri Light (Fyrirsagnir)"/>
              </a:rPr>
              <a:t>árið</a:t>
            </a:r>
            <a:r>
              <a:rPr lang="en-US" sz="4400" dirty="0">
                <a:solidFill>
                  <a:srgbClr val="00468C"/>
                </a:solidFill>
                <a:latin typeface="Calibri Light (Fyrirsagnir)"/>
              </a:rPr>
              <a:t> 2019</a:t>
            </a:r>
            <a:endParaRPr lang="is-IS" sz="4400" noProof="1">
              <a:solidFill>
                <a:srgbClr val="00468C"/>
              </a:solidFill>
              <a:latin typeface="Calibri Light (Fyrirsagnir)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42519959"/>
              </p:ext>
            </p:extLst>
          </p:nvPr>
        </p:nvGraphicFramePr>
        <p:xfrm>
          <a:off x="1494505" y="1670636"/>
          <a:ext cx="8160773" cy="442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408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2115" y="319307"/>
            <a:ext cx="9764776" cy="984886"/>
          </a:xfrm>
        </p:spPr>
        <p:txBody>
          <a:bodyPr/>
          <a:lstStyle/>
          <a:p>
            <a:r>
              <a:rPr lang="en-US" sz="4400" noProof="1">
                <a:solidFill>
                  <a:srgbClr val="00468C"/>
                </a:solidFill>
                <a:latin typeface="Calibri Light (Fyrirsagnir)"/>
              </a:rPr>
              <a:t>Afkoma ríkissjóðs 2019 - lykiltölur</a:t>
            </a:r>
            <a:endParaRPr lang="is-IS" sz="4400" noProof="1">
              <a:solidFill>
                <a:srgbClr val="00468C"/>
              </a:solidFill>
              <a:latin typeface="Calibri Light (Fyrirsagnir)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25930F-9205-49FE-BD84-2DC080E67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84803"/>
              </p:ext>
            </p:extLst>
          </p:nvPr>
        </p:nvGraphicFramePr>
        <p:xfrm>
          <a:off x="2178328" y="1304193"/>
          <a:ext cx="7835343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238">
                  <a:extLst>
                    <a:ext uri="{9D8B030D-6E8A-4147-A177-3AD203B41FA5}">
                      <a16:colId xmlns:a16="http://schemas.microsoft.com/office/drawing/2014/main" val="60933616"/>
                    </a:ext>
                  </a:extLst>
                </a:gridCol>
                <a:gridCol w="1306059">
                  <a:extLst>
                    <a:ext uri="{9D8B030D-6E8A-4147-A177-3AD203B41FA5}">
                      <a16:colId xmlns:a16="http://schemas.microsoft.com/office/drawing/2014/main" val="2202217205"/>
                    </a:ext>
                  </a:extLst>
                </a:gridCol>
                <a:gridCol w="1378046">
                  <a:extLst>
                    <a:ext uri="{9D8B030D-6E8A-4147-A177-3AD203B41FA5}">
                      <a16:colId xmlns:a16="http://schemas.microsoft.com/office/drawing/2014/main" val="1259516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þjóðhagsgrunnur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ma.kr.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% af VLF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81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Frumtekjur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880,5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30,7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20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Frumgjöld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803,3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28,0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24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b="1" dirty="0"/>
                        <a:t>Frumjöfnuður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77,2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2,7</a:t>
                      </a:r>
                      <a:endParaRPr lang="LID4096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5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Vaxtagjöld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59,4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2,1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5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is-IS" dirty="0"/>
                        <a:t>þ.a. gjaldfærð vaxtagjöld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39,5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1,4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04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is-IS" dirty="0"/>
                        <a:t>þ.a. verðbætur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7,1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0,2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6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is-IS" dirty="0"/>
                        <a:t>þ.a. reiknaðir vextir á </a:t>
                      </a:r>
                      <a:r>
                        <a:rPr lang="is-IS" dirty="0" err="1"/>
                        <a:t>ófjárm</a:t>
                      </a:r>
                      <a:r>
                        <a:rPr lang="is-IS" dirty="0"/>
                        <a:t>. </a:t>
                      </a:r>
                      <a:r>
                        <a:rPr lang="is-IS" dirty="0" err="1"/>
                        <a:t>lífeyrisskuldb</a:t>
                      </a:r>
                      <a:r>
                        <a:rPr lang="is-IS" dirty="0"/>
                        <a:t>.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12,8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0,4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48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Vaxtatekjur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11,2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0,4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5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b="1" dirty="0"/>
                        <a:t>Vaxtajöfnuður (vaxtagjöld umfram vaxtatekjur)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-48,2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-1,7</a:t>
                      </a:r>
                      <a:endParaRPr lang="LID4096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0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Heildartekjur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891,7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/>
                        <a:t>31,1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5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Heildargjöld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862,7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30,1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36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b="1" dirty="0"/>
                        <a:t>Heildarjöfnuður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29,0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1,0</a:t>
                      </a:r>
                      <a:endParaRPr lang="LID4096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80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16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2115" y="319307"/>
            <a:ext cx="9845182" cy="984886"/>
          </a:xfrm>
        </p:spPr>
        <p:txBody>
          <a:bodyPr>
            <a:noAutofit/>
          </a:bodyPr>
          <a:lstStyle/>
          <a:p>
            <a:r>
              <a:rPr lang="en-US" sz="4400" noProof="1">
                <a:solidFill>
                  <a:srgbClr val="00468C"/>
                </a:solidFill>
                <a:latin typeface="Calibri Light (Fyrirsagnir)"/>
              </a:rPr>
              <a:t>Afkoma ríkissjóðs 2019 – samanburður við fjármálaáætlun</a:t>
            </a:r>
            <a:endParaRPr lang="is-IS" sz="4400" noProof="1">
              <a:solidFill>
                <a:srgbClr val="00468C"/>
              </a:solidFill>
              <a:latin typeface="Calibri Light (Fyrirsagnir)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DD10B4-7F69-470E-9CC6-F9D3E7748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880"/>
              </p:ext>
            </p:extLst>
          </p:nvPr>
        </p:nvGraphicFramePr>
        <p:xfrm>
          <a:off x="1173409" y="1771127"/>
          <a:ext cx="9845182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880">
                  <a:extLst>
                    <a:ext uri="{9D8B030D-6E8A-4147-A177-3AD203B41FA5}">
                      <a16:colId xmlns:a16="http://schemas.microsoft.com/office/drawing/2014/main" val="60933616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2202217205"/>
                    </a:ext>
                  </a:extLst>
                </a:gridCol>
                <a:gridCol w="1106557">
                  <a:extLst>
                    <a:ext uri="{9D8B030D-6E8A-4147-A177-3AD203B41FA5}">
                      <a16:colId xmlns:a16="http://schemas.microsoft.com/office/drawing/2014/main" val="1259516972"/>
                    </a:ext>
                  </a:extLst>
                </a:gridCol>
                <a:gridCol w="695739">
                  <a:extLst>
                    <a:ext uri="{9D8B030D-6E8A-4147-A177-3AD203B41FA5}">
                      <a16:colId xmlns:a16="http://schemas.microsoft.com/office/drawing/2014/main" val="2564575612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2701384649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1876841484"/>
                    </a:ext>
                  </a:extLst>
                </a:gridCol>
                <a:gridCol w="947528">
                  <a:extLst>
                    <a:ext uri="{9D8B030D-6E8A-4147-A177-3AD203B41FA5}">
                      <a16:colId xmlns:a16="http://schemas.microsoft.com/office/drawing/2014/main" val="1724694118"/>
                    </a:ext>
                  </a:extLst>
                </a:gridCol>
              </a:tblGrid>
              <a:tr h="606977">
                <a:tc>
                  <a:txBody>
                    <a:bodyPr/>
                    <a:lstStyle/>
                    <a:p>
                      <a:r>
                        <a:rPr lang="is-IS" dirty="0"/>
                        <a:t>þjóðhagsgrunnur</a:t>
                      </a:r>
                      <a:endParaRPr lang="LID4096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Fjármála-áætlun</a:t>
                      </a:r>
                    </a:p>
                    <a:p>
                      <a:pPr algn="ctr"/>
                      <a:r>
                        <a:rPr lang="is-IS" dirty="0"/>
                        <a:t>2019 </a:t>
                      </a:r>
                    </a:p>
                    <a:p>
                      <a:pPr algn="ctr"/>
                      <a:r>
                        <a:rPr lang="is-IS" dirty="0"/>
                        <a:t>(ma.kr.)</a:t>
                      </a:r>
                      <a:endParaRPr lang="LID4096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Frumvarp</a:t>
                      </a:r>
                    </a:p>
                    <a:p>
                      <a:pPr algn="ctr"/>
                      <a:r>
                        <a:rPr lang="is-IS" dirty="0"/>
                        <a:t>2019</a:t>
                      </a:r>
                    </a:p>
                    <a:p>
                      <a:pPr algn="ctr"/>
                      <a:r>
                        <a:rPr lang="is-IS" dirty="0"/>
                        <a:t>(ma.kr.)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err="1"/>
                        <a:t>br</a:t>
                      </a:r>
                      <a:r>
                        <a:rPr lang="is-IS" dirty="0"/>
                        <a:t>.</a:t>
                      </a:r>
                      <a:endParaRPr lang="LID4096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Fjármála-áætlun</a:t>
                      </a:r>
                    </a:p>
                    <a:p>
                      <a:pPr algn="ctr"/>
                      <a:r>
                        <a:rPr lang="is-IS" dirty="0"/>
                        <a:t>2019</a:t>
                      </a:r>
                    </a:p>
                    <a:p>
                      <a:pPr algn="ctr"/>
                      <a:r>
                        <a:rPr lang="is-IS" dirty="0"/>
                        <a:t>(% af VLF)</a:t>
                      </a:r>
                      <a:endParaRPr lang="LID4096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Frumvarp</a:t>
                      </a:r>
                    </a:p>
                    <a:p>
                      <a:pPr algn="ctr"/>
                      <a:r>
                        <a:rPr lang="is-IS" dirty="0"/>
                        <a:t>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dirty="0"/>
                        <a:t>(% af VLF)</a:t>
                      </a:r>
                      <a:endParaRPr lang="LID4096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err="1"/>
                        <a:t>br</a:t>
                      </a:r>
                      <a:r>
                        <a:rPr lang="is-IS" dirty="0"/>
                        <a:t>.</a:t>
                      </a:r>
                      <a:endParaRPr lang="LID4096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9681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Frumtekjur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878,0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880,5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2,5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30,7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30,7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0,0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20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Frumgjöld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799,2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803,3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4,1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27,9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28,0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0,1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24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b="1" dirty="0"/>
                        <a:t>Frumjöfnuður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78,8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77,2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-1,6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2,8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2,7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-0,1</a:t>
                      </a:r>
                      <a:endParaRPr lang="LID4096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5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Vaxtatekjur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12,8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11,2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-1,6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0,4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0,4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-0,1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5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Vaxtagjöld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63,0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59,4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-3,6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2,2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2,1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-0,1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04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b="1" dirty="0"/>
                        <a:t>Vaxtajöfnuður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-50,2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-48,2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2,0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-1,8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-1,7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-0,1</a:t>
                      </a:r>
                      <a:endParaRPr lang="LID4096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0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Heildartekjur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890,8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891,7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0,9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31,1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31,1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-0,1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5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Heildargjöld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862,2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862,7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0,5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30,1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30,1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-0,1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36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b="1" dirty="0"/>
                        <a:t>Heildarjöfnuður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28,6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29,0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0,4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1,0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1,0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 dirty="0"/>
                        <a:t>0,0</a:t>
                      </a:r>
                      <a:endParaRPr lang="LID4096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80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78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788" y="261645"/>
            <a:ext cx="10728423" cy="1107996"/>
          </a:xfr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Tekjuáætlun 2019:</a:t>
            </a:r>
            <a:br>
              <a:rPr lang="en-U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sz="36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Breyting</a:t>
            </a:r>
            <a:r>
              <a:rPr lang="en-US" sz="36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6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frá</a:t>
            </a:r>
            <a:r>
              <a:rPr lang="en-US" sz="36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6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fjármálaáætlun</a:t>
            </a:r>
            <a:endParaRPr lang="en-US" sz="36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701917"/>
              </p:ext>
            </p:extLst>
          </p:nvPr>
        </p:nvGraphicFramePr>
        <p:xfrm>
          <a:off x="913507" y="1637882"/>
          <a:ext cx="8793201" cy="461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0324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788" y="261645"/>
            <a:ext cx="10728423" cy="1107996"/>
          </a:xfrm>
        </p:spPr>
        <p:txBody>
          <a:bodyPr wrap="square" lIns="0" tIns="0" rIns="0" bIns="0">
            <a:spAutoFit/>
          </a:bodyPr>
          <a:lstStyle/>
          <a:p>
            <a:r>
              <a:rPr lang="en-US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Gjaldahlið</a:t>
            </a:r>
            <a:r>
              <a:rPr lang="en-U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2019:</a:t>
            </a:r>
            <a:br>
              <a:rPr lang="en-U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sz="36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Breyting</a:t>
            </a:r>
            <a:r>
              <a:rPr lang="en-US" sz="36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6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heildargjalda</a:t>
            </a:r>
            <a:r>
              <a:rPr lang="en-US" sz="36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36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frá</a:t>
            </a:r>
            <a:r>
              <a:rPr lang="en-US" sz="36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fjármálaáætlun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301559"/>
              </p:ext>
            </p:extLst>
          </p:nvPr>
        </p:nvGraphicFramePr>
        <p:xfrm>
          <a:off x="1645275" y="1637882"/>
          <a:ext cx="8901449" cy="461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308096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544A988A-ADF8-4A3D-865C-184431C6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10"/>
          </a:xfrm>
        </p:spPr>
        <p:txBody>
          <a:bodyPr/>
          <a:lstStyle/>
          <a:p>
            <a:r>
              <a:rPr lang="is-IS" dirty="0"/>
              <a:t>Heildarafkoma ríkissjóðs 2004-2019*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8C343922-29ED-49E7-87C0-C75AAB90A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4361" y="1530349"/>
            <a:ext cx="4473677" cy="4113214"/>
          </a:xfrm>
        </p:spPr>
        <p:txBody>
          <a:bodyPr/>
          <a:lstStyle/>
          <a:p>
            <a:r>
              <a:rPr lang="is-IS" sz="2400" dirty="0"/>
              <a:t>Meginviðfangsefni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is-IS" dirty="0"/>
              <a:t>Viðhalda og treysta stöðugleika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is-IS" dirty="0"/>
              <a:t>Varfærni í ákvarðanatökum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is-IS" dirty="0"/>
              <a:t>Svigrúm nýtt til styrktar grunnþjónustu 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is-IS" dirty="0"/>
              <a:t>Áframhaldandi skuldalækkun</a:t>
            </a:r>
          </a:p>
          <a:p>
            <a:r>
              <a:rPr lang="is-IS" sz="2400" dirty="0"/>
              <a:t>Jafnvægi hefur náðst í ríkisfjármálum</a:t>
            </a:r>
          </a:p>
          <a:p>
            <a:r>
              <a:rPr lang="is-IS" sz="2400" dirty="0"/>
              <a:t>Heildarafkoma ríkissjóðs árið 2019 er áætluð um 29 ma.kr. eða sem nemur 1,0% af VLF</a:t>
            </a:r>
          </a:p>
          <a:p>
            <a:endParaRPr lang="is-IS" sz="2400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3577137D-01EA-482F-975B-22ECF3128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293721"/>
              </p:ext>
            </p:extLst>
          </p:nvPr>
        </p:nvGraphicFramePr>
        <p:xfrm>
          <a:off x="838200" y="1292225"/>
          <a:ext cx="678951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B67EDB-B6E3-4DE0-9155-9CABC2C2760F}"/>
              </a:ext>
            </a:extLst>
          </p:cNvPr>
          <p:cNvSpPr txBox="1">
            <a:spLocks/>
          </p:cNvSpPr>
          <p:nvPr/>
        </p:nvSpPr>
        <p:spPr>
          <a:xfrm>
            <a:off x="1162050" y="5643563"/>
            <a:ext cx="4933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*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frátöldum</a:t>
            </a:r>
            <a:r>
              <a:rPr lang="en-US" sz="1200" dirty="0"/>
              <a:t> </a:t>
            </a:r>
            <a:r>
              <a:rPr lang="en-US" sz="1200" dirty="0" err="1"/>
              <a:t>tilteknum</a:t>
            </a:r>
            <a:r>
              <a:rPr lang="en-US" sz="1200" dirty="0"/>
              <a:t> </a:t>
            </a:r>
            <a:r>
              <a:rPr lang="en-US" sz="1200" dirty="0" err="1"/>
              <a:t>óreglulegum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einskiptis</a:t>
            </a:r>
            <a:r>
              <a:rPr lang="en-US" sz="1200" dirty="0"/>
              <a:t> </a:t>
            </a:r>
            <a:r>
              <a:rPr lang="en-US" sz="1200" dirty="0" err="1"/>
              <a:t>tekju</a:t>
            </a:r>
            <a:r>
              <a:rPr lang="en-US" sz="1200" dirty="0"/>
              <a:t>-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útgjaldaliðum</a:t>
            </a:r>
            <a:r>
              <a:rPr lang="en-US" sz="1200" dirty="0"/>
              <a:t> </a:t>
            </a:r>
            <a:r>
              <a:rPr lang="en-US" sz="1200" dirty="0" err="1"/>
              <a:t>s.s.</a:t>
            </a:r>
            <a:r>
              <a:rPr lang="en-US" sz="1200" dirty="0"/>
              <a:t> </a:t>
            </a:r>
            <a:r>
              <a:rPr lang="en-US" sz="1200" dirty="0" err="1"/>
              <a:t>stöðugleikaframlögum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einskiptis</a:t>
            </a:r>
            <a:r>
              <a:rPr lang="en-US" sz="1200" dirty="0"/>
              <a:t> </a:t>
            </a:r>
            <a:r>
              <a:rPr lang="en-US" sz="1200" dirty="0" err="1"/>
              <a:t>framlagi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A-</a:t>
            </a:r>
            <a:r>
              <a:rPr lang="en-US" sz="1200" dirty="0" err="1"/>
              <a:t>deildar</a:t>
            </a:r>
            <a:r>
              <a:rPr lang="en-US" sz="1200" dirty="0"/>
              <a:t> LSR </a:t>
            </a:r>
            <a:r>
              <a:rPr lang="en-US" sz="1200" dirty="0" err="1"/>
              <a:t>árið</a:t>
            </a:r>
            <a:r>
              <a:rPr lang="en-US" sz="1200" dirty="0"/>
              <a:t> 2016.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891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CD885-D972-44CB-B0AD-022E3C0A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161" y="2148113"/>
            <a:ext cx="10346333" cy="201686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is-I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is-IS" sz="3200" dirty="0"/>
              <a:t>Skilyrði </a:t>
            </a:r>
            <a:r>
              <a:rPr lang="is-IS" sz="3200" b="1" dirty="0"/>
              <a:t>afkomureglu</a:t>
            </a:r>
            <a:r>
              <a:rPr lang="is-IS" sz="3200" dirty="0"/>
              <a:t> uppfyllt árin 2018 og 2019</a:t>
            </a:r>
          </a:p>
          <a:p>
            <a:pPr marL="0" indent="0">
              <a:buNone/>
            </a:pPr>
            <a:endParaRPr lang="is-I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is-IS" sz="3200" dirty="0">
                <a:cs typeface="Calibri" panose="020F0502020204030204" pitchFamily="34" charset="0"/>
              </a:rPr>
              <a:t>Skilyrði </a:t>
            </a:r>
            <a:r>
              <a:rPr lang="is-IS" sz="3200" b="1" dirty="0">
                <a:cs typeface="Calibri" panose="020F0502020204030204" pitchFamily="34" charset="0"/>
              </a:rPr>
              <a:t>skuldareglunnar</a:t>
            </a:r>
            <a:r>
              <a:rPr lang="is-IS" sz="3200" dirty="0">
                <a:cs typeface="Calibri" panose="020F0502020204030204" pitchFamily="34" charset="0"/>
              </a:rPr>
              <a:t> uppfyllt í fyrsta sinn árið 2019</a:t>
            </a:r>
            <a:endParaRPr lang="is-I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81A25F-046E-4762-9FCA-7FD1466F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491617"/>
            <a:ext cx="11049000" cy="603251"/>
          </a:xfrm>
        </p:spPr>
        <p:txBody>
          <a:bodyPr>
            <a:noAutofit/>
          </a:bodyPr>
          <a:lstStyle/>
          <a:p>
            <a:r>
              <a:rPr lang="is-IS" dirty="0">
                <a:solidFill>
                  <a:schemeClr val="tx1"/>
                </a:solidFill>
              </a:rPr>
              <a:t>Skilyrði fjármálareglna uppfyllt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813040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CD885-D972-44CB-B0AD-022E3C0A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67" y="1581739"/>
            <a:ext cx="11032133" cy="4948519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Eru þríþættar: </a:t>
            </a:r>
            <a:r>
              <a:rPr lang="is-IS" b="1" dirty="0"/>
              <a:t>Afkomuregla</a:t>
            </a:r>
            <a:r>
              <a:rPr lang="is-IS" dirty="0"/>
              <a:t>, </a:t>
            </a:r>
            <a:r>
              <a:rPr lang="is-IS" b="1" dirty="0"/>
              <a:t>skuldaregla</a:t>
            </a:r>
            <a:r>
              <a:rPr lang="is-IS" dirty="0"/>
              <a:t> og </a:t>
            </a:r>
            <a:r>
              <a:rPr lang="is-IS" b="1" dirty="0"/>
              <a:t>skuldalækkunarregla</a:t>
            </a:r>
          </a:p>
          <a:p>
            <a:pPr marL="0" indent="0">
              <a:spcBef>
                <a:spcPts val="0"/>
              </a:spcBef>
              <a:buNone/>
            </a:pPr>
            <a:endParaRPr lang="is-IS" dirty="0"/>
          </a:p>
          <a:p>
            <a:pPr marL="514350" indent="-514350">
              <a:buFont typeface="+mj-lt"/>
              <a:buAutoNum type="arabicPeriod"/>
            </a:pPr>
            <a:r>
              <a:rPr lang="is-IS" b="1" dirty="0"/>
              <a:t>Afkomuregla</a:t>
            </a:r>
            <a:r>
              <a:rPr lang="is-IS" dirty="0"/>
              <a:t>: </a:t>
            </a:r>
            <a:r>
              <a:rPr lang="is-IS" i="1" dirty="0"/>
              <a:t>Heildarjöfnuður hins opinbera yfir 5 ár skal vera jákvæður og árlegur halli ávallt undir 2,5% á VLF. </a:t>
            </a:r>
          </a:p>
          <a:p>
            <a:pPr marL="0" indent="0">
              <a:buNone/>
            </a:pPr>
            <a:endParaRPr lang="is-IS" dirty="0"/>
          </a:p>
          <a:p>
            <a:pPr lvl="1"/>
            <a:r>
              <a:rPr lang="is-IS" i="1" dirty="0">
                <a:latin typeface="+mn-lt"/>
              </a:rPr>
              <a:t>Horfur 2018: </a:t>
            </a:r>
            <a:r>
              <a:rPr lang="is-IS" dirty="0">
                <a:latin typeface="+mn-lt"/>
              </a:rPr>
              <a:t>Samkvæmt bráðabirgðatölum Hagstofu Íslands er áætlað að afkoma ríkissjóðs verði 1,2% af VLF. Afkoma sveitarfélaga gæti orðið lítillega neikvæð ef miðað er við bráðabirgðatölur fyrir fyrsta ársfjórðung 2018.</a:t>
            </a:r>
          </a:p>
          <a:p>
            <a:pPr lvl="1"/>
            <a:r>
              <a:rPr lang="is-IS" i="1" dirty="0">
                <a:latin typeface="+mn-lt"/>
              </a:rPr>
              <a:t>Horfur 2019: </a:t>
            </a:r>
            <a:r>
              <a:rPr lang="is-IS" dirty="0">
                <a:latin typeface="+mn-lt"/>
              </a:rPr>
              <a:t>Áætlað að afkoma ríkissjóðs verði jákvæð um 1,0% af VLF. Með hliðsjón af áætlunum sveitarfélaga í fjármálaáætlun verður afkoma hins opinbera jákvæð.</a:t>
            </a:r>
          </a:p>
          <a:p>
            <a:pPr marL="457200" lvl="1" indent="0">
              <a:buNone/>
            </a:pPr>
            <a:endParaRPr lang="is-IS" sz="2800" dirty="0">
              <a:latin typeface="+mn-lt"/>
            </a:endParaRPr>
          </a:p>
          <a:p>
            <a:pPr marL="457200" lvl="1" indent="0">
              <a:buNone/>
            </a:pPr>
            <a:endParaRPr lang="is-I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81A25F-046E-4762-9FCA-7FD1466F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471953"/>
            <a:ext cx="11049000" cy="603251"/>
          </a:xfrm>
        </p:spPr>
        <p:txBody>
          <a:bodyPr>
            <a:noAutofit/>
          </a:bodyPr>
          <a:lstStyle/>
          <a:p>
            <a:r>
              <a:rPr lang="is-IS" dirty="0">
                <a:solidFill>
                  <a:schemeClr val="tx1"/>
                </a:solidFill>
              </a:rPr>
              <a:t>Fjármálareglur skv. lögum um opinber fjármál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228735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90" y="3657037"/>
            <a:ext cx="10515600" cy="630195"/>
          </a:xfrm>
        </p:spPr>
        <p:txBody>
          <a:bodyPr/>
          <a:lstStyle/>
          <a:p>
            <a:r>
              <a:rPr lang="is-IS" dirty="0" err="1"/>
              <a:t>Ítarefni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4904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EA6DAA-6086-4E16-A8A5-9F889EDA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67" y="1574800"/>
            <a:ext cx="11032133" cy="4948519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is-IS" b="1" dirty="0"/>
              <a:t>Skuldaregla</a:t>
            </a:r>
            <a:r>
              <a:rPr lang="is-IS" dirty="0"/>
              <a:t>: Heildarskuldir hins opinbera skv. skuldareglur séu lægri en 30% af VLF.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is-IS" b="1" dirty="0"/>
              <a:t>Skuldalækkunarregla</a:t>
            </a:r>
            <a:r>
              <a:rPr lang="is-IS" dirty="0"/>
              <a:t>: Ef skuldir eru hærri en 30% skal ná því prósentumarki með ákveðnum kvöðum um hraða á lækkun skulda.</a:t>
            </a:r>
          </a:p>
          <a:p>
            <a:pPr marL="0" lvl="0" indent="0">
              <a:spcBef>
                <a:spcPts val="600"/>
              </a:spcBef>
              <a:buNone/>
            </a:pPr>
            <a:endParaRPr lang="is-IS" dirty="0"/>
          </a:p>
          <a:p>
            <a:pPr lvl="1"/>
            <a:r>
              <a:rPr lang="is-IS" i="1" dirty="0">
                <a:latin typeface="Calibri "/>
                <a:cs typeface="Calibri" panose="020F0502020204030204" pitchFamily="34" charset="0"/>
              </a:rPr>
              <a:t>Horfur 2018:  </a:t>
            </a:r>
            <a:r>
              <a:rPr lang="is-IS" dirty="0">
                <a:latin typeface="Calibri "/>
                <a:cs typeface="Calibri" panose="020F0502020204030204" pitchFamily="34" charset="0"/>
              </a:rPr>
              <a:t>Skuldir ríkissjóðs í árslok 2018 áætlaðar 23,5% af VLF. Ef skuldir sveitarfélaga verða í samræmi við gildandi fjármálaáætlun verður skuldahlutfall hins opinbera um 30% af VLF í árslok.</a:t>
            </a:r>
          </a:p>
          <a:p>
            <a:pPr lvl="1"/>
            <a:r>
              <a:rPr lang="is-IS" i="1" dirty="0">
                <a:latin typeface="Calibri "/>
                <a:cs typeface="Calibri" panose="020F0502020204030204" pitchFamily="34" charset="0"/>
              </a:rPr>
              <a:t>Horfur 2019:  </a:t>
            </a:r>
            <a:r>
              <a:rPr lang="is-IS" dirty="0">
                <a:latin typeface="Calibri "/>
                <a:cs typeface="Calibri" panose="020F0502020204030204" pitchFamily="34" charset="0"/>
              </a:rPr>
              <a:t>Gert er ráð fyrir að skuldir ríkissjóðs í árslok verði um 22% af VLF. Að teknu tilliti til áætlana sveitarfélaga er áætlað að heildarskuldir hins opinbera verði um 28% í árslok. </a:t>
            </a:r>
          </a:p>
          <a:p>
            <a:pPr marL="457200" lvl="1" indent="0">
              <a:spcBef>
                <a:spcPts val="0"/>
              </a:spcBef>
              <a:buNone/>
            </a:pPr>
            <a:endParaRPr lang="is-IS" sz="2800" dirty="0"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2A112E-AB75-493E-AB59-5FCB5899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501450"/>
            <a:ext cx="11049000" cy="603251"/>
          </a:xfrm>
        </p:spPr>
        <p:txBody>
          <a:bodyPr>
            <a:noAutofit/>
          </a:bodyPr>
          <a:lstStyle/>
          <a:p>
            <a:r>
              <a:rPr lang="is-IS">
                <a:solidFill>
                  <a:schemeClr val="tx1"/>
                </a:solidFill>
              </a:rPr>
              <a:t>Fjármálareglur skv. </a:t>
            </a:r>
            <a:r>
              <a:rPr lang="is-IS" dirty="0">
                <a:solidFill>
                  <a:schemeClr val="tx1"/>
                </a:solidFill>
              </a:rPr>
              <a:t>lögum um opinber fjármál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3681246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23B6984-499C-4EC0-8EA2-531570DA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9" y="439085"/>
            <a:ext cx="11353800" cy="82056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468C"/>
                </a:solidFill>
                <a:ea typeface="Corbel" charset="0"/>
                <a:cs typeface="Corbel" charset="0"/>
              </a:rPr>
              <a:t>Frumjöfnuður</a:t>
            </a:r>
            <a:r>
              <a:rPr lang="en-US" dirty="0">
                <a:solidFill>
                  <a:srgbClr val="00468C"/>
                </a:solidFill>
                <a:ea typeface="Corbel" charset="0"/>
                <a:cs typeface="Corbel" charset="0"/>
              </a:rPr>
              <a:t> </a:t>
            </a:r>
            <a:r>
              <a:rPr lang="en-US" dirty="0" err="1">
                <a:solidFill>
                  <a:srgbClr val="00468C"/>
                </a:solidFill>
                <a:ea typeface="Corbel" charset="0"/>
                <a:cs typeface="Corbel" charset="0"/>
              </a:rPr>
              <a:t>hins</a:t>
            </a:r>
            <a:r>
              <a:rPr lang="en-US" dirty="0">
                <a:solidFill>
                  <a:srgbClr val="00468C"/>
                </a:solidFill>
                <a:ea typeface="Corbel" charset="0"/>
                <a:cs typeface="Corbel" charset="0"/>
              </a:rPr>
              <a:t> </a:t>
            </a:r>
            <a:r>
              <a:rPr lang="en-US" dirty="0" err="1">
                <a:solidFill>
                  <a:srgbClr val="00468C"/>
                </a:solidFill>
                <a:ea typeface="Corbel" charset="0"/>
                <a:cs typeface="Corbel" charset="0"/>
              </a:rPr>
              <a:t>opinbera</a:t>
            </a:r>
            <a:r>
              <a:rPr lang="en-US" dirty="0">
                <a:solidFill>
                  <a:srgbClr val="00468C"/>
                </a:solidFill>
                <a:ea typeface="Corbel" charset="0"/>
                <a:cs typeface="Corbel" charset="0"/>
              </a:rPr>
              <a:t> 2017: </a:t>
            </a:r>
            <a:r>
              <a:rPr lang="en-US" dirty="0" err="1">
                <a:solidFill>
                  <a:srgbClr val="00468C"/>
                </a:solidFill>
                <a:ea typeface="Corbel" charset="0"/>
                <a:cs typeface="Corbel" charset="0"/>
              </a:rPr>
              <a:t>Ísland</a:t>
            </a:r>
            <a:r>
              <a:rPr lang="en-US" dirty="0">
                <a:solidFill>
                  <a:srgbClr val="00468C"/>
                </a:solidFill>
                <a:ea typeface="Corbel" charset="0"/>
                <a:cs typeface="Corbel" charset="0"/>
              </a:rPr>
              <a:t> </a:t>
            </a:r>
            <a:r>
              <a:rPr lang="en-US" dirty="0" err="1">
                <a:solidFill>
                  <a:srgbClr val="00468C"/>
                </a:solidFill>
                <a:ea typeface="Corbel" charset="0"/>
                <a:cs typeface="Corbel" charset="0"/>
              </a:rPr>
              <a:t>og</a:t>
            </a:r>
            <a:r>
              <a:rPr lang="en-US" dirty="0">
                <a:solidFill>
                  <a:srgbClr val="00468C"/>
                </a:solidFill>
                <a:ea typeface="Corbel" charset="0"/>
                <a:cs typeface="Corbel" charset="0"/>
              </a:rPr>
              <a:t> ESB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2D19F196-1A95-45AC-9AED-C8EB66C3E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479" y="1825625"/>
            <a:ext cx="4942022" cy="3863975"/>
          </a:xfrm>
        </p:spPr>
        <p:txBody>
          <a:bodyPr>
            <a:normAutofit/>
          </a:bodyPr>
          <a:lstStyle/>
          <a:p>
            <a:pPr lvl="1"/>
            <a:r>
              <a:rPr lang="is-IS" dirty="0"/>
              <a:t>Frumjöfnuður er betri en í flestum ríkjum ESB</a:t>
            </a:r>
          </a:p>
          <a:p>
            <a:pPr marL="914400" lvl="2" indent="0">
              <a:buNone/>
            </a:pPr>
            <a:endParaRPr lang="is-IS" sz="2400" dirty="0"/>
          </a:p>
          <a:p>
            <a:pPr lvl="1"/>
            <a:r>
              <a:rPr lang="is-IS" dirty="0"/>
              <a:t>Vaxtakostnaður ríkissjóðs er hins vegar hærri hér á landi en í nokkru ríkja ESB þótt skuldastaðan sé í meðallagi</a:t>
            </a:r>
          </a:p>
          <a:p>
            <a:pPr lvl="1"/>
            <a:endParaRPr lang="is-IS" dirty="0"/>
          </a:p>
          <a:p>
            <a:pPr marL="914400" lvl="2" indent="0">
              <a:buNone/>
            </a:pPr>
            <a:endParaRPr lang="is-IS" sz="2400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C4EFA10C-7002-4840-BD2D-348FE9A61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639312"/>
              </p:ext>
            </p:extLst>
          </p:nvPr>
        </p:nvGraphicFramePr>
        <p:xfrm>
          <a:off x="5470719" y="1644844"/>
          <a:ext cx="6021926" cy="484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10">
            <a:extLst>
              <a:ext uri="{FF2B5EF4-FFF2-40B4-BE49-F238E27FC236}">
                <a16:creationId xmlns:a16="http://schemas.microsoft.com/office/drawing/2014/main" id="{040D068C-9425-4AE3-8ED3-E3A2B6194F1E}"/>
              </a:ext>
            </a:extLst>
          </p:cNvPr>
          <p:cNvSpPr/>
          <p:nvPr/>
        </p:nvSpPr>
        <p:spPr>
          <a:xfrm>
            <a:off x="838200" y="6074794"/>
            <a:ext cx="43053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000" dirty="0"/>
              <a:t>*Heimild: Tölur um </a:t>
            </a:r>
            <a:r>
              <a:rPr lang="is-IS" sz="1100" dirty="0"/>
              <a:t>frumjöfnuð</a:t>
            </a:r>
            <a:r>
              <a:rPr lang="is-IS" sz="1000" dirty="0"/>
              <a:t> eru frá </a:t>
            </a:r>
            <a:r>
              <a:rPr lang="is-IS" sz="1000" dirty="0" err="1"/>
              <a:t>Eurostat</a:t>
            </a:r>
            <a:r>
              <a:rPr lang="is-IS" sz="1000" dirty="0"/>
              <a:t> - bráðabirgðatölur</a:t>
            </a:r>
            <a:endParaRPr lang="en-US" sz="10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70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Tekjur ríkissjóðs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2207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0140" y="482016"/>
            <a:ext cx="10174632" cy="609398"/>
          </a:xfr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Endurmat tekna ríkissjóðs fyrir </a:t>
            </a:r>
            <a:r>
              <a:rPr lang="en-US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árið</a:t>
            </a:r>
            <a:r>
              <a:rPr lang="en-U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2018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9DECEF-E065-48FE-AB06-285D97262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6401"/>
              </p:ext>
            </p:extLst>
          </p:nvPr>
        </p:nvGraphicFramePr>
        <p:xfrm>
          <a:off x="1306571" y="1091414"/>
          <a:ext cx="9629140" cy="556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97421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ill 10">
            <a:extLst>
              <a:ext uri="{FF2B5EF4-FFF2-40B4-BE49-F238E27FC236}">
                <a16:creationId xmlns:a16="http://schemas.microsoft.com/office/drawing/2014/main" id="{B514C198-949C-4275-8D28-C7186056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8" y="463448"/>
            <a:ext cx="10515600" cy="824578"/>
          </a:xfrm>
        </p:spPr>
        <p:txBody>
          <a:bodyPr/>
          <a:lstStyle/>
          <a:p>
            <a:r>
              <a:rPr lang="is-IS" dirty="0"/>
              <a:t>Skattkerfisbreytingar: Áhrif á tekjur 2019</a:t>
            </a:r>
            <a:endParaRPr lang="LID4096" dirty="0"/>
          </a:p>
        </p:txBody>
      </p:sp>
      <p:graphicFrame>
        <p:nvGraphicFramePr>
          <p:cNvPr id="8" name="Staðgengill efnis 7">
            <a:extLst>
              <a:ext uri="{FF2B5EF4-FFF2-40B4-BE49-F238E27FC236}">
                <a16:creationId xmlns:a16="http://schemas.microsoft.com/office/drawing/2014/main" id="{34364545-0D6A-401B-93B5-0AD8D32BBA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6259925"/>
              </p:ext>
            </p:extLst>
          </p:nvPr>
        </p:nvGraphicFramePr>
        <p:xfrm>
          <a:off x="838200" y="1415317"/>
          <a:ext cx="10404232" cy="41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8477">
                  <a:extLst>
                    <a:ext uri="{9D8B030D-6E8A-4147-A177-3AD203B41FA5}">
                      <a16:colId xmlns:a16="http://schemas.microsoft.com/office/drawing/2014/main" val="3370951341"/>
                    </a:ext>
                  </a:extLst>
                </a:gridCol>
                <a:gridCol w="5005755">
                  <a:extLst>
                    <a:ext uri="{9D8B030D-6E8A-4147-A177-3AD203B41FA5}">
                      <a16:colId xmlns:a16="http://schemas.microsoft.com/office/drawing/2014/main" val="3588699890"/>
                    </a:ext>
                  </a:extLst>
                </a:gridCol>
              </a:tblGrid>
              <a:tr h="509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dirty="0">
                          <a:latin typeface="Corbel" panose="020B0503020204020204" pitchFamily="34" charset="0"/>
                        </a:rPr>
                        <a:t>Áform í fjárlagafrumvarpi 2019</a:t>
                      </a:r>
                    </a:p>
                  </a:txBody>
                  <a:tcPr marL="91862" marR="9186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dirty="0">
                          <a:latin typeface="Corbel" panose="020B0503020204020204" pitchFamily="34" charset="0"/>
                        </a:rPr>
                        <a:t>Fyrri kerfisbreytingar með áhrif á 2019 </a:t>
                      </a:r>
                    </a:p>
                  </a:txBody>
                  <a:tcPr marL="91862" marR="91862" anchor="ctr"/>
                </a:tc>
                <a:extLst>
                  <a:ext uri="{0D108BD9-81ED-4DB2-BD59-A6C34878D82A}">
                    <a16:rowId xmlns:a16="http://schemas.microsoft.com/office/drawing/2014/main" val="864962348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dirty="0">
                          <a:latin typeface="Corbel" panose="020B0503020204020204" pitchFamily="34" charset="0"/>
                        </a:rPr>
                        <a:t>Lækkun tryggingagjalds um 0,25%- stig (-4 ma.)</a:t>
                      </a:r>
                    </a:p>
                  </a:txBody>
                  <a:tcPr marL="91862" marR="9186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dirty="0">
                          <a:latin typeface="Corbel" panose="020B0503020204020204" pitchFamily="34" charset="0"/>
                        </a:rPr>
                        <a:t>Afnám afsláttar af vörugjaldi bílaleiga (1,3 ma.)</a:t>
                      </a:r>
                    </a:p>
                  </a:txBody>
                  <a:tcPr marL="91862" marR="91862" anchor="ctr"/>
                </a:tc>
                <a:extLst>
                  <a:ext uri="{0D108BD9-81ED-4DB2-BD59-A6C34878D82A}">
                    <a16:rowId xmlns:a16="http://schemas.microsoft.com/office/drawing/2014/main" val="2998256017"/>
                  </a:ext>
                </a:extLst>
              </a:tr>
              <a:tr h="1668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dirty="0">
                          <a:latin typeface="Corbel" panose="020B0503020204020204" pitchFamily="34" charset="0"/>
                        </a:rPr>
                        <a:t>Viðbótarhækkun persónuafsláttar um 1%- stig umfram hækkun VNV og þrepamörk tekjuskatts einstaklinga miðuð við VNV í stað launavísitölu (-1,7 ma.)</a:t>
                      </a:r>
                      <a:br>
                        <a:rPr lang="is-IS" sz="1800" dirty="0">
                          <a:latin typeface="Corbel" panose="020B0503020204020204" pitchFamily="34" charset="0"/>
                        </a:rPr>
                      </a:br>
                      <a:r>
                        <a:rPr lang="is-IS" sz="1800" dirty="0">
                          <a:latin typeface="Corbel" panose="020B0503020204020204" pitchFamily="34" charset="0"/>
                        </a:rPr>
                        <a:t>       *</a:t>
                      </a:r>
                      <a:r>
                        <a:rPr lang="is-IS" sz="1800" baseline="0" dirty="0">
                          <a:latin typeface="Corbel" panose="020B0503020204020204" pitchFamily="34" charset="0"/>
                        </a:rPr>
                        <a:t>Samhliða hækka barnabætur um 17,5% á milli</a:t>
                      </a:r>
                      <a:br>
                        <a:rPr lang="is-IS" sz="1800" baseline="0" dirty="0">
                          <a:latin typeface="Corbel" panose="020B0503020204020204" pitchFamily="34" charset="0"/>
                        </a:rPr>
                      </a:br>
                      <a:r>
                        <a:rPr lang="is-IS" sz="1800" baseline="0" dirty="0">
                          <a:latin typeface="Corbel" panose="020B0503020204020204" pitchFamily="34" charset="0"/>
                        </a:rPr>
                        <a:t>          ára og vaxtabætur um 13%.        </a:t>
                      </a:r>
                      <a:endParaRPr lang="LID4096" sz="1800" baseline="0" dirty="0">
                        <a:latin typeface="Corbel" panose="020B0503020204020204" pitchFamily="34" charset="0"/>
                      </a:endParaRPr>
                    </a:p>
                  </a:txBody>
                  <a:tcPr marL="91862" marR="91862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dirty="0">
                          <a:latin typeface="Corbel" panose="020B0503020204020204" pitchFamily="34" charset="0"/>
                        </a:rPr>
                        <a:t>Almennt úrræði séreignarsparnaðar fellur brott um mitt ár (1,1 ma.)</a:t>
                      </a:r>
                    </a:p>
                  </a:txBody>
                  <a:tcPr marL="91862" marR="91862" anchor="ctr"/>
                </a:tc>
                <a:extLst>
                  <a:ext uri="{0D108BD9-81ED-4DB2-BD59-A6C34878D82A}">
                    <a16:rowId xmlns:a16="http://schemas.microsoft.com/office/drawing/2014/main" val="2880639860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dirty="0">
                          <a:latin typeface="Corbel" panose="020B0503020204020204" pitchFamily="34" charset="0"/>
                        </a:rPr>
                        <a:t>Aðrar breytingar nettó (u.þ.b. 1,5 ma.kr.):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s-IS" sz="1800" dirty="0">
                          <a:latin typeface="Corbel" panose="020B0503020204020204" pitchFamily="34" charset="0"/>
                        </a:rPr>
                        <a:t>Stuðningur við bókaútgáfu á íslensku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s-IS" sz="1800" dirty="0">
                          <a:latin typeface="Corbel" panose="020B0503020204020204" pitchFamily="34" charset="0"/>
                        </a:rPr>
                        <a:t>Hækkun kolefnisgjalds um 10%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s-IS" sz="1800" dirty="0">
                          <a:latin typeface="Corbel" panose="020B0503020204020204" pitchFamily="34" charset="0"/>
                        </a:rPr>
                        <a:t>Verðlagsuppfærsla aukatekna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s-IS" sz="1800" dirty="0">
                          <a:latin typeface="Corbel" panose="020B0503020204020204" pitchFamily="34" charset="0"/>
                        </a:rPr>
                        <a:t>Aðgerðir gegn skattsvikum</a:t>
                      </a:r>
                    </a:p>
                  </a:txBody>
                  <a:tcPr marL="91862" marR="91862" anchor="ctr"/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 marL="91862" marR="91862"/>
                </a:tc>
                <a:extLst>
                  <a:ext uri="{0D108BD9-81ED-4DB2-BD59-A6C34878D82A}">
                    <a16:rowId xmlns:a16="http://schemas.microsoft.com/office/drawing/2014/main" val="414298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546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55373B-D1BD-425B-BCBF-0A0D62740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571048"/>
              </p:ext>
            </p:extLst>
          </p:nvPr>
        </p:nvGraphicFramePr>
        <p:xfrm>
          <a:off x="901700" y="914400"/>
          <a:ext cx="9850383" cy="58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/>
          <a:lstStyle/>
          <a:p>
            <a:r>
              <a:rPr lang="en-US" dirty="0" err="1">
                <a:solidFill>
                  <a:srgbClr val="00468C"/>
                </a:solidFill>
              </a:rPr>
              <a:t>Samsetning</a:t>
            </a:r>
            <a:r>
              <a:rPr lang="en-US" dirty="0">
                <a:solidFill>
                  <a:srgbClr val="00468C"/>
                </a:solidFill>
              </a:rPr>
              <a:t> </a:t>
            </a:r>
            <a:r>
              <a:rPr lang="en-US" dirty="0" err="1">
                <a:solidFill>
                  <a:srgbClr val="00468C"/>
                </a:solidFill>
              </a:rPr>
              <a:t>tekna</a:t>
            </a:r>
            <a:r>
              <a:rPr lang="en-US" dirty="0">
                <a:solidFill>
                  <a:srgbClr val="00468C"/>
                </a:solidFill>
              </a:rPr>
              <a:t> </a:t>
            </a:r>
            <a:r>
              <a:rPr lang="en-US" dirty="0" err="1">
                <a:solidFill>
                  <a:srgbClr val="00468C"/>
                </a:solidFill>
              </a:rPr>
              <a:t>ríkissjóðs</a:t>
            </a:r>
            <a:r>
              <a:rPr lang="en-US" dirty="0">
                <a:solidFill>
                  <a:srgbClr val="00468C"/>
                </a:solidFill>
              </a:rPr>
              <a:t> 2019</a:t>
            </a:r>
            <a:endParaRPr lang="is-IS" dirty="0"/>
          </a:p>
        </p:txBody>
      </p:sp>
      <p:sp>
        <p:nvSpPr>
          <p:cNvPr id="3" name="Textarammi 2">
            <a:extLst>
              <a:ext uri="{FF2B5EF4-FFF2-40B4-BE49-F238E27FC236}">
                <a16:creationId xmlns:a16="http://schemas.microsoft.com/office/drawing/2014/main" id="{0026484C-D57F-4DB4-AC8E-BF1594286874}"/>
              </a:ext>
            </a:extLst>
          </p:cNvPr>
          <p:cNvSpPr txBox="1"/>
          <p:nvPr/>
        </p:nvSpPr>
        <p:spPr>
          <a:xfrm>
            <a:off x="10300199" y="5977524"/>
            <a:ext cx="90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>
                <a:latin typeface="Corbel" panose="020B0503020204020204" pitchFamily="34" charset="0"/>
              </a:rPr>
              <a:t>ma.kr.</a:t>
            </a:r>
            <a:endParaRPr lang="LID4096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73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544" y="437299"/>
            <a:ext cx="10728423" cy="609398"/>
          </a:xfr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Tekjur aukast um 52 ma.kr. </a:t>
            </a:r>
            <a:r>
              <a:rPr lang="en-US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milli</a:t>
            </a:r>
            <a:r>
              <a:rPr lang="en-U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2018 </a:t>
            </a:r>
            <a:r>
              <a:rPr lang="en-US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og</a:t>
            </a:r>
            <a:r>
              <a:rPr lang="en-U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2019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576323"/>
              </p:ext>
            </p:extLst>
          </p:nvPr>
        </p:nvGraphicFramePr>
        <p:xfrm>
          <a:off x="1120140" y="1449238"/>
          <a:ext cx="9542109" cy="474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9908" y="6277766"/>
            <a:ext cx="8236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s-IS" sz="1100" dirty="0">
                <a:solidFill>
                  <a:srgbClr val="002060"/>
                </a:solidFill>
              </a:rPr>
            </a:br>
            <a:r>
              <a:rPr lang="is-IS" sz="1100" dirty="0">
                <a:solidFill>
                  <a:srgbClr val="002060"/>
                </a:solidFill>
              </a:rPr>
              <a:t>Áhrif kerfisbreytinga í neyslusköttum innifela hliðaráhrif á VSK.</a:t>
            </a:r>
          </a:p>
        </p:txBody>
      </p:sp>
    </p:spTree>
    <p:extLst>
      <p:ext uri="{BB962C8B-B14F-4D97-AF65-F5344CB8AC3E}">
        <p14:creationId xmlns:p14="http://schemas.microsoft.com/office/powerpoint/2010/main" val="347245636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3" name="Titill 2">
            <a:extLst>
              <a:ext uri="{FF2B5EF4-FFF2-40B4-BE49-F238E27FC236}">
                <a16:creationId xmlns:a16="http://schemas.microsoft.com/office/drawing/2014/main" id="{9ED8018F-89CE-4A62-B205-3DA439E1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rgbClr val="00468C"/>
                </a:solidFill>
              </a:rPr>
              <a:t>Tekjur ríkissjóðs 2004–2019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27</a:t>
            </a:fld>
            <a:endParaRPr lang="en-US" sz="9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4406" y="5985175"/>
            <a:ext cx="6631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100" dirty="0">
                <a:latin typeface="Corbel" panose="020B0503020204020204" pitchFamily="34" charset="0"/>
              </a:rPr>
              <a:t>Leiðrétt fyrir helstu óreglulegu liðum, svo sem stöðugleikaframlagi frá 2016 og sköttum á slitabú 2014–2015. </a:t>
            </a:r>
          </a:p>
          <a:p>
            <a:r>
              <a:rPr lang="is-IS" sz="1100" dirty="0">
                <a:latin typeface="Corbel" panose="020B0503020204020204" pitchFamily="34" charset="0"/>
              </a:rPr>
              <a:t>Heimildir: Hagstofan (2004–2017) og áætlun fjármála- og efnahagsráðuneytisins (2018–2019).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618524"/>
              </p:ext>
            </p:extLst>
          </p:nvPr>
        </p:nvGraphicFramePr>
        <p:xfrm>
          <a:off x="1424406" y="1514169"/>
          <a:ext cx="8932535" cy="440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6792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Útgjöld ríkissjóðs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05284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dirty="0"/>
              <a:t>Heildarútgjöld ríkissjóðs 2019 aukast um ríflega 55 ma.kr. frá fjárlögum 2018</a:t>
            </a:r>
            <a:br>
              <a:rPr lang="is-IS" sz="3200" dirty="0"/>
            </a:br>
            <a:r>
              <a:rPr lang="is-IS" sz="2000" i="1" dirty="0"/>
              <a:t>Á þjóðhagsgrunni</a:t>
            </a:r>
            <a:br>
              <a:rPr lang="is-IS" sz="3200" dirty="0"/>
            </a:br>
            <a:endParaRPr lang="is-IS" sz="20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D6B44-D3C2-4019-8DC6-01E0E2ACE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13300" cy="4351338"/>
          </a:xfrm>
        </p:spPr>
        <p:txBody>
          <a:bodyPr/>
          <a:lstStyle/>
          <a:p>
            <a:r>
              <a:rPr lang="is-IS" sz="2000" dirty="0"/>
              <a:t>Heildarútgjöld ríkissjóðs á þjóðhagsgrunni (GFS-staðall) og fjallað er um gagnvart afkomu ríkissjóðs aukast um ríflega 55 ma.kr. frá fjárlögum 2018</a:t>
            </a:r>
          </a:p>
          <a:p>
            <a:pPr lvl="1"/>
            <a:r>
              <a:rPr lang="is-IS" sz="1600" dirty="0"/>
              <a:t>Frumgjöld aukast um 67,2 ma.kr.</a:t>
            </a:r>
          </a:p>
          <a:p>
            <a:pPr lvl="1"/>
            <a:r>
              <a:rPr lang="is-IS" sz="1600" dirty="0"/>
              <a:t>Vaxtagjöld lækka um 11,7 ma.kr.</a:t>
            </a:r>
          </a:p>
          <a:p>
            <a:endParaRPr lang="is-IS" sz="2000" dirty="0"/>
          </a:p>
          <a:p>
            <a:r>
              <a:rPr lang="is-IS" sz="2000" dirty="0"/>
              <a:t>Áætlað er að heildargjöldin verði 862,7 ma.kr. árið 2019 eða 30,1% af VLF samanborið við 807,3 ma.kr. Í fjárlögum 2018 eða sem svarar til 29,6% af VLF</a:t>
            </a:r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  <a:p>
            <a:endParaRPr lang="LID4096" sz="20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920477"/>
              </p:ext>
            </p:extLst>
          </p:nvPr>
        </p:nvGraphicFramePr>
        <p:xfrm>
          <a:off x="5651500" y="1831342"/>
          <a:ext cx="6044304" cy="466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199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2010" y="5569244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r>
              <a:rPr lang="is-IS" sz="2400" i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400" i="1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Staða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horfur</a:t>
            </a:r>
            <a:r>
              <a:rPr lang="en-US" dirty="0"/>
              <a:t> í </a:t>
            </a:r>
            <a:br>
              <a:rPr lang="en-US" dirty="0"/>
            </a:br>
            <a:r>
              <a:rPr lang="en-US" dirty="0" err="1"/>
              <a:t>efnahagsmálum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67897" y="5751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8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66445" cy="931830"/>
          </a:xfrm>
        </p:spPr>
        <p:txBody>
          <a:bodyPr/>
          <a:lstStyle/>
          <a:p>
            <a:r>
              <a:rPr lang="is-IS" sz="3200" dirty="0"/>
              <a:t>Aðlögun útgjalda yfir á IPSAS-</a:t>
            </a:r>
            <a:r>
              <a:rPr lang="is-IS" sz="3200" dirty="0" err="1"/>
              <a:t>reikningsskilastaðal</a:t>
            </a:r>
            <a:r>
              <a:rPr lang="is-IS" sz="3200" dirty="0"/>
              <a:t>* fyrir heildarfjárheimildir fjárlaga </a:t>
            </a:r>
            <a:br>
              <a:rPr lang="is-IS" sz="3200" dirty="0"/>
            </a:br>
            <a:br>
              <a:rPr lang="is-IS" sz="3200" dirty="0"/>
            </a:br>
            <a:endParaRPr lang="is-IS" sz="20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D6B44-D3C2-4019-8DC6-01E0E2ACE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60900" cy="4351338"/>
          </a:xfrm>
        </p:spPr>
        <p:txBody>
          <a:bodyPr/>
          <a:lstStyle/>
          <a:p>
            <a:endParaRPr lang="is-IS" sz="2400" dirty="0"/>
          </a:p>
          <a:p>
            <a:endParaRPr lang="is-IS" sz="2400" dirty="0"/>
          </a:p>
          <a:p>
            <a:endParaRPr lang="LID4096" sz="20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715069"/>
              </p:ext>
            </p:extLst>
          </p:nvPr>
        </p:nvGraphicFramePr>
        <p:xfrm>
          <a:off x="6279502" y="1824992"/>
          <a:ext cx="5663682" cy="466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7669EB5-AC64-462C-ADFE-AB7BC52C4E1B}"/>
              </a:ext>
            </a:extLst>
          </p:cNvPr>
          <p:cNvSpPr txBox="1">
            <a:spLocks/>
          </p:cNvSpPr>
          <p:nvPr/>
        </p:nvSpPr>
        <p:spPr>
          <a:xfrm>
            <a:off x="838200" y="1978025"/>
            <a:ext cx="52578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000" dirty="0"/>
              <a:t>Framsetning útgjalda ríkissjóðs er með tvennum hætti í frumvarpinu:</a:t>
            </a:r>
          </a:p>
          <a:p>
            <a:pPr lvl="1"/>
            <a:r>
              <a:rPr lang="is-IS" sz="1600" dirty="0"/>
              <a:t>Annars vegar á þjóðhagsgrunni skv. alþjóðlegum </a:t>
            </a:r>
            <a:r>
              <a:rPr lang="is-IS" sz="1600" dirty="0" err="1"/>
              <a:t>hagskýrslustaðli</a:t>
            </a:r>
            <a:r>
              <a:rPr lang="is-IS" sz="1600" dirty="0"/>
              <a:t> (GFS) – notuð við umfjöllun á afkomuþróun ríkissjóðs og hagrænum áhrifum ríkisfjármála</a:t>
            </a:r>
          </a:p>
          <a:p>
            <a:pPr lvl="1"/>
            <a:r>
              <a:rPr lang="is-IS" sz="1600" dirty="0"/>
              <a:t>Hins vegar samkvæmt IPSAS-</a:t>
            </a:r>
            <a:r>
              <a:rPr lang="is-IS" sz="1600" dirty="0" err="1"/>
              <a:t>reikningsskilastaðli</a:t>
            </a:r>
            <a:r>
              <a:rPr lang="is-IS" sz="1600" dirty="0"/>
              <a:t> en fjárheimildir fjárlaga og uppgjör í ríkisreikningi er á þeim grunni og er t.d. ætlað að mæla rekstrarárangur ríkisaðila</a:t>
            </a:r>
          </a:p>
          <a:p>
            <a:r>
              <a:rPr lang="is-IS" sz="2000" dirty="0"/>
              <a:t>Á meðfylgjandi mynd eru sýndir helstu aðlögunarliðir á útgjaldahlið milli þessara tveggja staðla</a:t>
            </a:r>
          </a:p>
          <a:p>
            <a:r>
              <a:rPr lang="is-IS" sz="2000" dirty="0"/>
              <a:t>Í glærunum hér á eftir er fjallað um útgjaldabreytingar skv. IPSAS-staðli</a:t>
            </a:r>
          </a:p>
          <a:p>
            <a:endParaRPr lang="LID4096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326368-34FC-4F81-B164-A0C4F4DC7C9C}"/>
              </a:ext>
            </a:extLst>
          </p:cNvPr>
          <p:cNvSpPr txBox="1"/>
          <p:nvPr/>
        </p:nvSpPr>
        <p:spPr>
          <a:xfrm>
            <a:off x="1881672" y="6445965"/>
            <a:ext cx="4547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* Sjá nánari umfjöllun í köflum 3.3. og 5.1 í greinargerð fjárlagafrumvarpsins</a:t>
            </a:r>
            <a:endParaRPr lang="LID4096" sz="1000" dirty="0"/>
          </a:p>
        </p:txBody>
      </p:sp>
    </p:spTree>
    <p:extLst>
      <p:ext uri="{BB962C8B-B14F-4D97-AF65-F5344CB8AC3E}">
        <p14:creationId xmlns:p14="http://schemas.microsoft.com/office/powerpoint/2010/main" val="3842331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44" y="433910"/>
            <a:ext cx="10515600" cy="690698"/>
          </a:xfrm>
        </p:spPr>
        <p:txBody>
          <a:bodyPr/>
          <a:lstStyle/>
          <a:p>
            <a:r>
              <a:rPr lang="is-IS" sz="3200" dirty="0"/>
              <a:t>Heildarfjárheimildir ríkissjóðs aukast um 101 ma.kr. árið 2019</a:t>
            </a:r>
            <a:br>
              <a:rPr lang="is-IS" sz="3200" dirty="0"/>
            </a:br>
            <a:r>
              <a:rPr lang="is-IS" sz="2000" i="1" dirty="0"/>
              <a:t>Samkvæmt IPSAS </a:t>
            </a:r>
            <a:r>
              <a:rPr lang="is-IS" sz="2000" i="1" dirty="0" err="1"/>
              <a:t>reikningsskilastaðli</a:t>
            </a:r>
            <a:endParaRPr lang="is-IS" sz="2000" i="1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520618"/>
              </p:ext>
            </p:extLst>
          </p:nvPr>
        </p:nvGraphicFramePr>
        <p:xfrm>
          <a:off x="6176865" y="1791783"/>
          <a:ext cx="5812972" cy="431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25FC836-C865-427A-A640-E806797291CD}"/>
              </a:ext>
            </a:extLst>
          </p:cNvPr>
          <p:cNvSpPr txBox="1">
            <a:spLocks/>
          </p:cNvSpPr>
          <p:nvPr/>
        </p:nvSpPr>
        <p:spPr>
          <a:xfrm>
            <a:off x="838200" y="1978025"/>
            <a:ext cx="526402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000" dirty="0"/>
              <a:t>Heildarfjárheimildir aukast um ríflega 101 ma.kr. frá fjárlögum 2018 að meðtöldum launa- og verðlagsbreytingum</a:t>
            </a:r>
          </a:p>
          <a:p>
            <a:r>
              <a:rPr lang="is-IS" sz="2000" dirty="0"/>
              <a:t>Þar vegur einna þyngst 38,4 ma.kr. aukning vegna framsetningarbreytinga í tengslum við </a:t>
            </a:r>
            <a:r>
              <a:rPr lang="is-IS" sz="2000" dirty="0" err="1"/>
              <a:t>samræmingu</a:t>
            </a:r>
            <a:r>
              <a:rPr lang="is-IS" sz="2000" dirty="0"/>
              <a:t> áætlanagerðar og reikningsskila (sjá nánar í kafla 5.1 í greinargerð </a:t>
            </a:r>
            <a:r>
              <a:rPr lang="is-IS" sz="2000" dirty="0" err="1"/>
              <a:t>fjárl.frv</a:t>
            </a:r>
            <a:r>
              <a:rPr lang="is-IS" sz="2000" dirty="0"/>
              <a:t>.)</a:t>
            </a:r>
          </a:p>
          <a:p>
            <a:pPr lvl="1"/>
            <a:r>
              <a:rPr lang="is-IS" sz="1600" dirty="0"/>
              <a:t>Lífeyrisskuldbindingar 20,6 ma.kr.</a:t>
            </a:r>
          </a:p>
          <a:p>
            <a:pPr lvl="1"/>
            <a:r>
              <a:rPr lang="is-IS" sz="1600" dirty="0"/>
              <a:t>Afskriftir skattkrafna 17,8 ma.kr. </a:t>
            </a:r>
          </a:p>
          <a:p>
            <a:pPr lvl="1"/>
            <a:r>
              <a:rPr lang="is-IS" sz="1600" dirty="0"/>
              <a:t>Hafa ekki áhrif á afkomu ríkissjóðs á þjóðhagsgrunni</a:t>
            </a:r>
            <a:endParaRPr lang="is-IS" sz="2000" dirty="0"/>
          </a:p>
          <a:p>
            <a:r>
              <a:rPr lang="is-IS" sz="2000" dirty="0"/>
              <a:t>Aðrar breytingar frumgjalda nema 73,3 ma.kr.</a:t>
            </a:r>
          </a:p>
          <a:p>
            <a:r>
              <a:rPr lang="is-IS" sz="2000" dirty="0"/>
              <a:t>Vaxtagjöld lækka um 10,5 ma.kr.</a:t>
            </a:r>
          </a:p>
          <a:p>
            <a:endParaRPr lang="is-IS" sz="2000" dirty="0"/>
          </a:p>
          <a:p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3222952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E6D1B45-EBB6-4503-838C-BC14799F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3" y="425571"/>
            <a:ext cx="10515600" cy="758825"/>
          </a:xfrm>
        </p:spPr>
        <p:txBody>
          <a:bodyPr/>
          <a:lstStyle/>
          <a:p>
            <a:r>
              <a:rPr lang="en-US" sz="3200" dirty="0" err="1">
                <a:solidFill>
                  <a:srgbClr val="00468C"/>
                </a:solidFill>
              </a:rPr>
              <a:t>Skipting</a:t>
            </a:r>
            <a:r>
              <a:rPr lang="en-US" sz="3200" dirty="0">
                <a:solidFill>
                  <a:srgbClr val="00468C"/>
                </a:solidFill>
              </a:rPr>
              <a:t> </a:t>
            </a:r>
            <a:r>
              <a:rPr lang="en-US" sz="3200" dirty="0" err="1">
                <a:solidFill>
                  <a:srgbClr val="00468C"/>
                </a:solidFill>
              </a:rPr>
              <a:t>útgjalda</a:t>
            </a:r>
            <a:r>
              <a:rPr lang="en-US" sz="3200" dirty="0">
                <a:solidFill>
                  <a:srgbClr val="00468C"/>
                </a:solidFill>
              </a:rPr>
              <a:t> </a:t>
            </a:r>
            <a:r>
              <a:rPr lang="en-US" sz="3200" dirty="0" err="1">
                <a:solidFill>
                  <a:srgbClr val="00468C"/>
                </a:solidFill>
              </a:rPr>
              <a:t>ríkissjóðs</a:t>
            </a:r>
            <a:r>
              <a:rPr lang="en-US" sz="3200" dirty="0">
                <a:solidFill>
                  <a:srgbClr val="00468C"/>
                </a:solidFill>
              </a:rPr>
              <a:t> </a:t>
            </a:r>
            <a:r>
              <a:rPr lang="en-US" sz="3200" dirty="0" err="1">
                <a:solidFill>
                  <a:srgbClr val="00468C"/>
                </a:solidFill>
              </a:rPr>
              <a:t>árið</a:t>
            </a:r>
            <a:r>
              <a:rPr lang="en-US" sz="3200" dirty="0">
                <a:solidFill>
                  <a:srgbClr val="00468C"/>
                </a:solidFill>
              </a:rPr>
              <a:t> 2019</a:t>
            </a:r>
            <a:br>
              <a:rPr lang="en-US" sz="3200" dirty="0">
                <a:solidFill>
                  <a:srgbClr val="00468C"/>
                </a:solidFill>
              </a:rPr>
            </a:br>
            <a:r>
              <a:rPr lang="is-IS" sz="2000" i="1" dirty="0"/>
              <a:t>Samkvæmt IPSAS </a:t>
            </a:r>
            <a:r>
              <a:rPr lang="is-IS" sz="2000" i="1" dirty="0" err="1"/>
              <a:t>reikningsskilastaðli</a:t>
            </a:r>
            <a:endParaRPr lang="is-IS" sz="2000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0380630B-1634-480B-8783-B21967ACC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is-IS" sz="1800" dirty="0"/>
              <a:t>Heildarútgjöld ríkissjóðs árið 2019 eru áætluð tæpir </a:t>
            </a:r>
            <a:r>
              <a:rPr lang="is-IS" sz="1800" b="1" dirty="0"/>
              <a:t>922 ma.kr.</a:t>
            </a:r>
          </a:p>
          <a:p>
            <a:r>
              <a:rPr lang="is-IS" sz="1800" dirty="0"/>
              <a:t>Útgjöld til heilbrigðismála eru áætluð </a:t>
            </a:r>
            <a:r>
              <a:rPr lang="is-IS" sz="1800" b="1" dirty="0"/>
              <a:t>230 ma.kr. </a:t>
            </a:r>
            <a:r>
              <a:rPr lang="is-IS" sz="1800" dirty="0"/>
              <a:t>og útgjöld til félags, húsnæðis- og tryggingarmála eru áætluð </a:t>
            </a:r>
            <a:r>
              <a:rPr lang="is-IS" sz="1800" b="1" dirty="0"/>
              <a:t>235 ma.kr. </a:t>
            </a:r>
            <a:r>
              <a:rPr lang="is-IS" sz="1800" dirty="0"/>
              <a:t>Samtals nema þessi útgjöld meira en helmingi af heildarútgjöldum ríkissjóðs.</a:t>
            </a:r>
          </a:p>
          <a:p>
            <a:r>
              <a:rPr lang="is-IS" sz="1800" dirty="0"/>
              <a:t>Útgjöld til mennta- og menningarmála eru áætluð um </a:t>
            </a:r>
            <a:r>
              <a:rPr lang="is-IS" sz="1800" b="1" dirty="0"/>
              <a:t>104 ma.kr. </a:t>
            </a:r>
            <a:r>
              <a:rPr lang="is-IS" sz="1800" dirty="0"/>
              <a:t>eða um 11% af heildarútgjöldum ríkisins.</a:t>
            </a:r>
          </a:p>
          <a:p>
            <a:r>
              <a:rPr lang="is-IS" sz="1800" dirty="0"/>
              <a:t>Vaxtagjöld eru enn fremur stór hluti af heildarútgjöldum ríkissjóðs en um er að ræða arfleið frá bankahruni.</a:t>
            </a:r>
            <a:endParaRPr lang="is-IS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D812B34F-8184-46AF-985D-9069A4514F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1155064"/>
              </p:ext>
            </p:extLst>
          </p:nvPr>
        </p:nvGraphicFramePr>
        <p:xfrm>
          <a:off x="6019800" y="1825625"/>
          <a:ext cx="5802086" cy="422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2">
            <a:extLst>
              <a:ext uri="{FF2B5EF4-FFF2-40B4-BE49-F238E27FC236}">
                <a16:creationId xmlns:a16="http://schemas.microsoft.com/office/drawing/2014/main" id="{6ECD656E-1BBD-4099-8B3C-E20D0D6D54A6}"/>
              </a:ext>
            </a:extLst>
          </p:cNvPr>
          <p:cNvSpPr txBox="1"/>
          <p:nvPr/>
        </p:nvSpPr>
        <p:spPr>
          <a:xfrm>
            <a:off x="6283960" y="6016027"/>
            <a:ext cx="5069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* </a:t>
            </a:r>
            <a:r>
              <a:rPr lang="is-IS" sz="1050" dirty="0"/>
              <a:t>Hér er skipting útgjalda miðuð við eftirfarandi málefnasvið: </a:t>
            </a:r>
          </a:p>
          <a:p>
            <a:r>
              <a:rPr lang="is-IS" sz="1050" dirty="0"/>
              <a:t>     Félags- húsnæðis- og tryggingamál : málefnasvið 27-32</a:t>
            </a:r>
          </a:p>
          <a:p>
            <a:r>
              <a:rPr lang="is-IS" sz="1050" dirty="0"/>
              <a:t>     Heilbrigðismál: málefnasviða 23-26</a:t>
            </a:r>
          </a:p>
          <a:p>
            <a:r>
              <a:rPr lang="is-IS" sz="1050" dirty="0"/>
              <a:t>     Mennta og menningarmál :  málefnasvið 18-22</a:t>
            </a:r>
          </a:p>
        </p:txBody>
      </p:sp>
    </p:spTree>
    <p:extLst>
      <p:ext uri="{BB962C8B-B14F-4D97-AF65-F5344CB8AC3E}">
        <p14:creationId xmlns:p14="http://schemas.microsoft.com/office/powerpoint/2010/main" val="3978949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44" y="433910"/>
            <a:ext cx="10515600" cy="690698"/>
          </a:xfrm>
        </p:spPr>
        <p:txBody>
          <a:bodyPr/>
          <a:lstStyle/>
          <a:p>
            <a:r>
              <a:rPr lang="is-IS" sz="3200" dirty="0"/>
              <a:t>Rammasett útgjöld ríkissjóðs aukast um 62 ma.kr. árið 2019*</a:t>
            </a:r>
            <a:br>
              <a:rPr lang="is-IS" sz="3200" dirty="0"/>
            </a:br>
            <a:r>
              <a:rPr lang="is-IS" sz="2000" i="1" dirty="0"/>
              <a:t>Samkvæmt IPSAS </a:t>
            </a:r>
            <a:r>
              <a:rPr lang="is-IS" sz="2000" i="1" dirty="0" err="1"/>
              <a:t>reikningsskilastaðli</a:t>
            </a:r>
            <a:endParaRPr lang="is-IS" sz="2000" i="1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898142"/>
              </p:ext>
            </p:extLst>
          </p:nvPr>
        </p:nvGraphicFramePr>
        <p:xfrm>
          <a:off x="1740615" y="1446550"/>
          <a:ext cx="8710770" cy="431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E6A565D9-A528-4D1F-8498-F2F3A909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614" y="5763346"/>
            <a:ext cx="6759573" cy="660744"/>
          </a:xfrm>
        </p:spPr>
        <p:txBody>
          <a:bodyPr/>
          <a:lstStyle/>
          <a:p>
            <a:r>
              <a:rPr lang="en-US" dirty="0"/>
              <a:t>*</a:t>
            </a:r>
            <a:r>
              <a:rPr lang="en-US" sz="1100" dirty="0" err="1"/>
              <a:t>Með</a:t>
            </a:r>
            <a:r>
              <a:rPr lang="en-US" sz="1100" dirty="0"/>
              <a:t> </a:t>
            </a:r>
            <a:r>
              <a:rPr lang="en-US" sz="1100" dirty="0" err="1"/>
              <a:t>rammasettum</a:t>
            </a:r>
            <a:r>
              <a:rPr lang="en-US" sz="1100" dirty="0"/>
              <a:t> </a:t>
            </a:r>
            <a:r>
              <a:rPr lang="en-US" sz="1100" dirty="0" err="1"/>
              <a:t>útgjöldum</a:t>
            </a:r>
            <a:r>
              <a:rPr lang="en-US" sz="1100" dirty="0"/>
              <a:t> </a:t>
            </a:r>
            <a:r>
              <a:rPr lang="en-US" sz="1100" dirty="0" err="1"/>
              <a:t>er</a:t>
            </a:r>
            <a:r>
              <a:rPr lang="en-US" sz="1100" dirty="0"/>
              <a:t> </a:t>
            </a:r>
            <a:r>
              <a:rPr lang="en-US" sz="1100" dirty="0" err="1"/>
              <a:t>átt</a:t>
            </a:r>
            <a:r>
              <a:rPr lang="en-US" sz="1100" dirty="0"/>
              <a:t> </a:t>
            </a:r>
            <a:r>
              <a:rPr lang="en-US" sz="1100" dirty="0" err="1"/>
              <a:t>við</a:t>
            </a:r>
            <a:r>
              <a:rPr lang="en-US" sz="1100" dirty="0"/>
              <a:t> </a:t>
            </a:r>
            <a:r>
              <a:rPr lang="en-US" sz="1100" dirty="0" err="1"/>
              <a:t>frumútgjöld</a:t>
            </a:r>
            <a:r>
              <a:rPr lang="en-US" sz="1100" dirty="0"/>
              <a:t> </a:t>
            </a:r>
            <a:r>
              <a:rPr lang="en-US" sz="1100" dirty="0" err="1"/>
              <a:t>að</a:t>
            </a:r>
            <a:r>
              <a:rPr lang="en-US" sz="1100" dirty="0"/>
              <a:t> </a:t>
            </a:r>
            <a:r>
              <a:rPr lang="en-US" sz="1100" dirty="0" err="1"/>
              <a:t>frádregnum</a:t>
            </a:r>
            <a:r>
              <a:rPr lang="en-US" sz="1100" dirty="0"/>
              <a:t> </a:t>
            </a:r>
            <a:r>
              <a:rPr lang="en-US" sz="1100" dirty="0" err="1"/>
              <a:t>liðum</a:t>
            </a:r>
            <a:r>
              <a:rPr lang="en-US" sz="1100" dirty="0"/>
              <a:t> </a:t>
            </a:r>
            <a:r>
              <a:rPr lang="en-US" sz="1100" dirty="0" err="1"/>
              <a:t>sem</a:t>
            </a:r>
            <a:r>
              <a:rPr lang="en-US" sz="1100" dirty="0"/>
              <a:t> </a:t>
            </a:r>
            <a:r>
              <a:rPr lang="en-US" sz="1100" dirty="0" err="1"/>
              <a:t>falla</a:t>
            </a:r>
            <a:r>
              <a:rPr lang="en-US" sz="1100" dirty="0"/>
              <a:t> </a:t>
            </a:r>
            <a:r>
              <a:rPr lang="en-US" sz="1100" dirty="0" err="1"/>
              <a:t>utan</a:t>
            </a:r>
            <a:r>
              <a:rPr lang="en-US" sz="1100" dirty="0"/>
              <a:t> </a:t>
            </a:r>
            <a:r>
              <a:rPr lang="en-US" sz="1100" dirty="0" err="1"/>
              <a:t>útgjaldarammans</a:t>
            </a:r>
            <a:r>
              <a:rPr lang="en-US" sz="1100" dirty="0"/>
              <a:t> </a:t>
            </a:r>
            <a:r>
              <a:rPr lang="en-US" sz="1100" dirty="0" err="1"/>
              <a:t>svo</a:t>
            </a:r>
            <a:r>
              <a:rPr lang="en-US" sz="1100" dirty="0"/>
              <a:t> </a:t>
            </a:r>
            <a:r>
              <a:rPr lang="en-US" sz="1100" dirty="0" err="1"/>
              <a:t>sem</a:t>
            </a:r>
            <a:r>
              <a:rPr lang="en-US" sz="1100" dirty="0"/>
              <a:t> </a:t>
            </a:r>
            <a:r>
              <a:rPr lang="en-US" sz="1100" dirty="0" err="1"/>
              <a:t>lífeyrisskuldbindingar</a:t>
            </a:r>
            <a:r>
              <a:rPr lang="en-US" sz="1100" dirty="0"/>
              <a:t>, </a:t>
            </a:r>
            <a:r>
              <a:rPr lang="en-US" sz="1100" dirty="0" err="1"/>
              <a:t>atvinnuleysisbætur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framlög</a:t>
            </a:r>
            <a:r>
              <a:rPr lang="en-US" sz="1100" dirty="0"/>
              <a:t> í </a:t>
            </a:r>
            <a:r>
              <a:rPr lang="en-US" sz="1100" dirty="0" err="1"/>
              <a:t>Jöfnunarsjóð</a:t>
            </a:r>
            <a:r>
              <a:rPr lang="en-US" sz="1100" dirty="0"/>
              <a:t> </a:t>
            </a:r>
            <a:r>
              <a:rPr lang="en-US" sz="1100" dirty="0" err="1"/>
              <a:t>sveitarfélaga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131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75C90F7E-2367-4FD5-86D6-FE070F2B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4000" dirty="0"/>
              <a:t>Helstu útgjaldabreytingar að frátöldum launa- og verðlagsbreytingum</a:t>
            </a:r>
            <a:endParaRPr lang="LID4096" sz="4000" dirty="0"/>
          </a:p>
        </p:txBody>
      </p:sp>
      <p:graphicFrame>
        <p:nvGraphicFramePr>
          <p:cNvPr id="6" name="Staðgengill efnis 5">
            <a:extLst>
              <a:ext uri="{FF2B5EF4-FFF2-40B4-BE49-F238E27FC236}">
                <a16:creationId xmlns:a16="http://schemas.microsoft.com/office/drawing/2014/main" id="{98D80335-78C7-4FFE-9663-4ABB37F582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57890"/>
              </p:ext>
            </p:extLst>
          </p:nvPr>
        </p:nvGraphicFramePr>
        <p:xfrm>
          <a:off x="1035698" y="1866122"/>
          <a:ext cx="9862457" cy="4419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6945">
                  <a:extLst>
                    <a:ext uri="{9D8B030D-6E8A-4147-A177-3AD203B41FA5}">
                      <a16:colId xmlns:a16="http://schemas.microsoft.com/office/drawing/2014/main" val="3174569272"/>
                    </a:ext>
                  </a:extLst>
                </a:gridCol>
                <a:gridCol w="765512">
                  <a:extLst>
                    <a:ext uri="{9D8B030D-6E8A-4147-A177-3AD203B41FA5}">
                      <a16:colId xmlns:a16="http://schemas.microsoft.com/office/drawing/2014/main" val="2235928636"/>
                    </a:ext>
                  </a:extLst>
                </a:gridCol>
              </a:tblGrid>
              <a:tr h="347002"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Helstu breytingar rammasettra útgjalda að frátöldum launa- og verðlagsbreytingum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600" dirty="0"/>
                        <a:t>m.kr.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530515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Almannatryggingar (nokkrir málaflokkar): Fjölgun bótaþega og áformaðar kerfisbreytingar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7.948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75278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Sjúkrahúsþjónusta: Meðal annars fjárfestingar og reiknaður raunvöxtur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6.830 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41367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i="1" dirty="0"/>
                        <a:t>     Þar af vegna byggingar nýs Landspítala við Hringbraut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4.449 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566700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Samgöngur- og fjarskiptamál: Einkum vegna sérstaks átaks í samgöngumálum 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4.134 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900179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Sjúkratryggingar (nokkrir málaflokkar): Reiknaður raunvöxtur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2.392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325327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Landhelgi: Einkum vegna kaupa á nýjum þyrlum og fjölgun áhafna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2.224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803788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Fæðingarorlofssjóður: Meðal annars hækkun hámarksgreiðslna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2.218 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364015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dirty="0" err="1"/>
                        <a:t>Hjúkrunar</a:t>
                      </a:r>
                      <a:r>
                        <a:rPr lang="is-IS" sz="1400" dirty="0"/>
                        <a:t>- og dvalarrými: Meðal annars bygging og rekstur nýrra hjúkrunarheimila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1.713 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36727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Barnabætur: Meðal annars breytt útfærsla skattaaðgerða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1.572 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098833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Löggæsla: Einkum til að mæta álagi vegna aukins fjölda ferðamanna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1.149 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636606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Aðrar útgjaldabreytingar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dirty="0"/>
                        <a:t>8.367 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73349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 algn="l"/>
                      <a:r>
                        <a:rPr lang="is-IS" sz="1400" b="1" dirty="0"/>
                        <a:t>Samtals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400" b="1" dirty="0"/>
                        <a:t>38.546</a:t>
                      </a:r>
                      <a:r>
                        <a:rPr lang="is-IS" sz="1400" dirty="0"/>
                        <a:t> 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391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321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99D7C33-AB41-43CE-A65D-89F38A4A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67" y="345000"/>
            <a:ext cx="10931013" cy="825039"/>
          </a:xfrm>
        </p:spPr>
        <p:txBody>
          <a:bodyPr/>
          <a:lstStyle/>
          <a:p>
            <a:r>
              <a:rPr lang="is-IS" sz="3200" dirty="0"/>
              <a:t>Breyting á rammasettum útgjöldum* frá fjárlögum 2017 eftir málefnasviðum</a:t>
            </a:r>
            <a:br>
              <a:rPr lang="is-IS" sz="3200" dirty="0"/>
            </a:br>
            <a:r>
              <a:rPr lang="is-IS" sz="2000" i="1" dirty="0"/>
              <a:t>Samkvæmt IPSAS </a:t>
            </a:r>
            <a:r>
              <a:rPr lang="is-IS" sz="2000" i="1" dirty="0" err="1"/>
              <a:t>reikningsskilastaðli</a:t>
            </a:r>
            <a:endParaRPr lang="LID4096" sz="2000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61C26FA-552A-4356-B95B-1944C7EE9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209924" cy="4351338"/>
          </a:xfrm>
        </p:spPr>
        <p:txBody>
          <a:bodyPr/>
          <a:lstStyle/>
          <a:p>
            <a:r>
              <a:rPr lang="is-IS" sz="2000" dirty="0"/>
              <a:t>Áherslumál ríkisstjórnarinnar komu fyrst fram í fjárlögum 2018 þegar útgjöld voru stóraukin frá fjárlögum fyrra árs.</a:t>
            </a:r>
          </a:p>
          <a:p>
            <a:r>
              <a:rPr lang="is-IS" sz="2000" dirty="0"/>
              <a:t>Rammasett útgjöld hafa aukist um tæplega </a:t>
            </a:r>
            <a:r>
              <a:rPr lang="is-IS" sz="2000" b="1" dirty="0"/>
              <a:t>86 ma.kr. </a:t>
            </a:r>
            <a:r>
              <a:rPr lang="is-IS" sz="2000" dirty="0"/>
              <a:t>að raunvirði á þessum tveimur árum eða sem nemur ríflega 12% raunvexti. </a:t>
            </a:r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DA15BDE2-9EE9-498D-9B61-B7E6BF8C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3924" y="6103425"/>
            <a:ext cx="6619875" cy="409575"/>
          </a:xfrm>
        </p:spPr>
        <p:txBody>
          <a:bodyPr/>
          <a:lstStyle/>
          <a:p>
            <a:r>
              <a:rPr lang="en-US" dirty="0"/>
              <a:t>*</a:t>
            </a:r>
            <a:r>
              <a:rPr lang="en-US" sz="1100" dirty="0" err="1"/>
              <a:t>Með</a:t>
            </a:r>
            <a:r>
              <a:rPr lang="en-US" sz="1100" dirty="0"/>
              <a:t> </a:t>
            </a:r>
            <a:r>
              <a:rPr lang="en-US" sz="1100" dirty="0" err="1"/>
              <a:t>rammasettum</a:t>
            </a:r>
            <a:r>
              <a:rPr lang="en-US" sz="1100" dirty="0"/>
              <a:t> </a:t>
            </a:r>
            <a:r>
              <a:rPr lang="en-US" sz="1100" dirty="0" err="1"/>
              <a:t>útgjöldum</a:t>
            </a:r>
            <a:r>
              <a:rPr lang="en-US" sz="1100" dirty="0"/>
              <a:t> </a:t>
            </a:r>
            <a:r>
              <a:rPr lang="en-US" sz="1100" dirty="0" err="1"/>
              <a:t>er</a:t>
            </a:r>
            <a:r>
              <a:rPr lang="en-US" sz="1100" dirty="0"/>
              <a:t> </a:t>
            </a:r>
            <a:r>
              <a:rPr lang="en-US" sz="1100" dirty="0" err="1"/>
              <a:t>átt</a:t>
            </a:r>
            <a:r>
              <a:rPr lang="en-US" sz="1100" dirty="0"/>
              <a:t> </a:t>
            </a:r>
            <a:r>
              <a:rPr lang="en-US" sz="1100" dirty="0" err="1"/>
              <a:t>við</a:t>
            </a:r>
            <a:r>
              <a:rPr lang="en-US" sz="1100" dirty="0"/>
              <a:t> </a:t>
            </a:r>
            <a:r>
              <a:rPr lang="en-US" sz="1100" dirty="0" err="1"/>
              <a:t>frumútgjöld</a:t>
            </a:r>
            <a:r>
              <a:rPr lang="en-US" sz="1100" dirty="0"/>
              <a:t> </a:t>
            </a:r>
            <a:r>
              <a:rPr lang="en-US" sz="1100" dirty="0" err="1"/>
              <a:t>að</a:t>
            </a:r>
            <a:r>
              <a:rPr lang="en-US" sz="1100" dirty="0"/>
              <a:t> </a:t>
            </a:r>
            <a:r>
              <a:rPr lang="en-US" sz="1100" dirty="0" err="1"/>
              <a:t>frádregnum</a:t>
            </a:r>
            <a:r>
              <a:rPr lang="en-US" sz="1100" dirty="0"/>
              <a:t> </a:t>
            </a:r>
            <a:r>
              <a:rPr lang="en-US" sz="1100" dirty="0" err="1"/>
              <a:t>liðum</a:t>
            </a:r>
            <a:r>
              <a:rPr lang="en-US" sz="1100" dirty="0"/>
              <a:t> </a:t>
            </a:r>
            <a:r>
              <a:rPr lang="en-US" sz="1100" dirty="0" err="1"/>
              <a:t>sem</a:t>
            </a:r>
            <a:r>
              <a:rPr lang="en-US" sz="1100" dirty="0"/>
              <a:t> </a:t>
            </a:r>
            <a:r>
              <a:rPr lang="en-US" sz="1100" dirty="0" err="1"/>
              <a:t>falla</a:t>
            </a:r>
            <a:r>
              <a:rPr lang="en-US" sz="1100" dirty="0"/>
              <a:t> </a:t>
            </a:r>
            <a:r>
              <a:rPr lang="en-US" sz="1100" dirty="0" err="1"/>
              <a:t>utan</a:t>
            </a:r>
            <a:r>
              <a:rPr lang="en-US" sz="1100" dirty="0"/>
              <a:t> </a:t>
            </a:r>
            <a:r>
              <a:rPr lang="en-US" sz="1100" dirty="0" err="1"/>
              <a:t>útgjaldarammans</a:t>
            </a:r>
            <a:r>
              <a:rPr lang="en-US" sz="1100" dirty="0"/>
              <a:t> </a:t>
            </a:r>
            <a:r>
              <a:rPr lang="en-US" sz="1100" dirty="0" err="1"/>
              <a:t>svo</a:t>
            </a:r>
            <a:r>
              <a:rPr lang="en-US" sz="1100" dirty="0"/>
              <a:t> </a:t>
            </a:r>
            <a:r>
              <a:rPr lang="en-US" sz="1100" dirty="0" err="1"/>
              <a:t>sem</a:t>
            </a:r>
            <a:r>
              <a:rPr lang="en-US" sz="1100" dirty="0"/>
              <a:t> </a:t>
            </a:r>
            <a:r>
              <a:rPr lang="en-US" sz="1100" dirty="0" err="1"/>
              <a:t>lífeyrisskuldbindingar</a:t>
            </a:r>
            <a:r>
              <a:rPr lang="en-US" sz="1100" dirty="0"/>
              <a:t>, </a:t>
            </a:r>
            <a:r>
              <a:rPr lang="en-US" sz="1100" dirty="0" err="1"/>
              <a:t>atvinnuleysisbætur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jöfnunarsjóð</a:t>
            </a:r>
            <a:r>
              <a:rPr lang="en-US" sz="1100" dirty="0"/>
              <a:t> </a:t>
            </a:r>
            <a:r>
              <a:rPr lang="en-US" sz="1100" dirty="0" err="1"/>
              <a:t>sveitarfélaga</a:t>
            </a:r>
            <a:r>
              <a:rPr lang="en-US" sz="1100" dirty="0"/>
              <a:t>.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1881979"/>
              </p:ext>
            </p:extLst>
          </p:nvPr>
        </p:nvGraphicFramePr>
        <p:xfrm>
          <a:off x="4371975" y="1825625"/>
          <a:ext cx="69818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3652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30ECFA4-9330-481A-A0C7-AE5F8E79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45" y="483112"/>
            <a:ext cx="10515600" cy="696759"/>
          </a:xfrm>
        </p:spPr>
        <p:txBody>
          <a:bodyPr/>
          <a:lstStyle/>
          <a:p>
            <a:r>
              <a:rPr lang="en-US" sz="3200" noProof="1">
                <a:solidFill>
                  <a:srgbClr val="00468C"/>
                </a:solidFill>
              </a:rPr>
              <a:t>Í hvað fara skattarnir? Heildarútgjöld á íbúa.</a:t>
            </a:r>
            <a:endParaRPr lang="is-IS" sz="3200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B80661A4-99D9-42EE-8925-7171FBC76B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sz="1800" dirty="0"/>
              <a:t>Áætlað er að útgjöld á hvern íbúa vegna heilbrigðismála verði um 651 þúsund kr. að meðaltali á árinu 2019.</a:t>
            </a:r>
          </a:p>
          <a:p>
            <a:endParaRPr lang="is-IS" sz="1800" dirty="0"/>
          </a:p>
          <a:p>
            <a:r>
              <a:rPr lang="is-IS" sz="1800" dirty="0"/>
              <a:t>Rekstrarframlög vegna framhaldsskóla eru áætluð um 92 þús. krónur á hvern og bein rekstrarframlög vegna háskólanema eru áætluð tæp 98 þúsund kr. á hvern íbúa.</a:t>
            </a:r>
          </a:p>
          <a:p>
            <a:endParaRPr lang="is-IS" sz="1800" dirty="0"/>
          </a:p>
          <a:p>
            <a:r>
              <a:rPr lang="is-IS" sz="1800" dirty="0"/>
              <a:t>Þá er áætlað að húsnæðisstuðningur verði rúmar 38 þúsund kr. á hvern íbúa að meðaltali. </a:t>
            </a:r>
          </a:p>
          <a:p>
            <a:endParaRPr lang="is-IS" dirty="0"/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C9CC0918-B327-405B-B525-1214CAF12846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652588"/>
          <a:ext cx="518318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s-IS" sz="1400" dirty="0"/>
                        <a:t>Útgjöld á hvern íbúa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/>
                        <a:t>Löggæsla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/>
                        <a:t>48.357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/>
                        <a:t>Samgöngur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/>
                        <a:t>117.030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/>
                        <a:t>Umhverfismál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/>
                        <a:t>55.181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/>
                        <a:t>Menning, listir, íþrótta- og æskulýðsmál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/>
                        <a:t>41.100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/>
                        <a:t>Framhaldsskólar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/>
                        <a:t>92.124</a:t>
                      </a:r>
                      <a:r>
                        <a:rPr lang="is-IS" sz="1400" baseline="0" dirty="0"/>
                        <a:t> </a:t>
                      </a:r>
                      <a:r>
                        <a:rPr lang="is-IS" sz="1400" dirty="0"/>
                        <a:t>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/>
                        <a:t>Háskólar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/>
                        <a:t>97.841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/>
                        <a:t>Heilbrigðismál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/>
                        <a:t>651.242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/>
                        <a:t>Fjölskyldumál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/>
                        <a:t>104.713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err="1"/>
                        <a:t>Húsnæðisstuðningur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/>
                        <a:t>38.193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/>
                        <a:t>Örorkugreiðslur í almannatryggingakerfinu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/>
                        <a:t>181.416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/>
                        <a:t>Málefni aldraðra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/>
                        <a:t>229.670 kr.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100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Lánsfjármál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93475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1954" y="532700"/>
            <a:ext cx="10440046" cy="984886"/>
          </a:xfrm>
        </p:spPr>
        <p:txBody>
          <a:bodyPr>
            <a:noAutofit/>
          </a:bodyPr>
          <a:lstStyle/>
          <a:p>
            <a:r>
              <a:rPr lang="sv-SE" sz="4400" dirty="0">
                <a:solidFill>
                  <a:srgbClr val="00468C"/>
                </a:solidFill>
                <a:latin typeface="Calibri "/>
              </a:rPr>
              <a:t>Skuldastaða í árslok 2012 - uppruni skulda</a:t>
            </a:r>
            <a:br>
              <a:rPr lang="sv-SE" sz="4400" dirty="0">
                <a:solidFill>
                  <a:srgbClr val="00468C"/>
                </a:solidFill>
                <a:latin typeface="Calibri "/>
                <a:ea typeface="+mn-ea"/>
                <a:cs typeface="+mn-cs"/>
              </a:rPr>
            </a:br>
            <a:br>
              <a:rPr lang="sv-SE" sz="4400" dirty="0">
                <a:solidFill>
                  <a:srgbClr val="00468C"/>
                </a:solidFill>
                <a:latin typeface="Calibri "/>
                <a:ea typeface="+mn-ea"/>
                <a:cs typeface="+mn-cs"/>
              </a:rPr>
            </a:br>
            <a:endParaRPr lang="sv-SE" sz="4400" dirty="0">
              <a:solidFill>
                <a:srgbClr val="00468C"/>
              </a:solidFill>
              <a:latin typeface="Calibri 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972459"/>
              </p:ext>
            </p:extLst>
          </p:nvPr>
        </p:nvGraphicFramePr>
        <p:xfrm>
          <a:off x="2248450" y="1300386"/>
          <a:ext cx="6967538" cy="505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3166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03B918-614E-46A3-80D2-ED3FAC820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286061"/>
              </p:ext>
            </p:extLst>
          </p:nvPr>
        </p:nvGraphicFramePr>
        <p:xfrm>
          <a:off x="801384" y="927463"/>
          <a:ext cx="10561834" cy="5295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846909" y="264663"/>
            <a:ext cx="110268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000" dirty="0">
                <a:solidFill>
                  <a:srgbClr val="00468C"/>
                </a:solidFill>
                <a:latin typeface="Corbel" panose="020B0503020204020204" pitchFamily="34" charset="0"/>
              </a:rPr>
              <a:t>Skuldir hins opinbera stefna hröðum skrefum niður fyrir 30% þakið*</a:t>
            </a:r>
            <a:endParaRPr lang="is-IS" sz="3000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C5C7C-6007-437B-A947-A8C81F9C3A75}"/>
              </a:ext>
            </a:extLst>
          </p:cNvPr>
          <p:cNvSpPr txBox="1"/>
          <p:nvPr/>
        </p:nvSpPr>
        <p:spPr>
          <a:xfrm>
            <a:off x="2158489" y="3907664"/>
            <a:ext cx="746082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is-IS" sz="800" b="1" dirty="0" err="1">
                <a:solidFill>
                  <a:srgbClr val="00B050"/>
                </a:solidFill>
              </a:rPr>
              <a:t>Endurfjár-mögnun</a:t>
            </a:r>
            <a:r>
              <a:rPr lang="is-IS" sz="800" b="1" dirty="0">
                <a:solidFill>
                  <a:srgbClr val="00B050"/>
                </a:solidFill>
              </a:rPr>
              <a:t> SÍ og bankanna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C88BA-1DE9-4560-8A0D-131AC377F025}"/>
              </a:ext>
            </a:extLst>
          </p:cNvPr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1F3C63-94E2-439A-8BA8-3FC3F4301C9E}"/>
              </a:ext>
            </a:extLst>
          </p:cNvPr>
          <p:cNvSpPr/>
          <p:nvPr/>
        </p:nvSpPr>
        <p:spPr>
          <a:xfrm>
            <a:off x="3747242" y="6223331"/>
            <a:ext cx="6680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000" dirty="0">
                <a:latin typeface="Corbel" panose="020B0503020204020204" pitchFamily="34" charset="0"/>
              </a:rPr>
              <a:t>* Skv. skuldareglu laga um opinber fjármál: Heildarskuldir að frátöldum lífeyrisskuldbindingum og viðskiptaskuldum </a:t>
            </a:r>
            <a:br>
              <a:rPr lang="is-IS" sz="1000" dirty="0">
                <a:latin typeface="Corbel" panose="020B0503020204020204" pitchFamily="34" charset="0"/>
              </a:rPr>
            </a:br>
            <a:r>
              <a:rPr lang="is-IS" sz="1000" dirty="0">
                <a:latin typeface="Corbel" panose="020B0503020204020204" pitchFamily="34" charset="0"/>
              </a:rPr>
              <a:t>   og að frádregnum innistæðum í Seðlabankanum</a:t>
            </a:r>
          </a:p>
        </p:txBody>
      </p:sp>
    </p:spTree>
    <p:extLst>
      <p:ext uri="{BB962C8B-B14F-4D97-AF65-F5344CB8AC3E}">
        <p14:creationId xmlns:p14="http://schemas.microsoft.com/office/powerpoint/2010/main" val="45653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22564" y="296864"/>
            <a:ext cx="10718574" cy="628884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Hægir á kröftugum vexti síðustu ára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921" y="925747"/>
            <a:ext cx="5616217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Fjárlagafrumvarpið byggir á júníspá Hagstofunnar um aukið jafnvægi í þjóðarbúskapnum eftir hraðan vöxt undanfarinna ára.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Hagvöxtur 2,7% 2019 eftir 2,9% vöxt 2018.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Útlitið lítið breytt frá febrúarspánni sem fjármálaáætlun byggir á.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Nýjar tölur um 6,4% vöxt á fyrstu sex mánuði ársins benda þó til meiri vaxtar í ár.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Landsframleiðsla á mann 7% hærri árið 2018 en árið 2008.</a:t>
            </a:r>
            <a:endParaRPr lang="is-IS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Hagvöxtur kröftugri en flestra viðskiptalanda.</a:t>
            </a:r>
          </a:p>
        </p:txBody>
      </p:sp>
      <p:graphicFrame>
        <p:nvGraphicFramePr>
          <p:cNvPr id="9" name="Char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643803"/>
              </p:ext>
            </p:extLst>
          </p:nvPr>
        </p:nvGraphicFramePr>
        <p:xfrm>
          <a:off x="6665512" y="532972"/>
          <a:ext cx="5184000" cy="282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12137" y="3354528"/>
            <a:ext cx="2179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/>
              <a:t>Heimild: Hagstofa Íslands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5512" y="635733"/>
            <a:ext cx="359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3" name="Chart 7">
            <a:extLst>
              <a:ext uri="{FF2B5EF4-FFF2-40B4-BE49-F238E27FC236}">
                <a16:creationId xmlns:a16="http://schemas.microsoft.com/office/drawing/2014/main" id="{0FDFF787-43D5-4A76-A775-651172555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695568"/>
              </p:ext>
            </p:extLst>
          </p:nvPr>
        </p:nvGraphicFramePr>
        <p:xfrm>
          <a:off x="6755310" y="3616138"/>
          <a:ext cx="4885828" cy="290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9">
            <a:extLst>
              <a:ext uri="{FF2B5EF4-FFF2-40B4-BE49-F238E27FC236}">
                <a16:creationId xmlns:a16="http://schemas.microsoft.com/office/drawing/2014/main" id="{694F9FE8-0C39-4179-8992-C32597E2FEF6}"/>
              </a:ext>
            </a:extLst>
          </p:cNvPr>
          <p:cNvSpPr txBox="1"/>
          <p:nvPr/>
        </p:nvSpPr>
        <p:spPr>
          <a:xfrm>
            <a:off x="10012136" y="6471907"/>
            <a:ext cx="2179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/>
              <a:t>Heimild: AGS</a:t>
            </a:r>
          </a:p>
        </p:txBody>
      </p:sp>
    </p:spTree>
    <p:extLst>
      <p:ext uri="{BB962C8B-B14F-4D97-AF65-F5344CB8AC3E}">
        <p14:creationId xmlns:p14="http://schemas.microsoft.com/office/powerpoint/2010/main" val="1222217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C1A4F467-03FD-4BEB-BFDC-2ADCE1D1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77874"/>
          </a:xfrm>
        </p:spPr>
        <p:txBody>
          <a:bodyPr/>
          <a:lstStyle/>
          <a:p>
            <a:r>
              <a:rPr lang="is-IS" dirty="0"/>
              <a:t>Vaxtagjöld 2007-2019*</a:t>
            </a:r>
            <a:endParaRPr lang="LID4096" dirty="0"/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F3C00347-98B4-4D13-994A-2239DD510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267947"/>
              </p:ext>
            </p:extLst>
          </p:nvPr>
        </p:nvGraphicFramePr>
        <p:xfrm>
          <a:off x="838200" y="1346200"/>
          <a:ext cx="10515600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1210B3-1070-422E-A208-D2FE28872CD1}"/>
              </a:ext>
            </a:extLst>
          </p:cNvPr>
          <p:cNvSpPr txBox="1"/>
          <p:nvPr/>
        </p:nvSpPr>
        <p:spPr>
          <a:xfrm>
            <a:off x="838200" y="6083300"/>
            <a:ext cx="708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s-IS" sz="1000" dirty="0"/>
              <a:t>* Að meðtöldum verðbótum og reiknuðum vöxtum á ófjármagnaðar lífeyrisskuldbindingar</a:t>
            </a:r>
            <a:endParaRPr lang="LID4096" sz="1000" dirty="0"/>
          </a:p>
        </p:txBody>
      </p:sp>
    </p:spTree>
    <p:extLst>
      <p:ext uri="{BB962C8B-B14F-4D97-AF65-F5344CB8AC3E}">
        <p14:creationId xmlns:p14="http://schemas.microsoft.com/office/powerpoint/2010/main" val="4240168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7136" y="1692479"/>
            <a:ext cx="10888970" cy="4645025"/>
          </a:xfrm>
        </p:spPr>
        <p:txBody>
          <a:bodyPr/>
          <a:lstStyle/>
          <a:p>
            <a:r>
              <a:rPr lang="is-IS" sz="2800" dirty="0"/>
              <a:t>Gjaldfærður vaxtakostnaður ríkissjóðs fór </a:t>
            </a:r>
            <a:r>
              <a:rPr lang="is-IS" sz="2800" b="1" dirty="0"/>
              <a:t>hæst í 84 ma.kr. </a:t>
            </a:r>
            <a:r>
              <a:rPr lang="is-IS" sz="2800" dirty="0"/>
              <a:t>á árinu 2009</a:t>
            </a:r>
          </a:p>
          <a:p>
            <a:r>
              <a:rPr lang="is-IS" sz="2800" dirty="0"/>
              <a:t>Hátt í 40% vaxtakostnaðar var vegna endurfjármögnunar fjármálastofnana og ríflega 20% vegna erlendra lána</a:t>
            </a:r>
          </a:p>
          <a:p>
            <a:r>
              <a:rPr lang="is-IS" sz="2800" dirty="0"/>
              <a:t>Megin þorri lána ríkissjóðs eru innlend eða á bilinu 70-90% af heildarskuldum undanfarin ár</a:t>
            </a:r>
          </a:p>
          <a:p>
            <a:r>
              <a:rPr lang="is-IS" sz="2800" dirty="0"/>
              <a:t>Hár vaxtakostnaður skýrist af háu vaxtastigi á Íslandi </a:t>
            </a:r>
            <a:r>
              <a:rPr lang="is-IS" sz="2800" dirty="0" err="1"/>
              <a:t>m.v</a:t>
            </a:r>
            <a:r>
              <a:rPr lang="is-IS" sz="2800" dirty="0"/>
              <a:t>. önnur lönd. </a:t>
            </a:r>
          </a:p>
          <a:p>
            <a:r>
              <a:rPr lang="is-IS" sz="2800" dirty="0"/>
              <a:t>Lánskjör ríkissjóðs, bæði innanlands og erlendis, taka mið af markaðsaðstæðum á hverjum tíma sem og þróun efnahags- og ríkisfjármála.</a:t>
            </a:r>
          </a:p>
          <a:p>
            <a:endParaRPr lang="is-I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2168" y="296863"/>
            <a:ext cx="10888970" cy="914400"/>
          </a:xfrm>
        </p:spPr>
        <p:txBody>
          <a:bodyPr/>
          <a:lstStyle/>
          <a:p>
            <a:pPr marL="0" indent="0">
              <a:buNone/>
            </a:pPr>
            <a:r>
              <a:rPr lang="is-I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Þróun vaxtakostnaðar ríkissjóðs</a:t>
            </a:r>
          </a:p>
        </p:txBody>
      </p:sp>
    </p:spTree>
    <p:extLst>
      <p:ext uri="{BB962C8B-B14F-4D97-AF65-F5344CB8AC3E}">
        <p14:creationId xmlns:p14="http://schemas.microsoft.com/office/powerpoint/2010/main" val="2106611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0D2FE4-002F-4CF6-A841-B128E5E27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645" y="1628774"/>
            <a:ext cx="10682493" cy="4645025"/>
          </a:xfrm>
        </p:spPr>
        <p:txBody>
          <a:bodyPr/>
          <a:lstStyle/>
          <a:p>
            <a:r>
              <a:rPr lang="is-IS" sz="2800" dirty="0"/>
              <a:t>Nafnvextir einstakra skuldabréfaflokka ráðast af vaxtastigi á þeim tíma sem þau eru gefin út (fyrsta útboð flokksins fer fram)</a:t>
            </a:r>
          </a:p>
          <a:p>
            <a:r>
              <a:rPr lang="is-IS" sz="2800" dirty="0"/>
              <a:t>Elsti flokkurinn, ríkisbréf RIKB 19 0226, var fyrst gefinn út í febrúar 2008 þegar vaxtastig á Íslandi var talsvert hærra en nú er,  ber 8,75% nafnvexti</a:t>
            </a:r>
          </a:p>
          <a:p>
            <a:r>
              <a:rPr lang="is-IS" sz="2800" dirty="0"/>
              <a:t>Á síðustu árum hefur vaxtastigið lækkað og ber sá nýjasti, RIKB 28 1115, 5% nafnvexti</a:t>
            </a:r>
          </a:p>
          <a:p>
            <a:r>
              <a:rPr lang="is-IS" sz="2800" dirty="0"/>
              <a:t>Svipaða sögu er að segja af erlendum lánum. Elsta útistandandi útgáfan eftir hrun er frá árinu 2012 ber 5,875% vexti</a:t>
            </a:r>
          </a:p>
          <a:p>
            <a:r>
              <a:rPr lang="is-IS" sz="2800" dirty="0"/>
              <a:t>Ríkissjóður fékk hagstæðari kjör en áður í sögu lýðveldisins í síðustu skuldabréfaútgáfu í evrum sem fram fór í desember eða 0,5%</a:t>
            </a:r>
          </a:p>
          <a:p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1B8AD-8C13-4D10-ACE4-3308C2960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955" y="385353"/>
            <a:ext cx="10874222" cy="914400"/>
          </a:xfrm>
        </p:spPr>
        <p:txBody>
          <a:bodyPr/>
          <a:lstStyle/>
          <a:p>
            <a:pPr marL="0" indent="0">
              <a:buNone/>
            </a:pPr>
            <a:r>
              <a:rPr lang="is-I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Þróun vaxtakostnaðar ríkissjóðs</a:t>
            </a:r>
          </a:p>
          <a:p>
            <a:endParaRPr lang="LID4096" sz="4400" dirty="0"/>
          </a:p>
        </p:txBody>
      </p:sp>
    </p:spTree>
    <p:extLst>
      <p:ext uri="{BB962C8B-B14F-4D97-AF65-F5344CB8AC3E}">
        <p14:creationId xmlns:p14="http://schemas.microsoft.com/office/powerpoint/2010/main" val="3606769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0323" y="1451794"/>
            <a:ext cx="10947964" cy="4645025"/>
          </a:xfrm>
        </p:spPr>
        <p:txBody>
          <a:bodyPr/>
          <a:lstStyle/>
          <a:p>
            <a:r>
              <a:rPr lang="is-IS" sz="2800" dirty="0"/>
              <a:t>Vaxtakostnaður ríkissjóðs sem % af VLF nálgast nú það sem var fyrir hrun</a:t>
            </a:r>
          </a:p>
          <a:p>
            <a:r>
              <a:rPr lang="is-IS" sz="2800" dirty="0"/>
              <a:t>Undanfarin ár hefur verið farið í ýmsar aðgerðir með það að augnamiði að lækka vaxtakostnað ríkissjóðs </a:t>
            </a:r>
          </a:p>
          <a:p>
            <a:r>
              <a:rPr lang="is-IS" sz="2800" dirty="0"/>
              <a:t>Þar ber hæst hröð skuldalækkun sem náðst hefur með afkomubata í ríkisrekstri og óreglulegum tekjum eins og arðgreiðslum og stöðugleikaframlögum</a:t>
            </a:r>
          </a:p>
          <a:p>
            <a:r>
              <a:rPr lang="is-IS" sz="2800" dirty="0"/>
              <a:t>Einnig hefur verið unnið að endurfjármögnun lána á betri kjörum en áður</a:t>
            </a:r>
          </a:p>
          <a:p>
            <a:r>
              <a:rPr lang="is-IS" sz="2800" dirty="0"/>
              <a:t>Bætt lánshæfismat hefur einnig haft jákvæð áhrif á vaxtakjör  </a:t>
            </a:r>
          </a:p>
          <a:p>
            <a:r>
              <a:rPr lang="is-IS" sz="2800" dirty="0"/>
              <a:t>Áfram verður unnið að því að greiða niður skuldir og skuldbindingar ríkissjóðs á næstu árum með það að markmiði að lækka vaxtakostnað og skapa þannig aukið svigrúm fyrir aðra útgjaldaflokka og fjárfestingar</a:t>
            </a:r>
          </a:p>
          <a:p>
            <a:endParaRPr lang="is-I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8039" y="414850"/>
            <a:ext cx="10947964" cy="9144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is-IS" sz="4400" dirty="0">
                <a:latin typeface="+mj-lt"/>
                <a:ea typeface="+mj-ea"/>
                <a:cs typeface="+mj-cs"/>
              </a:rPr>
              <a:t>Þróun vaxtakostnaðar ríkissjóðs</a:t>
            </a:r>
          </a:p>
        </p:txBody>
      </p:sp>
    </p:spTree>
    <p:extLst>
      <p:ext uri="{BB962C8B-B14F-4D97-AF65-F5344CB8AC3E}">
        <p14:creationId xmlns:p14="http://schemas.microsoft.com/office/powerpoint/2010/main" val="3762196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0994-5809-4230-9297-54F9F5F7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Horfur 2018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08ADD-0E84-4332-A5E4-07271568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831"/>
            <a:ext cx="10857271" cy="4351338"/>
          </a:xfrm>
        </p:spPr>
        <p:txBody>
          <a:bodyPr/>
          <a:lstStyle/>
          <a:p>
            <a:r>
              <a:rPr lang="is-IS" dirty="0"/>
              <a:t>Áframhaldandi lækkun skulda en dregur úr hraða lækkunarinnar</a:t>
            </a:r>
          </a:p>
          <a:p>
            <a:r>
              <a:rPr lang="is-IS" dirty="0"/>
              <a:t>Skuldalækkun verður 22 ma.kr. meiri en gert var ráð fyrir í fjárlögum</a:t>
            </a:r>
          </a:p>
          <a:p>
            <a:r>
              <a:rPr lang="is-IS" dirty="0"/>
              <a:t>Afkoma ríkissjóðs hefur verið góð og innstæður í SÍ hafa verið umfram sett viðmið</a:t>
            </a:r>
          </a:p>
          <a:p>
            <a:r>
              <a:rPr lang="is-IS" dirty="0"/>
              <a:t>Hluti af innstæðum var nýttur til kaupa á ríkisskuldabréfum af Seðlabanka Íslands sem ekki var gert ráð fyrir í fjárlögum</a:t>
            </a:r>
          </a:p>
          <a:p>
            <a:r>
              <a:rPr lang="is-IS" dirty="0"/>
              <a:t>Tímamót í október þegar síðasti hluti lána sem tengjast fjármálaáfallinu verða greidd upp – skuldabréf sem gefið var út til að endurfjármagna fjármálastofnanir (RIKH 18)</a:t>
            </a:r>
          </a:p>
          <a:p>
            <a:r>
              <a:rPr lang="is-IS" dirty="0"/>
              <a:t>Heildarskuldir ríkissjóðs í árslok verða 843 ma.kr. – skv. LOF 23,5% af VLF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49688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0207-EE89-405D-BC9B-B668DB3D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09"/>
          </a:xfrm>
        </p:spPr>
        <p:txBody>
          <a:bodyPr/>
          <a:lstStyle/>
          <a:p>
            <a:r>
              <a:rPr lang="is-IS" dirty="0"/>
              <a:t>Samsetning skulda ríkissjóðs í lok árs 2018</a:t>
            </a:r>
            <a:endParaRPr lang="LID4096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DF5DBF1-5C1C-4415-B35E-EF919909B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8623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864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5022-B68B-42C6-A7E7-FB651F5F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71" y="473281"/>
            <a:ext cx="10515600" cy="745919"/>
          </a:xfrm>
        </p:spPr>
        <p:txBody>
          <a:bodyPr/>
          <a:lstStyle/>
          <a:p>
            <a:r>
              <a:rPr lang="is-IS" dirty="0"/>
              <a:t>Horfur 2019</a:t>
            </a:r>
            <a:br>
              <a:rPr lang="is-IS" dirty="0"/>
            </a:b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143C-F781-4BB0-8AEA-9C62D4F4C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dirty="0"/>
              <a:t>2019 markar tímamót en síðustu lán sem tengdust beint falli fjármálakerfisins voru greidd upp á árinu 2018</a:t>
            </a:r>
          </a:p>
          <a:p>
            <a:pPr lvl="0"/>
            <a:r>
              <a:rPr lang="is-IS" dirty="0"/>
              <a:t>Skuldir ríkissjóðs halda áfram að lækka þrátt fyrir að umfang lækkunarinnar er mun minna en síðustu ár</a:t>
            </a:r>
          </a:p>
          <a:p>
            <a:pPr lvl="0"/>
            <a:r>
              <a:rPr lang="is-IS" dirty="0"/>
              <a:t>Í lok árs er gert ráð fyrir að skuldir ríkissjóðs verði 832 ma.kr. – nettó lækkun skulda nemur því um 12 ma.kr. </a:t>
            </a:r>
          </a:p>
          <a:p>
            <a:pPr lvl="0"/>
            <a:r>
              <a:rPr lang="is-IS" dirty="0"/>
              <a:t>Nettó skuldahlutfall ríkissjóðs verður 22% af landsframleiðslu í lok árs  og skuldir á hvern íbúa 2,3 m.kr. 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70849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E5B2-F5B7-40CB-8CA4-4FC45279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08268"/>
          </a:xfrm>
        </p:spPr>
        <p:txBody>
          <a:bodyPr/>
          <a:lstStyle/>
          <a:p>
            <a:r>
              <a:rPr lang="is-IS" dirty="0"/>
              <a:t>Endurgreiðsluferill skulda ríkissjóðs</a:t>
            </a:r>
            <a:endParaRPr lang="LID4096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9999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9924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85A6-45C0-44B6-8CDF-00523970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Framfarir í skuldastýringu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9D80E-CE26-4205-8B03-11594766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31" y="1366071"/>
            <a:ext cx="10960511" cy="4351338"/>
          </a:xfrm>
        </p:spPr>
        <p:txBody>
          <a:bodyPr/>
          <a:lstStyle/>
          <a:p>
            <a:r>
              <a:rPr lang="is-IS" dirty="0"/>
              <a:t>Fyrstu skref tekin í notkun vaxtaskiptasamninga á árinu 2018</a:t>
            </a:r>
          </a:p>
          <a:p>
            <a:r>
              <a:rPr lang="is-IS" dirty="0"/>
              <a:t>Með þeim er unnt að stýra vaxtaáhættu ríkissjóðs</a:t>
            </a:r>
          </a:p>
          <a:p>
            <a:r>
              <a:rPr lang="is-IS" dirty="0"/>
              <a:t>Unnt er að breyta hlutfalli fastra og breytilegra vaxta auk þess sem unnt verður að stýra verðtryggingaráhættu ríkissjóðs</a:t>
            </a:r>
          </a:p>
          <a:p>
            <a:r>
              <a:rPr lang="is-IS" dirty="0"/>
              <a:t>Lánshæfismat ríkissjóðs fer enn batnandi nú síðast með breyttum horfum hjá </a:t>
            </a:r>
            <a:r>
              <a:rPr lang="is-IS" dirty="0" err="1"/>
              <a:t>Moody´s</a:t>
            </a:r>
            <a:r>
              <a:rPr lang="is-IS" dirty="0"/>
              <a:t> úr stöðugum í jákvæðar</a:t>
            </a:r>
          </a:p>
          <a:p>
            <a:r>
              <a:rPr lang="is-IS" dirty="0"/>
              <a:t>Ráðstafanir í efnahags- og ríkisfjármálum, stefnufesta, hröð niðurgreiðsla skulda og afnám gjaldeyrishafta hafa haft sitt að segja</a:t>
            </a:r>
          </a:p>
          <a:p>
            <a:r>
              <a:rPr lang="is-IS" dirty="0"/>
              <a:t>Með niðurgreiðslu skulda hefur náðst ávinningur í lækkun vaxtakostnaðar - batnar um 7 ma.kr. á milli ára og er áætlaður 130 þús. á mann 2019 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72764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ill 12">
            <a:extLst>
              <a:ext uri="{FF2B5EF4-FFF2-40B4-BE49-F238E27FC236}">
                <a16:creationId xmlns:a16="http://schemas.microsoft.com/office/drawing/2014/main" id="{432DC2BE-AA5C-40A1-ABED-DA236C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rgbClr val="00468C"/>
                </a:solidFill>
                <a:ea typeface="Corbel" charset="0"/>
                <a:cs typeface="Corbel" charset="0"/>
              </a:rPr>
              <a:t>Bætt eignastaða ríkissjóðs</a:t>
            </a:r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23AB4B61-CEE6-451D-8D07-3275A690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90" y="1698832"/>
            <a:ext cx="10515600" cy="4351338"/>
          </a:xfrm>
        </p:spPr>
        <p:txBody>
          <a:bodyPr/>
          <a:lstStyle/>
          <a:p>
            <a:r>
              <a:rPr lang="is-IS" dirty="0"/>
              <a:t>Hrein staða ríkissjóðs að teknu tilliti til eigna varð jákvæð á árinu 2017 sem nemur tæpum 12% af VLF </a:t>
            </a:r>
          </a:p>
          <a:p>
            <a:r>
              <a:rPr lang="is-IS" dirty="0"/>
              <a:t>Skýrist af endurmati og breyttri framsetningu reikningsskila</a:t>
            </a:r>
          </a:p>
          <a:p>
            <a:r>
              <a:rPr lang="is-IS" dirty="0"/>
              <a:t>Hrein staða batnar á árunum 2018 og 2019 og verður 14% í lok árs</a:t>
            </a:r>
          </a:p>
          <a:p>
            <a:r>
              <a:rPr lang="is-IS" dirty="0"/>
              <a:t>Sé eingöngu horft til krafna og </a:t>
            </a:r>
            <a:r>
              <a:rPr lang="is-IS" dirty="0" err="1"/>
              <a:t>innstæðna</a:t>
            </a:r>
            <a:r>
              <a:rPr lang="is-IS" dirty="0"/>
              <a:t> ríkissjóðs verður hrein staða neikvæð um 18% af VLF á árinu 2018 og 16% á árinu 2019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6930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22564" y="296864"/>
            <a:ext cx="10718574" cy="628884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Vöxturinn drifinn áfram af einkaneyslu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921" y="925747"/>
            <a:ext cx="561621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Einkaneyslan helsta driffjöður hagvaxtar.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Aukin samneysla (kaup hins opinbera á vörum og þjónustu) og fjárfesting ýta undir hagvöxt en utanríkisviðskipti vinna á móti.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Einkaneyslan hefur verið drifin áfram af auknum kaupmætti launa frekar en skuldsetningu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Lág skuldastaða og hátt húsnæðisverð eykur svigrúm heimila til að auka neyslu umfram tekjuvöxt.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Áframhaldandi vöxtur í byggingu íbúðarhúsnæðis. Hagstofan spáir nærri 30% vexti íbúðafjárfestingar frá 2017-2019</a:t>
            </a:r>
          </a:p>
          <a:p>
            <a:pPr>
              <a:spcBef>
                <a:spcPts val="600"/>
              </a:spcBef>
            </a:pPr>
            <a:endParaRPr lang="is-I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s-I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s-I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s-I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72C6C191-22C1-478D-B3C2-5FC48188688E}"/>
              </a:ext>
            </a:extLst>
          </p:cNvPr>
          <p:cNvSpPr txBox="1"/>
          <p:nvPr/>
        </p:nvSpPr>
        <p:spPr>
          <a:xfrm>
            <a:off x="10012137" y="3405122"/>
            <a:ext cx="2179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/>
              <a:t>Heimild: Hagstofa Íslands</a:t>
            </a:r>
          </a:p>
        </p:txBody>
      </p:sp>
      <p:graphicFrame>
        <p:nvGraphicFramePr>
          <p:cNvPr id="8" name="Chart 15">
            <a:extLst>
              <a:ext uri="{FF2B5EF4-FFF2-40B4-BE49-F238E27FC236}">
                <a16:creationId xmlns:a16="http://schemas.microsoft.com/office/drawing/2014/main" id="{6C61CA7C-F6B2-4F14-B77B-1E71F3C31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440149"/>
              </p:ext>
            </p:extLst>
          </p:nvPr>
        </p:nvGraphicFramePr>
        <p:xfrm>
          <a:off x="6811355" y="641645"/>
          <a:ext cx="5184000" cy="282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9">
            <a:extLst>
              <a:ext uri="{FF2B5EF4-FFF2-40B4-BE49-F238E27FC236}">
                <a16:creationId xmlns:a16="http://schemas.microsoft.com/office/drawing/2014/main" id="{95460FDB-C9B0-4CF3-8A15-F67EA2BDB1D1}"/>
              </a:ext>
            </a:extLst>
          </p:cNvPr>
          <p:cNvSpPr txBox="1"/>
          <p:nvPr/>
        </p:nvSpPr>
        <p:spPr>
          <a:xfrm>
            <a:off x="10146321" y="6430209"/>
            <a:ext cx="174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/>
              <a:t>Heimild: Hagstofa Íslands</a:t>
            </a:r>
          </a:p>
        </p:txBody>
      </p:sp>
      <p:graphicFrame>
        <p:nvGraphicFramePr>
          <p:cNvPr id="10" name="Chart Placeholder 2">
            <a:extLst>
              <a:ext uri="{FF2B5EF4-FFF2-40B4-BE49-F238E27FC236}">
                <a16:creationId xmlns:a16="http://schemas.microsoft.com/office/drawing/2014/main" id="{98399790-83CF-42CA-97E9-1B196DBBF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871012"/>
              </p:ext>
            </p:extLst>
          </p:nvPr>
        </p:nvGraphicFramePr>
        <p:xfrm>
          <a:off x="6859566" y="3608653"/>
          <a:ext cx="5184000" cy="282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12538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b="1" dirty="0" err="1"/>
              <a:t>A-deild</a:t>
            </a:r>
            <a:r>
              <a:rPr lang="is-IS" b="1" dirty="0"/>
              <a:t> </a:t>
            </a:r>
            <a:r>
              <a:rPr lang="is-IS" b="1" dirty="0" err="1"/>
              <a:t>Lífeyrissjóðs</a:t>
            </a:r>
            <a:r>
              <a:rPr lang="is-IS" b="1" dirty="0"/>
              <a:t> starfsmanna ríkisins</a:t>
            </a:r>
          </a:p>
          <a:p>
            <a:r>
              <a:rPr lang="is-IS" sz="1600" dirty="0"/>
              <a:t>Fram til síðustu áramóta bar ríkissjóður takmarkaða ábyrgð á skuldbindingum </a:t>
            </a:r>
            <a:r>
              <a:rPr lang="is-IS" sz="1600" dirty="0" err="1"/>
              <a:t>A-deildar</a:t>
            </a:r>
            <a:r>
              <a:rPr lang="is-IS" sz="1600" dirty="0"/>
              <a:t> LSR er varðaði iðgjöld hans </a:t>
            </a:r>
          </a:p>
          <a:p>
            <a:r>
              <a:rPr lang="is-IS" sz="1600" dirty="0"/>
              <a:t>Með lögum nr. </a:t>
            </a:r>
            <a:r>
              <a:rPr lang="is-IS" sz="1600"/>
              <a:t>127/2016 um breytingu á lögum nr. 1/1997 um LSR var gerð breyting á öllu skipulagi A- deildar sjóðsins</a:t>
            </a:r>
          </a:p>
          <a:p>
            <a:r>
              <a:rPr lang="is-IS" sz="1600"/>
              <a:t>Lagabreytingin hafði í för með sér að ríkissjóður innti af hendi framlag sem nam 117,2 ma.kr. </a:t>
            </a:r>
          </a:p>
          <a:p>
            <a:r>
              <a:rPr lang="is-IS" sz="1600"/>
              <a:t>Framlagið var fjármagnað með framsali á eignum, útgáfu skuldabréfa og reiðufé í innlendri og erlendri mynt </a:t>
            </a:r>
          </a:p>
          <a:p>
            <a:r>
              <a:rPr lang="is-IS" sz="1600"/>
              <a:t>Ríkissjóður ber nú ekki lengur ábyrgð á skuldbindingum A-deildar og þar með hefur óvissu hjá ríkissjóði gagnvart A-deild LSR að mestu verið eytt</a:t>
            </a:r>
          </a:p>
          <a:p>
            <a:r>
              <a:rPr lang="is-IS" sz="1600"/>
              <a:t>Verulega hefur því dregið úr fjárhagsáhættu ríkissjóðs vegna A-deildar LSR </a:t>
            </a:r>
          </a:p>
          <a:p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b="1" dirty="0" err="1"/>
              <a:t>B-deild</a:t>
            </a:r>
            <a:r>
              <a:rPr lang="is-IS" b="1" dirty="0"/>
              <a:t> </a:t>
            </a:r>
            <a:r>
              <a:rPr lang="is-IS" b="1" dirty="0" err="1"/>
              <a:t>Lífeyrissjóðs</a:t>
            </a:r>
            <a:r>
              <a:rPr lang="is-IS" b="1" dirty="0"/>
              <a:t> starfsmanna ríkisins</a:t>
            </a:r>
          </a:p>
          <a:p>
            <a:r>
              <a:rPr lang="is-IS" sz="1600" dirty="0"/>
              <a:t>Ein helsta beina skuldbinding ríkissjóðs felst í </a:t>
            </a:r>
            <a:r>
              <a:rPr lang="is-IS" sz="1600" dirty="0" err="1"/>
              <a:t>lífeyrisskuldbindingum</a:t>
            </a:r>
            <a:r>
              <a:rPr lang="is-IS" sz="1600" dirty="0"/>
              <a:t> vegna B deildar LSR  </a:t>
            </a:r>
          </a:p>
          <a:p>
            <a:r>
              <a:rPr lang="is-IS" sz="1600" dirty="0"/>
              <a:t>Ófjármagnaðar lífeyrisskuldbindingar námu 619 ma.kr. í árslok 2017 sem samsvarar 24% af VLF</a:t>
            </a:r>
          </a:p>
          <a:p>
            <a:r>
              <a:rPr lang="is-IS" sz="1600" dirty="0"/>
              <a:t>B deildin hefur verið lokuð nýjum sjóðsfélögum frá 1996 </a:t>
            </a:r>
          </a:p>
          <a:p>
            <a:r>
              <a:rPr lang="is-IS" sz="1600" dirty="0"/>
              <a:t>Í fjárlögum er gert ráð fyrir 5 </a:t>
            </a:r>
            <a:r>
              <a:rPr lang="is-IS" sz="1600" dirty="0" err="1"/>
              <a:t>ma.kr</a:t>
            </a:r>
            <a:r>
              <a:rPr lang="is-IS" sz="1600" dirty="0"/>
              <a:t>. framlagi </a:t>
            </a:r>
            <a:r>
              <a:rPr lang="is-IS" sz="1600" dirty="0" err="1"/>
              <a:t>úr</a:t>
            </a:r>
            <a:r>
              <a:rPr lang="is-IS" sz="1600" dirty="0"/>
              <a:t> ríkissjóði til </a:t>
            </a:r>
            <a:r>
              <a:rPr lang="is-IS" sz="1600" dirty="0" err="1"/>
              <a:t>B-deildar</a:t>
            </a:r>
            <a:r>
              <a:rPr lang="is-IS" sz="1600" dirty="0"/>
              <a:t> í ár og 7 </a:t>
            </a:r>
            <a:r>
              <a:rPr lang="is-IS" sz="1600" dirty="0" err="1"/>
              <a:t>ma.kr</a:t>
            </a:r>
            <a:r>
              <a:rPr lang="is-IS" sz="1600" dirty="0"/>
              <a:t>. frá og með árinu 2019</a:t>
            </a:r>
          </a:p>
          <a:p>
            <a:r>
              <a:rPr lang="is-IS" sz="1600" dirty="0"/>
              <a:t>Með hækkun árlegra greiðslna í 7 </a:t>
            </a:r>
            <a:r>
              <a:rPr lang="is-IS" sz="1600" dirty="0" err="1"/>
              <a:t>ma.kr</a:t>
            </a:r>
            <a:r>
              <a:rPr lang="is-IS" sz="1600" dirty="0"/>
              <a:t>. frá og með árinu 2019 er áætlað að sjóðurinn verði í jafnvægi frá árinu 2027.</a:t>
            </a:r>
          </a:p>
          <a:p>
            <a:r>
              <a:rPr lang="is-IS" sz="1600" dirty="0" err="1"/>
              <a:t>Óseldar</a:t>
            </a:r>
            <a:r>
              <a:rPr lang="is-IS" sz="1600" dirty="0"/>
              <a:t> eignir stöðugleikaframlaga að fjárhæð 19 </a:t>
            </a:r>
            <a:r>
              <a:rPr lang="is-IS" sz="1600" dirty="0" err="1"/>
              <a:t>ma.kr</a:t>
            </a:r>
            <a:r>
              <a:rPr lang="is-IS" sz="1600" dirty="0"/>
              <a:t>. voru færðar til B-deildar í lok árs 2017 </a:t>
            </a:r>
          </a:p>
          <a:p>
            <a:r>
              <a:rPr lang="is-IS" sz="1600" dirty="0"/>
              <a:t>Unnt væri að lækka fjármagnskostnað frekar og draga úr skuldbindingu ríkissjóðs gagnvart B-deild með því að nýta óreglulegar tekjur til sérstakra innborgana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8555FAF-B078-2145-91CA-A8846BD50FB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0942" y="225016"/>
            <a:ext cx="11110196" cy="914400"/>
          </a:xfrm>
        </p:spPr>
        <p:txBody>
          <a:bodyPr/>
          <a:lstStyle/>
          <a:p>
            <a:pPr marL="0" indent="0">
              <a:buNone/>
            </a:pPr>
            <a:r>
              <a:rPr lang="is-IS" sz="4400" dirty="0">
                <a:latin typeface="+mj-lt"/>
              </a:rPr>
              <a:t>Dregið hefur </a:t>
            </a:r>
            <a:r>
              <a:rPr lang="is-IS" sz="4400" dirty="0" err="1">
                <a:latin typeface="+mj-lt"/>
              </a:rPr>
              <a:t>úr</a:t>
            </a:r>
            <a:r>
              <a:rPr lang="is-IS" sz="4400" dirty="0">
                <a:latin typeface="+mj-lt"/>
              </a:rPr>
              <a:t> áhættu vegna </a:t>
            </a:r>
            <a:r>
              <a:rPr lang="is-IS" sz="4400" dirty="0" err="1">
                <a:latin typeface="+mj-lt"/>
              </a:rPr>
              <a:t>A-deildar</a:t>
            </a:r>
            <a:r>
              <a:rPr lang="is-IS" sz="4400" dirty="0">
                <a:latin typeface="+mj-lt"/>
              </a:rPr>
              <a:t> LSR en </a:t>
            </a:r>
            <a:r>
              <a:rPr lang="is-IS" sz="4400" dirty="0" err="1">
                <a:latin typeface="+mj-lt"/>
              </a:rPr>
              <a:t>lífeyrisskuldbindingar</a:t>
            </a:r>
            <a:r>
              <a:rPr lang="is-IS" sz="4400" dirty="0">
                <a:latin typeface="+mj-lt"/>
              </a:rPr>
              <a:t> í </a:t>
            </a:r>
            <a:r>
              <a:rPr lang="is-IS" sz="4400" dirty="0" err="1">
                <a:latin typeface="+mj-lt"/>
              </a:rPr>
              <a:t>B-deild</a:t>
            </a:r>
            <a:r>
              <a:rPr lang="is-IS" sz="4400" dirty="0">
                <a:latin typeface="+mj-lt"/>
              </a:rPr>
              <a:t> eru verulegar</a:t>
            </a:r>
          </a:p>
        </p:txBody>
      </p:sp>
    </p:spTree>
    <p:extLst>
      <p:ext uri="{BB962C8B-B14F-4D97-AF65-F5344CB8AC3E}">
        <p14:creationId xmlns:p14="http://schemas.microsoft.com/office/powerpoint/2010/main" val="1658326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3" name="Titill 2">
            <a:extLst>
              <a:ext uri="{FF2B5EF4-FFF2-40B4-BE49-F238E27FC236}">
                <a16:creationId xmlns:a16="http://schemas.microsoft.com/office/drawing/2014/main" id="{0EE7E946-BE74-4C87-9FE4-E3112B0E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71632" cy="1325563"/>
          </a:xfrm>
        </p:spPr>
        <p:txBody>
          <a:bodyPr/>
          <a:lstStyle/>
          <a:p>
            <a:r>
              <a:rPr lang="en-US" dirty="0" err="1">
                <a:solidFill>
                  <a:srgbClr val="00468C"/>
                </a:solidFill>
                <a:ea typeface="Corbel" charset="0"/>
                <a:cs typeface="Corbel" charset="0"/>
              </a:rPr>
              <a:t>Staða</a:t>
            </a:r>
            <a:r>
              <a:rPr lang="en-US" dirty="0">
                <a:solidFill>
                  <a:srgbClr val="00468C"/>
                </a:solidFill>
                <a:ea typeface="Corbel" charset="0"/>
                <a:cs typeface="Corbel" charset="0"/>
              </a:rPr>
              <a:t> </a:t>
            </a:r>
            <a:r>
              <a:rPr lang="en-US" dirty="0" err="1">
                <a:solidFill>
                  <a:srgbClr val="00468C"/>
                </a:solidFill>
                <a:ea typeface="Corbel" charset="0"/>
                <a:cs typeface="Corbel" charset="0"/>
              </a:rPr>
              <a:t>lífeyrisskuldbindinga</a:t>
            </a:r>
            <a:r>
              <a:rPr lang="en-US" dirty="0">
                <a:solidFill>
                  <a:srgbClr val="00468C"/>
                </a:solidFill>
                <a:ea typeface="Corbel" charset="0"/>
                <a:cs typeface="Corbel" charset="0"/>
              </a:rPr>
              <a:t> </a:t>
            </a:r>
            <a:r>
              <a:rPr lang="en-US" dirty="0" err="1">
                <a:solidFill>
                  <a:srgbClr val="00468C"/>
                </a:solidFill>
                <a:ea typeface="Corbel" charset="0"/>
                <a:cs typeface="Corbel" charset="0"/>
              </a:rPr>
              <a:t>vegna</a:t>
            </a:r>
            <a:r>
              <a:rPr lang="en-US" dirty="0">
                <a:solidFill>
                  <a:srgbClr val="00468C"/>
                </a:solidFill>
                <a:ea typeface="Corbel" charset="0"/>
                <a:cs typeface="Corbel" charset="0"/>
              </a:rPr>
              <a:t> B-</a:t>
            </a:r>
            <a:r>
              <a:rPr lang="en-US" dirty="0" err="1">
                <a:solidFill>
                  <a:srgbClr val="00468C"/>
                </a:solidFill>
                <a:ea typeface="Corbel" charset="0"/>
                <a:cs typeface="Corbel" charset="0"/>
              </a:rPr>
              <a:t>deildar</a:t>
            </a:r>
            <a:r>
              <a:rPr lang="en-US" dirty="0">
                <a:solidFill>
                  <a:srgbClr val="00468C"/>
                </a:solidFill>
                <a:ea typeface="Corbel" charset="0"/>
                <a:cs typeface="Corbel" charset="0"/>
              </a:rPr>
              <a:t> LSR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51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8874" y="6006842"/>
            <a:ext cx="7089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000" dirty="0">
                <a:latin typeface="Corbel" panose="020B0503020204020204" pitchFamily="34" charset="0"/>
              </a:rPr>
              <a:t>Heimild: Ríkisreikningur</a:t>
            </a: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05707"/>
              </p:ext>
            </p:extLst>
          </p:nvPr>
        </p:nvGraphicFramePr>
        <p:xfrm>
          <a:off x="131494" y="1690689"/>
          <a:ext cx="10771632" cy="442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868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2010" y="5569244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r>
              <a:rPr lang="is-IS" sz="2400" i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400" i="1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1">
                <a:solidFill>
                  <a:srgbClr val="00468C"/>
                </a:solidFill>
              </a:rPr>
              <a:t>Umbætur í ríkisrekstri</a:t>
            </a:r>
            <a:br>
              <a:rPr lang="is-IS" noProof="1">
                <a:solidFill>
                  <a:srgbClr val="00468C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22009" y="5301208"/>
            <a:ext cx="9152468" cy="1007516"/>
          </a:xfrm>
        </p:spPr>
        <p:txBody>
          <a:bodyPr/>
          <a:lstStyle/>
          <a:p>
            <a:r>
              <a:rPr lang="is-IS" dirty="0"/>
              <a:t>Aukið aðgengi að stafrænni þjónustu og notkun upplýsingatækni skapa tækifæri til að bæta opinbera þjónustu og auka sveigjanleika og skilvirkni í starfsemi ríkisins. </a:t>
            </a:r>
          </a:p>
        </p:txBody>
      </p:sp>
    </p:spTree>
    <p:extLst>
      <p:ext uri="{BB962C8B-B14F-4D97-AF65-F5344CB8AC3E}">
        <p14:creationId xmlns:p14="http://schemas.microsoft.com/office/powerpoint/2010/main" val="425773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D966-D245-4A2B-BA64-F3DDE2D6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87" y="259792"/>
            <a:ext cx="9764776" cy="984886"/>
          </a:xfrm>
        </p:spPr>
        <p:txBody>
          <a:bodyPr/>
          <a:lstStyle/>
          <a:p>
            <a:r>
              <a:rPr lang="is-IS" dirty="0"/>
              <a:t>Tækifæri og áskoranir </a:t>
            </a:r>
            <a:endParaRPr lang="en-US" dirty="0"/>
          </a:p>
        </p:txBody>
      </p:sp>
      <p:pic>
        <p:nvPicPr>
          <p:cNvPr id="5" name="Picture Placeholder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6F37951-37DD-43B7-B846-B6CB736B7B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r="2617"/>
          <a:stretch>
            <a:fillRect/>
          </a:stretch>
        </p:blipFill>
        <p:spPr>
          <a:xfrm>
            <a:off x="6414950" y="0"/>
            <a:ext cx="577705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3C0541-F879-4838-ACF5-71227EB1489B}"/>
              </a:ext>
            </a:extLst>
          </p:cNvPr>
          <p:cNvSpPr/>
          <p:nvPr/>
        </p:nvSpPr>
        <p:spPr>
          <a:xfrm>
            <a:off x="451087" y="1244678"/>
            <a:ext cx="555087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/>
              <a:t>Ísland þarf að búa sig undir að mæta þeim áskorunum og nýta þau tækifæri sem felast í örum tæknibreytingum.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/>
              <a:t>Tæknilegir innviðir eru til staðar og aðgengi og notkun landsmanna á upplýsingatækni er með því besta sem gerist.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/>
              <a:t>Skapa þarf betri forsendur til að nýta þau tækifæri sem tækniþróunin veitir til þess að bæta opinbera þjónustu og auka framleiðni og skilvirkni í rekstri.</a:t>
            </a:r>
          </a:p>
          <a:p>
            <a:endParaRPr lang="is-I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/>
          </a:p>
          <a:p>
            <a:endParaRPr lang="is-I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4A225-DA17-47E2-A59D-09F39F8F12E1}"/>
              </a:ext>
            </a:extLst>
          </p:cNvPr>
          <p:cNvSpPr/>
          <p:nvPr/>
        </p:nvSpPr>
        <p:spPr>
          <a:xfrm>
            <a:off x="6190036" y="1244678"/>
            <a:ext cx="583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s-I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33966-BDFC-4388-A484-53C64E6ED926}"/>
              </a:ext>
            </a:extLst>
          </p:cNvPr>
          <p:cNvSpPr/>
          <p:nvPr/>
        </p:nvSpPr>
        <p:spPr>
          <a:xfrm>
            <a:off x="5777051" y="1244678"/>
            <a:ext cx="555087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/>
              <a:t>Auknar kröfur almennings og atvinnulífs um sjálfsafgreiðslu og stafræna opinbera þjónustu en ríkið hefur dregist aftur úr í framboði á stafrænni þjónustu.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/>
              <a:t>Fjölmörg tækifæri til að auka framboð en stofnanir þurfa stuðning í þeirri vegferð.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/>
              <a:t>Leiða þarf saman stofnanir og starfsfólk, samnýta innviði hins opinbera og tryggja sveigjanlegt stofnanakerfi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/>
              <a:t>Tryggja þarf að regluverk skapi hámarks svigrúm til framþróunar verkefna.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894295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D966-D245-4A2B-BA64-F3DDE2D6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87" y="259792"/>
            <a:ext cx="9764776" cy="984886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Leiðin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að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skilvirkari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betri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þjónustu</a:t>
            </a:r>
            <a:endParaRPr lang="en-US" dirty="0">
              <a:latin typeface="+mn-lt"/>
            </a:endParaRPr>
          </a:p>
        </p:txBody>
      </p:sp>
      <p:pic>
        <p:nvPicPr>
          <p:cNvPr id="5" name="Picture Placeholder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6F37951-37DD-43B7-B846-B6CB736B7B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r="2617"/>
          <a:stretch>
            <a:fillRect/>
          </a:stretch>
        </p:blipFill>
        <p:spPr>
          <a:xfrm>
            <a:off x="6414950" y="0"/>
            <a:ext cx="577705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3C0541-F879-4838-ACF5-71227EB1489B}"/>
              </a:ext>
            </a:extLst>
          </p:cNvPr>
          <p:cNvSpPr/>
          <p:nvPr/>
        </p:nvSpPr>
        <p:spPr>
          <a:xfrm>
            <a:off x="524892" y="942696"/>
            <a:ext cx="512948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Stafræn þjónusta fyrsti kostur.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1">
                <a:cs typeface="Segoe UI" panose="020B0502040204020203" pitchFamily="34" charset="0"/>
              </a:rPr>
              <a:t>Þjónustgátt þar sem landsmenn geta á einum stað nálgast opinberra þjónustu.</a:t>
            </a:r>
          </a:p>
          <a:p>
            <a:endParaRPr lang="en-US" sz="2000" noProof="1"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cs typeface="Segoe UI" panose="020B0502040204020203" pitchFamily="34" charset="0"/>
              </a:rPr>
              <a:t>Almenningur og fyrirtæki þurfi aðeins að slá inn upplýsingar í samskiptum við stjórnvöld  í eitt skipti.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sz="2000" dirty="0"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cs typeface="Segoe UI" panose="020B0502040204020203" pitchFamily="34" charset="0"/>
              </a:rPr>
              <a:t>Betri þjónusta og öflugri rekstur með nýtingu upplýsingatækni.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sz="2000" dirty="0"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cs typeface="Segoe UI" panose="020B0502040204020203" pitchFamily="34" charset="0"/>
              </a:rPr>
              <a:t>Öryggi opinberrar stjórnsýslu og mikilvægra upplýsingainnviða tryggt.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sz="2000" dirty="0"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Viðhorf til opinberrar þjónustu kannað og þjónusta aðlöguð í samræmi.</a:t>
            </a:r>
            <a:r>
              <a:rPr lang="is-I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sz="2000" dirty="0">
              <a:cs typeface="Segoe UI" panose="020B0502040204020203" pitchFamily="34" charset="0"/>
            </a:endParaRPr>
          </a:p>
          <a:p>
            <a:endParaRPr lang="en-US" sz="2000" noProof="1">
              <a:cs typeface="Segoe UI" panose="020B0502040204020203" pitchFamily="34" charset="0"/>
            </a:endParaRPr>
          </a:p>
          <a:p>
            <a:r>
              <a:rPr lang="is-IS" dirty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endParaRPr lang="is-I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DA9B66-014D-487F-8DFD-89DFA3753330}"/>
              </a:ext>
            </a:extLst>
          </p:cNvPr>
          <p:cNvGrpSpPr/>
          <p:nvPr/>
        </p:nvGrpSpPr>
        <p:grpSpPr>
          <a:xfrm>
            <a:off x="7265555" y="1373637"/>
            <a:ext cx="4149852" cy="4417400"/>
            <a:chOff x="-15980" y="-390044"/>
            <a:chExt cx="3768319" cy="39309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1E036D-D6E9-4BFB-8533-612B243D8915}"/>
                </a:ext>
              </a:extLst>
            </p:cNvPr>
            <p:cNvGrpSpPr/>
            <p:nvPr/>
          </p:nvGrpSpPr>
          <p:grpSpPr>
            <a:xfrm>
              <a:off x="-15980" y="-390044"/>
              <a:ext cx="3768319" cy="3841384"/>
              <a:chOff x="-15980" y="-390044"/>
              <a:chExt cx="3768319" cy="3841384"/>
            </a:xfrm>
          </p:grpSpPr>
          <p:sp>
            <p:nvSpPr>
              <p:cNvPr id="13" name="Text Box 19">
                <a:extLst>
                  <a:ext uri="{FF2B5EF4-FFF2-40B4-BE49-F238E27FC236}">
                    <a16:creationId xmlns:a16="http://schemas.microsoft.com/office/drawing/2014/main" id="{11D27E76-2450-44B9-8B35-36CBB0B23663}"/>
                  </a:ext>
                </a:extLst>
              </p:cNvPr>
              <p:cNvSpPr txBox="1"/>
              <p:nvPr/>
            </p:nvSpPr>
            <p:spPr>
              <a:xfrm>
                <a:off x="1929246" y="1001279"/>
                <a:ext cx="1823093" cy="52479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600"/>
                  </a:lnSpc>
                  <a:spcAft>
                    <a:spcPts val="0"/>
                  </a:spcAft>
                  <a:tabLst>
                    <a:tab pos="288290" algn="l"/>
                    <a:tab pos="648335" algn="l"/>
                    <a:tab pos="1008380" algn="l"/>
                    <a:tab pos="1296035" algn="l"/>
                  </a:tabLst>
                </a:pPr>
                <a:r>
                  <a:rPr lang="is-IS" sz="2000" b="1" dirty="0">
                    <a:effectLst/>
                    <a:latin typeface="+mj-lt"/>
                    <a:ea typeface="Times New Roman" panose="02020603050405020304" pitchFamily="18" charset="0"/>
                  </a:rPr>
                  <a:t>Nýjar lausnir</a:t>
                </a:r>
                <a:endParaRPr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ts val="1600"/>
                  </a:lnSpc>
                  <a:spcAft>
                    <a:spcPts val="0"/>
                  </a:spcAft>
                  <a:tabLst>
                    <a:tab pos="288290" algn="l"/>
                    <a:tab pos="648335" algn="l"/>
                    <a:tab pos="1008380" algn="l"/>
                    <a:tab pos="1296035" algn="l"/>
                  </a:tabLst>
                </a:pPr>
                <a:r>
                  <a:rPr lang="is-I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C445542-51C2-431E-BC6C-2ACD63E9630A}"/>
                  </a:ext>
                </a:extLst>
              </p:cNvPr>
              <p:cNvGrpSpPr/>
              <p:nvPr/>
            </p:nvGrpSpPr>
            <p:grpSpPr>
              <a:xfrm>
                <a:off x="-15980" y="-390044"/>
                <a:ext cx="3350768" cy="3841384"/>
                <a:chOff x="-15980" y="-390044"/>
                <a:chExt cx="3350768" cy="3841384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95E7D42-77E7-4092-B577-6D744A83ECB2}"/>
                    </a:ext>
                  </a:extLst>
                </p:cNvPr>
                <p:cNvGrpSpPr/>
                <p:nvPr/>
              </p:nvGrpSpPr>
              <p:grpSpPr>
                <a:xfrm>
                  <a:off x="8833" y="-374663"/>
                  <a:ext cx="1273939" cy="1290095"/>
                  <a:chOff x="8833" y="-542303"/>
                  <a:chExt cx="1273939" cy="1290095"/>
                </a:xfrm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8C1A2C4F-6166-4E82-B556-08985DDA32DC}"/>
                      </a:ext>
                    </a:extLst>
                  </p:cNvPr>
                  <p:cNvSpPr/>
                  <p:nvPr/>
                </p:nvSpPr>
                <p:spPr>
                  <a:xfrm>
                    <a:off x="8833" y="-542303"/>
                    <a:ext cx="1273939" cy="1290095"/>
                  </a:xfrm>
                  <a:prstGeom prst="ellipse">
                    <a:avLst/>
                  </a:prstGeom>
                  <a:solidFill>
                    <a:srgbClr val="00468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LID4096" dirty="0"/>
                  </a:p>
                </p:txBody>
              </p:sp>
              <p:pic>
                <p:nvPicPr>
                  <p:cNvPr id="28" name="Graphic 9" descr="Gears">
                    <a:extLst>
                      <a:ext uri="{FF2B5EF4-FFF2-40B4-BE49-F238E27FC236}">
                        <a16:creationId xmlns:a16="http://schemas.microsoft.com/office/drawing/2014/main" id="{149EA5FF-4AC7-4D03-B385-A8E87AD42A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1620" y="-360071"/>
                    <a:ext cx="868425" cy="86842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FE61DC6-A8A2-4774-AD79-C46A4E2CBA70}"/>
                    </a:ext>
                  </a:extLst>
                </p:cNvPr>
                <p:cNvGrpSpPr/>
                <p:nvPr/>
              </p:nvGrpSpPr>
              <p:grpSpPr>
                <a:xfrm>
                  <a:off x="2019968" y="-390044"/>
                  <a:ext cx="1273939" cy="1236303"/>
                  <a:chOff x="-639412" y="-557684"/>
                  <a:chExt cx="1273939" cy="1236303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CEB37FE5-47D1-4EFB-91B8-FAE58B68E65A}"/>
                      </a:ext>
                    </a:extLst>
                  </p:cNvPr>
                  <p:cNvSpPr/>
                  <p:nvPr/>
                </p:nvSpPr>
                <p:spPr>
                  <a:xfrm>
                    <a:off x="-639412" y="-557684"/>
                    <a:ext cx="1273939" cy="1236303"/>
                  </a:xfrm>
                  <a:prstGeom prst="ellipse">
                    <a:avLst/>
                  </a:prstGeom>
                  <a:solidFill>
                    <a:srgbClr val="00468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LID4096" dirty="0"/>
                  </a:p>
                </p:txBody>
              </p:sp>
              <p:pic>
                <p:nvPicPr>
                  <p:cNvPr id="26" name="Graphic 21" descr="Download from cloud">
                    <a:extLst>
                      <a:ext uri="{FF2B5EF4-FFF2-40B4-BE49-F238E27FC236}">
                        <a16:creationId xmlns:a16="http://schemas.microsoft.com/office/drawing/2014/main" id="{8CC9CB9E-9C10-4B4D-A9B6-A48913CC5A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443811" y="-367991"/>
                    <a:ext cx="867435" cy="86743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8ABE227-ED62-43F1-A94C-3FF8C278F476}"/>
                    </a:ext>
                  </a:extLst>
                </p:cNvPr>
                <p:cNvGrpSpPr/>
                <p:nvPr/>
              </p:nvGrpSpPr>
              <p:grpSpPr>
                <a:xfrm>
                  <a:off x="44038" y="1626622"/>
                  <a:ext cx="1273939" cy="1214052"/>
                  <a:chOff x="5938" y="232162"/>
                  <a:chExt cx="1273939" cy="1214052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E5801480-8F74-417F-8C97-7F2AC24F4E95}"/>
                      </a:ext>
                    </a:extLst>
                  </p:cNvPr>
                  <p:cNvSpPr/>
                  <p:nvPr/>
                </p:nvSpPr>
                <p:spPr>
                  <a:xfrm>
                    <a:off x="5938" y="232162"/>
                    <a:ext cx="1273939" cy="1214052"/>
                  </a:xfrm>
                  <a:prstGeom prst="ellipse">
                    <a:avLst/>
                  </a:prstGeom>
                  <a:solidFill>
                    <a:srgbClr val="00468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LID4096"/>
                  </a:p>
                </p:txBody>
              </p:sp>
              <p:pic>
                <p:nvPicPr>
                  <p:cNvPr id="24" name="Graphic 7" descr="Lock">
                    <a:extLst>
                      <a:ext uri="{FF2B5EF4-FFF2-40B4-BE49-F238E27FC236}">
                        <a16:creationId xmlns:a16="http://schemas.microsoft.com/office/drawing/2014/main" id="{8C4CEDF1-9C79-46BA-9DCC-BCCB0BAD7A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829" y="381087"/>
                    <a:ext cx="777786" cy="77778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DD3C8BF6-ACCC-4C33-88F4-96D3B8294D3D}"/>
                    </a:ext>
                  </a:extLst>
                </p:cNvPr>
                <p:cNvGrpSpPr/>
                <p:nvPr/>
              </p:nvGrpSpPr>
              <p:grpSpPr>
                <a:xfrm>
                  <a:off x="2137721" y="1576942"/>
                  <a:ext cx="1197067" cy="1214052"/>
                  <a:chOff x="-521659" y="182482"/>
                  <a:chExt cx="1197067" cy="1214052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2D54DEB0-54F4-4544-961C-EB3BB26761BF}"/>
                      </a:ext>
                    </a:extLst>
                  </p:cNvPr>
                  <p:cNvSpPr/>
                  <p:nvPr/>
                </p:nvSpPr>
                <p:spPr>
                  <a:xfrm>
                    <a:off x="-521659" y="182482"/>
                    <a:ext cx="1197067" cy="1214052"/>
                  </a:xfrm>
                  <a:prstGeom prst="ellipse">
                    <a:avLst/>
                  </a:prstGeom>
                  <a:solidFill>
                    <a:srgbClr val="00468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LID4096"/>
                  </a:p>
                </p:txBody>
              </p:sp>
              <p:pic>
                <p:nvPicPr>
                  <p:cNvPr id="22" name="Graphic 6" descr="Bar chart">
                    <a:extLst>
                      <a:ext uri="{FF2B5EF4-FFF2-40B4-BE49-F238E27FC236}">
                        <a16:creationId xmlns:a16="http://schemas.microsoft.com/office/drawing/2014/main" id="{A8A66535-D676-4D44-B162-352EBBA44F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46399" y="330224"/>
                    <a:ext cx="803897" cy="80389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Text Box 17">
                  <a:extLst>
                    <a:ext uri="{FF2B5EF4-FFF2-40B4-BE49-F238E27FC236}">
                      <a16:creationId xmlns:a16="http://schemas.microsoft.com/office/drawing/2014/main" id="{AE0BB408-81FF-492C-947C-3BF4BBE5E6CA}"/>
                    </a:ext>
                  </a:extLst>
                </p:cNvPr>
                <p:cNvSpPr txBox="1"/>
                <p:nvPr/>
              </p:nvSpPr>
              <p:spPr>
                <a:xfrm>
                  <a:off x="59227" y="999030"/>
                  <a:ext cx="1484785" cy="415503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ts val="1600"/>
                    </a:lnSpc>
                    <a:spcAft>
                      <a:spcPts val="0"/>
                    </a:spcAft>
                    <a:tabLst>
                      <a:tab pos="288290" algn="l"/>
                      <a:tab pos="648335" algn="l"/>
                      <a:tab pos="1008380" algn="l"/>
                      <a:tab pos="1296035" algn="l"/>
                    </a:tabLst>
                  </a:pPr>
                  <a:r>
                    <a:rPr lang="is-IS" sz="2000" b="1" dirty="0">
                      <a:effectLst/>
                      <a:latin typeface="+mj-lt"/>
                      <a:ea typeface="Times New Roman" panose="02020603050405020304" pitchFamily="18" charset="0"/>
                    </a:rPr>
                    <a:t>Skilvirk stjórnsýsla</a:t>
                  </a:r>
                  <a:endParaRPr sz="2400" dirty="0">
                    <a:effectLst/>
                    <a:latin typeface="+mj-lt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0" name="Text Box 20">
                  <a:extLst>
                    <a:ext uri="{FF2B5EF4-FFF2-40B4-BE49-F238E27FC236}">
                      <a16:creationId xmlns:a16="http://schemas.microsoft.com/office/drawing/2014/main" id="{6B202DDD-89FD-4C7C-A0EB-02145BF82F6C}"/>
                    </a:ext>
                  </a:extLst>
                </p:cNvPr>
                <p:cNvSpPr txBox="1"/>
                <p:nvPr/>
              </p:nvSpPr>
              <p:spPr>
                <a:xfrm>
                  <a:off x="-15980" y="2978468"/>
                  <a:ext cx="1422697" cy="47287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ts val="1600"/>
                    </a:lnSpc>
                    <a:spcAft>
                      <a:spcPts val="0"/>
                    </a:spcAft>
                    <a:tabLst>
                      <a:tab pos="288290" algn="l"/>
                      <a:tab pos="648335" algn="l"/>
                      <a:tab pos="1008380" algn="l"/>
                      <a:tab pos="1296035" algn="l"/>
                    </a:tabLst>
                  </a:pPr>
                  <a:r>
                    <a:rPr lang="is-IS" sz="2000" b="1" dirty="0">
                      <a:effectLst/>
                      <a:latin typeface="+mj-lt"/>
                      <a:ea typeface="Times New Roman" panose="02020603050405020304" pitchFamily="18" charset="0"/>
                    </a:rPr>
                    <a:t>Aukið öryggi</a:t>
                  </a:r>
                  <a:endParaRPr sz="2000" dirty="0">
                    <a:effectLst/>
                    <a:latin typeface="+mj-lt"/>
                    <a:ea typeface="Times New Roman" panose="02020603050405020304" pitchFamily="18" charset="0"/>
                  </a:endParaRPr>
                </a:p>
                <a:p>
                  <a:pPr algn="just">
                    <a:lnSpc>
                      <a:spcPts val="1600"/>
                    </a:lnSpc>
                    <a:spcAft>
                      <a:spcPts val="0"/>
                    </a:spcAft>
                    <a:tabLst>
                      <a:tab pos="288290" algn="l"/>
                      <a:tab pos="648335" algn="l"/>
                      <a:tab pos="1008380" algn="l"/>
                      <a:tab pos="1296035" algn="l"/>
                    </a:tabLst>
                  </a:pPr>
                  <a:r>
                    <a:rPr lang="is-I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67BBADFD-521D-4546-AE2A-993B249AB837}"/>
                </a:ext>
              </a:extLst>
            </p:cNvPr>
            <p:cNvSpPr txBox="1"/>
            <p:nvPr/>
          </p:nvSpPr>
          <p:spPr>
            <a:xfrm>
              <a:off x="2019968" y="3016059"/>
              <a:ext cx="1707053" cy="52479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600"/>
                </a:lnSpc>
                <a:spcAft>
                  <a:spcPts val="0"/>
                </a:spcAft>
                <a:tabLst>
                  <a:tab pos="288290" algn="l"/>
                  <a:tab pos="648335" algn="l"/>
                  <a:tab pos="1008380" algn="l"/>
                  <a:tab pos="1296035" algn="l"/>
                </a:tabLst>
              </a:pPr>
              <a:r>
                <a:rPr lang="is-IS" sz="2000" b="1" dirty="0">
                  <a:effectLst/>
                  <a:latin typeface="+mj-lt"/>
                  <a:ea typeface="Times New Roman" panose="02020603050405020304" pitchFamily="18" charset="0"/>
                </a:rPr>
                <a:t>Öflugri rekstur</a:t>
              </a:r>
              <a:endParaRPr sz="2400" dirty="0">
                <a:effectLst/>
                <a:latin typeface="+mj-lt"/>
                <a:ea typeface="Times New Roman" panose="02020603050405020304" pitchFamily="18" charset="0"/>
              </a:endParaRPr>
            </a:p>
            <a:p>
              <a:pPr algn="just">
                <a:lnSpc>
                  <a:spcPts val="1600"/>
                </a:lnSpc>
                <a:spcAft>
                  <a:spcPts val="0"/>
                </a:spcAft>
                <a:tabLst>
                  <a:tab pos="288290" algn="l"/>
                  <a:tab pos="648335" algn="l"/>
                  <a:tab pos="1008380" algn="l"/>
                  <a:tab pos="1296035" algn="l"/>
                </a:tabLst>
              </a:pPr>
              <a:r>
                <a:rPr lang="is-I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504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D966-D245-4A2B-BA64-F3DDE2D6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87" y="259792"/>
            <a:ext cx="9764776" cy="984886"/>
          </a:xfrm>
        </p:spPr>
        <p:txBody>
          <a:bodyPr/>
          <a:lstStyle/>
          <a:p>
            <a:r>
              <a:rPr lang="en-GB" b="1" dirty="0" err="1"/>
              <a:t>Stafræn</a:t>
            </a:r>
            <a:r>
              <a:rPr lang="en-GB" b="1" dirty="0"/>
              <a:t> </a:t>
            </a:r>
            <a:r>
              <a:rPr lang="en-GB" b="1" dirty="0" err="1"/>
              <a:t>samskipti</a:t>
            </a:r>
            <a:r>
              <a:rPr lang="en-GB" b="1" dirty="0"/>
              <a:t> </a:t>
            </a:r>
            <a:r>
              <a:rPr lang="en-GB" b="1" dirty="0" err="1"/>
              <a:t>meginsamskiptaleið</a:t>
            </a:r>
            <a:r>
              <a:rPr lang="en-GB" b="1" dirty="0"/>
              <a:t> 2020</a:t>
            </a:r>
            <a:br>
              <a:rPr lang="en-GB" b="1" dirty="0"/>
            </a:br>
            <a:endParaRPr lang="en-US" dirty="0"/>
          </a:p>
        </p:txBody>
      </p:sp>
      <p:pic>
        <p:nvPicPr>
          <p:cNvPr id="5" name="Picture Placeholder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6F37951-37DD-43B7-B846-B6CB736B7B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r="2617"/>
          <a:stretch>
            <a:fillRect/>
          </a:stretch>
        </p:blipFill>
        <p:spPr>
          <a:xfrm>
            <a:off x="6414950" y="0"/>
            <a:ext cx="577705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3C0541-F879-4838-ACF5-71227EB1489B}"/>
              </a:ext>
            </a:extLst>
          </p:cNvPr>
          <p:cNvSpPr/>
          <p:nvPr/>
        </p:nvSpPr>
        <p:spPr>
          <a:xfrm>
            <a:off x="545121" y="1114049"/>
            <a:ext cx="55508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is-I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b="1" dirty="0"/>
              <a:t>Þjónusta hins opinbera á einum stað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/>
              <a:t>Miðlæg þjónustugátt fyrir opinbera þjónustu.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/>
              <a:t>Stafrænt pósthólf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/>
              <a:t>Umsóknir og leyfi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/>
              <a:t>Landsmenn hafa aðgang að sínum persónulegu upplýsingum sem skráðar eru hjá ríkinu á mínum síðum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s-I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b="1" dirty="0"/>
              <a:t>Aukin samrekstur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dirty="0"/>
              <a:t>Heildstæður hugbúnaðarsamningur við Microsoft sem sparar árlega um 200 ma.kr.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dirty="0"/>
              <a:t>Aukin samþætting tæknirekstrar stofnana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dirty="0"/>
              <a:t>Sameiginleg innkaup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dirty="0"/>
              <a:t>Samvinna stofnana í upplýsingatækni (vélasalir, skýjalausnir, hugbúnaðarleyfi)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4A225-DA17-47E2-A59D-09F39F8F12E1}"/>
              </a:ext>
            </a:extLst>
          </p:cNvPr>
          <p:cNvSpPr/>
          <p:nvPr/>
        </p:nvSpPr>
        <p:spPr>
          <a:xfrm>
            <a:off x="6223781" y="1396115"/>
            <a:ext cx="583608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b="1" dirty="0"/>
              <a:t>Uppbyggingu stafrænna innviða  greiðir fyrir aðgengi að stafrænni þjónustu og eykur samvirkni upplýsingakerfa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dirty="0"/>
              <a:t> </a:t>
            </a:r>
            <a:r>
              <a:rPr lang="is-IS" i="1" dirty="0"/>
              <a:t>Straumurinn (X-</a:t>
            </a:r>
            <a:r>
              <a:rPr lang="is-IS" i="1" dirty="0" err="1"/>
              <a:t>road</a:t>
            </a:r>
            <a:r>
              <a:rPr lang="is-IS" i="1" dirty="0"/>
              <a:t>) </a:t>
            </a:r>
            <a:r>
              <a:rPr lang="is-IS" dirty="0"/>
              <a:t>er gagnaflutningslag fyrir upplýsingakerfi sem tryggir örugg gagnasamskipti á milli upplýsingakerfa og greiðir fyrir einskráningu (e. </a:t>
            </a:r>
            <a:r>
              <a:rPr lang="is-IS" i="1" dirty="0" err="1"/>
              <a:t>once</a:t>
            </a:r>
            <a:r>
              <a:rPr lang="is-IS" i="1" dirty="0"/>
              <a:t> </a:t>
            </a:r>
            <a:r>
              <a:rPr lang="is-IS" i="1" dirty="0" err="1"/>
              <a:t>only</a:t>
            </a:r>
            <a:r>
              <a:rPr lang="is-IS" dirty="0"/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s-I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b="1" dirty="0"/>
              <a:t>Verkefnastofa um stafrænt Ísland</a:t>
            </a:r>
          </a:p>
          <a:p>
            <a:pPr marL="742950" lvl="2" indent="-285750">
              <a:spcBef>
                <a:spcPts val="100"/>
              </a:spcBef>
              <a:spcAft>
                <a:spcPts val="100"/>
              </a:spcAft>
              <a:buClr>
                <a:srgbClr val="00468C"/>
              </a:buClr>
              <a:buSzPct val="120000"/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is-IS" dirty="0"/>
              <a:t>Tryggir að mikilvægasta þjónustan fyrir almenning og fyrirtæki sé aðgengileg stafræn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dirty="0"/>
              <a:t>Notandinn ávallt í fyrirrúmi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dirty="0"/>
              <a:t>Verkefni unnin í sprettum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s-I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127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Ítarefni:</a:t>
            </a:r>
            <a:r>
              <a:rPr lang="is-IS" baseline="0" dirty="0"/>
              <a:t> hugtök</a:t>
            </a:r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10184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9A76B5E8-DF76-4B67-88FE-ACC64AB2FC4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s-IS" sz="3200" dirty="0" err="1"/>
              <a:t>Kynjuð</a:t>
            </a:r>
            <a:r>
              <a:rPr lang="is-IS" sz="3200" dirty="0"/>
              <a:t> fjárlagagerð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B20745EC-9389-44BC-8732-D7B790460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94119" cy="4351338"/>
          </a:xfrm>
        </p:spPr>
        <p:txBody>
          <a:bodyPr/>
          <a:lstStyle/>
          <a:p>
            <a:pPr marL="0" indent="0">
              <a:buNone/>
            </a:pPr>
            <a:r>
              <a:rPr lang="is-IS" sz="1800" dirty="0"/>
              <a:t>Hvað er </a:t>
            </a:r>
            <a:r>
              <a:rPr lang="is-IS" sz="1800" dirty="0" err="1"/>
              <a:t>kynjuð</a:t>
            </a:r>
            <a:r>
              <a:rPr lang="is-IS" sz="1800" dirty="0"/>
              <a:t> fjárlagagerð?</a:t>
            </a:r>
          </a:p>
          <a:p>
            <a:pPr lvl="1"/>
            <a:r>
              <a:rPr lang="is-IS" sz="1400" dirty="0"/>
              <a:t>Vegna mismunandi stöðu kvenna og karla hefur tekjuöflun og ráðstöfun opinbers fjár ólík áhrif á kynin sem þarf að taka mið af við ákvarðanatöku.</a:t>
            </a:r>
          </a:p>
          <a:p>
            <a:pPr lvl="1"/>
            <a:r>
              <a:rPr lang="is-IS" sz="1400" dirty="0"/>
              <a:t>Það getur til haft áhrif á val fólks á búsetu, atvinnuþátttöku og fæðingartíðni.</a:t>
            </a:r>
          </a:p>
          <a:p>
            <a:pPr lvl="1"/>
            <a:r>
              <a:rPr lang="is-IS" sz="1400" dirty="0"/>
              <a:t>Sú aðferð sem er beitt við það er kölluð </a:t>
            </a:r>
            <a:r>
              <a:rPr lang="is-IS" sz="1400" dirty="0" err="1"/>
              <a:t>kynjuð</a:t>
            </a:r>
            <a:r>
              <a:rPr lang="is-IS" sz="1400" dirty="0"/>
              <a:t> fjárlagagerð (e. Gender </a:t>
            </a:r>
            <a:r>
              <a:rPr lang="is-IS" sz="1400" dirty="0" err="1"/>
              <a:t>budgeting</a:t>
            </a:r>
            <a:r>
              <a:rPr lang="is-IS" sz="1400" dirty="0"/>
              <a:t>). </a:t>
            </a:r>
          </a:p>
          <a:p>
            <a:pPr marL="0" indent="0">
              <a:buNone/>
            </a:pPr>
            <a:r>
              <a:rPr lang="is-IS" sz="1800" dirty="0"/>
              <a:t>Dæmi um aðgerð 2019: Kynjaáhrif skattkerfisins</a:t>
            </a:r>
          </a:p>
          <a:p>
            <a:pPr lvl="1"/>
            <a:r>
              <a:rPr lang="is-IS" sz="1400" dirty="0"/>
              <a:t>Tekjuöflun ríkisins hefur kynjaáhrif af því að konur og karla eru í ólíkri stöðu gagnvart heimili og fjölskyldu, hafa ólík kjör, neysluþarfir og svo má áfram telja.</a:t>
            </a:r>
          </a:p>
          <a:p>
            <a:pPr lvl="1"/>
            <a:r>
              <a:rPr lang="is-IS" sz="1400" dirty="0"/>
              <a:t>Á árinu 2019 á að gera úttekt á kynjaáhrifum skattkerfisins og augljóst má vera að bregðast þurfi við niðurstöðum sem myndu leiða í ljós eða staðfesta neikvæð áhrif á stöðu kynjanna.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is-IS" sz="1800" dirty="0"/>
              <a:t>Fimm ára áætlun um </a:t>
            </a:r>
            <a:r>
              <a:rPr lang="is-IS" sz="1800" dirty="0" err="1"/>
              <a:t>kynjaða</a:t>
            </a:r>
            <a:r>
              <a:rPr lang="is-IS" sz="1800" dirty="0"/>
              <a:t> fjárlagagerð 2019-2023</a:t>
            </a:r>
          </a:p>
          <a:p>
            <a:pPr lvl="1"/>
            <a:r>
              <a:rPr lang="is-IS" sz="1400" dirty="0"/>
              <a:t>Aðgerðaáætlun með það að marki að tengja kynja- og jafnréttissjónarmið við ákvarðanir varðandi tekjur og gjöld ríkisins.</a:t>
            </a:r>
          </a:p>
          <a:p>
            <a:endParaRPr lang="is-IS" sz="18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457E3F9-56BA-4BD1-BA81-31A30DB718FE}"/>
              </a:ext>
            </a:extLst>
          </p:cNvPr>
          <p:cNvSpPr txBox="1">
            <a:spLocks/>
          </p:cNvSpPr>
          <p:nvPr/>
        </p:nvSpPr>
        <p:spPr>
          <a:xfrm>
            <a:off x="7189469" y="1787030"/>
            <a:ext cx="4348672" cy="3211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800" b="1" noProof="1">
                <a:solidFill>
                  <a:srgbClr val="00468C"/>
                </a:solidFill>
              </a:rPr>
              <a:t>Meginatriði árinu 2019: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52C3BB8-FA9D-4EA3-84FA-9670A864AF46}"/>
              </a:ext>
            </a:extLst>
          </p:cNvPr>
          <p:cNvSpPr/>
          <p:nvPr/>
        </p:nvSpPr>
        <p:spPr>
          <a:xfrm>
            <a:off x="7227667" y="2119155"/>
            <a:ext cx="4553169" cy="427979"/>
          </a:xfrm>
          <a:prstGeom prst="rect">
            <a:avLst/>
          </a:prstGeom>
          <a:solidFill>
            <a:srgbClr val="DDDED5"/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Skila meiri árangri í átt að jafnrétti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88961DE-0B62-4E88-BA21-241F3AE673F7}"/>
              </a:ext>
            </a:extLst>
          </p:cNvPr>
          <p:cNvSpPr/>
          <p:nvPr/>
        </p:nvSpPr>
        <p:spPr>
          <a:xfrm>
            <a:off x="7246617" y="3902361"/>
            <a:ext cx="4553169" cy="674200"/>
          </a:xfrm>
          <a:prstGeom prst="rect">
            <a:avLst/>
          </a:prstGeom>
          <a:noFill/>
        </p:spPr>
        <p:txBody>
          <a:bodyPr wrap="square" lIns="180000" tIns="90000" rIns="90000" bIns="90000">
            <a:spAutoFit/>
          </a:bodyPr>
          <a:lstStyle/>
          <a:p>
            <a:pPr marL="0" lvl="1">
              <a:buClr>
                <a:srgbClr val="00468C"/>
              </a:buClr>
            </a:pPr>
            <a:r>
              <a:rPr lang="is-I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Opna umræðuna um þessi mál við almenning og hagsmunaaðila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199FB2F-9C56-4C30-812A-D915F615897B}"/>
              </a:ext>
            </a:extLst>
          </p:cNvPr>
          <p:cNvSpPr/>
          <p:nvPr/>
        </p:nvSpPr>
        <p:spPr>
          <a:xfrm>
            <a:off x="7246617" y="3476337"/>
            <a:ext cx="4572121" cy="427979"/>
          </a:xfrm>
          <a:prstGeom prst="rect">
            <a:avLst/>
          </a:prstGeom>
          <a:solidFill>
            <a:srgbClr val="DDDED5"/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Vera áfram í forystu á alþjóðavettvangi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80A19617-DB43-4218-8580-331AA2AE4847}"/>
              </a:ext>
            </a:extLst>
          </p:cNvPr>
          <p:cNvSpPr/>
          <p:nvPr/>
        </p:nvSpPr>
        <p:spPr>
          <a:xfrm>
            <a:off x="7227666" y="2558089"/>
            <a:ext cx="4553169" cy="920422"/>
          </a:xfrm>
          <a:prstGeom prst="rect">
            <a:avLst/>
          </a:prstGeom>
          <a:noFill/>
        </p:spPr>
        <p:txBody>
          <a:bodyPr wrap="square" lIns="180000" tIns="90000" rIns="90000" bIns="9000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</a:rPr>
              <a:t>Nota þekkinguna sem er til staðar og tengja við nýja vinnu við útgjaldagreiningar (e. spending reviews)</a:t>
            </a:r>
          </a:p>
        </p:txBody>
      </p:sp>
    </p:spTree>
    <p:extLst>
      <p:ext uri="{BB962C8B-B14F-4D97-AF65-F5344CB8AC3E}">
        <p14:creationId xmlns:p14="http://schemas.microsoft.com/office/powerpoint/2010/main" val="724468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58</a:t>
            </a:fld>
            <a:endParaRPr lang="en-US" sz="90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0190" y="532318"/>
            <a:ext cx="98647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 err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Orðskýringar</a:t>
            </a:r>
            <a:endParaRPr lang="en-US" sz="32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03405"/>
              </p:ext>
            </p:extLst>
          </p:nvPr>
        </p:nvGraphicFramePr>
        <p:xfrm>
          <a:off x="1291793" y="1100664"/>
          <a:ext cx="9307322" cy="527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232">
                <a:tc>
                  <a:txBody>
                    <a:bodyPr/>
                    <a:lstStyle/>
                    <a:p>
                      <a:r>
                        <a:rPr lang="is-IS" sz="1400" dirty="0"/>
                        <a:t>Hugtak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/>
                        <a:t>Lýsing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64">
                <a:tc>
                  <a:txBody>
                    <a:bodyPr/>
                    <a:lstStyle/>
                    <a:p>
                      <a:r>
                        <a:rPr lang="is-IS" sz="1400" dirty="0"/>
                        <a:t>Heildarjöfnuður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/>
                        <a:t>Heildartekjur að frádregnum heildargjöldum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32">
                <a:tc>
                  <a:txBody>
                    <a:bodyPr/>
                    <a:lstStyle/>
                    <a:p>
                      <a:r>
                        <a:rPr lang="is-IS" sz="1400" dirty="0"/>
                        <a:t>Vaxtajöfnuður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/>
                        <a:t>Vaxtatekjur</a:t>
                      </a:r>
                      <a:r>
                        <a:rPr lang="is-IS" sz="1400" baseline="0" dirty="0"/>
                        <a:t> að frádregnum vaxtagjöldum</a:t>
                      </a:r>
                      <a:endParaRPr lang="is-I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32">
                <a:tc>
                  <a:txBody>
                    <a:bodyPr/>
                    <a:lstStyle/>
                    <a:p>
                      <a:r>
                        <a:rPr lang="is-IS" sz="1400" dirty="0"/>
                        <a:t>Frumjöfnuður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/>
                        <a:t>Heildarjöfnuður</a:t>
                      </a:r>
                      <a:r>
                        <a:rPr lang="is-IS" sz="1400" baseline="0" dirty="0"/>
                        <a:t> að frádregnum vaxtajöfnuði</a:t>
                      </a:r>
                      <a:endParaRPr lang="is-I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03">
                <a:tc>
                  <a:txBody>
                    <a:bodyPr/>
                    <a:lstStyle/>
                    <a:p>
                      <a:r>
                        <a:rPr lang="is-IS" sz="1400" dirty="0"/>
                        <a:t>Fjárheimild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/>
                        <a:t>Tilgreind fjárhæð sem Alþingi hefur ákveðið að megi ráðstafa á tilteknu fjárlagaári til málefnasviða og málaflokka.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03">
                <a:tc>
                  <a:txBody>
                    <a:bodyPr/>
                    <a:lstStyle/>
                    <a:p>
                      <a:r>
                        <a:rPr lang="is-IS" sz="1400" dirty="0"/>
                        <a:t>Fjárveiting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/>
                        <a:t>Tilgreind fjárhæð í fylgiriti með fjárlögum sem sýnir ráðstöfun fjárheimildar á tilteknu fjárlagaári til stofnana og verkefna.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03">
                <a:tc>
                  <a:txBody>
                    <a:bodyPr/>
                    <a:lstStyle/>
                    <a:p>
                      <a:r>
                        <a:rPr lang="is-IS" sz="1400" dirty="0"/>
                        <a:t>Málefnasvið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/>
                        <a:t>Svið eðlisskyldra málaflokka sem skilgreint er á grunni staðals Sameinuðu þjóðanna um flokkun gjalda.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32">
                <a:tc>
                  <a:txBody>
                    <a:bodyPr/>
                    <a:lstStyle/>
                    <a:p>
                      <a:r>
                        <a:rPr lang="is-IS" sz="1400" dirty="0"/>
                        <a:t>Málaflokkur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/>
                        <a:t>Flokkun eðlisskyldra stjórnarmálefna sem falla undir tiltekið málefnasvið.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103">
                <a:tc>
                  <a:txBody>
                    <a:bodyPr/>
                    <a:lstStyle/>
                    <a:p>
                      <a:r>
                        <a:rPr lang="is-IS" sz="1400" dirty="0"/>
                        <a:t>Fjármálastefna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/>
                        <a:t>Stefna ríkisstjórnar sem lögð er fram á Alþingi um almenn markmið í opinberum fjármálum til eigi skemmri tíma en fimm ára.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1953">
                <a:tc>
                  <a:txBody>
                    <a:bodyPr/>
                    <a:lstStyle/>
                    <a:p>
                      <a:r>
                        <a:rPr lang="is-IS" sz="1400" dirty="0"/>
                        <a:t>Fjármálaáætlun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/>
                        <a:t>Áætlun ríkisstjórnar sem lögð er fram á Alþingi hvert vor. Áætlunin felur í sér greiningu á stöðu efnahagsmála, markmið um þróun fjármála ríkis og sveitarfélaga, ráðstöfun útgjalda ríkisins til málefnasviða og umfjöllun um hvernig markmiðum áætlunarinnar verði náð. Áætlunin byggist á fjármálastefnu.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103">
                <a:tc>
                  <a:txBody>
                    <a:bodyPr/>
                    <a:lstStyle/>
                    <a:p>
                      <a:r>
                        <a:rPr lang="is-IS" sz="1400" dirty="0"/>
                        <a:t>Opinber fjármál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/>
                        <a:t>Fjármál ríkis og sveitarfélaga og stofnana þeirra, svo og sjóða og fyrirtækja sem eru að hálfu eða meiri hluta í eigu ríkis eða sveitarfélaga.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6466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Fjárheimild</a:t>
            </a:r>
            <a:r>
              <a:rPr lang="is-IS" baseline="0" dirty="0"/>
              <a:t> ≠ fjárveiting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Fjárheimild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s-IS" dirty="0"/>
              <a:t>Heimild Alþingis, sem veitt er í fjárlögum og fjáraukalögum, til ráðstöfunar á opinberu fé til málefnasviða og málaflokka. </a:t>
            </a:r>
          </a:p>
          <a:p>
            <a:r>
              <a:rPr lang="is-IS" dirty="0"/>
              <a:t>Fjárheimild skiptist í rekstrarframlag, rekstrartilfærslu, fjármagnstilfærslu og fjárfestingarframlag</a:t>
            </a:r>
          </a:p>
          <a:p>
            <a:r>
              <a:rPr lang="is-IS" dirty="0"/>
              <a:t>Birtist í fjármálaáætlun og fjárlögum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/>
              <a:t>Fjárveiting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s-IS" dirty="0"/>
              <a:t>Ráðstöfun fjárheimildar á tilteknu fjárlagaári til ríkisaðila, verkefna eða varasjóðs. Ráðherra tekur ákvörðun um fjárveitingar (háð samþykki þings)</a:t>
            </a:r>
          </a:p>
          <a:p>
            <a:r>
              <a:rPr lang="is-IS" dirty="0"/>
              <a:t>Fjárveiting greinist í rekstrarframlag, rekstrartilfærslu, fjármagnstilfærslu og fjárfestingarframlag</a:t>
            </a:r>
          </a:p>
          <a:p>
            <a:r>
              <a:rPr lang="is-IS" dirty="0"/>
              <a:t>Birtist í fylgiriti með fjárlögum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5316295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22564" y="296863"/>
            <a:ext cx="10718574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Hægari vöxtur ferðaþjónustu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48876" y="3147494"/>
            <a:ext cx="2929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Heimild: Hagstofa Íslands og Seðlabankinn</a:t>
            </a:r>
          </a:p>
          <a:p>
            <a:endParaRPr lang="is-IS" dirty="0"/>
          </a:p>
        </p:txBody>
      </p:sp>
      <p:sp>
        <p:nvSpPr>
          <p:cNvPr id="19" name="TextBox 18"/>
          <p:cNvSpPr txBox="1"/>
          <p:nvPr/>
        </p:nvSpPr>
        <p:spPr>
          <a:xfrm>
            <a:off x="9901072" y="6277266"/>
            <a:ext cx="1975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Heimild: Hagstofa Íslands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arammi 2">
            <a:extLst>
              <a:ext uri="{FF2B5EF4-FFF2-40B4-BE49-F238E27FC236}">
                <a16:creationId xmlns:a16="http://schemas.microsoft.com/office/drawing/2014/main" id="{ED9C8A78-9543-41CC-8EE9-4D9B7577BCD9}"/>
              </a:ext>
            </a:extLst>
          </p:cNvPr>
          <p:cNvSpPr txBox="1"/>
          <p:nvPr/>
        </p:nvSpPr>
        <p:spPr>
          <a:xfrm>
            <a:off x="749241" y="951268"/>
            <a:ext cx="558187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Hlutdeild ferðaþjónustu óvíða meiri en hér á landi hvort sem litið er til útflutnings, vinnuafls eða landsframleiðslu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Hefur staðið undir stórum hluta hagvaxtar undanfarinna ára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Skýr merki um hægari vöxt ferðaþjónustunnar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Samdráttur í kortaveltu útlendinga á Íslandi ef leiðrétt er fyrir gengisbreytingum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Gistinóttum fjölgar hægt í ár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Sterkt gengi krónunnar, hátt verðlag og hækkun olíuverðs líklegir áhrifavaldar</a:t>
            </a:r>
          </a:p>
        </p:txBody>
      </p:sp>
      <p:graphicFrame>
        <p:nvGraphicFramePr>
          <p:cNvPr id="15" name="Chart 3" title="Breytingar í ferðaþjónustu fyrstu sjö mánuði hvers árs">
            <a:extLst>
              <a:ext uri="{FF2B5EF4-FFF2-40B4-BE49-F238E27FC236}">
                <a16:creationId xmlns:a16="http://schemas.microsoft.com/office/drawing/2014/main" id="{876DDE37-8C2D-446F-95DE-8AA34CB54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074335"/>
              </p:ext>
            </p:extLst>
          </p:nvPr>
        </p:nvGraphicFramePr>
        <p:xfrm>
          <a:off x="6504436" y="747252"/>
          <a:ext cx="5173436" cy="252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34791638-1A78-48DE-B74F-2C0270109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156984"/>
              </p:ext>
            </p:extLst>
          </p:nvPr>
        </p:nvGraphicFramePr>
        <p:xfrm>
          <a:off x="6566482" y="3538055"/>
          <a:ext cx="5310025" cy="273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860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s-IS" dirty="0"/>
              <a:t>Málefnasvið ≠ málaflokkar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Málefnasvið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/>
              <a:t>Svið eðlisskyldra málaflokka sem skilgreint er á grunni staðals Sameinuðu þjóðanna um flokkun gjalda. </a:t>
            </a:r>
          </a:p>
          <a:p>
            <a:r>
              <a:rPr lang="is-IS" dirty="0"/>
              <a:t>34 talsins. </a:t>
            </a:r>
          </a:p>
          <a:p>
            <a:pPr marL="0" indent="0">
              <a:buNone/>
            </a:pP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/>
              <a:t> Málaflokkar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s-IS" dirty="0"/>
              <a:t>Flokkun eðlisskyldra stjórnarmálefna sem falla undir tiltekið málefnasvið</a:t>
            </a:r>
          </a:p>
          <a:p>
            <a:r>
              <a:rPr lang="is-IS" dirty="0"/>
              <a:t>102 talsins</a:t>
            </a:r>
          </a:p>
        </p:txBody>
      </p:sp>
    </p:spTree>
    <p:extLst>
      <p:ext uri="{BB962C8B-B14F-4D97-AF65-F5344CB8AC3E}">
        <p14:creationId xmlns:p14="http://schemas.microsoft.com/office/powerpoint/2010/main" val="90248170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s-IS" i="0" dirty="0"/>
              <a:t>Fjárlög og fylgirit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Fjárlög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s-IS" dirty="0"/>
              <a:t>Samkvæmt stjórnarskránni má ekki greiða neitt gjald úr ríkissjóði nema heimild sé til þess í fjárlögum eða fjáraukalögum. Með samþykkt fjárlaga hefur Alþingi staðfest skiptingu útgjaldaheimilda á komandi ári. </a:t>
            </a:r>
          </a:p>
          <a:p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/>
              <a:t>Fylgirit fjárlaga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Sýnir skiptingu fjárheimilda í fjárveitingar til ríkisaðila í </a:t>
            </a:r>
            <a:r>
              <a:rPr lang="is-IS" dirty="0" err="1"/>
              <a:t>A-hluta</a:t>
            </a:r>
            <a:r>
              <a:rPr lang="is-IS" dirty="0"/>
              <a:t> og verkefna og í varasjóði málaflokka og er lagt fram samhliða fjárlagafrumvarpi. </a:t>
            </a:r>
          </a:p>
          <a:p>
            <a:r>
              <a:rPr lang="is-IS" dirty="0"/>
              <a:t>Fylgiritið sýnir auk þess samanburð fjárveitinga við ríkisreikning fyrir næstliðið ár, fjárveitingar yfirstandandi árs og áætlun fyrir næstu tvö ár þar á eftir. </a:t>
            </a:r>
          </a:p>
          <a:p>
            <a:r>
              <a:rPr lang="is-IS" dirty="0"/>
              <a:t>Innan tveggja vikna frá samþykkt fjárlaga skal ráðherra uppfæra fylgirit með frumvarpi til fjárlaga á grundvelli tillagna frá hlutaðeigandi ráðherra. </a:t>
            </a:r>
          </a:p>
          <a:p>
            <a:r>
              <a:rPr lang="is-IS" dirty="0"/>
              <a:t>Ekki er greitt atkvæði um yfirlitin í fylgiritinu líkt og Alþingi gerir með lagagreinar fjárlagafrumvarps.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42176009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Frumvarpið og allar tölur eru á verðlagi ársins 2019</a:t>
            </a:r>
          </a:p>
          <a:p>
            <a:r>
              <a:rPr lang="is-IS" dirty="0"/>
              <a:t>Launa og verðlagsþróun er tekin sérstaklega fyrir utan ramma</a:t>
            </a:r>
          </a:p>
          <a:p>
            <a:endParaRPr lang="is-IS" dirty="0"/>
          </a:p>
          <a:p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Annað	</a:t>
            </a:r>
          </a:p>
        </p:txBody>
      </p:sp>
    </p:spTree>
    <p:extLst>
      <p:ext uri="{BB962C8B-B14F-4D97-AF65-F5344CB8AC3E}">
        <p14:creationId xmlns:p14="http://schemas.microsoft.com/office/powerpoint/2010/main" val="7196519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22564" y="296863"/>
            <a:ext cx="10718574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Ýmsir áhættuþættir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86399" y="3108901"/>
            <a:ext cx="1975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Heimild: Hagstofa Íslands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16564" y="6356350"/>
            <a:ext cx="1975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Heimild: Hagstofa Íslands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arammi 2">
            <a:extLst>
              <a:ext uri="{FF2B5EF4-FFF2-40B4-BE49-F238E27FC236}">
                <a16:creationId xmlns:a16="http://schemas.microsoft.com/office/drawing/2014/main" id="{ED9C8A78-9543-41CC-8EE9-4D9B7577BCD9}"/>
              </a:ext>
            </a:extLst>
          </p:cNvPr>
          <p:cNvSpPr txBox="1"/>
          <p:nvPr/>
        </p:nvSpPr>
        <p:spPr>
          <a:xfrm>
            <a:off x="749241" y="951268"/>
            <a:ext cx="55818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Laun hafa þegar hækkað mikið og verðlag er orðið með því hæsta sem þekkist.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Skakkaföll í ferðaþjónustu geta haft víðtæk áhrif.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Húsnæðisverð er hátt og snörp lækkun þess gæti haft neikvæð efnahagsleg áhrif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Órói á alþjóðamörkuðum gæti smitast til Íslands þrátt fyrir góða erlenda stöðu og sterka stöðu ríkissjóðs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s-IS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D0EB89FB-F842-4EA9-A917-20692D8243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544207"/>
              </p:ext>
            </p:extLst>
          </p:nvPr>
        </p:nvGraphicFramePr>
        <p:xfrm>
          <a:off x="6504436" y="688744"/>
          <a:ext cx="5252913" cy="268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81BD8491-B167-4C9B-9CF4-E10DCA906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703356"/>
              </p:ext>
            </p:extLst>
          </p:nvPr>
        </p:nvGraphicFramePr>
        <p:xfrm>
          <a:off x="6771692" y="3639979"/>
          <a:ext cx="4985657" cy="268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AE898F1B-3AF6-41BA-B9B3-E4DB0117D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368642"/>
              </p:ext>
            </p:extLst>
          </p:nvPr>
        </p:nvGraphicFramePr>
        <p:xfrm>
          <a:off x="922564" y="3639979"/>
          <a:ext cx="4985657" cy="283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513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7515" y="373493"/>
            <a:ext cx="10718574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… en mikill viðnámsþróttur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01094" y="3392485"/>
            <a:ext cx="1975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000" dirty="0"/>
              <a:t>Heimild: Hagstofa Íslands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arammi 2">
            <a:extLst>
              <a:ext uri="{FF2B5EF4-FFF2-40B4-BE49-F238E27FC236}">
                <a16:creationId xmlns:a16="http://schemas.microsoft.com/office/drawing/2014/main" id="{ED9C8A78-9543-41CC-8EE9-4D9B7577BCD9}"/>
              </a:ext>
            </a:extLst>
          </p:cNvPr>
          <p:cNvSpPr txBox="1"/>
          <p:nvPr/>
        </p:nvSpPr>
        <p:spPr>
          <a:xfrm>
            <a:off x="514128" y="1287893"/>
            <a:ext cx="5581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Verulega hefur dregið úr skuldsetningu heimila, fyrirtækja og hins opinbera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Viðskiptajöfnuður enn jákvæður þrátt fyrir talsverðan halla á vöruviðskiptum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Erlend staða þjóðarbúsins aldrei betri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Umgjörð hagstjórnar hefur verið styrkt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dirty="0"/>
              <a:t>Sveigjanlegur vinnumarkaður innanlands og utan hefur átt ríkan þátt í aðlögun hagkerfisins í nýlegum upp- og niðursveiflum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s-I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DA170-0D95-4823-A299-652AC1F6C706}"/>
              </a:ext>
            </a:extLst>
          </p:cNvPr>
          <p:cNvSpPr txBox="1"/>
          <p:nvPr/>
        </p:nvSpPr>
        <p:spPr>
          <a:xfrm>
            <a:off x="10235650" y="6466738"/>
            <a:ext cx="1740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Heimild: Vinnumálastofnun</a:t>
            </a:r>
          </a:p>
        </p:txBody>
      </p:sp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E66D4D15-DE7E-463C-8DBD-544569488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780703"/>
              </p:ext>
            </p:extLst>
          </p:nvPr>
        </p:nvGraphicFramePr>
        <p:xfrm>
          <a:off x="6862916" y="483604"/>
          <a:ext cx="5249384" cy="2908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60E19E6A-5878-442C-A612-A4335DCAF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717146"/>
              </p:ext>
            </p:extLst>
          </p:nvPr>
        </p:nvGraphicFramePr>
        <p:xfrm>
          <a:off x="6941574" y="3800392"/>
          <a:ext cx="4921468" cy="266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046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2010" y="5569244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r>
              <a:rPr lang="is-IS" sz="2400" i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400" i="1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73" y="3848765"/>
            <a:ext cx="6900880" cy="630195"/>
          </a:xfrm>
        </p:spPr>
        <p:txBody>
          <a:bodyPr/>
          <a:lstStyle/>
          <a:p>
            <a:r>
              <a:rPr lang="is-IS" sz="3600" noProof="1">
                <a:solidFill>
                  <a:srgbClr val="00468C"/>
                </a:solidFill>
              </a:rPr>
              <a:t>Markmið í ríkisfjármálum og afkomuhorfur ríkissjóðs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2289243"/>
      </p:ext>
    </p:extLst>
  </p:cSld>
  <p:clrMapOvr>
    <a:masterClrMapping/>
  </p:clrMapOvr>
</p:sld>
</file>

<file path=ppt/theme/theme1.xml><?xml version="1.0" encoding="utf-8"?>
<a:theme xmlns:a="http://schemas.openxmlformats.org/drawingml/2006/main" name="FJA_Template_Master_V3">
  <a:themeElements>
    <a:clrScheme name="Fjá-Efn — Litir">
      <a:dk1>
        <a:srgbClr val="00458B"/>
      </a:dk1>
      <a:lt1>
        <a:srgbClr val="DDDED4"/>
      </a:lt1>
      <a:dk2>
        <a:srgbClr val="5B5B58"/>
      </a:dk2>
      <a:lt2>
        <a:srgbClr val="E7E6E6"/>
      </a:lt2>
      <a:accent1>
        <a:srgbClr val="00458B"/>
      </a:accent1>
      <a:accent2>
        <a:srgbClr val="D1AD4E"/>
      </a:accent2>
      <a:accent3>
        <a:srgbClr val="BA0000"/>
      </a:accent3>
      <a:accent4>
        <a:srgbClr val="0071E7"/>
      </a:accent4>
      <a:accent5>
        <a:srgbClr val="FC8D00"/>
      </a:accent5>
      <a:accent6>
        <a:srgbClr val="91170A"/>
      </a:accent6>
      <a:hlink>
        <a:srgbClr val="438737"/>
      </a:hlink>
      <a:folHlink>
        <a:srgbClr val="87428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JA_Template_Master_V2" id="{617353F9-0177-4247-B5AD-28AE1A49FADA}" vid="{3B9D3919-618C-9747-80F7-8D9AC1409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</TotalTime>
  <Words>4779</Words>
  <Application>Microsoft Office PowerPoint</Application>
  <PresentationFormat>Víðskjár</PresentationFormat>
  <Paragraphs>779</Paragraphs>
  <Slides>62</Slides>
  <Notes>37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9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62</vt:i4>
      </vt:variant>
    </vt:vector>
  </HeadingPairs>
  <TitlesOfParts>
    <vt:vector size="72" baseType="lpstr">
      <vt:lpstr>Arial</vt:lpstr>
      <vt:lpstr>Calibri</vt:lpstr>
      <vt:lpstr>Calibri </vt:lpstr>
      <vt:lpstr>Calibri Light</vt:lpstr>
      <vt:lpstr>Calibri Light (Fyrirsagnir)</vt:lpstr>
      <vt:lpstr>Corbel</vt:lpstr>
      <vt:lpstr>Lucida Grande</vt:lpstr>
      <vt:lpstr>Segoe UI</vt:lpstr>
      <vt:lpstr>Times New Roman</vt:lpstr>
      <vt:lpstr>FJA_Template_Master_V3</vt:lpstr>
      <vt:lpstr>Fjárlagafrumvarp fyrir árið 2019</vt:lpstr>
      <vt:lpstr>Ítarefni</vt:lpstr>
      <vt:lpstr>Staða og horfur í  efnahagsmálum</vt:lpstr>
      <vt:lpstr>PowerPoint-kynning</vt:lpstr>
      <vt:lpstr>PowerPoint-kynning</vt:lpstr>
      <vt:lpstr>PowerPoint-kynning</vt:lpstr>
      <vt:lpstr>PowerPoint-kynning</vt:lpstr>
      <vt:lpstr>PowerPoint-kynning</vt:lpstr>
      <vt:lpstr>Markmið í ríkisfjármálum og afkomuhorfur ríkissjóðs</vt:lpstr>
      <vt:lpstr>PowerPoint-kynning</vt:lpstr>
      <vt:lpstr>PowerPoint-kynning</vt:lpstr>
      <vt:lpstr>Áætluð afkoma ríkissjóðs árið 2019</vt:lpstr>
      <vt:lpstr>Afkoma ríkissjóðs 2019 - lykiltölur</vt:lpstr>
      <vt:lpstr>Afkoma ríkissjóðs 2019 – samanburður við fjármálaáætlun</vt:lpstr>
      <vt:lpstr>Tekjuáætlun 2019: Breyting frá fjármálaáætlun</vt:lpstr>
      <vt:lpstr>Gjaldahlið 2019: Breyting heildargjalda frá fjármálaáætlun</vt:lpstr>
      <vt:lpstr>Heildarafkoma ríkissjóðs 2004-2019*</vt:lpstr>
      <vt:lpstr>Skilyrði fjármálareglna uppfyllt</vt:lpstr>
      <vt:lpstr>Fjármálareglur skv. lögum um opinber fjármál</vt:lpstr>
      <vt:lpstr>Fjármálareglur skv. lögum um opinber fjármál</vt:lpstr>
      <vt:lpstr>Frumjöfnuður hins opinbera 2017: Ísland og ESB</vt:lpstr>
      <vt:lpstr>Tekjur ríkissjóðs</vt:lpstr>
      <vt:lpstr>Endurmat tekna ríkissjóðs fyrir árið 2018</vt:lpstr>
      <vt:lpstr>Skattkerfisbreytingar: Áhrif á tekjur 2019</vt:lpstr>
      <vt:lpstr>Samsetning tekna ríkissjóðs 2019</vt:lpstr>
      <vt:lpstr>Tekjur aukast um 52 ma.kr. milli 2018 og 2019</vt:lpstr>
      <vt:lpstr>Tekjur ríkissjóðs 2004–2019</vt:lpstr>
      <vt:lpstr>Útgjöld ríkissjóðs</vt:lpstr>
      <vt:lpstr>Heildarútgjöld ríkissjóðs 2019 aukast um ríflega 55 ma.kr. frá fjárlögum 2018 Á þjóðhagsgrunni </vt:lpstr>
      <vt:lpstr>Aðlögun útgjalda yfir á IPSAS-reikningsskilastaðal* fyrir heildarfjárheimildir fjárlaga   </vt:lpstr>
      <vt:lpstr>Heildarfjárheimildir ríkissjóðs aukast um 101 ma.kr. árið 2019 Samkvæmt IPSAS reikningsskilastaðli</vt:lpstr>
      <vt:lpstr>Skipting útgjalda ríkissjóðs árið 2019 Samkvæmt IPSAS reikningsskilastaðli</vt:lpstr>
      <vt:lpstr>Rammasett útgjöld ríkissjóðs aukast um 62 ma.kr. árið 2019* Samkvæmt IPSAS reikningsskilastaðli</vt:lpstr>
      <vt:lpstr>Helstu útgjaldabreytingar að frátöldum launa- og verðlagsbreytingum</vt:lpstr>
      <vt:lpstr>Breyting á rammasettum útgjöldum* frá fjárlögum 2017 eftir málefnasviðum Samkvæmt IPSAS reikningsskilastaðli</vt:lpstr>
      <vt:lpstr>Í hvað fara skattarnir? Heildarútgjöld á íbúa.</vt:lpstr>
      <vt:lpstr>Lánsfjármál</vt:lpstr>
      <vt:lpstr>Skuldastaða í árslok 2012 - uppruni skulda  </vt:lpstr>
      <vt:lpstr>PowerPoint-kynning</vt:lpstr>
      <vt:lpstr>Vaxtagjöld 2007-2019*</vt:lpstr>
      <vt:lpstr>PowerPoint-kynning</vt:lpstr>
      <vt:lpstr>PowerPoint-kynning</vt:lpstr>
      <vt:lpstr>PowerPoint-kynning</vt:lpstr>
      <vt:lpstr>Horfur 2018</vt:lpstr>
      <vt:lpstr>Samsetning skulda ríkissjóðs í lok árs 2018</vt:lpstr>
      <vt:lpstr>Horfur 2019 </vt:lpstr>
      <vt:lpstr>Endurgreiðsluferill skulda ríkissjóðs</vt:lpstr>
      <vt:lpstr>Framfarir í skuldastýringu</vt:lpstr>
      <vt:lpstr>Bætt eignastaða ríkissjóðs</vt:lpstr>
      <vt:lpstr>PowerPoint-kynning</vt:lpstr>
      <vt:lpstr>Staða lífeyrisskuldbindinga vegna B-deildar LSR</vt:lpstr>
      <vt:lpstr>Umbætur í ríkisrekstri </vt:lpstr>
      <vt:lpstr>Tækifæri og áskoranir </vt:lpstr>
      <vt:lpstr>Leiðin að skilvirkari og betri þjónustu</vt:lpstr>
      <vt:lpstr>Stafræn samskipti meginsamskiptaleið 2020 </vt:lpstr>
      <vt:lpstr>Ítarefni: hugtök</vt:lpstr>
      <vt:lpstr>Kynjuð fjárlagagerð</vt:lpstr>
      <vt:lpstr>PowerPoint-kynning</vt:lpstr>
      <vt:lpstr>Fjárheimild ≠ fjárveiting</vt:lpstr>
      <vt:lpstr>Málefnasvið ≠ málaflokkar</vt:lpstr>
      <vt:lpstr>Fjárlög og fylgirit</vt:lpstr>
      <vt:lpstr>Annað </vt:lpstr>
    </vt:vector>
  </TitlesOfParts>
  <Company>HBR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Björn Þór Hermannsson</dc:creator>
  <cp:lastModifiedBy>Elva Björk Sverrisdóttir</cp:lastModifiedBy>
  <cp:revision>323</cp:revision>
  <cp:lastPrinted>2016-11-10T12:30:40Z</cp:lastPrinted>
  <dcterms:created xsi:type="dcterms:W3CDTF">2017-09-07T09:04:01Z</dcterms:created>
  <dcterms:modified xsi:type="dcterms:W3CDTF">2018-09-11T17:43:26Z</dcterms:modified>
</cp:coreProperties>
</file>