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2" r:id="rId4"/>
  </p:sldMasterIdLst>
  <p:notesMasterIdLst>
    <p:notesMasterId r:id="rId32"/>
  </p:notesMasterIdLst>
  <p:handoutMasterIdLst>
    <p:handoutMasterId r:id="rId33"/>
  </p:handoutMasterIdLst>
  <p:sldIdLst>
    <p:sldId id="351" r:id="rId5"/>
    <p:sldId id="426" r:id="rId6"/>
    <p:sldId id="418" r:id="rId7"/>
    <p:sldId id="459" r:id="rId8"/>
    <p:sldId id="428" r:id="rId9"/>
    <p:sldId id="484" r:id="rId10"/>
    <p:sldId id="427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58" r:id="rId31"/>
  </p:sldIdLst>
  <p:sldSz cx="12192000" cy="6858000"/>
  <p:notesSz cx="6797675" cy="9872663"/>
  <p:custShowLst>
    <p:custShow name="Stytt_útgáfa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gangur" id="{55BBC870-C01D-4FC8-AFE7-F91AB55BD806}">
          <p14:sldIdLst>
            <p14:sldId id="351"/>
          </p14:sldIdLst>
        </p14:section>
        <p14:section name="Stafrænt Ísland" id="{F162560B-861F-4BD2-AFD6-105375E2010B}">
          <p14:sldIdLst>
            <p14:sldId id="426"/>
            <p14:sldId id="418"/>
            <p14:sldId id="459"/>
            <p14:sldId id="428"/>
            <p14:sldId id="484"/>
          </p14:sldIdLst>
        </p14:section>
        <p14:section name="Álagningaseðillinn" id="{C46B3140-66E0-4724-9F93-FC8DA0FCF8E0}">
          <p14:sldIdLst>
            <p14:sldId id="427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1141" userDrawn="1">
          <p15:clr>
            <a:srgbClr val="A4A3A4"/>
          </p15:clr>
        </p15:guide>
        <p15:guide id="3" pos="4376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pos="4112" userDrawn="1">
          <p15:clr>
            <a:srgbClr val="A4A3A4"/>
          </p15:clr>
        </p15:guide>
        <p15:guide id="7" orient="horz" pos="187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210">
          <p15:clr>
            <a:srgbClr val="A4A3A4"/>
          </p15:clr>
        </p15:guide>
        <p15:guide id="11" orient="horz" pos="3974">
          <p15:clr>
            <a:srgbClr val="A4A3A4"/>
          </p15:clr>
        </p15:guide>
        <p15:guide id="12" pos="211">
          <p15:clr>
            <a:srgbClr val="A4A3A4"/>
          </p15:clr>
        </p15:guide>
        <p15:guide id="13" pos="6970">
          <p15:clr>
            <a:srgbClr val="A4A3A4"/>
          </p15:clr>
        </p15:guide>
        <p15:guide id="14" pos="2479">
          <p15:clr>
            <a:srgbClr val="A4A3A4"/>
          </p15:clr>
        </p15:guide>
        <p15:guide id="15" orient="horz" pos="1434">
          <p15:clr>
            <a:srgbClr val="A4A3A4"/>
          </p15:clr>
        </p15:guide>
        <p15:guide id="16" orient="horz" pos="3748">
          <p15:clr>
            <a:srgbClr val="A4A3A4"/>
          </p15:clr>
        </p15:guide>
        <p15:guide id="17" pos="7650">
          <p15:clr>
            <a:srgbClr val="A4A3A4"/>
          </p15:clr>
        </p15:guide>
        <p15:guide id="18" pos="7333">
          <p15:clr>
            <a:srgbClr val="A4A3A4"/>
          </p15:clr>
        </p15:guide>
        <p15:guide id="19" pos="756">
          <p15:clr>
            <a:srgbClr val="A4A3A4"/>
          </p15:clr>
        </p15:guide>
        <p15:guide id="20" pos="56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68C"/>
    <a:srgbClr val="F4CA5A"/>
    <a:srgbClr val="DDDED5"/>
    <a:srgbClr val="ABAAA5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1570"/>
        <p:guide pos="1141"/>
        <p:guide pos="4376"/>
        <p:guide orient="horz" pos="1026"/>
        <p:guide pos="7355"/>
        <p:guide pos="4112"/>
        <p:guide orient="horz" pos="187"/>
        <p:guide orient="horz" pos="3952"/>
        <p:guide orient="horz" pos="2160"/>
        <p:guide orient="horz" pos="210"/>
        <p:guide orient="horz" pos="3974"/>
        <p:guide pos="211"/>
        <p:guide pos="6970"/>
        <p:guide pos="2479"/>
        <p:guide orient="horz" pos="1434"/>
        <p:guide orient="horz" pos="3748"/>
        <p:guide pos="7650"/>
        <p:guide pos="7333"/>
        <p:guide pos="756"/>
        <p:guide pos="5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2-40E1-8AE2-E95D39BBAD10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2-40E1-8AE2-E95D39BBA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2-40E1-8AE2-E95D39BB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CD-4423-BD7E-F1C054040CA8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D-4423-BD7E-F1C054040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CD-4423-BD7E-F1C054040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CD-4423-BD7E-F1C054040CA8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D-4423-BD7E-F1C054040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CD-4423-BD7E-F1C054040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A2-44D4-86B2-E24CE767D193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A2-44D4-86B2-E24CE767D193}"/>
              </c:ext>
            </c:extLst>
          </c:dPt>
          <c:dLbls>
            <c:dLbl>
              <c:idx val="1"/>
              <c:layout>
                <c:manualLayout>
                  <c:x val="7.9783408497051261E-3"/>
                  <c:y val="-0.25004873237957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A2-44D4-86B2-E24CE767D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A2-44D4-86B2-E24CE767D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C00-8A65-FE8FD50827EB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C00-8A65-FE8FD50827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C00-8A65-FE8FD5082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55-4898-A852-B49021EF77A5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5-4898-A852-B49021EF77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55-4898-A852-B49021EF7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1D-4593-8BBE-D26654DBC606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D-4593-8BBE-D26654DBC6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1D-4593-8BBE-D26654DBC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1D-4593-8BBE-D26654DBC606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D-4593-8BBE-D26654DBC6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1D-4593-8BBE-D26654DBC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Blað1!$B$1</c:f>
              <c:strCache>
                <c:ptCount val="1"/>
                <c:pt idx="0">
                  <c:v>Dálkur1</c:v>
                </c:pt>
              </c:strCache>
            </c:strRef>
          </c:tx>
          <c:spPr>
            <a:solidFill>
              <a:srgbClr val="BF9000"/>
            </a:solidFill>
          </c:spPr>
          <c:dPt>
            <c:idx val="0"/>
            <c:bubble3D val="0"/>
            <c:spPr>
              <a:solidFill>
                <a:srgbClr val="B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A02-ADC9-3AEEFBE285AF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1-4A02-ADC9-3AEEFBE28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Blað1!$A$2:$A$3</c:f>
              <c:strCache>
                <c:ptCount val="2"/>
                <c:pt idx="0">
                  <c:v>Ríkissjóður</c:v>
                </c:pt>
                <c:pt idx="1">
                  <c:v>Sveitarfélag</c:v>
                </c:pt>
              </c:strCache>
            </c:strRef>
          </c:cat>
          <c:val>
            <c:numRef>
              <c:f>Blað1!$B$2:$B$3</c:f>
              <c:numCache>
                <c:formatCode>0.00%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1-4A02-ADC9-3AEEFBE2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B49BD-10B8-454D-B4AB-C2E1E6FDB35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FEA23287-4732-4079-AF35-1EC06EE9DC90}">
      <dgm:prSet phldrT="[Texti]"/>
      <dgm:spPr>
        <a:solidFill>
          <a:srgbClr val="FFFFFF"/>
        </a:solidFill>
        <a:ln>
          <a:solidFill>
            <a:schemeClr val="accent1"/>
          </a:solidFill>
        </a:ln>
      </dgm:spPr>
      <dgm:t>
        <a:bodyPr/>
        <a:lstStyle/>
        <a:p>
          <a:pPr>
            <a:buNone/>
          </a:pPr>
          <a:r>
            <a:rPr lang="is-IS" b="1">
              <a:solidFill>
                <a:schemeClr val="accent1"/>
              </a:solidFill>
              <a:effectLst/>
            </a:rPr>
            <a:t>Aðgengileg</a:t>
          </a:r>
        </a:p>
        <a:p>
          <a:pPr>
            <a:buNone/>
          </a:pPr>
          <a:r>
            <a:rPr lang="is-IS">
              <a:solidFill>
                <a:schemeClr val="accent1"/>
              </a:solidFill>
              <a:effectLst/>
            </a:rPr>
            <a:t>Einstaklingar og fyrirtæki í fyrirrúmi</a:t>
          </a:r>
        </a:p>
      </dgm:t>
    </dgm:pt>
    <dgm:pt modelId="{2B101E69-082F-4BF1-8BB4-19BB5186EB9F}" type="parTrans" cxnId="{D0A612EE-01C7-440F-A206-D4D3DCF517BA}">
      <dgm:prSet/>
      <dgm:spPr/>
      <dgm:t>
        <a:bodyPr/>
        <a:lstStyle/>
        <a:p>
          <a:endParaRPr lang="is-IS"/>
        </a:p>
      </dgm:t>
    </dgm:pt>
    <dgm:pt modelId="{1C03E3A5-5444-476B-A984-3C301C02A233}" type="sibTrans" cxnId="{D0A612EE-01C7-440F-A206-D4D3DCF517BA}">
      <dgm:prSet/>
      <dgm:spPr/>
      <dgm:t>
        <a:bodyPr/>
        <a:lstStyle/>
        <a:p>
          <a:endParaRPr lang="is-IS"/>
        </a:p>
      </dgm:t>
    </dgm:pt>
    <dgm:pt modelId="{8AC890C1-A2C3-4978-BF58-C247C082B4C3}">
      <dgm:prSet phldrT="[Texti]"/>
      <dgm:spPr>
        <a:solidFill>
          <a:srgbClr val="FFFFFF"/>
        </a:solidFill>
      </dgm:spPr>
      <dgm:t>
        <a:bodyPr/>
        <a:lstStyle/>
        <a:p>
          <a:pPr>
            <a:buNone/>
          </a:pPr>
          <a:r>
            <a:rPr lang="is-IS" b="1"/>
            <a:t>Samhæfð</a:t>
          </a:r>
        </a:p>
        <a:p>
          <a:pPr>
            <a:buNone/>
          </a:pPr>
          <a:r>
            <a:rPr lang="is-IS"/>
            <a:t>Unnið þvert á skipulag til að veita aðgengi að upplýsingum og þjónustu</a:t>
          </a:r>
        </a:p>
      </dgm:t>
    </dgm:pt>
    <dgm:pt modelId="{1689C107-D9D4-4FD8-A5D3-94A3E1689E63}" type="parTrans" cxnId="{EF401D82-3914-4AE7-8A7F-FA9DDFC9D7DF}">
      <dgm:prSet/>
      <dgm:spPr/>
      <dgm:t>
        <a:bodyPr/>
        <a:lstStyle/>
        <a:p>
          <a:endParaRPr lang="is-IS"/>
        </a:p>
      </dgm:t>
    </dgm:pt>
    <dgm:pt modelId="{BC718214-2932-465B-944B-A73236EB81EE}" type="sibTrans" cxnId="{EF401D82-3914-4AE7-8A7F-FA9DDFC9D7DF}">
      <dgm:prSet/>
      <dgm:spPr/>
      <dgm:t>
        <a:bodyPr/>
        <a:lstStyle/>
        <a:p>
          <a:endParaRPr lang="is-IS"/>
        </a:p>
      </dgm:t>
    </dgm:pt>
    <dgm:pt modelId="{45C2B0D4-92DD-475B-B2B2-F6C0A1D710F0}">
      <dgm:prSet phldrT="[Texti]"/>
      <dgm:spPr>
        <a:solidFill>
          <a:srgbClr val="FFFFFF"/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b="1">
              <a:solidFill>
                <a:schemeClr val="accent1"/>
              </a:solidFill>
            </a:rPr>
            <a:t>Sveigjanleg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s-IS"/>
            <a:t>Skipulag gerir ráð fyrir breytanlegum þörfum, umfangi og tækni </a:t>
          </a:r>
        </a:p>
      </dgm:t>
    </dgm:pt>
    <dgm:pt modelId="{8EC35D55-8822-4C89-9AE7-A823C239772A}" type="parTrans" cxnId="{F4CF9723-6F29-44D9-A809-C61CCCAE897D}">
      <dgm:prSet/>
      <dgm:spPr/>
      <dgm:t>
        <a:bodyPr/>
        <a:lstStyle/>
        <a:p>
          <a:endParaRPr lang="is-IS"/>
        </a:p>
      </dgm:t>
    </dgm:pt>
    <dgm:pt modelId="{B4534A2D-4F1D-4083-B623-F440F40901A8}" type="sibTrans" cxnId="{F4CF9723-6F29-44D9-A809-C61CCCAE897D}">
      <dgm:prSet/>
      <dgm:spPr/>
      <dgm:t>
        <a:bodyPr/>
        <a:lstStyle/>
        <a:p>
          <a:endParaRPr lang="is-IS"/>
        </a:p>
      </dgm:t>
    </dgm:pt>
    <dgm:pt modelId="{35A4B292-2E6E-4D51-A30A-5F54799FA75B}">
      <dgm:prSet/>
      <dgm:spPr>
        <a:solidFill>
          <a:srgbClr val="FFFFFF"/>
        </a:solidFill>
      </dgm:spPr>
      <dgm:t>
        <a:bodyPr/>
        <a:lstStyle/>
        <a:p>
          <a:pPr>
            <a:buNone/>
          </a:pPr>
          <a:r>
            <a:rPr lang="is-IS" b="1"/>
            <a:t>Traust</a:t>
          </a:r>
        </a:p>
        <a:p>
          <a:pPr>
            <a:buNone/>
          </a:pPr>
          <a:r>
            <a:rPr lang="is-IS"/>
            <a:t>Áreiðanleg og traust þjónusta þar sem öryggi er tryggt</a:t>
          </a:r>
        </a:p>
      </dgm:t>
    </dgm:pt>
    <dgm:pt modelId="{B42C7E09-4AE7-4B13-94EB-6E194BAAD4B9}" type="parTrans" cxnId="{F27323BD-7369-4470-AAD4-40A168370402}">
      <dgm:prSet/>
      <dgm:spPr/>
      <dgm:t>
        <a:bodyPr/>
        <a:lstStyle/>
        <a:p>
          <a:endParaRPr lang="is-IS"/>
        </a:p>
      </dgm:t>
    </dgm:pt>
    <dgm:pt modelId="{20700311-79A5-4F06-A042-D90187C3BA18}" type="sibTrans" cxnId="{F27323BD-7369-4470-AAD4-40A168370402}">
      <dgm:prSet/>
      <dgm:spPr/>
      <dgm:t>
        <a:bodyPr/>
        <a:lstStyle/>
        <a:p>
          <a:endParaRPr lang="is-IS"/>
        </a:p>
      </dgm:t>
    </dgm:pt>
    <dgm:pt modelId="{DE10DF10-C32C-456B-AE9B-B03BC185F9A5}">
      <dgm:prSet phldrT="[Texti]"/>
      <dgm:spPr>
        <a:solidFill>
          <a:srgbClr val="FFFFFF"/>
        </a:solidFill>
      </dgm:spPr>
      <dgm:t>
        <a:bodyPr/>
        <a:lstStyle/>
        <a:p>
          <a:pPr>
            <a:buNone/>
          </a:pPr>
          <a:r>
            <a:rPr lang="is-IS" b="1"/>
            <a:t>Markviss</a:t>
          </a:r>
        </a:p>
        <a:p>
          <a:pPr>
            <a:buNone/>
          </a:pPr>
          <a:r>
            <a:rPr lang="is-IS"/>
            <a:t>Stöðugar </a:t>
          </a:r>
          <a:r>
            <a:rPr lang="is-IS" err="1"/>
            <a:t>umbætur</a:t>
          </a:r>
          <a:r>
            <a:rPr lang="is-IS"/>
            <a:t> miða að betri þjónustu fyrir notendur og hagkvæmari rekstri</a:t>
          </a:r>
        </a:p>
      </dgm:t>
    </dgm:pt>
    <dgm:pt modelId="{3292B102-3870-497E-94EC-48D63DD35F71}" type="parTrans" cxnId="{8AFFCF9C-DA21-41BF-90F0-CB79FC9E4C80}">
      <dgm:prSet/>
      <dgm:spPr/>
      <dgm:t>
        <a:bodyPr/>
        <a:lstStyle/>
        <a:p>
          <a:endParaRPr lang="is-IS"/>
        </a:p>
      </dgm:t>
    </dgm:pt>
    <dgm:pt modelId="{EFA713F7-2477-4006-9469-DACE59E7F1B1}" type="sibTrans" cxnId="{8AFFCF9C-DA21-41BF-90F0-CB79FC9E4C80}">
      <dgm:prSet/>
      <dgm:spPr/>
      <dgm:t>
        <a:bodyPr/>
        <a:lstStyle/>
        <a:p>
          <a:endParaRPr lang="is-IS"/>
        </a:p>
      </dgm:t>
    </dgm:pt>
    <dgm:pt modelId="{743ECA27-03D7-4A30-96BB-5705AE106B6B}">
      <dgm:prSet phldrT="[Texti]"/>
      <dgm:spPr>
        <a:solidFill>
          <a:srgbClr val="FFFFFF"/>
        </a:solidFill>
      </dgm:spPr>
      <dgm:t>
        <a:bodyPr/>
        <a:lstStyle/>
        <a:p>
          <a:pPr>
            <a:buNone/>
          </a:pPr>
          <a:r>
            <a:rPr lang="is-IS" b="1"/>
            <a:t>Árangursdrifin</a:t>
          </a:r>
        </a:p>
        <a:p>
          <a:pPr>
            <a:buNone/>
          </a:pPr>
          <a:r>
            <a:rPr lang="is-IS"/>
            <a:t>Skýr stefna og markmið og fylgst með framgangi</a:t>
          </a:r>
        </a:p>
      </dgm:t>
    </dgm:pt>
    <dgm:pt modelId="{34CE19EB-D73C-496C-B741-657E0FF6CD6E}" type="parTrans" cxnId="{603CB8FA-8D9C-4D40-960C-E44132C478E9}">
      <dgm:prSet/>
      <dgm:spPr/>
      <dgm:t>
        <a:bodyPr/>
        <a:lstStyle/>
        <a:p>
          <a:endParaRPr lang="is-IS"/>
        </a:p>
      </dgm:t>
    </dgm:pt>
    <dgm:pt modelId="{DD3C79C4-A945-4BF2-B076-1E29D0FBDDF9}" type="sibTrans" cxnId="{603CB8FA-8D9C-4D40-960C-E44132C478E9}">
      <dgm:prSet/>
      <dgm:spPr/>
      <dgm:t>
        <a:bodyPr/>
        <a:lstStyle/>
        <a:p>
          <a:endParaRPr lang="is-IS"/>
        </a:p>
      </dgm:t>
    </dgm:pt>
    <dgm:pt modelId="{35297BB0-996B-4579-8EB9-A6E4492412DA}" type="pres">
      <dgm:prSet presAssocID="{DD7B49BD-10B8-454D-B4AB-C2E1E6FDB358}" presName="Name0" presStyleCnt="0">
        <dgm:presLayoutVars>
          <dgm:dir/>
          <dgm:resizeHandles val="exact"/>
        </dgm:presLayoutVars>
      </dgm:prSet>
      <dgm:spPr/>
    </dgm:pt>
    <dgm:pt modelId="{E72C4745-CF9C-435F-AC64-F27923378272}" type="pres">
      <dgm:prSet presAssocID="{FEA23287-4732-4079-AF35-1EC06EE9DC90}" presName="composite" presStyleCnt="0"/>
      <dgm:spPr/>
    </dgm:pt>
    <dgm:pt modelId="{5884BFB5-E080-471F-B6D7-FFB6C7EE7B89}" type="pres">
      <dgm:prSet presAssocID="{FEA23287-4732-4079-AF35-1EC06EE9DC90}" presName="rect1" presStyleLbl="trAlignAcc1" presStyleIdx="0" presStyleCnt="6" custLinFactNeighborX="-7789">
        <dgm:presLayoutVars>
          <dgm:bulletEnabled val="1"/>
        </dgm:presLayoutVars>
      </dgm:prSet>
      <dgm:spPr/>
    </dgm:pt>
    <dgm:pt modelId="{7A03C2AB-6D1D-4B99-8734-34EC5A6819F8}" type="pres">
      <dgm:prSet presAssocID="{FEA23287-4732-4079-AF35-1EC06EE9DC90}" presName="rect2" presStyleLbl="fgImgPlace1" presStyleIdx="0" presStyleCnt="6"/>
      <dgm:spPr>
        <a:noFill/>
        <a:ln>
          <a:noFill/>
        </a:ln>
      </dgm:spPr>
    </dgm:pt>
    <dgm:pt modelId="{DC1A5AE6-2F70-4E0F-A4CE-FB2150ECBF9D}" type="pres">
      <dgm:prSet presAssocID="{1C03E3A5-5444-476B-A984-3C301C02A233}" presName="sibTrans" presStyleCnt="0"/>
      <dgm:spPr/>
    </dgm:pt>
    <dgm:pt modelId="{1473E87B-4832-46B8-B663-4AA43EE10A6E}" type="pres">
      <dgm:prSet presAssocID="{8AC890C1-A2C3-4978-BF58-C247C082B4C3}" presName="composite" presStyleCnt="0"/>
      <dgm:spPr/>
    </dgm:pt>
    <dgm:pt modelId="{FF3EF793-AC60-41C8-B6BF-79FA6D3BE311}" type="pres">
      <dgm:prSet presAssocID="{8AC890C1-A2C3-4978-BF58-C247C082B4C3}" presName="rect1" presStyleLbl="trAlignAcc1" presStyleIdx="1" presStyleCnt="6">
        <dgm:presLayoutVars>
          <dgm:bulletEnabled val="1"/>
        </dgm:presLayoutVars>
      </dgm:prSet>
      <dgm:spPr/>
    </dgm:pt>
    <dgm:pt modelId="{D40E93D9-C1A3-44F0-8A22-54F01821AFD6}" type="pres">
      <dgm:prSet presAssocID="{8AC890C1-A2C3-4978-BF58-C247C082B4C3}" presName="rect2" presStyleLbl="fgImgPlace1" presStyleIdx="1" presStyleCnt="6"/>
      <dgm:spPr>
        <a:noFill/>
        <a:ln>
          <a:noFill/>
        </a:ln>
      </dgm:spPr>
    </dgm:pt>
    <dgm:pt modelId="{E944589C-DAF4-49B0-84EC-83F213DF3D69}" type="pres">
      <dgm:prSet presAssocID="{BC718214-2932-465B-944B-A73236EB81EE}" presName="sibTrans" presStyleCnt="0"/>
      <dgm:spPr/>
    </dgm:pt>
    <dgm:pt modelId="{B3A145F4-AB7E-4C44-AE07-63788ECF334B}" type="pres">
      <dgm:prSet presAssocID="{35A4B292-2E6E-4D51-A30A-5F54799FA75B}" presName="composite" presStyleCnt="0"/>
      <dgm:spPr/>
    </dgm:pt>
    <dgm:pt modelId="{CB17F1AE-8D12-4C63-9284-C1595EB39FA1}" type="pres">
      <dgm:prSet presAssocID="{35A4B292-2E6E-4D51-A30A-5F54799FA75B}" presName="rect1" presStyleLbl="trAlignAcc1" presStyleIdx="2" presStyleCnt="6" custLinFactNeighborX="-7789">
        <dgm:presLayoutVars>
          <dgm:bulletEnabled val="1"/>
        </dgm:presLayoutVars>
      </dgm:prSet>
      <dgm:spPr/>
    </dgm:pt>
    <dgm:pt modelId="{9C7C39BB-1EFC-489F-B246-80290B35C83B}" type="pres">
      <dgm:prSet presAssocID="{35A4B292-2E6E-4D51-A30A-5F54799FA75B}" presName="rect2" presStyleLbl="fgImgPlace1" presStyleIdx="2" presStyleCnt="6" custScaleX="101344" custScaleY="101104" custLinFactNeighborX="7251" custLinFactNeighborY="-123"/>
      <dgm:spPr>
        <a:noFill/>
        <a:ln>
          <a:noFill/>
        </a:ln>
      </dgm:spPr>
    </dgm:pt>
    <dgm:pt modelId="{6EC10D92-F707-4FFF-8954-2C6330FD595E}" type="pres">
      <dgm:prSet presAssocID="{20700311-79A5-4F06-A042-D90187C3BA18}" presName="sibTrans" presStyleCnt="0"/>
      <dgm:spPr/>
    </dgm:pt>
    <dgm:pt modelId="{06ECBA28-E95C-409A-8F91-F765D38212F8}" type="pres">
      <dgm:prSet presAssocID="{45C2B0D4-92DD-475B-B2B2-F6C0A1D710F0}" presName="composite" presStyleCnt="0"/>
      <dgm:spPr/>
    </dgm:pt>
    <dgm:pt modelId="{132E2924-7946-438B-9B0C-33C36A1C44D8}" type="pres">
      <dgm:prSet presAssocID="{45C2B0D4-92DD-475B-B2B2-F6C0A1D710F0}" presName="rect1" presStyleLbl="trAlignAcc1" presStyleIdx="3" presStyleCnt="6">
        <dgm:presLayoutVars>
          <dgm:bulletEnabled val="1"/>
        </dgm:presLayoutVars>
      </dgm:prSet>
      <dgm:spPr/>
    </dgm:pt>
    <dgm:pt modelId="{9C6EDF73-D9E2-4866-B021-2164FC655E67}" type="pres">
      <dgm:prSet presAssocID="{45C2B0D4-92DD-475B-B2B2-F6C0A1D710F0}" presName="rect2" presStyleLbl="fgImgPlace1" presStyleIdx="3" presStyleCnt="6"/>
      <dgm:spPr>
        <a:noFill/>
        <a:ln>
          <a:noFill/>
        </a:ln>
      </dgm:spPr>
    </dgm:pt>
    <dgm:pt modelId="{8D2B4A78-787E-43F9-BFE4-47E450AEF2DF}" type="pres">
      <dgm:prSet presAssocID="{B4534A2D-4F1D-4083-B623-F440F40901A8}" presName="sibTrans" presStyleCnt="0"/>
      <dgm:spPr/>
    </dgm:pt>
    <dgm:pt modelId="{290C08C3-17D0-4C8F-9233-ED53486B8F52}" type="pres">
      <dgm:prSet presAssocID="{DE10DF10-C32C-456B-AE9B-B03BC185F9A5}" presName="composite" presStyleCnt="0"/>
      <dgm:spPr/>
    </dgm:pt>
    <dgm:pt modelId="{624E08E0-9535-4CF3-B928-B60620BED624}" type="pres">
      <dgm:prSet presAssocID="{DE10DF10-C32C-456B-AE9B-B03BC185F9A5}" presName="rect1" presStyleLbl="trAlignAcc1" presStyleIdx="4" presStyleCnt="6" custLinFactNeighborX="-7789">
        <dgm:presLayoutVars>
          <dgm:bulletEnabled val="1"/>
        </dgm:presLayoutVars>
      </dgm:prSet>
      <dgm:spPr/>
    </dgm:pt>
    <dgm:pt modelId="{11C1255C-19A6-4EBB-B72D-8D018FEE2486}" type="pres">
      <dgm:prSet presAssocID="{DE10DF10-C32C-456B-AE9B-B03BC185F9A5}" presName="rect2" presStyleLbl="fgImgPlace1" presStyleIdx="4" presStyleCnt="6"/>
      <dgm:spPr>
        <a:noFill/>
        <a:ln>
          <a:noFill/>
        </a:ln>
      </dgm:spPr>
    </dgm:pt>
    <dgm:pt modelId="{1EB430D5-9B9D-4EC5-A75A-28DAE98E9FEC}" type="pres">
      <dgm:prSet presAssocID="{EFA713F7-2477-4006-9469-DACE59E7F1B1}" presName="sibTrans" presStyleCnt="0"/>
      <dgm:spPr/>
    </dgm:pt>
    <dgm:pt modelId="{B694361D-D2C6-4413-96C7-A2CB6648F436}" type="pres">
      <dgm:prSet presAssocID="{743ECA27-03D7-4A30-96BB-5705AE106B6B}" presName="composite" presStyleCnt="0"/>
      <dgm:spPr/>
    </dgm:pt>
    <dgm:pt modelId="{E3480EC9-8EF6-45A4-91DA-64D5011EAC4E}" type="pres">
      <dgm:prSet presAssocID="{743ECA27-03D7-4A30-96BB-5705AE106B6B}" presName="rect1" presStyleLbl="trAlignAcc1" presStyleIdx="5" presStyleCnt="6">
        <dgm:presLayoutVars>
          <dgm:bulletEnabled val="1"/>
        </dgm:presLayoutVars>
      </dgm:prSet>
      <dgm:spPr/>
    </dgm:pt>
    <dgm:pt modelId="{F1C4341E-FB64-425E-A2A1-EE01F31666FA}" type="pres">
      <dgm:prSet presAssocID="{743ECA27-03D7-4A30-96BB-5705AE106B6B}" presName="rect2" presStyleLbl="fgImgPlace1" presStyleIdx="5" presStyleCnt="6"/>
      <dgm:spPr>
        <a:noFill/>
        <a:ln>
          <a:noFill/>
        </a:ln>
      </dgm:spPr>
    </dgm:pt>
  </dgm:ptLst>
  <dgm:cxnLst>
    <dgm:cxn modelId="{05EA7D0D-CE6C-450A-A99B-386D6F25E2B5}" type="presOf" srcId="{743ECA27-03D7-4A30-96BB-5705AE106B6B}" destId="{E3480EC9-8EF6-45A4-91DA-64D5011EAC4E}" srcOrd="0" destOrd="0" presId="urn:microsoft.com/office/officeart/2008/layout/PictureStrips"/>
    <dgm:cxn modelId="{CEC5641D-DA7A-499A-B881-1E6D2EF6EA61}" type="presOf" srcId="{DD7B49BD-10B8-454D-B4AB-C2E1E6FDB358}" destId="{35297BB0-996B-4579-8EB9-A6E4492412DA}" srcOrd="0" destOrd="0" presId="urn:microsoft.com/office/officeart/2008/layout/PictureStrips"/>
    <dgm:cxn modelId="{04B8DC1F-8852-4517-900F-C170A78C88B3}" type="presOf" srcId="{FEA23287-4732-4079-AF35-1EC06EE9DC90}" destId="{5884BFB5-E080-471F-B6D7-FFB6C7EE7B89}" srcOrd="0" destOrd="0" presId="urn:microsoft.com/office/officeart/2008/layout/PictureStrips"/>
    <dgm:cxn modelId="{F4CF9723-6F29-44D9-A809-C61CCCAE897D}" srcId="{DD7B49BD-10B8-454D-B4AB-C2E1E6FDB358}" destId="{45C2B0D4-92DD-475B-B2B2-F6C0A1D710F0}" srcOrd="3" destOrd="0" parTransId="{8EC35D55-8822-4C89-9AE7-A823C239772A}" sibTransId="{B4534A2D-4F1D-4083-B623-F440F40901A8}"/>
    <dgm:cxn modelId="{73865E67-E867-4FEF-95B3-0FC2C9F92EEE}" type="presOf" srcId="{8AC890C1-A2C3-4978-BF58-C247C082B4C3}" destId="{FF3EF793-AC60-41C8-B6BF-79FA6D3BE311}" srcOrd="0" destOrd="0" presId="urn:microsoft.com/office/officeart/2008/layout/PictureStrips"/>
    <dgm:cxn modelId="{C4BE1B81-4ED2-4A0D-A370-55EECC3B1614}" type="presOf" srcId="{35A4B292-2E6E-4D51-A30A-5F54799FA75B}" destId="{CB17F1AE-8D12-4C63-9284-C1595EB39FA1}" srcOrd="0" destOrd="0" presId="urn:microsoft.com/office/officeart/2008/layout/PictureStrips"/>
    <dgm:cxn modelId="{EF401D82-3914-4AE7-8A7F-FA9DDFC9D7DF}" srcId="{DD7B49BD-10B8-454D-B4AB-C2E1E6FDB358}" destId="{8AC890C1-A2C3-4978-BF58-C247C082B4C3}" srcOrd="1" destOrd="0" parTransId="{1689C107-D9D4-4FD8-A5D3-94A3E1689E63}" sibTransId="{BC718214-2932-465B-944B-A73236EB81EE}"/>
    <dgm:cxn modelId="{8AFFCF9C-DA21-41BF-90F0-CB79FC9E4C80}" srcId="{DD7B49BD-10B8-454D-B4AB-C2E1E6FDB358}" destId="{DE10DF10-C32C-456B-AE9B-B03BC185F9A5}" srcOrd="4" destOrd="0" parTransId="{3292B102-3870-497E-94EC-48D63DD35F71}" sibTransId="{EFA713F7-2477-4006-9469-DACE59E7F1B1}"/>
    <dgm:cxn modelId="{F27323BD-7369-4470-AAD4-40A168370402}" srcId="{DD7B49BD-10B8-454D-B4AB-C2E1E6FDB358}" destId="{35A4B292-2E6E-4D51-A30A-5F54799FA75B}" srcOrd="2" destOrd="0" parTransId="{B42C7E09-4AE7-4B13-94EB-6E194BAAD4B9}" sibTransId="{20700311-79A5-4F06-A042-D90187C3BA18}"/>
    <dgm:cxn modelId="{D278DEBE-E0A6-49C8-9689-4B41304320F3}" type="presOf" srcId="{DE10DF10-C32C-456B-AE9B-B03BC185F9A5}" destId="{624E08E0-9535-4CF3-B928-B60620BED624}" srcOrd="0" destOrd="0" presId="urn:microsoft.com/office/officeart/2008/layout/PictureStrips"/>
    <dgm:cxn modelId="{4AEEE5D2-2D40-45BF-8F01-595FFCB3C1B0}" type="presOf" srcId="{45C2B0D4-92DD-475B-B2B2-F6C0A1D710F0}" destId="{132E2924-7946-438B-9B0C-33C36A1C44D8}" srcOrd="0" destOrd="0" presId="urn:microsoft.com/office/officeart/2008/layout/PictureStrips"/>
    <dgm:cxn modelId="{D0A612EE-01C7-440F-A206-D4D3DCF517BA}" srcId="{DD7B49BD-10B8-454D-B4AB-C2E1E6FDB358}" destId="{FEA23287-4732-4079-AF35-1EC06EE9DC90}" srcOrd="0" destOrd="0" parTransId="{2B101E69-082F-4BF1-8BB4-19BB5186EB9F}" sibTransId="{1C03E3A5-5444-476B-A984-3C301C02A233}"/>
    <dgm:cxn modelId="{603CB8FA-8D9C-4D40-960C-E44132C478E9}" srcId="{DD7B49BD-10B8-454D-B4AB-C2E1E6FDB358}" destId="{743ECA27-03D7-4A30-96BB-5705AE106B6B}" srcOrd="5" destOrd="0" parTransId="{34CE19EB-D73C-496C-B741-657E0FF6CD6E}" sibTransId="{DD3C79C4-A945-4BF2-B076-1E29D0FBDDF9}"/>
    <dgm:cxn modelId="{F5B53871-2FDB-419E-98ED-67BE0E3080DB}" type="presParOf" srcId="{35297BB0-996B-4579-8EB9-A6E4492412DA}" destId="{E72C4745-CF9C-435F-AC64-F27923378272}" srcOrd="0" destOrd="0" presId="urn:microsoft.com/office/officeart/2008/layout/PictureStrips"/>
    <dgm:cxn modelId="{C0892B04-5A80-4BD5-B7D5-F4D29075F4FB}" type="presParOf" srcId="{E72C4745-CF9C-435F-AC64-F27923378272}" destId="{5884BFB5-E080-471F-B6D7-FFB6C7EE7B89}" srcOrd="0" destOrd="0" presId="urn:microsoft.com/office/officeart/2008/layout/PictureStrips"/>
    <dgm:cxn modelId="{5D077FAF-C13D-4FBB-96B9-6E9EFD1AEB45}" type="presParOf" srcId="{E72C4745-CF9C-435F-AC64-F27923378272}" destId="{7A03C2AB-6D1D-4B99-8734-34EC5A6819F8}" srcOrd="1" destOrd="0" presId="urn:microsoft.com/office/officeart/2008/layout/PictureStrips"/>
    <dgm:cxn modelId="{D81020E1-5E38-4395-93D5-21F0AD6F12FC}" type="presParOf" srcId="{35297BB0-996B-4579-8EB9-A6E4492412DA}" destId="{DC1A5AE6-2F70-4E0F-A4CE-FB2150ECBF9D}" srcOrd="1" destOrd="0" presId="urn:microsoft.com/office/officeart/2008/layout/PictureStrips"/>
    <dgm:cxn modelId="{EA15252D-CF7F-4AA0-9162-3BF56985FB76}" type="presParOf" srcId="{35297BB0-996B-4579-8EB9-A6E4492412DA}" destId="{1473E87B-4832-46B8-B663-4AA43EE10A6E}" srcOrd="2" destOrd="0" presId="urn:microsoft.com/office/officeart/2008/layout/PictureStrips"/>
    <dgm:cxn modelId="{A34C5CE1-7527-4883-A702-DB8DB05A06A6}" type="presParOf" srcId="{1473E87B-4832-46B8-B663-4AA43EE10A6E}" destId="{FF3EF793-AC60-41C8-B6BF-79FA6D3BE311}" srcOrd="0" destOrd="0" presId="urn:microsoft.com/office/officeart/2008/layout/PictureStrips"/>
    <dgm:cxn modelId="{C5A134D1-9055-49EF-8F10-18E260BA5C21}" type="presParOf" srcId="{1473E87B-4832-46B8-B663-4AA43EE10A6E}" destId="{D40E93D9-C1A3-44F0-8A22-54F01821AFD6}" srcOrd="1" destOrd="0" presId="urn:microsoft.com/office/officeart/2008/layout/PictureStrips"/>
    <dgm:cxn modelId="{94BFDEBA-616D-455E-9D00-9768A48BDEA2}" type="presParOf" srcId="{35297BB0-996B-4579-8EB9-A6E4492412DA}" destId="{E944589C-DAF4-49B0-84EC-83F213DF3D69}" srcOrd="3" destOrd="0" presId="urn:microsoft.com/office/officeart/2008/layout/PictureStrips"/>
    <dgm:cxn modelId="{2F64CFBB-0FFC-473B-9B0F-F3A88E139B31}" type="presParOf" srcId="{35297BB0-996B-4579-8EB9-A6E4492412DA}" destId="{B3A145F4-AB7E-4C44-AE07-63788ECF334B}" srcOrd="4" destOrd="0" presId="urn:microsoft.com/office/officeart/2008/layout/PictureStrips"/>
    <dgm:cxn modelId="{9C7290B1-CEB3-4C89-A137-B8A5B8391D82}" type="presParOf" srcId="{B3A145F4-AB7E-4C44-AE07-63788ECF334B}" destId="{CB17F1AE-8D12-4C63-9284-C1595EB39FA1}" srcOrd="0" destOrd="0" presId="urn:microsoft.com/office/officeart/2008/layout/PictureStrips"/>
    <dgm:cxn modelId="{174EC7E2-AFE0-40B2-BB95-6596ABA5898F}" type="presParOf" srcId="{B3A145F4-AB7E-4C44-AE07-63788ECF334B}" destId="{9C7C39BB-1EFC-489F-B246-80290B35C83B}" srcOrd="1" destOrd="0" presId="urn:microsoft.com/office/officeart/2008/layout/PictureStrips"/>
    <dgm:cxn modelId="{FF671E44-2577-402F-9DED-ACB3505BA8FF}" type="presParOf" srcId="{35297BB0-996B-4579-8EB9-A6E4492412DA}" destId="{6EC10D92-F707-4FFF-8954-2C6330FD595E}" srcOrd="5" destOrd="0" presId="urn:microsoft.com/office/officeart/2008/layout/PictureStrips"/>
    <dgm:cxn modelId="{0ACD523C-8186-4310-835F-7114596268D1}" type="presParOf" srcId="{35297BB0-996B-4579-8EB9-A6E4492412DA}" destId="{06ECBA28-E95C-409A-8F91-F765D38212F8}" srcOrd="6" destOrd="0" presId="urn:microsoft.com/office/officeart/2008/layout/PictureStrips"/>
    <dgm:cxn modelId="{44EA0F0F-D080-4231-AFE6-499039551B04}" type="presParOf" srcId="{06ECBA28-E95C-409A-8F91-F765D38212F8}" destId="{132E2924-7946-438B-9B0C-33C36A1C44D8}" srcOrd="0" destOrd="0" presId="urn:microsoft.com/office/officeart/2008/layout/PictureStrips"/>
    <dgm:cxn modelId="{BDD4DEFC-9CF8-4FDF-BB65-4898BB0958DA}" type="presParOf" srcId="{06ECBA28-E95C-409A-8F91-F765D38212F8}" destId="{9C6EDF73-D9E2-4866-B021-2164FC655E67}" srcOrd="1" destOrd="0" presId="urn:microsoft.com/office/officeart/2008/layout/PictureStrips"/>
    <dgm:cxn modelId="{D5069621-10D6-4904-9E72-20E90CEBC39A}" type="presParOf" srcId="{35297BB0-996B-4579-8EB9-A6E4492412DA}" destId="{8D2B4A78-787E-43F9-BFE4-47E450AEF2DF}" srcOrd="7" destOrd="0" presId="urn:microsoft.com/office/officeart/2008/layout/PictureStrips"/>
    <dgm:cxn modelId="{0E424491-FB7E-46DF-B25A-11258B4EE7EB}" type="presParOf" srcId="{35297BB0-996B-4579-8EB9-A6E4492412DA}" destId="{290C08C3-17D0-4C8F-9233-ED53486B8F52}" srcOrd="8" destOrd="0" presId="urn:microsoft.com/office/officeart/2008/layout/PictureStrips"/>
    <dgm:cxn modelId="{3CA02D86-0933-4450-B123-E620EE8B44DC}" type="presParOf" srcId="{290C08C3-17D0-4C8F-9233-ED53486B8F52}" destId="{624E08E0-9535-4CF3-B928-B60620BED624}" srcOrd="0" destOrd="0" presId="urn:microsoft.com/office/officeart/2008/layout/PictureStrips"/>
    <dgm:cxn modelId="{812B1F97-A66E-45CF-9B57-3C00E4F9199B}" type="presParOf" srcId="{290C08C3-17D0-4C8F-9233-ED53486B8F52}" destId="{11C1255C-19A6-4EBB-B72D-8D018FEE2486}" srcOrd="1" destOrd="0" presId="urn:microsoft.com/office/officeart/2008/layout/PictureStrips"/>
    <dgm:cxn modelId="{4D7435D2-91FC-4BE8-8EF9-147FC17CA068}" type="presParOf" srcId="{35297BB0-996B-4579-8EB9-A6E4492412DA}" destId="{1EB430D5-9B9D-4EC5-A75A-28DAE98E9FEC}" srcOrd="9" destOrd="0" presId="urn:microsoft.com/office/officeart/2008/layout/PictureStrips"/>
    <dgm:cxn modelId="{59745E7D-4B99-4FA2-A35B-09BC7E24619C}" type="presParOf" srcId="{35297BB0-996B-4579-8EB9-A6E4492412DA}" destId="{B694361D-D2C6-4413-96C7-A2CB6648F436}" srcOrd="10" destOrd="0" presId="urn:microsoft.com/office/officeart/2008/layout/PictureStrips"/>
    <dgm:cxn modelId="{5810EB2B-D19F-413E-9BEB-813044ECEC16}" type="presParOf" srcId="{B694361D-D2C6-4413-96C7-A2CB6648F436}" destId="{E3480EC9-8EF6-45A4-91DA-64D5011EAC4E}" srcOrd="0" destOrd="0" presId="urn:microsoft.com/office/officeart/2008/layout/PictureStrips"/>
    <dgm:cxn modelId="{6C5A404A-30E6-4614-98C7-16191BD02C1E}" type="presParOf" srcId="{B694361D-D2C6-4413-96C7-A2CB6648F436}" destId="{F1C4341E-FB64-425E-A2A1-EE01F31666F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4BFB5-E080-471F-B6D7-FFB6C7EE7B89}">
      <dsp:nvSpPr>
        <dsp:cNvPr id="0" name=""/>
        <dsp:cNvSpPr/>
      </dsp:nvSpPr>
      <dsp:spPr>
        <a:xfrm>
          <a:off x="648091" y="243884"/>
          <a:ext cx="4203016" cy="1313442"/>
        </a:xfrm>
        <a:prstGeom prst="rect">
          <a:avLst/>
        </a:prstGeom>
        <a:solidFill>
          <a:srgbClr val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3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b="1" kern="1200">
              <a:solidFill>
                <a:schemeClr val="accent1"/>
              </a:solidFill>
              <a:effectLst/>
            </a:rPr>
            <a:t>Aðgengileg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>
              <a:solidFill>
                <a:schemeClr val="accent1"/>
              </a:solidFill>
              <a:effectLst/>
            </a:rPr>
            <a:t>Einstaklingar og fyrirtæki í fyrirrúmi</a:t>
          </a:r>
        </a:p>
      </dsp:txBody>
      <dsp:txXfrm>
        <a:off x="648091" y="243884"/>
        <a:ext cx="4203016" cy="1313442"/>
      </dsp:txXfrm>
    </dsp:sp>
    <dsp:sp modelId="{7A03C2AB-6D1D-4B99-8734-34EC5A6819F8}">
      <dsp:nvSpPr>
        <dsp:cNvPr id="0" name=""/>
        <dsp:cNvSpPr/>
      </dsp:nvSpPr>
      <dsp:spPr>
        <a:xfrm>
          <a:off x="800338" y="54164"/>
          <a:ext cx="919409" cy="13791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EF793-AC60-41C8-B6BF-79FA6D3BE311}">
      <dsp:nvSpPr>
        <dsp:cNvPr id="0" name=""/>
        <dsp:cNvSpPr/>
      </dsp:nvSpPr>
      <dsp:spPr>
        <a:xfrm>
          <a:off x="5557817" y="243884"/>
          <a:ext cx="4203016" cy="1313442"/>
        </a:xfrm>
        <a:prstGeom prst="rect">
          <a:avLst/>
        </a:prstGeom>
        <a:solidFill>
          <a:srgbClr val="FFFF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3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b="1" kern="1200"/>
            <a:t>Samhæfð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/>
            <a:t>Unnið þvert á skipulag til að veita aðgengi að upplýsingum og þjónustu</a:t>
          </a:r>
        </a:p>
      </dsp:txBody>
      <dsp:txXfrm>
        <a:off x="5557817" y="243884"/>
        <a:ext cx="4203016" cy="1313442"/>
      </dsp:txXfrm>
    </dsp:sp>
    <dsp:sp modelId="{D40E93D9-C1A3-44F0-8A22-54F01821AFD6}">
      <dsp:nvSpPr>
        <dsp:cNvPr id="0" name=""/>
        <dsp:cNvSpPr/>
      </dsp:nvSpPr>
      <dsp:spPr>
        <a:xfrm>
          <a:off x="5382691" y="54164"/>
          <a:ext cx="919409" cy="13791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F1AE-8D12-4C63-9284-C1595EB39FA1}">
      <dsp:nvSpPr>
        <dsp:cNvPr id="0" name=""/>
        <dsp:cNvSpPr/>
      </dsp:nvSpPr>
      <dsp:spPr>
        <a:xfrm>
          <a:off x="651180" y="1904975"/>
          <a:ext cx="4203016" cy="1313442"/>
        </a:xfrm>
        <a:prstGeom prst="rect">
          <a:avLst/>
        </a:prstGeom>
        <a:solidFill>
          <a:srgbClr val="FFFF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3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b="1" kern="1200"/>
            <a:t>Traust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/>
            <a:t>Áreiðanleg og traust þjónusta þar sem öryggi er tryggt</a:t>
          </a:r>
        </a:p>
      </dsp:txBody>
      <dsp:txXfrm>
        <a:off x="651180" y="1904975"/>
        <a:ext cx="4203016" cy="1313442"/>
      </dsp:txXfrm>
    </dsp:sp>
    <dsp:sp modelId="{9C7C39BB-1EFC-489F-B246-80290B35C83B}">
      <dsp:nvSpPr>
        <dsp:cNvPr id="0" name=""/>
        <dsp:cNvSpPr/>
      </dsp:nvSpPr>
      <dsp:spPr>
        <a:xfrm>
          <a:off x="863916" y="1705946"/>
          <a:ext cx="931766" cy="13943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E2924-7946-438B-9B0C-33C36A1C44D8}">
      <dsp:nvSpPr>
        <dsp:cNvPr id="0" name=""/>
        <dsp:cNvSpPr/>
      </dsp:nvSpPr>
      <dsp:spPr>
        <a:xfrm>
          <a:off x="5560906" y="1901168"/>
          <a:ext cx="4203016" cy="1313442"/>
        </a:xfrm>
        <a:prstGeom prst="rect">
          <a:avLst/>
        </a:prstGeom>
        <a:solidFill>
          <a:srgbClr val="FFFF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39" tIns="64770" rIns="64770" bIns="647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b="1" kern="1200">
              <a:solidFill>
                <a:schemeClr val="accent1"/>
              </a:solidFill>
            </a:rPr>
            <a:t>Sveigjanleg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s-IS" sz="1700" kern="1200"/>
            <a:t>Skipulag gerir ráð fyrir breytanlegum þörfum, umfangi og tækni </a:t>
          </a:r>
        </a:p>
      </dsp:txBody>
      <dsp:txXfrm>
        <a:off x="5560906" y="1901168"/>
        <a:ext cx="4203016" cy="1313442"/>
      </dsp:txXfrm>
    </dsp:sp>
    <dsp:sp modelId="{9C6EDF73-D9E2-4866-B021-2164FC655E67}">
      <dsp:nvSpPr>
        <dsp:cNvPr id="0" name=""/>
        <dsp:cNvSpPr/>
      </dsp:nvSpPr>
      <dsp:spPr>
        <a:xfrm>
          <a:off x="5385780" y="1711449"/>
          <a:ext cx="919409" cy="13791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E08E0-9535-4CF3-B928-B60620BED624}">
      <dsp:nvSpPr>
        <dsp:cNvPr id="0" name=""/>
        <dsp:cNvSpPr/>
      </dsp:nvSpPr>
      <dsp:spPr>
        <a:xfrm>
          <a:off x="648091" y="3558453"/>
          <a:ext cx="4203016" cy="1313442"/>
        </a:xfrm>
        <a:prstGeom prst="rect">
          <a:avLst/>
        </a:prstGeom>
        <a:solidFill>
          <a:srgbClr val="FFFF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3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b="1" kern="1200"/>
            <a:t>Markviss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/>
            <a:t>Stöðugar </a:t>
          </a:r>
          <a:r>
            <a:rPr lang="is-IS" sz="1700" kern="1200" err="1"/>
            <a:t>umbætur</a:t>
          </a:r>
          <a:r>
            <a:rPr lang="is-IS" sz="1700" kern="1200"/>
            <a:t> miða að betri þjónustu fyrir notendur og hagkvæmari rekstri</a:t>
          </a:r>
        </a:p>
      </dsp:txBody>
      <dsp:txXfrm>
        <a:off x="648091" y="3558453"/>
        <a:ext cx="4203016" cy="1313442"/>
      </dsp:txXfrm>
    </dsp:sp>
    <dsp:sp modelId="{11C1255C-19A6-4EBB-B72D-8D018FEE2486}">
      <dsp:nvSpPr>
        <dsp:cNvPr id="0" name=""/>
        <dsp:cNvSpPr/>
      </dsp:nvSpPr>
      <dsp:spPr>
        <a:xfrm>
          <a:off x="800338" y="3368734"/>
          <a:ext cx="919409" cy="13791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80EC9-8EF6-45A4-91DA-64D5011EAC4E}">
      <dsp:nvSpPr>
        <dsp:cNvPr id="0" name=""/>
        <dsp:cNvSpPr/>
      </dsp:nvSpPr>
      <dsp:spPr>
        <a:xfrm>
          <a:off x="5557817" y="3558453"/>
          <a:ext cx="4203016" cy="1313442"/>
        </a:xfrm>
        <a:prstGeom prst="rect">
          <a:avLst/>
        </a:prstGeom>
        <a:solidFill>
          <a:srgbClr val="FFFF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3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b="1" kern="1200"/>
            <a:t>Árangursdrifin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/>
            <a:t>Skýr stefna og markmið og fylgst með framgangi</a:t>
          </a:r>
        </a:p>
      </dsp:txBody>
      <dsp:txXfrm>
        <a:off x="5557817" y="3558453"/>
        <a:ext cx="4203016" cy="1313442"/>
      </dsp:txXfrm>
    </dsp:sp>
    <dsp:sp modelId="{F1C4341E-FB64-425E-A2A1-EE01F31666FA}">
      <dsp:nvSpPr>
        <dsp:cNvPr id="0" name=""/>
        <dsp:cNvSpPr/>
      </dsp:nvSpPr>
      <dsp:spPr>
        <a:xfrm>
          <a:off x="5382691" y="3368734"/>
          <a:ext cx="919409" cy="13791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90642-2632-9649-B26E-CE754F53E39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EA0F7-5A91-C145-8CDD-C2AC9E11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9607A-2FC1-4B46-8A77-DA3156B49776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0EC2-C166-D148-BDE4-F626282C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6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8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9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3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26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4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err="1"/>
              <a:t>Titill</a:t>
            </a:r>
            <a:r>
              <a:rPr lang="en-US"/>
              <a:t> </a:t>
            </a:r>
            <a:r>
              <a:rPr lang="en-US" err="1"/>
              <a:t>kynningar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err="1"/>
              <a:t>Undirtitill</a:t>
            </a:r>
            <a:r>
              <a:rPr lang="en-US"/>
              <a:t> </a:t>
            </a:r>
            <a:r>
              <a:rPr lang="en-US" err="1"/>
              <a:t>fyrir</a:t>
            </a:r>
            <a:r>
              <a:rPr lang="en-US"/>
              <a:t> </a:t>
            </a:r>
            <a:r>
              <a:rPr lang="en-US" err="1"/>
              <a:t>áhugasama</a:t>
            </a:r>
            <a:endParaRPr lang="en-US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err="1"/>
              <a:t>Dagsetning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höfundur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íð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err="1"/>
              <a:t>Titill</a:t>
            </a:r>
            <a:r>
              <a:rPr lang="en-US"/>
              <a:t> </a:t>
            </a:r>
            <a:r>
              <a:rPr lang="en-US" err="1"/>
              <a:t>millikafla</a:t>
            </a:r>
            <a:endParaRPr lang="en-US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err="1"/>
              <a:t>Undirtitill</a:t>
            </a:r>
            <a:r>
              <a:rPr lang="en-US"/>
              <a:t> </a:t>
            </a:r>
            <a:r>
              <a:rPr lang="en-US" err="1"/>
              <a:t>fyrir</a:t>
            </a:r>
            <a:r>
              <a:rPr lang="en-US"/>
              <a:t> </a:t>
            </a:r>
            <a:r>
              <a:rPr lang="en-US" err="1"/>
              <a:t>áhugasama</a:t>
            </a:r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err="1"/>
              <a:t>Dagsetning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höfundur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íð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err="1"/>
              <a:t>Titill</a:t>
            </a:r>
            <a:r>
              <a:rPr lang="en-US"/>
              <a:t> </a:t>
            </a:r>
            <a:r>
              <a:rPr lang="en-US" err="1"/>
              <a:t>millikafla</a:t>
            </a:r>
            <a:endParaRPr lang="en-US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err="1"/>
              <a:t>Undirtitill</a:t>
            </a:r>
            <a:r>
              <a:rPr lang="en-US"/>
              <a:t> </a:t>
            </a:r>
            <a:r>
              <a:rPr lang="en-US" err="1"/>
              <a:t>fyrir</a:t>
            </a:r>
            <a:r>
              <a:rPr lang="en-US"/>
              <a:t> </a:t>
            </a:r>
            <a:r>
              <a:rPr lang="en-US" err="1"/>
              <a:t>áhugasama</a:t>
            </a:r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err="1"/>
              <a:t>Dagsetning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höfundur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496" y="259792"/>
            <a:ext cx="9764776" cy="9848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err="1"/>
              <a:t>Titill</a:t>
            </a:r>
            <a:r>
              <a:rPr lang="en-US"/>
              <a:t> </a:t>
            </a:r>
            <a:r>
              <a:rPr lang="en-US" err="1"/>
              <a:t>millikafla</a:t>
            </a:r>
            <a:br>
              <a:rPr lang="en-US"/>
            </a:br>
            <a:r>
              <a:rPr lang="en-US" err="1"/>
              <a:t>Aukalína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26497" y="1576621"/>
            <a:ext cx="4556316" cy="3419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0" baseline="0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Textadálkur</a:t>
            </a:r>
            <a:r>
              <a:rPr lang="en-US"/>
              <a:t> 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34956" y="1576621"/>
            <a:ext cx="4556316" cy="3419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0" baseline="0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Textadálkur</a:t>
            </a:r>
            <a:r>
              <a:rPr lang="en-US"/>
              <a:t> 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a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B208-F2D0-4635-AAF4-5E76A6871337}" type="datetimeFigureOut">
              <a:rPr lang="is-IS" smtClean="0"/>
              <a:t>29.5.2018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A755-98C6-4973-A9B2-DC26CC02F9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289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6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9" r:id="rId4"/>
    <p:sldLayoutId id="2147483796" r:id="rId5"/>
    <p:sldLayoutId id="2147483797" r:id="rId6"/>
    <p:sldLayoutId id="2147483798" r:id="rId7"/>
    <p:sldLayoutId id="2147483800" r:id="rId8"/>
    <p:sldLayoutId id="214748380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chart" Target="../charts/char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chart" Target="../charts/char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chart" Target="../charts/chart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1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chart" Target="../charts/chart1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chart" Target="../charts/chart1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1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chart" Target="../charts/chart1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3717032"/>
            <a:ext cx="10515600" cy="630195"/>
          </a:xfrm>
        </p:spPr>
        <p:txBody>
          <a:bodyPr/>
          <a:lstStyle/>
          <a:p>
            <a:r>
              <a:rPr lang="is-IS"/>
              <a:t>Upplýsingar um álagningu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s-IS" dirty="0"/>
              <a:t>29. maí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A49C3-1709-4437-813B-A46870FC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705556"/>
            <a:ext cx="3408773" cy="13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177"/>
          <p:cNvPicPr>
            <a:picLocks noChangeAspect="1"/>
          </p:cNvPicPr>
          <p:nvPr/>
        </p:nvPicPr>
        <p:blipFill rotWithShape="1">
          <a:blip r:embed="rId3"/>
          <a:srcRect t="19774"/>
          <a:stretch/>
        </p:blipFill>
        <p:spPr>
          <a:xfrm>
            <a:off x="1765628" y="5163380"/>
            <a:ext cx="8909523" cy="4021122"/>
          </a:xfrm>
          <a:prstGeom prst="rect">
            <a:avLst/>
          </a:prstGeom>
        </p:spPr>
      </p:pic>
      <p:pic>
        <p:nvPicPr>
          <p:cNvPr id="6" name="Myn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511" y="371474"/>
            <a:ext cx="8910640" cy="5012235"/>
          </a:xfrm>
          <a:prstGeom prst="rect">
            <a:avLst/>
          </a:prstGeom>
        </p:spPr>
      </p:pic>
      <p:pic>
        <p:nvPicPr>
          <p:cNvPr id="7" name="Mynd 177"/>
          <p:cNvPicPr>
            <a:picLocks noChangeAspect="1"/>
          </p:cNvPicPr>
          <p:nvPr/>
        </p:nvPicPr>
        <p:blipFill rotWithShape="1">
          <a:blip r:embed="rId3"/>
          <a:srcRect t="19774" b="14450"/>
          <a:stretch/>
        </p:blipFill>
        <p:spPr>
          <a:xfrm>
            <a:off x="1765216" y="4342852"/>
            <a:ext cx="8910640" cy="3046979"/>
          </a:xfrm>
          <a:prstGeom prst="rect">
            <a:avLst/>
          </a:prstGeom>
        </p:spPr>
      </p:pic>
      <p:sp>
        <p:nvSpPr>
          <p:cNvPr id="8" name="Rounded Rectangle 81"/>
          <p:cNvSpPr/>
          <p:nvPr/>
        </p:nvSpPr>
        <p:spPr>
          <a:xfrm>
            <a:off x="2202209" y="1858820"/>
            <a:ext cx="7965768" cy="3321683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étthyrningur 9"/>
          <p:cNvSpPr/>
          <p:nvPr/>
        </p:nvSpPr>
        <p:spPr>
          <a:xfrm>
            <a:off x="9759855" y="596002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12562" y="240354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Inneign að fjárhæð kr. 177.000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333075" y="193655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0" name="Rétthyrningur 19"/>
          <p:cNvSpPr/>
          <p:nvPr/>
        </p:nvSpPr>
        <p:spPr>
          <a:xfrm>
            <a:off x="8039805" y="192276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21" name="Rétthyrningur 20"/>
          <p:cNvSpPr/>
          <p:nvPr/>
        </p:nvSpPr>
        <p:spPr>
          <a:xfrm>
            <a:off x="7473034" y="4876325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pic>
        <p:nvPicPr>
          <p:cNvPr id="22" name="Mynd 19"/>
          <p:cNvPicPr>
            <a:picLocks noChangeAspect="1"/>
          </p:cNvPicPr>
          <p:nvPr/>
        </p:nvPicPr>
        <p:blipFill rotWithShape="1">
          <a:blip r:embed="rId4"/>
          <a:srcRect t="6649" b="76599"/>
          <a:stretch/>
        </p:blipFill>
        <p:spPr>
          <a:xfrm>
            <a:off x="2381933" y="2910396"/>
            <a:ext cx="7573801" cy="718741"/>
          </a:xfrm>
          <a:prstGeom prst="rect">
            <a:avLst/>
          </a:prstGeom>
        </p:spPr>
      </p:pic>
      <p:pic>
        <p:nvPicPr>
          <p:cNvPr id="23" name="Mynd 22"/>
          <p:cNvPicPr>
            <a:picLocks noChangeAspect="1"/>
          </p:cNvPicPr>
          <p:nvPr/>
        </p:nvPicPr>
        <p:blipFill rotWithShape="1">
          <a:blip r:embed="rId5"/>
          <a:srcRect b="13945"/>
          <a:stretch/>
        </p:blipFill>
        <p:spPr>
          <a:xfrm>
            <a:off x="2214601" y="8528517"/>
            <a:ext cx="987638" cy="272810"/>
          </a:xfrm>
          <a:prstGeom prst="rect">
            <a:avLst/>
          </a:prstGeom>
        </p:spPr>
      </p:pic>
      <p:sp>
        <p:nvSpPr>
          <p:cNvPr id="24" name="Ávalur rétthyrningur 86"/>
          <p:cNvSpPr/>
          <p:nvPr/>
        </p:nvSpPr>
        <p:spPr>
          <a:xfrm>
            <a:off x="2379192" y="3558583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meira</a:t>
            </a:r>
          </a:p>
        </p:txBody>
      </p:sp>
      <p:pic>
        <p:nvPicPr>
          <p:cNvPr id="25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79192" y="4045063"/>
            <a:ext cx="7573801" cy="346635"/>
          </a:xfrm>
          <a:prstGeom prst="rect">
            <a:avLst/>
          </a:prstGeom>
        </p:spPr>
      </p:pic>
      <p:sp>
        <p:nvSpPr>
          <p:cNvPr id="26" name="Rétthyrningur 22"/>
          <p:cNvSpPr/>
          <p:nvPr/>
        </p:nvSpPr>
        <p:spPr>
          <a:xfrm>
            <a:off x="2210291" y="2910195"/>
            <a:ext cx="7934826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	         68.400          -15.700         -15.700         -10.000         -10.000        -10.000          -10.000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-3.000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 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90.000 		                                    90.000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180.000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177.000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79192" y="4569632"/>
            <a:ext cx="5916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158.400, er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fyrirframgreiðsla</a:t>
            </a:r>
            <a:r>
              <a:rPr kumimoji="0" lang="is-IS" sz="1000" b="0" i="0" u="none" strike="noStrike" kern="1200" cap="none" spc="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hafi verið of há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28" name="Bein tengilína 50"/>
          <p:cNvCxnSpPr/>
          <p:nvPr/>
        </p:nvCxnSpPr>
        <p:spPr>
          <a:xfrm flipV="1">
            <a:off x="2379822" y="3169694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4432134" y="3530256"/>
            <a:ext cx="5624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</p:txBody>
      </p:sp>
      <p:cxnSp>
        <p:nvCxnSpPr>
          <p:cNvPr id="30" name="Bein tengilína 29"/>
          <p:cNvCxnSpPr/>
          <p:nvPr/>
        </p:nvCxnSpPr>
        <p:spPr>
          <a:xfrm>
            <a:off x="9132417" y="4358871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81"/>
          <p:cNvSpPr/>
          <p:nvPr/>
        </p:nvSpPr>
        <p:spPr>
          <a:xfrm>
            <a:off x="9132417" y="2852907"/>
            <a:ext cx="810317" cy="1780836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ounded Rectangle 81"/>
          <p:cNvSpPr/>
          <p:nvPr/>
        </p:nvSpPr>
        <p:spPr>
          <a:xfrm>
            <a:off x="2212675" y="5352625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345175" y="550594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34" name="Bein tengilína 50"/>
          <p:cNvCxnSpPr/>
          <p:nvPr/>
        </p:nvCxnSpPr>
        <p:spPr>
          <a:xfrm flipV="1">
            <a:off x="5271735" y="5826862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étthyrningur 34"/>
          <p:cNvSpPr/>
          <p:nvPr/>
        </p:nvSpPr>
        <p:spPr>
          <a:xfrm>
            <a:off x="2479624" y="6562339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36" name="Rétthyrningur 35"/>
          <p:cNvSpPr/>
          <p:nvPr/>
        </p:nvSpPr>
        <p:spPr>
          <a:xfrm>
            <a:off x="3642517" y="6573726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37" name="Rétthyrningur 36"/>
          <p:cNvSpPr/>
          <p:nvPr/>
        </p:nvSpPr>
        <p:spPr>
          <a:xfrm>
            <a:off x="2624966" y="6194493"/>
            <a:ext cx="6799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</p:txBody>
      </p:sp>
      <p:sp>
        <p:nvSpPr>
          <p:cNvPr id="38" name="Rétthyrningur 37"/>
          <p:cNvSpPr/>
          <p:nvPr/>
        </p:nvSpPr>
        <p:spPr>
          <a:xfrm>
            <a:off x="3750399" y="6193366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39" name="Rétthyrningur 38"/>
          <p:cNvSpPr/>
          <p:nvPr/>
        </p:nvSpPr>
        <p:spPr>
          <a:xfrm>
            <a:off x="2227958" y="7105964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4.800.000*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41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16097" y="6021286"/>
            <a:ext cx="2681850" cy="2133009"/>
          </a:xfrm>
          <a:prstGeom prst="rect">
            <a:avLst/>
          </a:prstGeom>
        </p:spPr>
      </p:pic>
      <p:sp>
        <p:nvSpPr>
          <p:cNvPr id="42" name="Rétthyrningur 22"/>
          <p:cNvSpPr/>
          <p:nvPr/>
        </p:nvSpPr>
        <p:spPr>
          <a:xfrm>
            <a:off x="5343488" y="6094505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1.080.000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445.116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696.000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696.000</a:t>
            </a:r>
          </a:p>
        </p:txBody>
      </p:sp>
      <p:sp>
        <p:nvSpPr>
          <p:cNvPr id="43" name="Rétthyrningur 42"/>
          <p:cNvSpPr/>
          <p:nvPr/>
        </p:nvSpPr>
        <p:spPr>
          <a:xfrm>
            <a:off x="5569434" y="6753063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étthyrningur 43"/>
          <p:cNvSpPr/>
          <p:nvPr/>
        </p:nvSpPr>
        <p:spPr>
          <a:xfrm>
            <a:off x="5569434" y="7906092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Bein tengilína 50"/>
          <p:cNvCxnSpPr/>
          <p:nvPr/>
        </p:nvCxnSpPr>
        <p:spPr>
          <a:xfrm>
            <a:off x="7448507" y="7815838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Bein tengilína 50"/>
          <p:cNvCxnSpPr/>
          <p:nvPr/>
        </p:nvCxnSpPr>
        <p:spPr>
          <a:xfrm>
            <a:off x="7448507" y="6662836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13"/>
          <p:cNvSpPr txBox="1"/>
          <p:nvPr/>
        </p:nvSpPr>
        <p:spPr>
          <a:xfrm>
            <a:off x="5426634" y="550579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8" name="Línurit 47"/>
          <p:cNvGraphicFramePr/>
          <p:nvPr>
            <p:extLst/>
          </p:nvPr>
        </p:nvGraphicFramePr>
        <p:xfrm>
          <a:off x="7919860" y="5765773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Rétthyrningur 181"/>
          <p:cNvSpPr/>
          <p:nvPr/>
        </p:nvSpPr>
        <p:spPr>
          <a:xfrm>
            <a:off x="2202209" y="1310838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étthyrningur 182"/>
          <p:cNvSpPr/>
          <p:nvPr/>
        </p:nvSpPr>
        <p:spPr>
          <a:xfrm>
            <a:off x="4193651" y="1310834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étthyrningur 183"/>
          <p:cNvSpPr/>
          <p:nvPr/>
        </p:nvSpPr>
        <p:spPr>
          <a:xfrm>
            <a:off x="2202208" y="1281789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Almennt</a:t>
            </a:r>
          </a:p>
        </p:txBody>
      </p:sp>
      <p:sp>
        <p:nvSpPr>
          <p:cNvPr id="52" name="Rétthyrningur 184"/>
          <p:cNvSpPr/>
          <p:nvPr/>
        </p:nvSpPr>
        <p:spPr>
          <a:xfrm>
            <a:off x="4193651" y="1288139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53" name="Rétthyrningur 178"/>
          <p:cNvSpPr/>
          <p:nvPr/>
        </p:nvSpPr>
        <p:spPr>
          <a:xfrm>
            <a:off x="6185093" y="1310834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étthyrningur 185"/>
          <p:cNvSpPr/>
          <p:nvPr/>
        </p:nvSpPr>
        <p:spPr>
          <a:xfrm>
            <a:off x="6185093" y="1281789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Vefskil</a:t>
            </a:r>
          </a:p>
        </p:txBody>
      </p:sp>
      <p:sp>
        <p:nvSpPr>
          <p:cNvPr id="55" name="Rétthyrningur 179"/>
          <p:cNvSpPr/>
          <p:nvPr/>
        </p:nvSpPr>
        <p:spPr>
          <a:xfrm>
            <a:off x="8176535" y="1310834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Samskipti</a:t>
            </a:r>
          </a:p>
        </p:txBody>
      </p:sp>
      <p:sp>
        <p:nvSpPr>
          <p:cNvPr id="56" name="Jafnarma þríhyrningur 55"/>
          <p:cNvSpPr/>
          <p:nvPr/>
        </p:nvSpPr>
        <p:spPr>
          <a:xfrm flipV="1">
            <a:off x="5113136" y="1514824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Ávalur rétthyrningur 57"/>
          <p:cNvSpPr/>
          <p:nvPr/>
        </p:nvSpPr>
        <p:spPr>
          <a:xfrm>
            <a:off x="5086350" y="2295525"/>
            <a:ext cx="3638550" cy="614670"/>
          </a:xfrm>
          <a:prstGeom prst="roundRect">
            <a:avLst>
              <a:gd name="adj" fmla="val 8919"/>
            </a:avLst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étthyrnd blaðra 52">
            <a:extLst>
              <a:ext uri="{FF2B5EF4-FFF2-40B4-BE49-F238E27FC236}">
                <a16:creationId xmlns:a16="http://schemas.microsoft.com/office/drawing/2014/main" id="{66113DA0-12DD-47E4-99AF-2A911E0B4610}"/>
              </a:ext>
            </a:extLst>
          </p:cNvPr>
          <p:cNvSpPr/>
          <p:nvPr/>
        </p:nvSpPr>
        <p:spPr>
          <a:xfrm>
            <a:off x="4240047" y="3540871"/>
            <a:ext cx="5142708" cy="363488"/>
          </a:xfrm>
          <a:prstGeom prst="wedgeRectCallout">
            <a:avLst>
              <a:gd name="adj1" fmla="val 12349"/>
              <a:gd name="adj2" fmla="val -1586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="1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Skýrt hvort um er að ræða skuld eða inneign</a:t>
            </a: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59278" y="5163380"/>
            <a:ext cx="8910640" cy="4021122"/>
          </a:xfrm>
          <a:prstGeom prst="rect">
            <a:avLst/>
          </a:prstGeom>
        </p:spPr>
      </p:pic>
      <p:pic>
        <p:nvPicPr>
          <p:cNvPr id="6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11" y="371474"/>
            <a:ext cx="8910640" cy="5012235"/>
          </a:xfrm>
          <a:prstGeom prst="rect">
            <a:avLst/>
          </a:prstGeom>
        </p:spPr>
      </p:pic>
      <p:pic>
        <p:nvPicPr>
          <p:cNvPr id="7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842" y="4342852"/>
            <a:ext cx="8910640" cy="3046979"/>
          </a:xfrm>
          <a:prstGeom prst="rect">
            <a:avLst/>
          </a:prstGeom>
        </p:spPr>
      </p:pic>
      <p:sp>
        <p:nvSpPr>
          <p:cNvPr id="8" name="Rounded Rectangle 81"/>
          <p:cNvSpPr/>
          <p:nvPr/>
        </p:nvSpPr>
        <p:spPr>
          <a:xfrm>
            <a:off x="2202209" y="1858820"/>
            <a:ext cx="7965768" cy="3321683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étthyrningur 9"/>
          <p:cNvSpPr/>
          <p:nvPr/>
        </p:nvSpPr>
        <p:spPr>
          <a:xfrm>
            <a:off x="9759855" y="596002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12562" y="240354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333075" y="193655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0" name="Rétthyrningur 19"/>
          <p:cNvSpPr/>
          <p:nvPr/>
        </p:nvSpPr>
        <p:spPr>
          <a:xfrm>
            <a:off x="8039805" y="192276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21" name="Rétthyrningur 20"/>
          <p:cNvSpPr/>
          <p:nvPr/>
        </p:nvSpPr>
        <p:spPr>
          <a:xfrm>
            <a:off x="7473034" y="4876325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pic>
        <p:nvPicPr>
          <p:cNvPr id="22" name="Mynd 19"/>
          <p:cNvPicPr>
            <a:picLocks noChangeAspect="1"/>
          </p:cNvPicPr>
          <p:nvPr/>
        </p:nvPicPr>
        <p:blipFill rotWithShape="1">
          <a:blip r:embed="rId3"/>
          <a:srcRect t="6649" b="76599"/>
          <a:stretch/>
        </p:blipFill>
        <p:spPr>
          <a:xfrm>
            <a:off x="2381933" y="2910396"/>
            <a:ext cx="7573801" cy="718741"/>
          </a:xfrm>
          <a:prstGeom prst="rect">
            <a:avLst/>
          </a:prstGeom>
        </p:spPr>
      </p:pic>
      <p:pic>
        <p:nvPicPr>
          <p:cNvPr id="23" name="Mynd 22"/>
          <p:cNvPicPr>
            <a:picLocks noChangeAspect="1"/>
          </p:cNvPicPr>
          <p:nvPr/>
        </p:nvPicPr>
        <p:blipFill rotWithShape="1">
          <a:blip r:embed="rId4"/>
          <a:srcRect b="13945"/>
          <a:stretch/>
        </p:blipFill>
        <p:spPr>
          <a:xfrm>
            <a:off x="2214601" y="8528517"/>
            <a:ext cx="987638" cy="272810"/>
          </a:xfrm>
          <a:prstGeom prst="rect">
            <a:avLst/>
          </a:prstGeom>
        </p:spPr>
      </p:pic>
      <p:sp>
        <p:nvSpPr>
          <p:cNvPr id="24" name="Ávalur rétthyrningur 86"/>
          <p:cNvSpPr/>
          <p:nvPr/>
        </p:nvSpPr>
        <p:spPr>
          <a:xfrm>
            <a:off x="2379192" y="3558583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meira</a:t>
            </a:r>
          </a:p>
        </p:txBody>
      </p:sp>
      <p:pic>
        <p:nvPicPr>
          <p:cNvPr id="41" name="Mynd 19"/>
          <p:cNvPicPr>
            <a:picLocks noChangeAspect="1"/>
          </p:cNvPicPr>
          <p:nvPr/>
        </p:nvPicPr>
        <p:blipFill rotWithShape="1">
          <a:blip r:embed="rId3"/>
          <a:srcRect t="11926" b="79995"/>
          <a:stretch/>
        </p:blipFill>
        <p:spPr>
          <a:xfrm>
            <a:off x="2379192" y="4045063"/>
            <a:ext cx="7573801" cy="346635"/>
          </a:xfrm>
          <a:prstGeom prst="rect">
            <a:avLst/>
          </a:prstGeom>
        </p:spPr>
      </p:pic>
      <p:sp>
        <p:nvSpPr>
          <p:cNvPr id="42" name="Rétthyrningur 22"/>
          <p:cNvSpPr/>
          <p:nvPr/>
        </p:nvSpPr>
        <p:spPr>
          <a:xfrm>
            <a:off x="2210291" y="2910195"/>
            <a:ext cx="793482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	         -38.001        -35.600        -35.600        -30.000         -30.000        -30.000          -30.000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 		         50.000 		                                    50.000		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-129.201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379192" y="4569632"/>
            <a:ext cx="5916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44" name="Bein tengilína 50"/>
          <p:cNvCxnSpPr/>
          <p:nvPr/>
        </p:nvCxnSpPr>
        <p:spPr>
          <a:xfrm flipV="1">
            <a:off x="2379822" y="3169694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13"/>
          <p:cNvSpPr txBox="1"/>
          <p:nvPr/>
        </p:nvSpPr>
        <p:spPr>
          <a:xfrm>
            <a:off x="4432134" y="3530256"/>
            <a:ext cx="5624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47" name="Rétthyrnd blaðra 46"/>
          <p:cNvSpPr/>
          <p:nvPr/>
        </p:nvSpPr>
        <p:spPr>
          <a:xfrm>
            <a:off x="167259" y="2283272"/>
            <a:ext cx="1855545" cy="872226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Upplýsingar um barnabætur eru sérgreindar</a:t>
            </a:r>
          </a:p>
        </p:txBody>
      </p:sp>
      <p:cxnSp>
        <p:nvCxnSpPr>
          <p:cNvPr id="48" name="Bein tengilína 47"/>
          <p:cNvCxnSpPr/>
          <p:nvPr/>
        </p:nvCxnSpPr>
        <p:spPr>
          <a:xfrm>
            <a:off x="9132417" y="4358871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Rounded Rectangle 81"/>
          <p:cNvSpPr/>
          <p:nvPr/>
        </p:nvSpPr>
        <p:spPr>
          <a:xfrm>
            <a:off x="9132417" y="2852907"/>
            <a:ext cx="810317" cy="1780836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2453953" y="1867334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étthyrnd blaðra 54"/>
          <p:cNvSpPr/>
          <p:nvPr/>
        </p:nvSpPr>
        <p:spPr>
          <a:xfrm>
            <a:off x="60960" y="1709425"/>
            <a:ext cx="1965181" cy="866125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að fá frekari sundurliðun er smellt á „Sjá meira“</a:t>
            </a:r>
          </a:p>
        </p:txBody>
      </p:sp>
      <p:sp>
        <p:nvSpPr>
          <p:cNvPr id="56" name="Rounded Rectangle 81"/>
          <p:cNvSpPr/>
          <p:nvPr/>
        </p:nvSpPr>
        <p:spPr>
          <a:xfrm>
            <a:off x="2212675" y="5352625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Bein tengilína 50"/>
          <p:cNvCxnSpPr/>
          <p:nvPr/>
        </p:nvCxnSpPr>
        <p:spPr>
          <a:xfrm flipV="1">
            <a:off x="5271735" y="5826862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Rétthyrningur 72"/>
          <p:cNvSpPr/>
          <p:nvPr/>
        </p:nvSpPr>
        <p:spPr>
          <a:xfrm>
            <a:off x="2479624" y="6562339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74" name="Rétthyrningur 73"/>
          <p:cNvSpPr/>
          <p:nvPr/>
        </p:nvSpPr>
        <p:spPr>
          <a:xfrm>
            <a:off x="3642517" y="6573726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75" name="Rétthyrningur 74"/>
          <p:cNvSpPr/>
          <p:nvPr/>
        </p:nvSpPr>
        <p:spPr>
          <a:xfrm>
            <a:off x="2624966" y="6194493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6" name="Rétthyrningur 75"/>
          <p:cNvSpPr/>
          <p:nvPr/>
        </p:nvSpPr>
        <p:spPr>
          <a:xfrm>
            <a:off x="3750399" y="6193366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77" name="Rétthyrningur 76"/>
          <p:cNvSpPr/>
          <p:nvPr/>
        </p:nvSpPr>
        <p:spPr>
          <a:xfrm>
            <a:off x="2227958" y="7105964"/>
            <a:ext cx="27495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</a:t>
            </a:r>
            <a:r>
              <a:rPr lang="is-IS" sz="120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4.600.000*</a:t>
            </a:r>
          </a:p>
          <a:p>
            <a:pPr lvl="0" algn="ctr">
              <a:defRPr/>
            </a:pPr>
            <a:endParaRPr lang="is-IS" sz="100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>
              <a:defRPr/>
            </a:pPr>
            <a: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*Umsókn um lækkun tekjuskattsstofns samkvæmt </a:t>
            </a:r>
            <a:b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79" name="Mynd 19"/>
          <p:cNvPicPr>
            <a:picLocks noChangeAspect="1"/>
          </p:cNvPicPr>
          <p:nvPr/>
        </p:nvPicPr>
        <p:blipFill rotWithShape="1">
          <a:blip r:embed="rId3"/>
          <a:srcRect t="11371" b="38916"/>
          <a:stretch/>
        </p:blipFill>
        <p:spPr>
          <a:xfrm>
            <a:off x="5516097" y="6021286"/>
            <a:ext cx="2681850" cy="2133009"/>
          </a:xfrm>
          <a:prstGeom prst="rect">
            <a:avLst/>
          </a:prstGeom>
        </p:spPr>
      </p:pic>
      <p:sp>
        <p:nvSpPr>
          <p:cNvPr id="80" name="Rétthyrningur 22"/>
          <p:cNvSpPr/>
          <p:nvPr/>
        </p:nvSpPr>
        <p:spPr>
          <a:xfrm>
            <a:off x="5343488" y="6094505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81" name="Rétthyrningur 80"/>
          <p:cNvSpPr/>
          <p:nvPr/>
        </p:nvSpPr>
        <p:spPr>
          <a:xfrm>
            <a:off x="5569434" y="6753063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étthyrningur 81"/>
          <p:cNvSpPr/>
          <p:nvPr/>
        </p:nvSpPr>
        <p:spPr>
          <a:xfrm>
            <a:off x="5569434" y="7906092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Bein tengilína 50"/>
          <p:cNvCxnSpPr/>
          <p:nvPr/>
        </p:nvCxnSpPr>
        <p:spPr>
          <a:xfrm>
            <a:off x="7448507" y="7815838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Bein tengilína 50"/>
          <p:cNvCxnSpPr/>
          <p:nvPr/>
        </p:nvCxnSpPr>
        <p:spPr>
          <a:xfrm>
            <a:off x="7448507" y="6662836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6" name="Línurit 85"/>
          <p:cNvGraphicFramePr/>
          <p:nvPr>
            <p:extLst/>
          </p:nvPr>
        </p:nvGraphicFramePr>
        <p:xfrm>
          <a:off x="7919860" y="5765773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Ávalur rétthyrningur 49"/>
          <p:cNvSpPr/>
          <p:nvPr/>
        </p:nvSpPr>
        <p:spPr>
          <a:xfrm>
            <a:off x="5086350" y="2295525"/>
            <a:ext cx="3638550" cy="614670"/>
          </a:xfrm>
          <a:prstGeom prst="roundRect">
            <a:avLst>
              <a:gd name="adj" fmla="val 8919"/>
            </a:avLst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2345175" y="550594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5426634" y="550579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étthyrnd blaðra 52"/>
          <p:cNvSpPr/>
          <p:nvPr/>
        </p:nvSpPr>
        <p:spPr>
          <a:xfrm>
            <a:off x="2381521" y="3753956"/>
            <a:ext cx="4295469" cy="1906807"/>
          </a:xfrm>
          <a:prstGeom prst="wedgeRectCallout">
            <a:avLst>
              <a:gd name="adj1" fmla="val -20926"/>
              <a:gd name="adj2" fmla="val -6749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</a:t>
            </a:r>
            <a:b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Byggir á framsetning gamla innheimtuseðilsins þar sem uppgjörið er sundurliðað á gjalddaga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Þetta er sá hluti núverandi álagningarseðils (þ.e. innheimtuseðlinum) sem viðskiptavinir RSK skilja einna helst og því rökrétt að byggja á því</a:t>
            </a: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5" name="Rétthyrningur 181"/>
          <p:cNvSpPr/>
          <p:nvPr/>
        </p:nvSpPr>
        <p:spPr>
          <a:xfrm>
            <a:off x="2202209" y="1310838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étthyrningur 182"/>
          <p:cNvSpPr/>
          <p:nvPr/>
        </p:nvSpPr>
        <p:spPr>
          <a:xfrm>
            <a:off x="4193651" y="1310834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étthyrningur 183"/>
          <p:cNvSpPr/>
          <p:nvPr/>
        </p:nvSpPr>
        <p:spPr>
          <a:xfrm>
            <a:off x="2202208" y="1281789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Almennt</a:t>
            </a:r>
          </a:p>
        </p:txBody>
      </p:sp>
      <p:sp>
        <p:nvSpPr>
          <p:cNvPr id="68" name="Rétthyrningur 184"/>
          <p:cNvSpPr/>
          <p:nvPr/>
        </p:nvSpPr>
        <p:spPr>
          <a:xfrm>
            <a:off x="4193651" y="1288139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69" name="Rétthyrningur 178"/>
          <p:cNvSpPr/>
          <p:nvPr/>
        </p:nvSpPr>
        <p:spPr>
          <a:xfrm>
            <a:off x="6185093" y="1310834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étthyrningur 185"/>
          <p:cNvSpPr/>
          <p:nvPr/>
        </p:nvSpPr>
        <p:spPr>
          <a:xfrm>
            <a:off x="6185093" y="1281789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Vefskil</a:t>
            </a:r>
          </a:p>
        </p:txBody>
      </p:sp>
      <p:sp>
        <p:nvSpPr>
          <p:cNvPr id="71" name="Rétthyrningur 179"/>
          <p:cNvSpPr/>
          <p:nvPr/>
        </p:nvSpPr>
        <p:spPr>
          <a:xfrm>
            <a:off x="8176535" y="1310834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Samskipti</a:t>
            </a:r>
          </a:p>
        </p:txBody>
      </p:sp>
      <p:sp>
        <p:nvSpPr>
          <p:cNvPr id="78" name="Jafnarma þríhyrningur 77"/>
          <p:cNvSpPr/>
          <p:nvPr/>
        </p:nvSpPr>
        <p:spPr>
          <a:xfrm flipV="1">
            <a:off x="5113136" y="1514824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7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4.58333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3.75E-6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4.58333E-6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-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/>
      <p:bldP spid="19" grpId="0"/>
      <p:bldP spid="20" grpId="0"/>
      <p:bldP spid="21" grpId="0"/>
      <p:bldP spid="24" grpId="0" animBg="1"/>
      <p:bldP spid="42" grpId="0"/>
      <p:bldP spid="43" grpId="0"/>
      <p:bldP spid="45" grpId="0"/>
      <p:bldP spid="47" grpId="0" animBg="1"/>
      <p:bldP spid="47" grpId="1" animBg="1"/>
      <p:bldP spid="49" grpId="0" animBg="1"/>
      <p:bldP spid="55" grpId="0" animBg="1"/>
      <p:bldP spid="56" grpId="0" animBg="1"/>
      <p:bldP spid="73" grpId="0"/>
      <p:bldP spid="74" grpId="0"/>
      <p:bldP spid="75" grpId="0"/>
      <p:bldP spid="76" grpId="0"/>
      <p:bldP spid="77" grpId="0"/>
      <p:bldP spid="80" grpId="0"/>
      <p:bldP spid="81" grpId="0" animBg="1"/>
      <p:bldP spid="82" grpId="0" animBg="1"/>
      <p:bldGraphic spid="86" grpId="0">
        <p:bldAsOne/>
      </p:bldGraphic>
      <p:bldP spid="50" grpId="0" animBg="1"/>
      <p:bldP spid="57" grpId="0"/>
      <p:bldP spid="59" grpId="0"/>
      <p:bldP spid="53" grpId="0" animBg="1"/>
      <p:bldP spid="53" grpId="1" animBg="1"/>
      <p:bldP spid="65" grpId="0" animBg="1"/>
      <p:bldP spid="66" grpId="0" animBg="1"/>
      <p:bldP spid="67" grpId="0"/>
      <p:bldP spid="68" grpId="0"/>
      <p:bldP spid="69" grpId="0" animBg="1"/>
      <p:bldP spid="70" grpId="0"/>
      <p:bldP spid="71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lang="is-IS" sz="10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1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2456773" y="1530137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étthyrnd blaðra 69"/>
          <p:cNvSpPr/>
          <p:nvPr/>
        </p:nvSpPr>
        <p:spPr>
          <a:xfrm>
            <a:off x="172492" y="1096457"/>
            <a:ext cx="1855545" cy="3874621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Hægt er að skoða nánar einstaka þætti með því að smella á heiti þeirra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birtast </a:t>
            </a:r>
            <a:r>
              <a:rPr kumimoji="0" lang="is-IS" sz="1600" b="0" i="0" u="sng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eingöngu</a:t>
            </a: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hjá þeim sem eiga íbúðar-húsnæði eða skuldir vegna þess.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birtast </a:t>
            </a:r>
            <a:r>
              <a:rPr kumimoji="0" lang="is-IS" sz="1600" b="0" i="0" u="sng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eingöngu</a:t>
            </a: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hjá þeim sem eiga börn yngri en 18 ára.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étthyrningur 181"/>
          <p:cNvSpPr/>
          <p:nvPr/>
        </p:nvSpPr>
        <p:spPr>
          <a:xfrm>
            <a:off x="2202209" y="-395522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étthyrningur 182"/>
          <p:cNvSpPr/>
          <p:nvPr/>
        </p:nvSpPr>
        <p:spPr>
          <a:xfrm>
            <a:off x="4193651" y="-395526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étthyrningur 183"/>
          <p:cNvSpPr/>
          <p:nvPr/>
        </p:nvSpPr>
        <p:spPr>
          <a:xfrm>
            <a:off x="2202208" y="-42457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Almennt</a:t>
            </a:r>
          </a:p>
        </p:txBody>
      </p:sp>
      <p:sp>
        <p:nvSpPr>
          <p:cNvPr id="61" name="Rétthyrningur 184"/>
          <p:cNvSpPr/>
          <p:nvPr/>
        </p:nvSpPr>
        <p:spPr>
          <a:xfrm>
            <a:off x="4193651" y="-41822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62" name="Rétthyrningur 178"/>
          <p:cNvSpPr/>
          <p:nvPr/>
        </p:nvSpPr>
        <p:spPr>
          <a:xfrm>
            <a:off x="6185093" y="-39552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étthyrningur 185"/>
          <p:cNvSpPr/>
          <p:nvPr/>
        </p:nvSpPr>
        <p:spPr>
          <a:xfrm>
            <a:off x="6185093" y="-42457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Vefskil</a:t>
            </a:r>
          </a:p>
        </p:txBody>
      </p:sp>
      <p:sp>
        <p:nvSpPr>
          <p:cNvPr id="64" name="Rétthyrningur 179"/>
          <p:cNvSpPr/>
          <p:nvPr/>
        </p:nvSpPr>
        <p:spPr>
          <a:xfrm>
            <a:off x="8176535" y="-39552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Samskipti</a:t>
            </a:r>
          </a:p>
        </p:txBody>
      </p:sp>
      <p:sp>
        <p:nvSpPr>
          <p:cNvPr id="65" name="Jafnarma þríhyrningur 64"/>
          <p:cNvSpPr/>
          <p:nvPr/>
        </p:nvSpPr>
        <p:spPr>
          <a:xfrm flipV="1">
            <a:off x="5113136" y="-19153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5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6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7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8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Mynd 8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0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2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5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6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8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9" name="Jafnarma þríhyrningur 18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" name="Rétthyrningur 21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23" name="Rétthyrningur 22"/>
          <p:cNvSpPr/>
          <p:nvPr/>
        </p:nvSpPr>
        <p:spPr>
          <a:xfrm>
            <a:off x="7478267" y="5035379"/>
            <a:ext cx="2583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  <a:p>
            <a:pPr algn="r">
              <a:defRPr/>
            </a:pPr>
            <a:endParaRPr lang="is-IS" sz="1000" u="sng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4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7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28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129.201</a:t>
            </a:r>
          </a:p>
        </p:txBody>
      </p:sp>
      <p:cxnSp>
        <p:nvCxnSpPr>
          <p:cNvPr id="29" name="Bein tengilína 28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étthyrningur 33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35" name="Rétthyrningur 34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36" name="Rétthyrningur 35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7" name="Rétthyrningur 36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38" name="Rétthyrningur 37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40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41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42" name="Rétthyrningur 41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étthyrningur 42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7" name="Línurit 46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8" name="Ávalur rétthyrningur 47"/>
          <p:cNvSpPr/>
          <p:nvPr/>
        </p:nvSpPr>
        <p:spPr>
          <a:xfrm>
            <a:off x="1769744" y="-1316701"/>
            <a:ext cx="8880969" cy="10687304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71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Ávalur rétthyrningur 48"/>
          <p:cNvSpPr/>
          <p:nvPr/>
        </p:nvSpPr>
        <p:spPr>
          <a:xfrm>
            <a:off x="3234212" y="529934"/>
            <a:ext cx="5996658" cy="5162953"/>
          </a:xfrm>
          <a:prstGeom prst="roundRect">
            <a:avLst>
              <a:gd name="adj" fmla="val 78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Mynd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926" y="663039"/>
            <a:ext cx="266700" cy="266700"/>
          </a:xfrm>
          <a:prstGeom prst="rect">
            <a:avLst/>
          </a:prstGeom>
        </p:spPr>
      </p:pic>
      <p:sp>
        <p:nvSpPr>
          <p:cNvPr id="51" name="Rétthyrningur 50"/>
          <p:cNvSpPr/>
          <p:nvPr/>
        </p:nvSpPr>
        <p:spPr>
          <a:xfrm>
            <a:off x="3378473" y="622821"/>
            <a:ext cx="4813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Tekjuskattur og útsvar</a:t>
            </a:r>
          </a:p>
        </p:txBody>
      </p:sp>
      <p:pic>
        <p:nvPicPr>
          <p:cNvPr id="52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627267" y="1460156"/>
            <a:ext cx="5215659" cy="1120140"/>
          </a:xfrm>
          <a:prstGeom prst="rect">
            <a:avLst/>
          </a:prstGeom>
        </p:spPr>
      </p:pic>
      <p:pic>
        <p:nvPicPr>
          <p:cNvPr id="53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615258" y="2785662"/>
            <a:ext cx="5215659" cy="1120140"/>
          </a:xfrm>
          <a:prstGeom prst="rect">
            <a:avLst/>
          </a:prstGeom>
        </p:spPr>
      </p:pic>
      <p:pic>
        <p:nvPicPr>
          <p:cNvPr id="54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596230" y="4095983"/>
            <a:ext cx="5215659" cy="1120140"/>
          </a:xfrm>
          <a:prstGeom prst="rect">
            <a:avLst/>
          </a:prstGeom>
        </p:spPr>
      </p:pic>
      <p:sp>
        <p:nvSpPr>
          <p:cNvPr id="55" name="Rétthyrningur 54"/>
          <p:cNvSpPr/>
          <p:nvPr/>
        </p:nvSpPr>
        <p:spPr>
          <a:xfrm>
            <a:off x="3546969" y="1047319"/>
            <a:ext cx="5480807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is-IS" sz="10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Stofn til útreiknings tekjuskatts og útsvars er 4.600.000 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til ríkis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Reiknaður tekjuskattur (4.600.000 x 22,50%)    	 		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Frádreginn persónuafsláttur				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  400.116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Útsvar til sveitarfélags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Álagt útsvar (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sundurliðun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     		 	 	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Persónuafsláttur til greiðslu útsvars			      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 útsvar til innheimtu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	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Uppgjör tekjuskatts og útsvars</a:t>
            </a:r>
            <a:b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Samtals tekjuskattur og útsvar (400.116 + 667.920)	              	                           1.068.036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Greitt samkvæmt staðgreiðsluskrá (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sundurliðun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	                           - 858.036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Skattar til innheimtu samtals	</a:t>
            </a:r>
            <a:r>
              <a:rPr kumimoji="0" lang="is-IS" sz="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			  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56" name="Bein tengilína 50"/>
          <p:cNvCxnSpPr/>
          <p:nvPr/>
        </p:nvCxnSpPr>
        <p:spPr>
          <a:xfrm>
            <a:off x="3590585" y="4869880"/>
            <a:ext cx="5221304" cy="17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Ávalur rétthyrningur 86"/>
          <p:cNvSpPr/>
          <p:nvPr/>
        </p:nvSpPr>
        <p:spPr>
          <a:xfrm>
            <a:off x="8151251" y="530765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Loka</a:t>
            </a:r>
          </a:p>
        </p:txBody>
      </p:sp>
      <p:sp>
        <p:nvSpPr>
          <p:cNvPr id="58" name="Ávalur rétthyrningur 86"/>
          <p:cNvSpPr/>
          <p:nvPr/>
        </p:nvSpPr>
        <p:spPr>
          <a:xfrm>
            <a:off x="7354866" y="5309537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Prenta</a:t>
            </a:r>
          </a:p>
        </p:txBody>
      </p:sp>
      <p:sp>
        <p:nvSpPr>
          <p:cNvPr id="59" name="Ávalur rétthyrningur 58"/>
          <p:cNvSpPr/>
          <p:nvPr/>
        </p:nvSpPr>
        <p:spPr>
          <a:xfrm>
            <a:off x="6558481" y="5306701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PDF</a:t>
            </a:r>
          </a:p>
        </p:txBody>
      </p:sp>
      <p:sp>
        <p:nvSpPr>
          <p:cNvPr id="60" name="Rétthyrnd blaðra 59"/>
          <p:cNvSpPr/>
          <p:nvPr/>
        </p:nvSpPr>
        <p:spPr>
          <a:xfrm>
            <a:off x="681561" y="1075129"/>
            <a:ext cx="2667769" cy="404499"/>
          </a:xfrm>
          <a:prstGeom prst="wedgeRectCallout">
            <a:avLst>
              <a:gd name="adj1" fmla="val 57036"/>
              <a:gd name="adj2" fmla="val -1948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Skattstofninn er birtur efst</a:t>
            </a:r>
          </a:p>
        </p:txBody>
      </p:sp>
      <p:sp>
        <p:nvSpPr>
          <p:cNvPr id="61" name="Rétthyrnd blaðra 60"/>
          <p:cNvSpPr/>
          <p:nvPr/>
        </p:nvSpPr>
        <p:spPr>
          <a:xfrm>
            <a:off x="384661" y="3771890"/>
            <a:ext cx="2667769" cy="1346619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Hér birtist mismunur á útsvari og tekjuskatti til innheimtu og þess sem greitt var í staðgreiðslu. </a:t>
            </a:r>
            <a:b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Í þessu dæmi er skuld.</a:t>
            </a:r>
          </a:p>
        </p:txBody>
      </p:sp>
      <p:sp>
        <p:nvSpPr>
          <p:cNvPr id="62" name="Rétthyrnd blaðra 61"/>
          <p:cNvSpPr/>
          <p:nvPr/>
        </p:nvSpPr>
        <p:spPr>
          <a:xfrm>
            <a:off x="4241134" y="5141051"/>
            <a:ext cx="2400778" cy="918108"/>
          </a:xfrm>
          <a:prstGeom prst="wedgeRectCallout">
            <a:avLst>
              <a:gd name="adj1" fmla="val 21005"/>
              <a:gd name="adj2" fmla="val -819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Hægt er að skoða nánar sundurliðun á staðgreiðslu tekjuskatts og útsvars</a:t>
            </a:r>
          </a:p>
        </p:txBody>
      </p:sp>
      <p:sp>
        <p:nvSpPr>
          <p:cNvPr id="66" name="Ávalur rétthyrningur 65"/>
          <p:cNvSpPr/>
          <p:nvPr/>
        </p:nvSpPr>
        <p:spPr>
          <a:xfrm>
            <a:off x="3541589" y="1363310"/>
            <a:ext cx="5405320" cy="1265069"/>
          </a:xfrm>
          <a:prstGeom prst="roundRect">
            <a:avLst>
              <a:gd name="adj" fmla="val 4025"/>
            </a:avLst>
          </a:prstGeom>
          <a:solidFill>
            <a:srgbClr val="C00000">
              <a:alpha val="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Ávalur rétthyrningur 71"/>
          <p:cNvSpPr/>
          <p:nvPr/>
        </p:nvSpPr>
        <p:spPr>
          <a:xfrm>
            <a:off x="3541589" y="2689055"/>
            <a:ext cx="5405320" cy="1254128"/>
          </a:xfrm>
          <a:prstGeom prst="roundRect">
            <a:avLst>
              <a:gd name="adj" fmla="val 4025"/>
            </a:avLst>
          </a:prstGeom>
          <a:solidFill>
            <a:srgbClr val="C00000">
              <a:alpha val="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Ávalur rétthyrningur 72"/>
          <p:cNvSpPr/>
          <p:nvPr/>
        </p:nvSpPr>
        <p:spPr>
          <a:xfrm>
            <a:off x="3541589" y="4019890"/>
            <a:ext cx="5405320" cy="1196233"/>
          </a:xfrm>
          <a:prstGeom prst="roundRect">
            <a:avLst>
              <a:gd name="adj" fmla="val 4025"/>
            </a:avLst>
          </a:prstGeom>
          <a:solidFill>
            <a:srgbClr val="C00000">
              <a:alpha val="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étthyrnd blaðra 63"/>
          <p:cNvSpPr/>
          <p:nvPr/>
        </p:nvSpPr>
        <p:spPr>
          <a:xfrm>
            <a:off x="2955762" y="3420689"/>
            <a:ext cx="2693663" cy="673711"/>
          </a:xfrm>
          <a:prstGeom prst="wedgeRectCallout">
            <a:avLst>
              <a:gd name="adj1" fmla="val 21005"/>
              <a:gd name="adj2" fmla="val -819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Hægt er að skoða nánar sundurliðun á álögðu útsvari</a:t>
            </a:r>
          </a:p>
        </p:txBody>
      </p:sp>
      <p:pic>
        <p:nvPicPr>
          <p:cNvPr id="63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5681760" y="4649021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6" grpId="0" animBg="1"/>
      <p:bldP spid="66" grpId="1" animBg="1"/>
      <p:bldP spid="72" grpId="0" animBg="1"/>
      <p:bldP spid="72" grpId="1" animBg="1"/>
      <p:bldP spid="73" grpId="0" animBg="1"/>
      <p:bldP spid="73" grpId="1" animBg="1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5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6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7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8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Mynd 8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0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2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5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6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8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9" name="Jafnarma þríhyrningur 18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" name="Rétthyrningur 21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23" name="Rétthyrningur 22"/>
          <p:cNvSpPr/>
          <p:nvPr/>
        </p:nvSpPr>
        <p:spPr>
          <a:xfrm>
            <a:off x="7478267" y="5035379"/>
            <a:ext cx="2583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  <a:p>
            <a:pPr algn="r">
              <a:defRPr/>
            </a:pPr>
            <a:endParaRPr lang="is-IS" sz="1000" u="sng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4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7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28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129.201</a:t>
            </a:r>
          </a:p>
        </p:txBody>
      </p:sp>
      <p:cxnSp>
        <p:nvCxnSpPr>
          <p:cNvPr id="29" name="Bein tengilína 28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étthyrningur 33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35" name="Rétthyrningur 34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36" name="Rétthyrningur 35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7" name="Rétthyrningur 36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38" name="Rétthyrningur 37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40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41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42" name="Rétthyrningur 41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étthyrningur 42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7" name="Línurit 46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TextBox 13"/>
          <p:cNvSpPr txBox="1"/>
          <p:nvPr/>
        </p:nvSpPr>
        <p:spPr>
          <a:xfrm>
            <a:off x="5426635" y="5688678"/>
            <a:ext cx="306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8" name="Ávalur rétthyrningur 47"/>
          <p:cNvSpPr/>
          <p:nvPr/>
        </p:nvSpPr>
        <p:spPr>
          <a:xfrm>
            <a:off x="1769744" y="-1316701"/>
            <a:ext cx="8880970" cy="10687304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71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Ávalur rétthyrningur 48"/>
          <p:cNvSpPr/>
          <p:nvPr/>
        </p:nvSpPr>
        <p:spPr>
          <a:xfrm>
            <a:off x="3234212" y="529934"/>
            <a:ext cx="5996658" cy="5876635"/>
          </a:xfrm>
          <a:prstGeom prst="roundRect">
            <a:avLst>
              <a:gd name="adj" fmla="val 78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Mynd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926" y="663039"/>
            <a:ext cx="266700" cy="266700"/>
          </a:xfrm>
          <a:prstGeom prst="rect">
            <a:avLst/>
          </a:prstGeom>
        </p:spPr>
      </p:pic>
      <p:sp>
        <p:nvSpPr>
          <p:cNvPr id="51" name="Rétthyrningur 50"/>
          <p:cNvSpPr/>
          <p:nvPr/>
        </p:nvSpPr>
        <p:spPr>
          <a:xfrm>
            <a:off x="3378473" y="622821"/>
            <a:ext cx="4813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Tekjuskattur og útsvar</a:t>
            </a:r>
          </a:p>
        </p:txBody>
      </p:sp>
      <p:pic>
        <p:nvPicPr>
          <p:cNvPr id="52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627267" y="1460150"/>
            <a:ext cx="5215659" cy="1120140"/>
          </a:xfrm>
          <a:prstGeom prst="rect">
            <a:avLst/>
          </a:prstGeom>
        </p:spPr>
      </p:pic>
      <p:pic>
        <p:nvPicPr>
          <p:cNvPr id="53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615258" y="2785656"/>
            <a:ext cx="5215659" cy="1120140"/>
          </a:xfrm>
          <a:prstGeom prst="rect">
            <a:avLst/>
          </a:prstGeom>
        </p:spPr>
      </p:pic>
      <p:pic>
        <p:nvPicPr>
          <p:cNvPr id="54" name="Mynd 19"/>
          <p:cNvPicPr>
            <a:picLocks noChangeAspect="1"/>
          </p:cNvPicPr>
          <p:nvPr/>
        </p:nvPicPr>
        <p:blipFill rotWithShape="1">
          <a:blip r:embed="rId4"/>
          <a:srcRect t="8015" b="52475"/>
          <a:stretch/>
        </p:blipFill>
        <p:spPr>
          <a:xfrm>
            <a:off x="3596230" y="4095976"/>
            <a:ext cx="5215659" cy="1695217"/>
          </a:xfrm>
          <a:prstGeom prst="rect">
            <a:avLst/>
          </a:prstGeom>
        </p:spPr>
      </p:pic>
      <p:sp>
        <p:nvSpPr>
          <p:cNvPr id="55" name="Rétthyrningur 54"/>
          <p:cNvSpPr/>
          <p:nvPr/>
        </p:nvSpPr>
        <p:spPr>
          <a:xfrm>
            <a:off x="3546969" y="1047319"/>
            <a:ext cx="548080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is-IS" sz="10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Stofn til útreiknings tekjuskatts og útsvars er 4.600.000 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til ríkis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Reiknaður tekjuskattur (4.600.000 x 22,50%)     			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Frádreginn persónuafsláttur				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  400.116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Útsvar til sveitarfélags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Álagt útsvar (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sundurliðun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			 	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Persónuafsláttur til greiðslu útsvars			      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 útsvar til innheimtu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	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Uppgjör tekjuskatts og útsvars</a:t>
            </a:r>
            <a:b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Samtals tekjuskattur og útsvar (400.116 + 667.920) 	                           1.068.036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Greitt samkvæmt staðgreiðsluskrá (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fela sundurliðun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530269-9999  Reykjavíkurborg				- 608.036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570909-8888  Styrktarsjóður Bandalags háskólamanna		- 250.000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Skattar til innheimtu samtals	</a:t>
            </a:r>
            <a:r>
              <a:rPr kumimoji="0" lang="is-IS" sz="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			  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7" name="Ávalur rétthyrningur 86"/>
          <p:cNvSpPr/>
          <p:nvPr/>
        </p:nvSpPr>
        <p:spPr>
          <a:xfrm>
            <a:off x="8151251" y="5955350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Loka</a:t>
            </a:r>
          </a:p>
        </p:txBody>
      </p:sp>
      <p:sp>
        <p:nvSpPr>
          <p:cNvPr id="58" name="Ávalur rétthyrningur 86"/>
          <p:cNvSpPr/>
          <p:nvPr/>
        </p:nvSpPr>
        <p:spPr>
          <a:xfrm>
            <a:off x="7354866" y="5957236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Prenta</a:t>
            </a:r>
          </a:p>
        </p:txBody>
      </p:sp>
      <p:sp>
        <p:nvSpPr>
          <p:cNvPr id="59" name="Ávalur rétthyrningur 58"/>
          <p:cNvSpPr/>
          <p:nvPr/>
        </p:nvSpPr>
        <p:spPr>
          <a:xfrm>
            <a:off x="6558481" y="5954400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PDF</a:t>
            </a:r>
          </a:p>
        </p:txBody>
      </p:sp>
      <p:cxnSp>
        <p:nvCxnSpPr>
          <p:cNvPr id="62" name="Bein tengilína 50"/>
          <p:cNvCxnSpPr/>
          <p:nvPr/>
        </p:nvCxnSpPr>
        <p:spPr>
          <a:xfrm>
            <a:off x="3590585" y="5449000"/>
            <a:ext cx="5221304" cy="17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2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5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6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7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8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Mynd 8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0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2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5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6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8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9" name="Jafnarma þríhyrningur 18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" name="Rétthyrningur 21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23" name="Rétthyrningur 22"/>
          <p:cNvSpPr/>
          <p:nvPr/>
        </p:nvSpPr>
        <p:spPr>
          <a:xfrm>
            <a:off x="7478267" y="5035379"/>
            <a:ext cx="2583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  <a:p>
            <a:pPr algn="r">
              <a:defRPr/>
            </a:pPr>
            <a:endParaRPr lang="is-IS" sz="1000" u="sng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4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7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28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129.201</a:t>
            </a:r>
          </a:p>
        </p:txBody>
      </p:sp>
      <p:cxnSp>
        <p:nvCxnSpPr>
          <p:cNvPr id="29" name="Bein tengilína 28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étthyrningur 33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35" name="Rétthyrningur 34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36" name="Rétthyrningur 35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7" name="Rétthyrningur 36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38" name="Rétthyrningur 37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40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41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42" name="Rétthyrningur 41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étthyrningur 42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7" name="Línurit 46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Ávalur rétthyrningur 47"/>
          <p:cNvSpPr/>
          <p:nvPr/>
        </p:nvSpPr>
        <p:spPr>
          <a:xfrm>
            <a:off x="1769744" y="-1316701"/>
            <a:ext cx="8880970" cy="10687304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71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Ávalur rétthyrningur 48"/>
          <p:cNvSpPr/>
          <p:nvPr/>
        </p:nvSpPr>
        <p:spPr>
          <a:xfrm>
            <a:off x="3234212" y="529935"/>
            <a:ext cx="5996658" cy="5567270"/>
          </a:xfrm>
          <a:prstGeom prst="roundRect">
            <a:avLst>
              <a:gd name="adj" fmla="val 78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Mynd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926" y="663039"/>
            <a:ext cx="266700" cy="266700"/>
          </a:xfrm>
          <a:prstGeom prst="rect">
            <a:avLst/>
          </a:prstGeom>
        </p:spPr>
      </p:pic>
      <p:sp>
        <p:nvSpPr>
          <p:cNvPr id="51" name="Rétthyrningur 50"/>
          <p:cNvSpPr/>
          <p:nvPr/>
        </p:nvSpPr>
        <p:spPr>
          <a:xfrm>
            <a:off x="3378473" y="622821"/>
            <a:ext cx="4813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Tekjuskattur og útsvar</a:t>
            </a:r>
          </a:p>
        </p:txBody>
      </p:sp>
      <p:pic>
        <p:nvPicPr>
          <p:cNvPr id="52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615258" y="3042638"/>
            <a:ext cx="5215659" cy="1120140"/>
          </a:xfrm>
          <a:prstGeom prst="rect">
            <a:avLst/>
          </a:prstGeom>
        </p:spPr>
      </p:pic>
      <p:pic>
        <p:nvPicPr>
          <p:cNvPr id="53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596230" y="4355349"/>
            <a:ext cx="5215659" cy="1120140"/>
          </a:xfrm>
          <a:prstGeom prst="rect">
            <a:avLst/>
          </a:prstGeom>
        </p:spPr>
      </p:pic>
      <p:sp>
        <p:nvSpPr>
          <p:cNvPr id="54" name="Ávalur rétthyrningur 86"/>
          <p:cNvSpPr/>
          <p:nvPr/>
        </p:nvSpPr>
        <p:spPr>
          <a:xfrm>
            <a:off x="8151251" y="5654278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Loka</a:t>
            </a:r>
          </a:p>
        </p:txBody>
      </p:sp>
      <p:sp>
        <p:nvSpPr>
          <p:cNvPr id="55" name="Ávalur rétthyrningur 86"/>
          <p:cNvSpPr/>
          <p:nvPr/>
        </p:nvSpPr>
        <p:spPr>
          <a:xfrm>
            <a:off x="7354866" y="5656164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Prenta</a:t>
            </a:r>
          </a:p>
        </p:txBody>
      </p:sp>
      <p:sp>
        <p:nvSpPr>
          <p:cNvPr id="56" name="Ávalur rétthyrningur 86"/>
          <p:cNvSpPr/>
          <p:nvPr/>
        </p:nvSpPr>
        <p:spPr>
          <a:xfrm>
            <a:off x="6558481" y="5653328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PDF</a:t>
            </a:r>
          </a:p>
        </p:txBody>
      </p:sp>
      <p:pic>
        <p:nvPicPr>
          <p:cNvPr id="57" name="Mynd 19"/>
          <p:cNvPicPr>
            <a:picLocks noChangeAspect="1"/>
          </p:cNvPicPr>
          <p:nvPr/>
        </p:nvPicPr>
        <p:blipFill rotWithShape="1">
          <a:blip r:embed="rId4"/>
          <a:srcRect t="8015" b="60131"/>
          <a:stretch/>
        </p:blipFill>
        <p:spPr>
          <a:xfrm>
            <a:off x="3627267" y="1454174"/>
            <a:ext cx="5215659" cy="1366716"/>
          </a:xfrm>
          <a:prstGeom prst="rect">
            <a:avLst/>
          </a:prstGeom>
        </p:spPr>
      </p:pic>
      <p:sp>
        <p:nvSpPr>
          <p:cNvPr id="58" name="Rétthyrningur 57"/>
          <p:cNvSpPr/>
          <p:nvPr/>
        </p:nvSpPr>
        <p:spPr>
          <a:xfrm>
            <a:off x="3546969" y="1047319"/>
            <a:ext cx="548080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is-IS" sz="10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Stofn til útreiknings tekjuskatts og útsvars er 12.000.000 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til ríkis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Reiknaður tekjuskattur, þrep 1 (skattstofn 10.016.488 x 22,50%)     		 2.253.710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Reiknaður tekjuskattur, þrep 2 (skattstofn 1.983.512 x 31,80%)     		   630.757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Frádreginn persónuafsláttur				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                2.249.583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Útsvar til sveitarfélags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lvl="0"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Álagt útsvar (</a:t>
            </a:r>
            <a:r>
              <a:rPr lang="is-IS" sz="1000" u="sng">
                <a:solidFill>
                  <a:srgbClr val="4472C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sjá sundurliðun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	  1.742.400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Persónuafsláttur til greiðslu útsvars			      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 útsvar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                         1.742.400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Uppgjör tekjuskatts og útsvars</a:t>
            </a:r>
            <a:b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Samtals tekjuskattur og útsvar (2.249.583 + 1.742.400)	                           3.991.983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Greitt samkvæmt staðgreiðsluskrá (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sundurliðun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	                         - 3.811.983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Skattar til innheimtu samtals	</a:t>
            </a:r>
            <a:r>
              <a:rPr kumimoji="0" lang="is-IS" sz="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			 180.000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9" name="Rétthyrnd blaðra 58"/>
          <p:cNvSpPr/>
          <p:nvPr/>
        </p:nvSpPr>
        <p:spPr>
          <a:xfrm>
            <a:off x="300252" y="918525"/>
            <a:ext cx="2756138" cy="927300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Viðkomandi er með skattstofn upp á 12.000.000 og reiknast því í báðum þrepum.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61" name="Bein tengilína 50"/>
          <p:cNvCxnSpPr/>
          <p:nvPr/>
        </p:nvCxnSpPr>
        <p:spPr>
          <a:xfrm>
            <a:off x="3590585" y="5138818"/>
            <a:ext cx="5221304" cy="17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3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8255553" y="5639130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1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2456773" y="1822237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Ávalur rétthyrningur 45"/>
          <p:cNvSpPr/>
          <p:nvPr/>
        </p:nvSpPr>
        <p:spPr>
          <a:xfrm>
            <a:off x="1762124" y="-1343835"/>
            <a:ext cx="8888590" cy="10714438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71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Ávalur rétthyrningur 46"/>
          <p:cNvSpPr/>
          <p:nvPr/>
        </p:nvSpPr>
        <p:spPr>
          <a:xfrm>
            <a:off x="3233412" y="531005"/>
            <a:ext cx="5996658" cy="6462826"/>
          </a:xfrm>
          <a:prstGeom prst="roundRect">
            <a:avLst>
              <a:gd name="adj" fmla="val 78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étthyrningur 48"/>
          <p:cNvSpPr/>
          <p:nvPr/>
        </p:nvSpPr>
        <p:spPr>
          <a:xfrm>
            <a:off x="3378473" y="622821"/>
            <a:ext cx="4813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Skattur á fjármagnstekjur</a:t>
            </a:r>
          </a:p>
        </p:txBody>
      </p:sp>
      <p:sp>
        <p:nvSpPr>
          <p:cNvPr id="50" name="Ávalur rétthyrningur 86"/>
          <p:cNvSpPr/>
          <p:nvPr/>
        </p:nvSpPr>
        <p:spPr>
          <a:xfrm>
            <a:off x="8151251" y="6655535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Loka</a:t>
            </a:r>
          </a:p>
        </p:txBody>
      </p:sp>
      <p:sp>
        <p:nvSpPr>
          <p:cNvPr id="51" name="Ávalur rétthyrningur 86"/>
          <p:cNvSpPr/>
          <p:nvPr/>
        </p:nvSpPr>
        <p:spPr>
          <a:xfrm>
            <a:off x="7354866" y="6657421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Prenta</a:t>
            </a:r>
          </a:p>
        </p:txBody>
      </p:sp>
      <p:sp>
        <p:nvSpPr>
          <p:cNvPr id="52" name="Ávalur rétthyrningur 86"/>
          <p:cNvSpPr/>
          <p:nvPr/>
        </p:nvSpPr>
        <p:spPr>
          <a:xfrm>
            <a:off x="6558481" y="6654585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PDF</a:t>
            </a:r>
          </a:p>
        </p:txBody>
      </p:sp>
      <p:pic>
        <p:nvPicPr>
          <p:cNvPr id="54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635028" y="1450179"/>
            <a:ext cx="5215659" cy="1120140"/>
          </a:xfrm>
          <a:prstGeom prst="rect">
            <a:avLst/>
          </a:prstGeom>
        </p:spPr>
      </p:pic>
      <p:sp>
        <p:nvSpPr>
          <p:cNvPr id="55" name="Rétthyrningur 54"/>
          <p:cNvSpPr/>
          <p:nvPr/>
        </p:nvSpPr>
        <p:spPr>
          <a:xfrm>
            <a:off x="3554730" y="1049568"/>
            <a:ext cx="548080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Stofn til útreiknings fjármagnstekjuskatts er 500.000 kr.*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Uppgjör fjármagnstekjuskatts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Álagður fjármagnstekjuskattur (20% af 500.000)			  </a:t>
            </a:r>
            <a:r>
              <a:rPr kumimoji="0" lang="is-IS" sz="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Greiddur fjármagnstekjuskattur í staðgreiðslu		                            - 121.000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Endurgreiddur 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	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* Mismunandi reglur gilda um skatt á fjármagnstekjur eftir tegundum þeirra,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nánar hér</a:t>
            </a:r>
            <a:endParaRPr kumimoji="0" lang="is-IS" sz="1000" b="1" i="0" u="sng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6" name="Bein tengilína 50"/>
          <p:cNvCxnSpPr/>
          <p:nvPr/>
        </p:nvCxnSpPr>
        <p:spPr>
          <a:xfrm>
            <a:off x="3629495" y="2215286"/>
            <a:ext cx="5221304" cy="17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Ávalur rétthyrningur 56"/>
          <p:cNvSpPr/>
          <p:nvPr/>
        </p:nvSpPr>
        <p:spPr>
          <a:xfrm>
            <a:off x="3629495" y="2975067"/>
            <a:ext cx="2517515" cy="1678607"/>
          </a:xfrm>
          <a:prstGeom prst="roundRect">
            <a:avLst>
              <a:gd name="adj" fmla="val 789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Ávalur rétthyrningur 57"/>
          <p:cNvSpPr/>
          <p:nvPr/>
        </p:nvSpPr>
        <p:spPr>
          <a:xfrm>
            <a:off x="6290415" y="2971783"/>
            <a:ext cx="2645175" cy="1685828"/>
          </a:xfrm>
          <a:prstGeom prst="roundRect">
            <a:avLst>
              <a:gd name="adj" fmla="val 789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étthyrningur 58"/>
          <p:cNvSpPr/>
          <p:nvPr/>
        </p:nvSpPr>
        <p:spPr>
          <a:xfrm>
            <a:off x="3637231" y="2975059"/>
            <a:ext cx="25097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Vextir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Af öllum vaxtatekjum sem maður fær af inneignum, bréfum eða kröfum, og greiddar eru af bönkum, sparisjóðum, verðbréfa-fyrirtækjum eða öðrum staðgreiðsluskyldum aðilum, er greiddur fjármagnstekjuskattur.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Frítekjumark: 150.000 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Nánari upplýsingar um vexti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Rétthyrningur 59"/>
          <p:cNvSpPr/>
          <p:nvPr/>
        </p:nvSpPr>
        <p:spPr>
          <a:xfrm>
            <a:off x="6288658" y="2975518"/>
            <a:ext cx="2646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Söluhagnaður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Skattskyldur hagnaður af sölu eigna sem ekki tengjast atvinnurekstri myndar stofn til fjármagnstekjuskatts. Undantekningar að uppfylltum ákveðnum skilyrðum: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Sala íbúðarhúsnæðis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Sala lausafjár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Sala sérstakra hlutabréfa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Nánari upplýsingar um söluhagnað</a:t>
            </a:r>
          </a:p>
        </p:txBody>
      </p:sp>
      <p:sp>
        <p:nvSpPr>
          <p:cNvPr id="61" name="Ávalur rétthyrningur 60"/>
          <p:cNvSpPr/>
          <p:nvPr/>
        </p:nvSpPr>
        <p:spPr>
          <a:xfrm>
            <a:off x="3629495" y="4800815"/>
            <a:ext cx="2517515" cy="1654689"/>
          </a:xfrm>
          <a:prstGeom prst="roundRect">
            <a:avLst>
              <a:gd name="adj" fmla="val 789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Ávalur rétthyrningur 61"/>
          <p:cNvSpPr/>
          <p:nvPr/>
        </p:nvSpPr>
        <p:spPr>
          <a:xfrm>
            <a:off x="6290415" y="4797530"/>
            <a:ext cx="2645175" cy="1657974"/>
          </a:xfrm>
          <a:prstGeom prst="roundRect">
            <a:avLst>
              <a:gd name="adj" fmla="val 789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étthyrningur 62"/>
          <p:cNvSpPr/>
          <p:nvPr/>
        </p:nvSpPr>
        <p:spPr>
          <a:xfrm>
            <a:off x="3629082" y="4790584"/>
            <a:ext cx="25179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Leigutekjur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Leigutekjur sem falla undir </a:t>
            </a:r>
            <a:r>
              <a:rPr kumimoji="0" lang="pl-PL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a og b-lið 1. mgr. 58. gr. a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 laga nr. 90/2003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 um tekjuskatt sem og leigutekjur af lausafé eða eignaréttindum sem ekki tengjast atvinnurekstri eru skatt-lagðar samkvæmt skattframtali og teljast til fjármagnstekna. Frítekjumark er 50% af útleigu íbúðarhúsnæðis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Nánari upplýsingar um leigutekjur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4" name="Rétthyrningur 63"/>
          <p:cNvSpPr/>
          <p:nvPr/>
        </p:nvSpPr>
        <p:spPr>
          <a:xfrm>
            <a:off x="6292574" y="4808209"/>
            <a:ext cx="25179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Arður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Arður einstaklinga af hlutum og hlutabréfum í félögum er skattskyldar fjármagnstekjur, enda sé um heimila arðsúthlutun að ræða. 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</a:b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Til skattskylds arðs telst auk venjulegrar arðgreiðslu öll úthlutun verðmæta úr félaginu sem telja verður sem tekjur af hlutareign í því.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Nánari upplýsingar um arðgreiðslur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5" name="Rétthyrnd blaðra 64"/>
          <p:cNvSpPr/>
          <p:nvPr/>
        </p:nvSpPr>
        <p:spPr>
          <a:xfrm>
            <a:off x="279890" y="3470070"/>
            <a:ext cx="2818264" cy="1125153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Hér birtist stuttur skýringartexti við hvern lið en síðan eru hlekkir á nánari upplýsingar sem er að finna á rsk.is</a:t>
            </a:r>
          </a:p>
        </p:txBody>
      </p:sp>
      <p:pic>
        <p:nvPicPr>
          <p:cNvPr id="48" name="Mynd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926" y="663039"/>
            <a:ext cx="266700" cy="266700"/>
          </a:xfrm>
          <a:prstGeom prst="rect">
            <a:avLst/>
          </a:prstGeom>
        </p:spPr>
      </p:pic>
      <p:pic>
        <p:nvPicPr>
          <p:cNvPr id="53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8740972" y="737393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6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2456773" y="2111162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3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47" name="Ávalur rétthyrningur 46"/>
          <p:cNvSpPr/>
          <p:nvPr/>
        </p:nvSpPr>
        <p:spPr>
          <a:xfrm>
            <a:off x="1769744" y="-1316701"/>
            <a:ext cx="8880970" cy="10687304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71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Ávalur rétthyrningur 47"/>
          <p:cNvSpPr/>
          <p:nvPr/>
        </p:nvSpPr>
        <p:spPr>
          <a:xfrm>
            <a:off x="3231036" y="533767"/>
            <a:ext cx="5996658" cy="4990538"/>
          </a:xfrm>
          <a:prstGeom prst="roundRect">
            <a:avLst>
              <a:gd name="adj" fmla="val 78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Mynd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926" y="663039"/>
            <a:ext cx="266700" cy="266700"/>
          </a:xfrm>
          <a:prstGeom prst="rect">
            <a:avLst/>
          </a:prstGeom>
        </p:spPr>
      </p:pic>
      <p:sp>
        <p:nvSpPr>
          <p:cNvPr id="50" name="Rétthyrningur 49"/>
          <p:cNvSpPr/>
          <p:nvPr/>
        </p:nvSpPr>
        <p:spPr>
          <a:xfrm>
            <a:off x="3378473" y="622821"/>
            <a:ext cx="4813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Vaxtabætur</a:t>
            </a:r>
          </a:p>
        </p:txBody>
      </p:sp>
      <p:sp>
        <p:nvSpPr>
          <p:cNvPr id="51" name="Ávalur rétthyrningur 86"/>
          <p:cNvSpPr/>
          <p:nvPr/>
        </p:nvSpPr>
        <p:spPr>
          <a:xfrm>
            <a:off x="8151251" y="5145715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Loka</a:t>
            </a:r>
          </a:p>
        </p:txBody>
      </p:sp>
      <p:sp>
        <p:nvSpPr>
          <p:cNvPr id="52" name="Ávalur rétthyrningur 86"/>
          <p:cNvSpPr/>
          <p:nvPr/>
        </p:nvSpPr>
        <p:spPr>
          <a:xfrm>
            <a:off x="7354866" y="5147601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Prenta</a:t>
            </a:r>
          </a:p>
        </p:txBody>
      </p:sp>
      <p:sp>
        <p:nvSpPr>
          <p:cNvPr id="53" name="Ávalur rétthyrningur 86"/>
          <p:cNvSpPr/>
          <p:nvPr/>
        </p:nvSpPr>
        <p:spPr>
          <a:xfrm>
            <a:off x="6558481" y="5152385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PDF</a:t>
            </a:r>
          </a:p>
        </p:txBody>
      </p:sp>
      <p:pic>
        <p:nvPicPr>
          <p:cNvPr id="54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635028" y="1602850"/>
            <a:ext cx="5215659" cy="1120140"/>
          </a:xfrm>
          <a:prstGeom prst="rect">
            <a:avLst/>
          </a:prstGeom>
        </p:spPr>
      </p:pic>
      <p:pic>
        <p:nvPicPr>
          <p:cNvPr id="55" name="Mynd 19"/>
          <p:cNvPicPr>
            <a:picLocks noChangeAspect="1"/>
          </p:cNvPicPr>
          <p:nvPr/>
        </p:nvPicPr>
        <p:blipFill rotWithShape="1">
          <a:blip r:embed="rId4"/>
          <a:srcRect t="8016" b="78888"/>
          <a:stretch/>
        </p:blipFill>
        <p:spPr>
          <a:xfrm>
            <a:off x="3625818" y="2974284"/>
            <a:ext cx="5215659" cy="561925"/>
          </a:xfrm>
          <a:prstGeom prst="rect">
            <a:avLst/>
          </a:prstGeom>
        </p:spPr>
      </p:pic>
      <p:pic>
        <p:nvPicPr>
          <p:cNvPr id="56" name="Mynd 19"/>
          <p:cNvPicPr>
            <a:picLocks noChangeAspect="1"/>
          </p:cNvPicPr>
          <p:nvPr/>
        </p:nvPicPr>
        <p:blipFill rotWithShape="1">
          <a:blip r:embed="rId4"/>
          <a:srcRect t="8015" b="78724"/>
          <a:stretch/>
        </p:blipFill>
        <p:spPr>
          <a:xfrm>
            <a:off x="3629391" y="4297761"/>
            <a:ext cx="5215659" cy="568989"/>
          </a:xfrm>
          <a:prstGeom prst="rect">
            <a:avLst/>
          </a:prstGeom>
        </p:spPr>
      </p:pic>
      <p:cxnSp>
        <p:nvCxnSpPr>
          <p:cNvPr id="58" name="Bein tengilína 50"/>
          <p:cNvCxnSpPr/>
          <p:nvPr/>
        </p:nvCxnSpPr>
        <p:spPr>
          <a:xfrm>
            <a:off x="3609088" y="4502494"/>
            <a:ext cx="5221304" cy="17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Ávalur rétthyrningur 58"/>
          <p:cNvSpPr/>
          <p:nvPr/>
        </p:nvSpPr>
        <p:spPr>
          <a:xfrm>
            <a:off x="3635028" y="3642765"/>
            <a:ext cx="5195364" cy="441295"/>
          </a:xfrm>
          <a:prstGeom prst="roundRect">
            <a:avLst>
              <a:gd name="adj" fmla="val 789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étthyrningur 59"/>
          <p:cNvSpPr/>
          <p:nvPr/>
        </p:nvSpPr>
        <p:spPr>
          <a:xfrm>
            <a:off x="3554730" y="1049568"/>
            <a:ext cx="548080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defRPr/>
            </a:pPr>
            <a:r>
              <a:rPr lang="is-IS" sz="10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Tekjustofn til útreiknings vaxtabóta er 10.000.000 kr.</a:t>
            </a:r>
          </a:p>
          <a:p>
            <a:pPr>
              <a:defRPr/>
            </a:pPr>
            <a:r>
              <a:rPr lang="is-IS" sz="10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Eignastofn til útreiknings vaxtabóta er   9.052.000 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Útreikningur vaxtabóta hjóna / samskattaðs sambúðarfólks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Hámark vaxtagjalda samkvæmt lögum			 </a:t>
            </a:r>
            <a:r>
              <a:rPr kumimoji="0" lang="is-IS" sz="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1.200.000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Skerðing vegna tekna er 8,5% af 10.000.000		                           - 850.000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Reiknaðar </a:t>
            </a:r>
            <a:r>
              <a:rPr kumimoji="0" lang="is-I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	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350.000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Skerðing vegna eigna er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40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% af 350.000*			 - 140.000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	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* Reiknaðar vaxtabætur skerðast fari eignastofn yfir kr. 7.300.000 og falla niður fari stofninn</a:t>
            </a:r>
            <a:b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yfir kr. 11.680.000.  Eignastofn þinn er kr. 9.052.000 og skerðingarhlutfallið því 40%</a:t>
            </a:r>
            <a:endParaRPr lang="is-IS" sz="1000" b="1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Ákvarðaðar </a:t>
            </a:r>
            <a:r>
              <a:rPr kumimoji="0" lang="is-IS" sz="1000" b="1" i="0" u="none" strike="noStrike" kern="1200" cap="none" spc="0" normalizeH="0" baseline="0" noProof="0" err="1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vaxtabætur</a:t>
            </a: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7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skiptast jafnt á milli hjóna/sambúðarfólks (50% af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210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.000)	  </a:t>
            </a:r>
            <a:r>
              <a:rPr lang="is-IS" sz="1000" b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105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000" b="1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defRPr/>
            </a:pPr>
            <a:r>
              <a:rPr lang="is-IS" sz="1000" u="sng">
                <a:solidFill>
                  <a:srgbClr val="4472C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Nánari upplýsingar um vaxtabætur</a:t>
            </a:r>
            <a:endParaRPr lang="is-IS" sz="1000" b="1" u="sng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1" name="Rétthyrnd blaðra 60"/>
          <p:cNvSpPr/>
          <p:nvPr/>
        </p:nvSpPr>
        <p:spPr>
          <a:xfrm>
            <a:off x="320722" y="2648033"/>
            <a:ext cx="2742971" cy="1434065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is-IS" sz="160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Hlutfall skerðing vegna eigna dregst frá reiknuðum vaxtabótum. Í þessu dæmi er hlutfallið 40% sem dragast frá reiknuðum vaxtabótum</a:t>
            </a:r>
          </a:p>
        </p:txBody>
      </p:sp>
      <p:sp>
        <p:nvSpPr>
          <p:cNvPr id="62" name="Rétthyrnd blaðra 61"/>
          <p:cNvSpPr/>
          <p:nvPr/>
        </p:nvSpPr>
        <p:spPr>
          <a:xfrm>
            <a:off x="320721" y="4463472"/>
            <a:ext cx="2742971" cy="656799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 skiptast jafnt á milli hjóna/sambúðaraðila</a:t>
            </a:r>
          </a:p>
        </p:txBody>
      </p:sp>
      <p:pic>
        <p:nvPicPr>
          <p:cNvPr id="65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8256334" y="5185484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étthyrnd blaðra 66"/>
          <p:cNvSpPr/>
          <p:nvPr/>
        </p:nvSpPr>
        <p:spPr>
          <a:xfrm>
            <a:off x="681561" y="1075129"/>
            <a:ext cx="2667769" cy="644903"/>
          </a:xfrm>
          <a:prstGeom prst="wedgeRectCallout">
            <a:avLst>
              <a:gd name="adj1" fmla="val 57036"/>
              <a:gd name="adj2" fmla="val -1948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Stofnar til útreiknings eru birtir efst</a:t>
            </a:r>
          </a:p>
        </p:txBody>
      </p:sp>
      <p:sp>
        <p:nvSpPr>
          <p:cNvPr id="68" name="Rétthyrnd blaðra 67"/>
          <p:cNvSpPr/>
          <p:nvPr/>
        </p:nvSpPr>
        <p:spPr>
          <a:xfrm>
            <a:off x="320721" y="1429230"/>
            <a:ext cx="2742971" cy="1161841"/>
          </a:xfrm>
          <a:prstGeom prst="wedgeRectCallout">
            <a:avLst>
              <a:gd name="adj1" fmla="val 67231"/>
              <a:gd name="adj2" fmla="val 2026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is-IS" sz="160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Hér er skerðing vegna tekna reiknuð út, en hún er 8,5% af tekjustofni. Reiknaðar vaxtabætur eru 350.000</a:t>
            </a: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7" grpId="0" animBg="1"/>
      <p:bldP spid="67" grpId="1" animBg="1"/>
      <p:bldP spid="68" grpId="0" animBg="1"/>
      <p:bldP spid="6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Línurit 2">
            <a:extLst>
              <a:ext uri="{FF2B5EF4-FFF2-40B4-BE49-F238E27FC236}">
                <a16:creationId xmlns:a16="http://schemas.microsoft.com/office/drawing/2014/main" id="{EC7E4F38-16EC-4DA5-990D-CB6646396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274962"/>
              </p:ext>
            </p:extLst>
          </p:nvPr>
        </p:nvGraphicFramePr>
        <p:xfrm>
          <a:off x="1199456" y="1455267"/>
          <a:ext cx="10561173" cy="492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Mynd 11">
            <a:extLst>
              <a:ext uri="{FF2B5EF4-FFF2-40B4-BE49-F238E27FC236}">
                <a16:creationId xmlns:a16="http://schemas.microsoft.com/office/drawing/2014/main" id="{A28975EC-32A8-49FC-BE33-5CCCF3DF3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488" y="3147312"/>
            <a:ext cx="944703" cy="735037"/>
          </a:xfrm>
          <a:prstGeom prst="rect">
            <a:avLst/>
          </a:prstGeom>
        </p:spPr>
      </p:pic>
      <p:pic>
        <p:nvPicPr>
          <p:cNvPr id="7" name="Mynd 13">
            <a:extLst>
              <a:ext uri="{FF2B5EF4-FFF2-40B4-BE49-F238E27FC236}">
                <a16:creationId xmlns:a16="http://schemas.microsoft.com/office/drawing/2014/main" id="{1A0A5C70-01B3-4959-90C5-9B7691FF72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1765" y="1527512"/>
            <a:ext cx="870426" cy="74936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6D623E9-8379-4586-B87E-CFFFCDF4BE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06" y="1253946"/>
            <a:ext cx="884235" cy="899661"/>
          </a:xfrm>
          <a:prstGeom prst="rect">
            <a:avLst/>
          </a:prstGeom>
        </p:spPr>
      </p:pic>
      <p:pic>
        <p:nvPicPr>
          <p:cNvPr id="9" name="Mynd 15">
            <a:extLst>
              <a:ext uri="{FF2B5EF4-FFF2-40B4-BE49-F238E27FC236}">
                <a16:creationId xmlns:a16="http://schemas.microsoft.com/office/drawing/2014/main" id="{0F3E14BA-97FF-4E73-B089-5392805B9D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5314" y="3209009"/>
            <a:ext cx="716323" cy="675513"/>
          </a:xfrm>
          <a:prstGeom prst="rect">
            <a:avLst/>
          </a:prstGeom>
        </p:spPr>
      </p:pic>
      <p:pic>
        <p:nvPicPr>
          <p:cNvPr id="10" name="Mynd 16">
            <a:extLst>
              <a:ext uri="{FF2B5EF4-FFF2-40B4-BE49-F238E27FC236}">
                <a16:creationId xmlns:a16="http://schemas.microsoft.com/office/drawing/2014/main" id="{DEB8AEF4-6472-4633-8EB2-59B755F315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6087" y="4872317"/>
            <a:ext cx="902960" cy="788931"/>
          </a:xfrm>
          <a:prstGeom prst="rect">
            <a:avLst/>
          </a:prstGeom>
        </p:spPr>
      </p:pic>
      <p:pic>
        <p:nvPicPr>
          <p:cNvPr id="11" name="Mynd 3">
            <a:extLst>
              <a:ext uri="{FF2B5EF4-FFF2-40B4-BE49-F238E27FC236}">
                <a16:creationId xmlns:a16="http://schemas.microsoft.com/office/drawing/2014/main" id="{AEED9875-BDED-4BF6-9EC0-A3244D3407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3098" y="4941168"/>
            <a:ext cx="660757" cy="6090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E0F3AB9-7613-4D36-8058-6A56272C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06689"/>
            <a:ext cx="9764776" cy="623102"/>
          </a:xfrm>
        </p:spPr>
        <p:txBody>
          <a:bodyPr/>
          <a:lstStyle/>
          <a:p>
            <a:r>
              <a:rPr lang="is-IS"/>
              <a:t>Leiðarljós í opinberri þjónustu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039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7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2456773" y="2958887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Ávalur rétthyrningur 47"/>
          <p:cNvSpPr/>
          <p:nvPr/>
        </p:nvSpPr>
        <p:spPr>
          <a:xfrm>
            <a:off x="1769744" y="-1316701"/>
            <a:ext cx="8880969" cy="10687304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71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Ávalur rétthyrningur 48"/>
          <p:cNvSpPr/>
          <p:nvPr/>
        </p:nvSpPr>
        <p:spPr>
          <a:xfrm>
            <a:off x="3241973" y="532184"/>
            <a:ext cx="5996658" cy="4624509"/>
          </a:xfrm>
          <a:prstGeom prst="roundRect">
            <a:avLst>
              <a:gd name="adj" fmla="val 78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Mynd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687" y="665288"/>
            <a:ext cx="266700" cy="266700"/>
          </a:xfrm>
          <a:prstGeom prst="rect">
            <a:avLst/>
          </a:prstGeom>
        </p:spPr>
      </p:pic>
      <p:sp>
        <p:nvSpPr>
          <p:cNvPr id="51" name="Rétthyrningur 50"/>
          <p:cNvSpPr/>
          <p:nvPr/>
        </p:nvSpPr>
        <p:spPr>
          <a:xfrm>
            <a:off x="3386234" y="625070"/>
            <a:ext cx="4813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Eldri skuld</a:t>
            </a:r>
          </a:p>
        </p:txBody>
      </p:sp>
      <p:sp>
        <p:nvSpPr>
          <p:cNvPr id="52" name="Ávalur rétthyrningur 86"/>
          <p:cNvSpPr/>
          <p:nvPr/>
        </p:nvSpPr>
        <p:spPr>
          <a:xfrm>
            <a:off x="8159012" y="4690285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Loka</a:t>
            </a:r>
          </a:p>
        </p:txBody>
      </p:sp>
      <p:sp>
        <p:nvSpPr>
          <p:cNvPr id="53" name="Ávalur rétthyrningur 86"/>
          <p:cNvSpPr/>
          <p:nvPr/>
        </p:nvSpPr>
        <p:spPr>
          <a:xfrm>
            <a:off x="7362627" y="4692171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Prenta</a:t>
            </a:r>
          </a:p>
        </p:txBody>
      </p:sp>
      <p:pic>
        <p:nvPicPr>
          <p:cNvPr id="54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8297564" y="4724524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Mynd 19"/>
          <p:cNvPicPr>
            <a:picLocks noChangeAspect="1"/>
          </p:cNvPicPr>
          <p:nvPr/>
        </p:nvPicPr>
        <p:blipFill rotWithShape="1">
          <a:blip r:embed="rId4"/>
          <a:srcRect t="8015" b="33897"/>
          <a:stretch/>
        </p:blipFill>
        <p:spPr>
          <a:xfrm>
            <a:off x="3635028" y="1157605"/>
            <a:ext cx="5215659" cy="2492375"/>
          </a:xfrm>
          <a:prstGeom prst="rect">
            <a:avLst/>
          </a:prstGeom>
        </p:spPr>
      </p:pic>
      <p:sp>
        <p:nvSpPr>
          <p:cNvPr id="56" name="Ávalur rétthyrningur 55"/>
          <p:cNvSpPr/>
          <p:nvPr/>
        </p:nvSpPr>
        <p:spPr>
          <a:xfrm>
            <a:off x="3955575" y="3554099"/>
            <a:ext cx="2937008" cy="1521931"/>
          </a:xfrm>
          <a:prstGeom prst="roundRect">
            <a:avLst>
              <a:gd name="adj" fmla="val 789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étthyrnd blaðra 56"/>
          <p:cNvSpPr/>
          <p:nvPr/>
        </p:nvSpPr>
        <p:spPr>
          <a:xfrm>
            <a:off x="316923" y="744067"/>
            <a:ext cx="2735667" cy="1667159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Hér birtast eldri skattar og gjöld.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Nánari upplýsingar veiti viðkomandi innheimtumaður ríkisjóðs (tollstjóri/sýslumaður)</a:t>
            </a:r>
          </a:p>
        </p:txBody>
      </p:sp>
      <p:cxnSp>
        <p:nvCxnSpPr>
          <p:cNvPr id="58" name="Bein tengilína 50"/>
          <p:cNvCxnSpPr/>
          <p:nvPr/>
        </p:nvCxnSpPr>
        <p:spPr>
          <a:xfrm>
            <a:off x="3617396" y="3093089"/>
            <a:ext cx="5221304" cy="17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Rétthyrningur 58"/>
          <p:cNvSpPr/>
          <p:nvPr/>
        </p:nvSpPr>
        <p:spPr>
          <a:xfrm>
            <a:off x="3554730" y="1063101"/>
            <a:ext cx="548080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eftirstöðvar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Þing- og sveitarsjóðsgjöld				        1.200</a:t>
            </a: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Tryggingagjald					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9.600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Inneignarvextir vegna tryggingagjalds			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- 200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Meðlagskröfur					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300</a:t>
            </a: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Inneign frá samsköttunaraðila				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Virðisaukaskattur				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2.700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 eldri eftirstöðvar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	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12.600</a:t>
            </a: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</a:t>
            </a: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Nánari upplýsingar veitir: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</a:t>
            </a:r>
            <a:endParaRPr kumimoji="0" lang="is-IS" sz="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Tollstjóri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Tryggvagötu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101 Reykjavík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Sími 560-0300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00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Fyrirspurnir má senda á </a:t>
            </a:r>
            <a:r>
              <a:rPr lang="is-IS" sz="1000" u="sng">
                <a:solidFill>
                  <a:srgbClr val="4472C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fyrirspurn@tollur.is</a:t>
            </a:r>
            <a:br>
              <a:rPr lang="is-IS" sz="1000" b="1">
                <a:solidFill>
                  <a:srgbClr val="81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s-IS" sz="1000" b="1">
                <a:solidFill>
                  <a:srgbClr val="81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         </a:t>
            </a:r>
            <a:r>
              <a:rPr lang="is-IS" sz="1000">
                <a:solidFill>
                  <a:srgbClr val="2626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eða í gegnum </a:t>
            </a:r>
            <a:r>
              <a:rPr lang="is-IS" sz="1000" u="sng">
                <a:solidFill>
                  <a:srgbClr val="4472C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netspjall Tollstjóra</a:t>
            </a:r>
          </a:p>
          <a:p>
            <a:pPr lvl="0">
              <a:defRPr/>
            </a:pPr>
            <a:br>
              <a:rPr lang="is-IS" sz="1000">
                <a:solidFill>
                  <a:srgbClr val="81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8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2456773" y="4254287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Ávalur rétthyrningur 46"/>
          <p:cNvSpPr/>
          <p:nvPr/>
        </p:nvSpPr>
        <p:spPr>
          <a:xfrm>
            <a:off x="1769744" y="-1316701"/>
            <a:ext cx="8880970" cy="10687304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71000"/>
            </a:schemeClr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Ávalur rétthyrningur 48"/>
          <p:cNvSpPr/>
          <p:nvPr/>
        </p:nvSpPr>
        <p:spPr>
          <a:xfrm>
            <a:off x="3241973" y="532183"/>
            <a:ext cx="5996658" cy="5894266"/>
          </a:xfrm>
          <a:prstGeom prst="roundRect">
            <a:avLst>
              <a:gd name="adj" fmla="val 78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étthyrningur 49"/>
          <p:cNvSpPr/>
          <p:nvPr/>
        </p:nvSpPr>
        <p:spPr>
          <a:xfrm>
            <a:off x="3386234" y="625070"/>
            <a:ext cx="4813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Barnabætur</a:t>
            </a:r>
          </a:p>
        </p:txBody>
      </p:sp>
      <p:sp>
        <p:nvSpPr>
          <p:cNvPr id="51" name="Ávalur rétthyrningur 86"/>
          <p:cNvSpPr/>
          <p:nvPr/>
        </p:nvSpPr>
        <p:spPr>
          <a:xfrm>
            <a:off x="8159012" y="5978327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Loka</a:t>
            </a:r>
          </a:p>
        </p:txBody>
      </p:sp>
      <p:pic>
        <p:nvPicPr>
          <p:cNvPr id="52" name="Mynd 19"/>
          <p:cNvPicPr>
            <a:picLocks noChangeAspect="1"/>
          </p:cNvPicPr>
          <p:nvPr/>
        </p:nvPicPr>
        <p:blipFill rotWithShape="1">
          <a:blip r:embed="rId4"/>
          <a:srcRect t="8015" b="65878"/>
          <a:stretch/>
        </p:blipFill>
        <p:spPr>
          <a:xfrm>
            <a:off x="3635028" y="1444471"/>
            <a:ext cx="5215659" cy="1120140"/>
          </a:xfrm>
          <a:prstGeom prst="rect">
            <a:avLst/>
          </a:prstGeom>
        </p:spPr>
      </p:pic>
      <p:pic>
        <p:nvPicPr>
          <p:cNvPr id="53" name="Mynd 19"/>
          <p:cNvPicPr>
            <a:picLocks noChangeAspect="1"/>
          </p:cNvPicPr>
          <p:nvPr/>
        </p:nvPicPr>
        <p:blipFill rotWithShape="1">
          <a:blip r:embed="rId4"/>
          <a:srcRect t="8016" b="52105"/>
          <a:stretch/>
        </p:blipFill>
        <p:spPr>
          <a:xfrm>
            <a:off x="3623019" y="2769977"/>
            <a:ext cx="5215659" cy="1711064"/>
          </a:xfrm>
          <a:prstGeom prst="rect">
            <a:avLst/>
          </a:prstGeom>
        </p:spPr>
      </p:pic>
      <p:sp>
        <p:nvSpPr>
          <p:cNvPr id="54" name="Ávalur rétthyrningur 86"/>
          <p:cNvSpPr/>
          <p:nvPr/>
        </p:nvSpPr>
        <p:spPr>
          <a:xfrm>
            <a:off x="7362627" y="5980213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Prenta</a:t>
            </a:r>
          </a:p>
        </p:txBody>
      </p:sp>
      <p:sp>
        <p:nvSpPr>
          <p:cNvPr id="55" name="Ávalur rétthyrningur 86"/>
          <p:cNvSpPr/>
          <p:nvPr/>
        </p:nvSpPr>
        <p:spPr>
          <a:xfrm>
            <a:off x="6566242" y="5977377"/>
            <a:ext cx="693032" cy="211258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PDF</a:t>
            </a:r>
          </a:p>
        </p:txBody>
      </p:sp>
      <p:pic>
        <p:nvPicPr>
          <p:cNvPr id="56" name="Mynd 19"/>
          <p:cNvPicPr>
            <a:picLocks noChangeAspect="1"/>
          </p:cNvPicPr>
          <p:nvPr/>
        </p:nvPicPr>
        <p:blipFill rotWithShape="1">
          <a:blip r:embed="rId4"/>
          <a:srcRect t="8015" b="66865"/>
          <a:stretch/>
        </p:blipFill>
        <p:spPr>
          <a:xfrm>
            <a:off x="3629391" y="4657382"/>
            <a:ext cx="5215659" cy="1077784"/>
          </a:xfrm>
          <a:prstGeom prst="rect">
            <a:avLst/>
          </a:prstGeom>
        </p:spPr>
      </p:pic>
      <p:sp>
        <p:nvSpPr>
          <p:cNvPr id="57" name="Rétthyrningur 56"/>
          <p:cNvSpPr/>
          <p:nvPr/>
        </p:nvSpPr>
        <p:spPr>
          <a:xfrm>
            <a:off x="3554730" y="1049568"/>
            <a:ext cx="548080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defRPr/>
            </a:pPr>
            <a:r>
              <a:rPr lang="is-IS" sz="10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Tekjustofn til útreiknings barnabóta er 10.000.000 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Skerðingarmörk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Tekjustofn hjóna/sambúðarfólks 				10.000.000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Skerðingarmörk	 vegna barnabóta		                         - 5.800.000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Stofn til skerðingar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                          4.200.000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Útreikningur barnabóta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Almennar barnabætur fyrir 3 börn			    755.100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Skerðing vegna tekna (8% af 4.200.000)			 - 336.000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Viðbót vegna barna yngri en 7 ára			    133.300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Skerðing vegna tekna (4% af 4.200.000)			 - 133.300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Barnabætur samtals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	  419.100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Uppgjör barnabóta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 skiptast jafnt á milli hjóna/sambúðarfólks (50% af 419.100)	   209.550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Frádregnar fyrirframgreiddar barnabætur			 - 109.550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Barnabætur í álagningu				  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000" b="1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defRPr/>
            </a:pPr>
            <a:r>
              <a:rPr lang="is-IS" sz="1000" u="sng">
                <a:solidFill>
                  <a:srgbClr val="4472C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Nánari upplýsingar um barnabætur</a:t>
            </a: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" name="Rétthyrnd blaðra 57"/>
          <p:cNvSpPr/>
          <p:nvPr/>
        </p:nvSpPr>
        <p:spPr>
          <a:xfrm>
            <a:off x="300251" y="1148613"/>
            <a:ext cx="2756138" cy="1293121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Hér eru skerðingarmörk barnabóta útskýrð fyrir viðskiptavini RSK. Hér er um hjón/sambúðarfólk að ræða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Stofninn er hér 4.200.000</a:t>
            </a:r>
          </a:p>
        </p:txBody>
      </p:sp>
      <p:sp>
        <p:nvSpPr>
          <p:cNvPr id="59" name="Rétthyrnd blaðra 58"/>
          <p:cNvSpPr/>
          <p:nvPr/>
        </p:nvSpPr>
        <p:spPr>
          <a:xfrm>
            <a:off x="300251" y="2494062"/>
            <a:ext cx="2763442" cy="1337499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Í þessu dæmi á viðkomandi þrjú börn, þ.a. eitt yngra en sjö ára. Útreikningur á tekju-skerðingu er sýndur.</a:t>
            </a:r>
            <a:b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(sbr. 8% x 4.200.000)</a:t>
            </a:r>
          </a:p>
        </p:txBody>
      </p:sp>
      <p:sp>
        <p:nvSpPr>
          <p:cNvPr id="60" name="Rétthyrnd blaðra 59"/>
          <p:cNvSpPr/>
          <p:nvPr/>
        </p:nvSpPr>
        <p:spPr>
          <a:xfrm>
            <a:off x="300251" y="4353578"/>
            <a:ext cx="2756138" cy="1337499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sem um hjón/sambúðar-fólk er að ræða skiptast barnabætur jafnt á milli þeirra. Útreikningur er sýndur (sbr. 50% x 419.100)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61" name="Mynd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687" y="665288"/>
            <a:ext cx="266700" cy="266700"/>
          </a:xfrm>
          <a:prstGeom prst="rect">
            <a:avLst/>
          </a:prstGeom>
        </p:spPr>
      </p:pic>
      <p:pic>
        <p:nvPicPr>
          <p:cNvPr id="62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8715444" y="720633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Bein tengilína 50"/>
          <p:cNvCxnSpPr/>
          <p:nvPr/>
        </p:nvCxnSpPr>
        <p:spPr>
          <a:xfrm>
            <a:off x="3629495" y="5435849"/>
            <a:ext cx="5221304" cy="17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5349481"/>
            <a:ext cx="8910640" cy="4021122"/>
          </a:xfrm>
          <a:prstGeom prst="rect">
            <a:avLst/>
          </a:prstGeom>
        </p:spPr>
      </p:pic>
      <p:pic>
        <p:nvPicPr>
          <p:cNvPr id="128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4" y="-1339216"/>
            <a:ext cx="8910640" cy="5012235"/>
          </a:xfrm>
          <a:prstGeom prst="rect">
            <a:avLst/>
          </a:prstGeom>
        </p:spPr>
      </p:pic>
      <p:pic>
        <p:nvPicPr>
          <p:cNvPr id="12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4511" y="2483148"/>
            <a:ext cx="8910640" cy="4021122"/>
          </a:xfrm>
          <a:prstGeom prst="rect">
            <a:avLst/>
          </a:prstGeom>
        </p:spPr>
      </p:pic>
      <p:pic>
        <p:nvPicPr>
          <p:cNvPr id="130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64099" y="5308687"/>
            <a:ext cx="8910640" cy="3046979"/>
          </a:xfrm>
          <a:prstGeom prst="rect">
            <a:avLst/>
          </a:prstGeom>
        </p:spPr>
      </p:pic>
      <p:sp>
        <p:nvSpPr>
          <p:cNvPr id="131" name="Rounded Rectangle 81"/>
          <p:cNvSpPr/>
          <p:nvPr/>
        </p:nvSpPr>
        <p:spPr>
          <a:xfrm>
            <a:off x="2207442" y="148130"/>
            <a:ext cx="7965768" cy="5239642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Mynd 131"/>
          <p:cNvPicPr>
            <a:picLocks noChangeAspect="1"/>
          </p:cNvPicPr>
          <p:nvPr/>
        </p:nvPicPr>
        <p:blipFill rotWithShape="1">
          <a:blip r:embed="rId3"/>
          <a:srcRect b="13945"/>
          <a:stretch/>
        </p:blipFill>
        <p:spPr>
          <a:xfrm>
            <a:off x="2219834" y="8713122"/>
            <a:ext cx="987638" cy="272810"/>
          </a:xfrm>
          <a:prstGeom prst="rect">
            <a:avLst/>
          </a:prstGeom>
        </p:spPr>
      </p:pic>
      <p:sp>
        <p:nvSpPr>
          <p:cNvPr id="133" name="Rétthyrningur 9"/>
          <p:cNvSpPr/>
          <p:nvPr/>
        </p:nvSpPr>
        <p:spPr>
          <a:xfrm>
            <a:off x="9765088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Mynd 19"/>
          <p:cNvPicPr>
            <a:picLocks noChangeAspect="1"/>
          </p:cNvPicPr>
          <p:nvPr/>
        </p:nvPicPr>
        <p:blipFill rotWithShape="1">
          <a:blip r:embed="rId4"/>
          <a:srcRect t="6649" b="36215"/>
          <a:stretch/>
        </p:blipFill>
        <p:spPr>
          <a:xfrm>
            <a:off x="2387166" y="1199706"/>
            <a:ext cx="7573801" cy="2451544"/>
          </a:xfrm>
          <a:prstGeom prst="rect">
            <a:avLst/>
          </a:prstGeom>
        </p:spPr>
      </p:pic>
      <p:sp>
        <p:nvSpPr>
          <p:cNvPr id="135" name="Rétthyrningur 181"/>
          <p:cNvSpPr/>
          <p:nvPr/>
        </p:nvSpPr>
        <p:spPr>
          <a:xfrm>
            <a:off x="2207442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étthyrningur 182"/>
          <p:cNvSpPr/>
          <p:nvPr/>
        </p:nvSpPr>
        <p:spPr>
          <a:xfrm>
            <a:off x="41988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étthyrningur 183"/>
          <p:cNvSpPr/>
          <p:nvPr/>
        </p:nvSpPr>
        <p:spPr>
          <a:xfrm>
            <a:off x="2207441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138" name="Rétthyrningur 184"/>
          <p:cNvSpPr/>
          <p:nvPr/>
        </p:nvSpPr>
        <p:spPr>
          <a:xfrm>
            <a:off x="4198884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139" name="Rétthyrningur 178"/>
          <p:cNvSpPr/>
          <p:nvPr/>
        </p:nvSpPr>
        <p:spPr>
          <a:xfrm>
            <a:off x="61903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étthyrningur 185"/>
          <p:cNvSpPr/>
          <p:nvPr/>
        </p:nvSpPr>
        <p:spPr>
          <a:xfrm>
            <a:off x="6190326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141" name="Rétthyrningur 179"/>
          <p:cNvSpPr/>
          <p:nvPr/>
        </p:nvSpPr>
        <p:spPr>
          <a:xfrm>
            <a:off x="8181768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142" name="Jafnarma þríhyrningur 141"/>
          <p:cNvSpPr/>
          <p:nvPr/>
        </p:nvSpPr>
        <p:spPr>
          <a:xfrm flipV="1">
            <a:off x="3156219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5217795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2338308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5" name="Rétthyrningur 144"/>
          <p:cNvSpPr/>
          <p:nvPr/>
        </p:nvSpPr>
        <p:spPr>
          <a:xfrm>
            <a:off x="8045038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146" name="Rétthyrningur 145"/>
          <p:cNvSpPr/>
          <p:nvPr/>
        </p:nvSpPr>
        <p:spPr>
          <a:xfrm>
            <a:off x="7478267" y="5035379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cxnSp>
        <p:nvCxnSpPr>
          <p:cNvPr id="147" name="Bein tengilína 50"/>
          <p:cNvCxnSpPr/>
          <p:nvPr/>
        </p:nvCxnSpPr>
        <p:spPr>
          <a:xfrm flipV="1">
            <a:off x="2385055" y="3180231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8" name="Ávalur rétthyrningur 86"/>
          <p:cNvSpPr/>
          <p:nvPr/>
        </p:nvSpPr>
        <p:spPr>
          <a:xfrm>
            <a:off x="2384425" y="3612441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minna</a:t>
            </a:r>
          </a:p>
        </p:txBody>
      </p:sp>
      <p:sp>
        <p:nvSpPr>
          <p:cNvPr id="149" name="TextBox 13"/>
          <p:cNvSpPr txBox="1"/>
          <p:nvPr/>
        </p:nvSpPr>
        <p:spPr>
          <a:xfrm>
            <a:off x="2384425" y="4694092"/>
            <a:ext cx="5997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0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4425" y="4131423"/>
            <a:ext cx="7573801" cy="346635"/>
          </a:xfrm>
          <a:prstGeom prst="rect">
            <a:avLst/>
          </a:prstGeom>
        </p:spPr>
      </p:pic>
      <p:sp>
        <p:nvSpPr>
          <p:cNvPr id="151" name="Rétthyrningur 22"/>
          <p:cNvSpPr/>
          <p:nvPr/>
        </p:nvSpPr>
        <p:spPr>
          <a:xfrm>
            <a:off x="2217420" y="1199505"/>
            <a:ext cx="7932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Tekjuskattur og útsvar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-30.000        -30.000         -30.000        -30.000          -30.000 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-210.000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Fjármagnstekjuskattur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           21.000				                                               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Vaxtabætur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						                                       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0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Útvarpsgjald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	           -5.600         -5.600           -5.600		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16.800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Framkvæmdasjóður aldraðra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				      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     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-10.801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Eldri skuld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	  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				                     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-12.600</a:t>
            </a:r>
            <a:b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                    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-38.001        -35.600         -35.600        -30.000     </a:t>
            </a:r>
            <a:r>
              <a:rPr kumimoji="0" lang="is-I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-30.000      </a:t>
            </a: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-30.000          -30.000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	           50.000 		                                    50.000		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-129.201</a:t>
            </a:r>
          </a:p>
        </p:txBody>
      </p:sp>
      <p:cxnSp>
        <p:nvCxnSpPr>
          <p:cNvPr id="152" name="Bein tengilína 151"/>
          <p:cNvCxnSpPr/>
          <p:nvPr/>
        </p:nvCxnSpPr>
        <p:spPr>
          <a:xfrm>
            <a:off x="9137650" y="4443662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" name="Rounded Rectangle 81"/>
          <p:cNvSpPr/>
          <p:nvPr/>
        </p:nvSpPr>
        <p:spPr>
          <a:xfrm>
            <a:off x="9137650" y="1142216"/>
            <a:ext cx="810317" cy="3590238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ed Rectangle 81"/>
          <p:cNvSpPr/>
          <p:nvPr/>
        </p:nvSpPr>
        <p:spPr>
          <a:xfrm>
            <a:off x="2226945" y="5535678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Bein tengilína 50"/>
          <p:cNvCxnSpPr/>
          <p:nvPr/>
        </p:nvCxnSpPr>
        <p:spPr>
          <a:xfrm flipV="1">
            <a:off x="5286005" y="6009915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étthyrningur 156"/>
          <p:cNvSpPr/>
          <p:nvPr/>
        </p:nvSpPr>
        <p:spPr>
          <a:xfrm>
            <a:off x="2493894" y="674539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158" name="Rétthyrningur 157"/>
          <p:cNvSpPr/>
          <p:nvPr/>
        </p:nvSpPr>
        <p:spPr>
          <a:xfrm>
            <a:off x="3656787" y="6756779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159" name="Rétthyrningur 158"/>
          <p:cNvSpPr/>
          <p:nvPr/>
        </p:nvSpPr>
        <p:spPr>
          <a:xfrm>
            <a:off x="2639236" y="6377546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étthyrningur 159"/>
          <p:cNvSpPr/>
          <p:nvPr/>
        </p:nvSpPr>
        <p:spPr>
          <a:xfrm>
            <a:off x="3764669" y="6376419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161" name="Rétthyrningur 160"/>
          <p:cNvSpPr/>
          <p:nvPr/>
        </p:nvSpPr>
        <p:spPr>
          <a:xfrm>
            <a:off x="2242228" y="7289017"/>
            <a:ext cx="27495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4.600.000*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*Umsókn um lækkun tekjuskattsstofns samkvæmt </a:t>
            </a:r>
            <a:b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</p:txBody>
      </p:sp>
      <p:pic>
        <p:nvPicPr>
          <p:cNvPr id="163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30367" y="6204339"/>
            <a:ext cx="2681850" cy="2133009"/>
          </a:xfrm>
          <a:prstGeom prst="rect">
            <a:avLst/>
          </a:prstGeom>
        </p:spPr>
      </p:pic>
      <p:sp>
        <p:nvSpPr>
          <p:cNvPr id="164" name="Rétthyrningur 22"/>
          <p:cNvSpPr/>
          <p:nvPr/>
        </p:nvSpPr>
        <p:spPr>
          <a:xfrm>
            <a:off x="5357758" y="6277558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165" name="Rétthyrningur 164"/>
          <p:cNvSpPr/>
          <p:nvPr/>
        </p:nvSpPr>
        <p:spPr>
          <a:xfrm>
            <a:off x="5583704" y="6936116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étthyrningur 165"/>
          <p:cNvSpPr/>
          <p:nvPr/>
        </p:nvSpPr>
        <p:spPr>
          <a:xfrm>
            <a:off x="5583704" y="8089145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Bein tengilína 50"/>
          <p:cNvCxnSpPr/>
          <p:nvPr/>
        </p:nvCxnSpPr>
        <p:spPr>
          <a:xfrm>
            <a:off x="7462777" y="7998891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Bein tengilína 50"/>
          <p:cNvCxnSpPr/>
          <p:nvPr/>
        </p:nvCxnSpPr>
        <p:spPr>
          <a:xfrm>
            <a:off x="7462777" y="6845889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0" name="Línurit 169"/>
          <p:cNvGraphicFramePr/>
          <p:nvPr>
            <p:extLst/>
          </p:nvPr>
        </p:nvGraphicFramePr>
        <p:xfrm>
          <a:off x="7934130" y="5948826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7" name="Picture 4" descr="Myndaniðurstaða fyrir mouse pointer hand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43082" r="19750"/>
          <a:stretch/>
        </p:blipFill>
        <p:spPr bwMode="auto">
          <a:xfrm>
            <a:off x="2456773" y="3625637"/>
            <a:ext cx="64135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étthyrnd blaðra 49"/>
          <p:cNvSpPr/>
          <p:nvPr/>
        </p:nvSpPr>
        <p:spPr>
          <a:xfrm>
            <a:off x="286602" y="3287076"/>
            <a:ext cx="1739539" cy="1472118"/>
          </a:xfrm>
          <a:prstGeom prst="wedgeRectCallout">
            <a:avLst>
              <a:gd name="adj1" fmla="val 67509"/>
              <a:gd name="adj2" fmla="val -210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Með því að smella á „Sjá minna“ er hægt að fela sundurliðun álagningar</a:t>
            </a:r>
          </a:p>
        </p:txBody>
      </p:sp>
      <p:sp>
        <p:nvSpPr>
          <p:cNvPr id="48" name="TextBox 13"/>
          <p:cNvSpPr txBox="1"/>
          <p:nvPr/>
        </p:nvSpPr>
        <p:spPr>
          <a:xfrm>
            <a:off x="2345175" y="5688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5426634" y="5688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Mynd 177"/>
          <p:cNvPicPr>
            <a:picLocks noChangeAspect="1"/>
          </p:cNvPicPr>
          <p:nvPr/>
        </p:nvPicPr>
        <p:blipFill rotWithShape="1">
          <a:blip r:embed="rId3"/>
          <a:srcRect t="19774"/>
          <a:stretch/>
        </p:blipFill>
        <p:spPr>
          <a:xfrm>
            <a:off x="1767769" y="3452690"/>
            <a:ext cx="8910640" cy="4021122"/>
          </a:xfrm>
          <a:prstGeom prst="rect">
            <a:avLst/>
          </a:prstGeom>
        </p:spPr>
      </p:pic>
      <p:pic>
        <p:nvPicPr>
          <p:cNvPr id="50" name="Myn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02" y="-1339216"/>
            <a:ext cx="8910640" cy="5012235"/>
          </a:xfrm>
          <a:prstGeom prst="rect">
            <a:avLst/>
          </a:prstGeom>
        </p:spPr>
      </p:pic>
      <p:pic>
        <p:nvPicPr>
          <p:cNvPr id="51" name="Mynd 177"/>
          <p:cNvPicPr>
            <a:picLocks noChangeAspect="1"/>
          </p:cNvPicPr>
          <p:nvPr/>
        </p:nvPicPr>
        <p:blipFill rotWithShape="1">
          <a:blip r:embed="rId3"/>
          <a:srcRect t="19774" b="14450"/>
          <a:stretch/>
        </p:blipFill>
        <p:spPr>
          <a:xfrm>
            <a:off x="1773333" y="2632162"/>
            <a:ext cx="8910640" cy="3046979"/>
          </a:xfrm>
          <a:prstGeom prst="rect">
            <a:avLst/>
          </a:prstGeom>
        </p:spPr>
      </p:pic>
      <p:sp>
        <p:nvSpPr>
          <p:cNvPr id="52" name="Rounded Rectangle 81"/>
          <p:cNvSpPr/>
          <p:nvPr/>
        </p:nvSpPr>
        <p:spPr>
          <a:xfrm>
            <a:off x="2210700" y="148130"/>
            <a:ext cx="7965768" cy="3321683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étthyrningur 9"/>
          <p:cNvSpPr/>
          <p:nvPr/>
        </p:nvSpPr>
        <p:spPr>
          <a:xfrm>
            <a:off x="9768346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étthyrningur 181"/>
          <p:cNvSpPr/>
          <p:nvPr/>
        </p:nvSpPr>
        <p:spPr>
          <a:xfrm>
            <a:off x="2210700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étthyrningur 182"/>
          <p:cNvSpPr/>
          <p:nvPr/>
        </p:nvSpPr>
        <p:spPr>
          <a:xfrm>
            <a:off x="4202142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étthyrningur 183"/>
          <p:cNvSpPr/>
          <p:nvPr/>
        </p:nvSpPr>
        <p:spPr>
          <a:xfrm>
            <a:off x="2210699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57" name="Rétthyrningur 184"/>
          <p:cNvSpPr/>
          <p:nvPr/>
        </p:nvSpPr>
        <p:spPr>
          <a:xfrm>
            <a:off x="4202142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58" name="Rétthyrningur 178"/>
          <p:cNvSpPr/>
          <p:nvPr/>
        </p:nvSpPr>
        <p:spPr>
          <a:xfrm>
            <a:off x="61935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étthyrningur 185"/>
          <p:cNvSpPr/>
          <p:nvPr/>
        </p:nvSpPr>
        <p:spPr>
          <a:xfrm>
            <a:off x="6193584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60" name="Rétthyrningur 179"/>
          <p:cNvSpPr/>
          <p:nvPr/>
        </p:nvSpPr>
        <p:spPr>
          <a:xfrm>
            <a:off x="81850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61" name="Jafnarma þríhyrningur 60"/>
          <p:cNvSpPr/>
          <p:nvPr/>
        </p:nvSpPr>
        <p:spPr>
          <a:xfrm flipV="1">
            <a:off x="3159477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5221053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2341566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4" name="Rétthyrningur 63"/>
          <p:cNvSpPr/>
          <p:nvPr/>
        </p:nvSpPr>
        <p:spPr>
          <a:xfrm>
            <a:off x="8048296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65" name="Rétthyrningur 64"/>
          <p:cNvSpPr/>
          <p:nvPr/>
        </p:nvSpPr>
        <p:spPr>
          <a:xfrm>
            <a:off x="7481525" y="3165635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pic>
        <p:nvPicPr>
          <p:cNvPr id="66" name="Mynd 19"/>
          <p:cNvPicPr>
            <a:picLocks noChangeAspect="1"/>
          </p:cNvPicPr>
          <p:nvPr/>
        </p:nvPicPr>
        <p:blipFill rotWithShape="1">
          <a:blip r:embed="rId4"/>
          <a:srcRect t="6649" b="76599"/>
          <a:stretch/>
        </p:blipFill>
        <p:spPr>
          <a:xfrm>
            <a:off x="2390424" y="1199706"/>
            <a:ext cx="7573801" cy="718741"/>
          </a:xfrm>
          <a:prstGeom prst="rect">
            <a:avLst/>
          </a:prstGeom>
        </p:spPr>
      </p:pic>
      <p:pic>
        <p:nvPicPr>
          <p:cNvPr id="67" name="Mynd 66"/>
          <p:cNvPicPr>
            <a:picLocks noChangeAspect="1"/>
          </p:cNvPicPr>
          <p:nvPr/>
        </p:nvPicPr>
        <p:blipFill rotWithShape="1">
          <a:blip r:embed="rId5"/>
          <a:srcRect b="13945"/>
          <a:stretch/>
        </p:blipFill>
        <p:spPr>
          <a:xfrm>
            <a:off x="2223092" y="6817827"/>
            <a:ext cx="987638" cy="272810"/>
          </a:xfrm>
          <a:prstGeom prst="rect">
            <a:avLst/>
          </a:prstGeom>
        </p:spPr>
      </p:pic>
      <p:sp>
        <p:nvSpPr>
          <p:cNvPr id="68" name="Ávalur rétthyrningur 86"/>
          <p:cNvSpPr/>
          <p:nvPr/>
        </p:nvSpPr>
        <p:spPr>
          <a:xfrm>
            <a:off x="2387683" y="1847893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meira</a:t>
            </a:r>
          </a:p>
        </p:txBody>
      </p:sp>
      <p:pic>
        <p:nvPicPr>
          <p:cNvPr id="69" name="Mynd 19"/>
          <p:cNvPicPr>
            <a:picLocks noChangeAspect="1"/>
          </p:cNvPicPr>
          <p:nvPr/>
        </p:nvPicPr>
        <p:blipFill rotWithShape="1">
          <a:blip r:embed="rId4"/>
          <a:srcRect t="11926" b="79995"/>
          <a:stretch/>
        </p:blipFill>
        <p:spPr>
          <a:xfrm>
            <a:off x="2387683" y="2334373"/>
            <a:ext cx="7573801" cy="346635"/>
          </a:xfrm>
          <a:prstGeom prst="rect">
            <a:avLst/>
          </a:prstGeom>
        </p:spPr>
      </p:pic>
      <p:sp>
        <p:nvSpPr>
          <p:cNvPr id="70" name="Rétthyrningur 22"/>
          <p:cNvSpPr/>
          <p:nvPr/>
        </p:nvSpPr>
        <p:spPr>
          <a:xfrm>
            <a:off x="2218782" y="1199505"/>
            <a:ext cx="793482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	         -38.001        -35.600        -35.600        -30.000         -30.000        -30.000          -30.000      </a:t>
            </a:r>
            <a:r>
              <a:rPr kumimoji="0" lang="is-I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 		         50.000 		                                    50.000		              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						                    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-129.201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2387683" y="2858942"/>
            <a:ext cx="5916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72" name="Bein tengilína 50"/>
          <p:cNvCxnSpPr/>
          <p:nvPr/>
        </p:nvCxnSpPr>
        <p:spPr>
          <a:xfrm flipV="1">
            <a:off x="2388313" y="1459004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13"/>
          <p:cNvSpPr txBox="1"/>
          <p:nvPr/>
        </p:nvSpPr>
        <p:spPr>
          <a:xfrm>
            <a:off x="4440625" y="1819566"/>
            <a:ext cx="5624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</p:txBody>
      </p:sp>
      <p:cxnSp>
        <p:nvCxnSpPr>
          <p:cNvPr id="74" name="Bein tengilína 73"/>
          <p:cNvCxnSpPr/>
          <p:nvPr/>
        </p:nvCxnSpPr>
        <p:spPr>
          <a:xfrm>
            <a:off x="9140908" y="2648181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Rounded Rectangle 81"/>
          <p:cNvSpPr/>
          <p:nvPr/>
        </p:nvSpPr>
        <p:spPr>
          <a:xfrm>
            <a:off x="9140908" y="1142217"/>
            <a:ext cx="810317" cy="1780836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81"/>
          <p:cNvSpPr/>
          <p:nvPr/>
        </p:nvSpPr>
        <p:spPr>
          <a:xfrm>
            <a:off x="2221166" y="3641935"/>
            <a:ext cx="7972506" cy="2990047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Bein tengilína 50"/>
          <p:cNvCxnSpPr/>
          <p:nvPr/>
        </p:nvCxnSpPr>
        <p:spPr>
          <a:xfrm flipV="1">
            <a:off x="5280226" y="4116172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Rétthyrningur 78"/>
          <p:cNvSpPr/>
          <p:nvPr/>
        </p:nvSpPr>
        <p:spPr>
          <a:xfrm>
            <a:off x="2488115" y="4851649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80" name="Rétthyrningur 79"/>
          <p:cNvSpPr/>
          <p:nvPr/>
        </p:nvSpPr>
        <p:spPr>
          <a:xfrm>
            <a:off x="3651008" y="4863036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81" name="Rétthyrningur 80"/>
          <p:cNvSpPr/>
          <p:nvPr/>
        </p:nvSpPr>
        <p:spPr>
          <a:xfrm>
            <a:off x="2633457" y="4483803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2" name="Rétthyrningur 81"/>
          <p:cNvSpPr/>
          <p:nvPr/>
        </p:nvSpPr>
        <p:spPr>
          <a:xfrm>
            <a:off x="3758890" y="4482676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83" name="Rétthyrningur 82"/>
          <p:cNvSpPr/>
          <p:nvPr/>
        </p:nvSpPr>
        <p:spPr>
          <a:xfrm>
            <a:off x="2236449" y="5395274"/>
            <a:ext cx="27495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</a:t>
            </a:r>
            <a:r>
              <a:rPr lang="is-IS" sz="120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4.600.000*</a:t>
            </a:r>
          </a:p>
          <a:p>
            <a:pPr lvl="0" algn="ctr">
              <a:defRPr/>
            </a:pPr>
            <a:endParaRPr lang="is-IS" sz="100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>
              <a:defRPr/>
            </a:pPr>
            <a: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*Umsókn um lækkun tekjuskattsstofns samkvæmt </a:t>
            </a:r>
            <a:b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85" name="Mynd 19"/>
          <p:cNvPicPr>
            <a:picLocks noChangeAspect="1"/>
          </p:cNvPicPr>
          <p:nvPr/>
        </p:nvPicPr>
        <p:blipFill rotWithShape="1">
          <a:blip r:embed="rId4"/>
          <a:srcRect t="11371" b="38916"/>
          <a:stretch/>
        </p:blipFill>
        <p:spPr>
          <a:xfrm>
            <a:off x="5524588" y="4310596"/>
            <a:ext cx="2681850" cy="2133009"/>
          </a:xfrm>
          <a:prstGeom prst="rect">
            <a:avLst/>
          </a:prstGeom>
        </p:spPr>
      </p:pic>
      <p:sp>
        <p:nvSpPr>
          <p:cNvPr id="86" name="Rétthyrningur 22"/>
          <p:cNvSpPr/>
          <p:nvPr/>
        </p:nvSpPr>
        <p:spPr>
          <a:xfrm>
            <a:off x="5351979" y="4383815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87" name="Rétthyrningur 86"/>
          <p:cNvSpPr/>
          <p:nvPr/>
        </p:nvSpPr>
        <p:spPr>
          <a:xfrm>
            <a:off x="5577925" y="5042373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étthyrningur 87"/>
          <p:cNvSpPr/>
          <p:nvPr/>
        </p:nvSpPr>
        <p:spPr>
          <a:xfrm>
            <a:off x="5577925" y="6195402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9" name="Bein tengilína 50"/>
          <p:cNvCxnSpPr/>
          <p:nvPr/>
        </p:nvCxnSpPr>
        <p:spPr>
          <a:xfrm>
            <a:off x="7456998" y="6105148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Bein tengilína 50"/>
          <p:cNvCxnSpPr/>
          <p:nvPr/>
        </p:nvCxnSpPr>
        <p:spPr>
          <a:xfrm>
            <a:off x="7456998" y="4952146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2" name="Línurit 91"/>
          <p:cNvGraphicFramePr/>
          <p:nvPr>
            <p:extLst/>
          </p:nvPr>
        </p:nvGraphicFramePr>
        <p:xfrm>
          <a:off x="7928351" y="4055083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4" name="Rétthyrnd blaðra 93"/>
          <p:cNvSpPr/>
          <p:nvPr/>
        </p:nvSpPr>
        <p:spPr>
          <a:xfrm>
            <a:off x="2387165" y="2184455"/>
            <a:ext cx="7576705" cy="1236055"/>
          </a:xfrm>
          <a:prstGeom prst="wedgeRectCallout">
            <a:avLst>
              <a:gd name="adj1" fmla="val -21093"/>
              <a:gd name="adj2" fmla="val 7839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Skipting skattgreiðslna af launum</a:t>
            </a: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Hér er sérstaklega verið að sýna skiptingu skattgreiðslna, annars vegar sem hlutfall af tekjuskattsstofni</a:t>
            </a:r>
            <a:r>
              <a:rPr kumimoji="0" lang="is-IS" sz="1600" b="0" i="0" u="none" strike="noStrike" kern="1200" cap="none" spc="0" normalizeH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viðkomandi (sem er nýtt) og hins vegar skiptinguna á milli ríkis og sveitarfélags (sem var birt áður)</a:t>
            </a:r>
            <a:b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b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2345175" y="3783826"/>
            <a:ext cx="263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23,22% </a:t>
            </a: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af tekjuskattsstofni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5" name="TextBox 13"/>
          <p:cNvSpPr txBox="1"/>
          <p:nvPr/>
        </p:nvSpPr>
        <p:spPr>
          <a:xfrm>
            <a:off x="5426634" y="3783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203EE1-B8E5-4F66-AB4A-6553EA23EDDA}"/>
              </a:ext>
            </a:extLst>
          </p:cNvPr>
          <p:cNvSpPr/>
          <p:nvPr/>
        </p:nvSpPr>
        <p:spPr>
          <a:xfrm>
            <a:off x="2707646" y="3996107"/>
            <a:ext cx="706559" cy="320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>
              <a:spcBef>
                <a:spcPts val="600"/>
              </a:spcBef>
              <a:spcAft>
                <a:spcPts val="300"/>
              </a:spcAft>
              <a:buClr>
                <a:srgbClr val="00468C"/>
              </a:buClr>
            </a:pPr>
            <a:endParaRPr lang="LID4096" dirty="0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Mynd 177"/>
          <p:cNvPicPr>
            <a:picLocks noChangeAspect="1"/>
          </p:cNvPicPr>
          <p:nvPr/>
        </p:nvPicPr>
        <p:blipFill rotWithShape="1">
          <a:blip r:embed="rId2"/>
          <a:srcRect t="19774"/>
          <a:stretch/>
        </p:blipFill>
        <p:spPr>
          <a:xfrm>
            <a:off x="1767769" y="3595565"/>
            <a:ext cx="8910640" cy="4021122"/>
          </a:xfrm>
          <a:prstGeom prst="rect">
            <a:avLst/>
          </a:prstGeom>
        </p:spPr>
      </p:pic>
      <p:pic>
        <p:nvPicPr>
          <p:cNvPr id="50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02" y="-1319338"/>
            <a:ext cx="8910640" cy="5012235"/>
          </a:xfrm>
          <a:prstGeom prst="rect">
            <a:avLst/>
          </a:prstGeom>
        </p:spPr>
      </p:pic>
      <p:pic>
        <p:nvPicPr>
          <p:cNvPr id="51" name="Mynd 177"/>
          <p:cNvPicPr>
            <a:picLocks noChangeAspect="1"/>
          </p:cNvPicPr>
          <p:nvPr/>
        </p:nvPicPr>
        <p:blipFill rotWithShape="1">
          <a:blip r:embed="rId2"/>
          <a:srcRect t="19774" b="14450"/>
          <a:stretch/>
        </p:blipFill>
        <p:spPr>
          <a:xfrm>
            <a:off x="1773333" y="2632162"/>
            <a:ext cx="8910640" cy="3046979"/>
          </a:xfrm>
          <a:prstGeom prst="rect">
            <a:avLst/>
          </a:prstGeom>
        </p:spPr>
      </p:pic>
      <p:sp>
        <p:nvSpPr>
          <p:cNvPr id="52" name="Rounded Rectangle 81"/>
          <p:cNvSpPr/>
          <p:nvPr/>
        </p:nvSpPr>
        <p:spPr>
          <a:xfrm>
            <a:off x="2210700" y="148130"/>
            <a:ext cx="7965768" cy="3321683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étthyrningur 9"/>
          <p:cNvSpPr/>
          <p:nvPr/>
        </p:nvSpPr>
        <p:spPr>
          <a:xfrm>
            <a:off x="9768346" y="-1114688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Útskráning</a:t>
            </a:r>
            <a:endParaRPr kumimoji="0" lang="is-IS" sz="7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étthyrningur 181"/>
          <p:cNvSpPr/>
          <p:nvPr/>
        </p:nvSpPr>
        <p:spPr>
          <a:xfrm>
            <a:off x="2210700" y="-399852"/>
            <a:ext cx="1991442" cy="213769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étthyrningur 182"/>
          <p:cNvSpPr/>
          <p:nvPr/>
        </p:nvSpPr>
        <p:spPr>
          <a:xfrm>
            <a:off x="4202142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étthyrningur 183"/>
          <p:cNvSpPr/>
          <p:nvPr/>
        </p:nvSpPr>
        <p:spPr>
          <a:xfrm>
            <a:off x="2210699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Mín mál</a:t>
            </a:r>
          </a:p>
        </p:txBody>
      </p:sp>
      <p:sp>
        <p:nvSpPr>
          <p:cNvPr id="57" name="Rétthyrningur 184"/>
          <p:cNvSpPr/>
          <p:nvPr/>
        </p:nvSpPr>
        <p:spPr>
          <a:xfrm>
            <a:off x="4202142" y="-42255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Framtal</a:t>
            </a:r>
          </a:p>
        </p:txBody>
      </p:sp>
      <p:sp>
        <p:nvSpPr>
          <p:cNvPr id="58" name="Rétthyrningur 178"/>
          <p:cNvSpPr/>
          <p:nvPr/>
        </p:nvSpPr>
        <p:spPr>
          <a:xfrm>
            <a:off x="6193584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étthyrningur 185"/>
          <p:cNvSpPr/>
          <p:nvPr/>
        </p:nvSpPr>
        <p:spPr>
          <a:xfrm>
            <a:off x="6193584" y="-428901"/>
            <a:ext cx="1991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Rafræn skil</a:t>
            </a:r>
          </a:p>
        </p:txBody>
      </p:sp>
      <p:sp>
        <p:nvSpPr>
          <p:cNvPr id="60" name="Rétthyrningur 179"/>
          <p:cNvSpPr/>
          <p:nvPr/>
        </p:nvSpPr>
        <p:spPr>
          <a:xfrm>
            <a:off x="8185026" y="-399856"/>
            <a:ext cx="1991442" cy="21376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Stillingar</a:t>
            </a:r>
          </a:p>
        </p:txBody>
      </p:sp>
      <p:sp>
        <p:nvSpPr>
          <p:cNvPr id="61" name="Jafnarma þríhyrningur 60"/>
          <p:cNvSpPr/>
          <p:nvPr/>
        </p:nvSpPr>
        <p:spPr>
          <a:xfrm flipV="1">
            <a:off x="3159477" y="-195866"/>
            <a:ext cx="138112" cy="57150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5221053" y="692856"/>
            <a:ext cx="45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Skuld að fjárhæð kr. 129.201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2341566" y="225867"/>
            <a:ext cx="294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Niðurstaða álagningar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Jóhannes Jónsson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4" name="Rétthyrningur 63"/>
          <p:cNvSpPr/>
          <p:nvPr/>
        </p:nvSpPr>
        <p:spPr>
          <a:xfrm>
            <a:off x="8048296" y="212070"/>
            <a:ext cx="201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niðurstöðu álagningar maka</a:t>
            </a:r>
          </a:p>
        </p:txBody>
      </p:sp>
      <p:sp>
        <p:nvSpPr>
          <p:cNvPr id="65" name="Rétthyrningur 64"/>
          <p:cNvSpPr/>
          <p:nvPr/>
        </p:nvSpPr>
        <p:spPr>
          <a:xfrm>
            <a:off x="7481525" y="3165635"/>
            <a:ext cx="2583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s-IS" sz="1000" u="sng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Sækja prentvæna útgáfu</a:t>
            </a:r>
            <a:r>
              <a:rPr lang="is-IS" sz="10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s-IS" sz="10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(pdf)</a:t>
            </a:r>
          </a:p>
        </p:txBody>
      </p:sp>
      <p:pic>
        <p:nvPicPr>
          <p:cNvPr id="66" name="Mynd 19"/>
          <p:cNvPicPr>
            <a:picLocks noChangeAspect="1"/>
          </p:cNvPicPr>
          <p:nvPr/>
        </p:nvPicPr>
        <p:blipFill rotWithShape="1">
          <a:blip r:embed="rId3"/>
          <a:srcRect t="6649" b="76599"/>
          <a:stretch/>
        </p:blipFill>
        <p:spPr>
          <a:xfrm>
            <a:off x="2390424" y="1199706"/>
            <a:ext cx="7573801" cy="718741"/>
          </a:xfrm>
          <a:prstGeom prst="rect">
            <a:avLst/>
          </a:prstGeom>
        </p:spPr>
      </p:pic>
      <p:pic>
        <p:nvPicPr>
          <p:cNvPr id="67" name="Mynd 66"/>
          <p:cNvPicPr>
            <a:picLocks noChangeAspect="1"/>
          </p:cNvPicPr>
          <p:nvPr/>
        </p:nvPicPr>
        <p:blipFill rotWithShape="1">
          <a:blip r:embed="rId4"/>
          <a:srcRect b="13945"/>
          <a:stretch/>
        </p:blipFill>
        <p:spPr>
          <a:xfrm>
            <a:off x="2223092" y="6951177"/>
            <a:ext cx="987638" cy="272810"/>
          </a:xfrm>
          <a:prstGeom prst="rect">
            <a:avLst/>
          </a:prstGeom>
        </p:spPr>
      </p:pic>
      <p:sp>
        <p:nvSpPr>
          <p:cNvPr id="68" name="Ávalur rétthyrningur 86"/>
          <p:cNvSpPr/>
          <p:nvPr/>
        </p:nvSpPr>
        <p:spPr>
          <a:xfrm>
            <a:off x="2387683" y="1847893"/>
            <a:ext cx="693032" cy="211258"/>
          </a:xfrm>
          <a:prstGeom prst="roundRect">
            <a:avLst>
              <a:gd name="adj" fmla="val 8717"/>
            </a:avLst>
          </a:prstGeom>
          <a:solidFill>
            <a:srgbClr val="2E75B6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Sjá meira</a:t>
            </a:r>
          </a:p>
        </p:txBody>
      </p:sp>
      <p:pic>
        <p:nvPicPr>
          <p:cNvPr id="69" name="Mynd 19"/>
          <p:cNvPicPr>
            <a:picLocks noChangeAspect="1"/>
          </p:cNvPicPr>
          <p:nvPr/>
        </p:nvPicPr>
        <p:blipFill rotWithShape="1">
          <a:blip r:embed="rId3"/>
          <a:srcRect t="11926" b="79995"/>
          <a:stretch/>
        </p:blipFill>
        <p:spPr>
          <a:xfrm>
            <a:off x="2387683" y="2334373"/>
            <a:ext cx="7573801" cy="346635"/>
          </a:xfrm>
          <a:prstGeom prst="rect">
            <a:avLst/>
          </a:prstGeom>
        </p:spPr>
      </p:pic>
      <p:sp>
        <p:nvSpPr>
          <p:cNvPr id="70" name="Rétthyrningur 22"/>
          <p:cNvSpPr/>
          <p:nvPr/>
        </p:nvSpPr>
        <p:spPr>
          <a:xfrm>
            <a:off x="2218782" y="1199505"/>
            <a:ext cx="793482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         1. júní          1. júlí          1. ágú          1. sep          1. okt         1. nóv           1. des        Samtals</a:t>
            </a:r>
            <a:endParaRPr kumimoji="0" lang="is-I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Til greiðslu/inneignar	         -38.001        -35.600        -35.600        -30.000         -30.000        -30.000          -30.000      </a:t>
            </a:r>
            <a:r>
              <a:rPr kumimoji="0" lang="is-I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-229.201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 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Barnabætur 		         50.000 		                                    50.000		                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						                             </a:t>
            </a:r>
            <a:r>
              <a:rPr kumimoji="0" lang="is-I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Samtals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</a:t>
            </a:r>
            <a:r>
              <a:rPr kumimoji="0" lang="is-I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-129.201</a:t>
            </a:r>
            <a:endParaRPr kumimoji="0" lang="is-I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2387683" y="2858942"/>
            <a:ext cx="5916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Inneign til útborgunar 1. júní, kr. 50.000 lögð inn á reikning nr. 0303-26-002410 hjá Arion banka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Upplýsingar um inneign/skuldastöðu veitir </a:t>
            </a:r>
            <a:r>
              <a:rPr kumimoji="0" lang="is-I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innheimtumaður ríkissjóðs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Barnabótum er ekki skuldajafnað nema á móti áður greiddri fyrirframgreiðslu</a:t>
            </a:r>
            <a:endParaRPr kumimoji="0" lang="is-I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72" name="Bein tengilína 50"/>
          <p:cNvCxnSpPr/>
          <p:nvPr/>
        </p:nvCxnSpPr>
        <p:spPr>
          <a:xfrm flipV="1">
            <a:off x="2388313" y="1459004"/>
            <a:ext cx="7575912" cy="896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13"/>
          <p:cNvSpPr txBox="1"/>
          <p:nvPr/>
        </p:nvSpPr>
        <p:spPr>
          <a:xfrm>
            <a:off x="4440625" y="1819566"/>
            <a:ext cx="5624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</p:txBody>
      </p:sp>
      <p:cxnSp>
        <p:nvCxnSpPr>
          <p:cNvPr id="74" name="Bein tengilína 73"/>
          <p:cNvCxnSpPr/>
          <p:nvPr/>
        </p:nvCxnSpPr>
        <p:spPr>
          <a:xfrm>
            <a:off x="9140908" y="2648181"/>
            <a:ext cx="820576" cy="5033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Rounded Rectangle 81"/>
          <p:cNvSpPr/>
          <p:nvPr/>
        </p:nvSpPr>
        <p:spPr>
          <a:xfrm>
            <a:off x="9140908" y="1142217"/>
            <a:ext cx="810317" cy="1780836"/>
          </a:xfrm>
          <a:prstGeom prst="roundRect">
            <a:avLst>
              <a:gd name="adj" fmla="val 534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81"/>
          <p:cNvSpPr/>
          <p:nvPr/>
        </p:nvSpPr>
        <p:spPr>
          <a:xfrm>
            <a:off x="2221166" y="3641935"/>
            <a:ext cx="7972506" cy="3072544"/>
          </a:xfrm>
          <a:prstGeom prst="roundRect">
            <a:avLst>
              <a:gd name="adj" fmla="val 53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Bein tengilína 50"/>
          <p:cNvCxnSpPr/>
          <p:nvPr/>
        </p:nvCxnSpPr>
        <p:spPr>
          <a:xfrm flipV="1">
            <a:off x="5280226" y="4116172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Rétthyrningur 78"/>
          <p:cNvSpPr/>
          <p:nvPr/>
        </p:nvSpPr>
        <p:spPr>
          <a:xfrm>
            <a:off x="2488115" y="4851649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8,70%</a:t>
            </a:r>
          </a:p>
        </p:txBody>
      </p:sp>
      <p:sp>
        <p:nvSpPr>
          <p:cNvPr id="80" name="Rétthyrningur 79"/>
          <p:cNvSpPr/>
          <p:nvPr/>
        </p:nvSpPr>
        <p:spPr>
          <a:xfrm>
            <a:off x="3651008" y="4863036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81" name="Rétthyrningur 80"/>
          <p:cNvSpPr/>
          <p:nvPr/>
        </p:nvSpPr>
        <p:spPr>
          <a:xfrm>
            <a:off x="2633457" y="4483803"/>
            <a:ext cx="67999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2" name="Rétthyrningur 81"/>
          <p:cNvSpPr/>
          <p:nvPr/>
        </p:nvSpPr>
        <p:spPr>
          <a:xfrm>
            <a:off x="3758890" y="4482676"/>
            <a:ext cx="8723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Þar af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83" name="Rétthyrningur 82"/>
          <p:cNvSpPr/>
          <p:nvPr/>
        </p:nvSpPr>
        <p:spPr>
          <a:xfrm>
            <a:off x="2236449" y="5395274"/>
            <a:ext cx="27495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</a:t>
            </a:r>
            <a:r>
              <a:rPr lang="is-IS" sz="120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4.600.000*</a:t>
            </a:r>
          </a:p>
          <a:p>
            <a:pPr lvl="0" algn="ctr">
              <a:defRPr/>
            </a:pPr>
            <a:endParaRPr lang="is-IS" sz="100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>
              <a:defRPr/>
            </a:pPr>
            <a: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*Umsókn um lækkun tekjuskattsstofns samkvæmt </a:t>
            </a:r>
            <a:b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is-IS" sz="90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65. gr. skattalaga var samþykkt og var stofninn lækkaður um 130.000 kr.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85" name="Mynd 19"/>
          <p:cNvPicPr>
            <a:picLocks noChangeAspect="1"/>
          </p:cNvPicPr>
          <p:nvPr/>
        </p:nvPicPr>
        <p:blipFill rotWithShape="1">
          <a:blip r:embed="rId3"/>
          <a:srcRect t="11371" b="38916"/>
          <a:stretch/>
        </p:blipFill>
        <p:spPr>
          <a:xfrm>
            <a:off x="5524588" y="4310596"/>
            <a:ext cx="2681850" cy="2133009"/>
          </a:xfrm>
          <a:prstGeom prst="rect">
            <a:avLst/>
          </a:prstGeom>
        </p:spPr>
      </p:pic>
      <p:sp>
        <p:nvSpPr>
          <p:cNvPr id="86" name="Rétthyrningur 22"/>
          <p:cNvSpPr/>
          <p:nvPr/>
        </p:nvSpPr>
        <p:spPr>
          <a:xfrm>
            <a:off x="5351979" y="4383815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1.035.000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- 634.884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400.116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667.920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        </a:t>
            </a:r>
            <a:r>
              <a:rPr kumimoji="0" lang="is-I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667.920</a:t>
            </a:r>
          </a:p>
        </p:txBody>
      </p:sp>
      <p:sp>
        <p:nvSpPr>
          <p:cNvPr id="87" name="Rétthyrningur 86"/>
          <p:cNvSpPr/>
          <p:nvPr/>
        </p:nvSpPr>
        <p:spPr>
          <a:xfrm>
            <a:off x="5577925" y="5042373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étthyrningur 87"/>
          <p:cNvSpPr/>
          <p:nvPr/>
        </p:nvSpPr>
        <p:spPr>
          <a:xfrm>
            <a:off x="5577925" y="6195402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2" name="Línurit 91"/>
          <p:cNvGraphicFramePr/>
          <p:nvPr>
            <p:extLst/>
          </p:nvPr>
        </p:nvGraphicFramePr>
        <p:xfrm>
          <a:off x="7928351" y="4055083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9" name="Bein tengilína 50"/>
          <p:cNvCxnSpPr/>
          <p:nvPr/>
        </p:nvCxnSpPr>
        <p:spPr>
          <a:xfrm flipV="1">
            <a:off x="5283113" y="2406511"/>
            <a:ext cx="1761" cy="20069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0" name="Rétthyrningur 249"/>
          <p:cNvSpPr/>
          <p:nvPr/>
        </p:nvSpPr>
        <p:spPr>
          <a:xfrm>
            <a:off x="2491002" y="314198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-4,29%</a:t>
            </a:r>
          </a:p>
        </p:txBody>
      </p:sp>
      <p:sp>
        <p:nvSpPr>
          <p:cNvPr id="251" name="Rétthyrningur 250"/>
          <p:cNvSpPr/>
          <p:nvPr/>
        </p:nvSpPr>
        <p:spPr>
          <a:xfrm>
            <a:off x="3653895" y="3153375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14,52%</a:t>
            </a:r>
          </a:p>
        </p:txBody>
      </p:sp>
      <p:sp>
        <p:nvSpPr>
          <p:cNvPr id="252" name="Rétthyrningur 251"/>
          <p:cNvSpPr/>
          <p:nvPr/>
        </p:nvSpPr>
        <p:spPr>
          <a:xfrm>
            <a:off x="2605086" y="2774142"/>
            <a:ext cx="742512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Hlutfall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ríkisins*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53" name="Rétthyrningur 252"/>
          <p:cNvSpPr/>
          <p:nvPr/>
        </p:nvSpPr>
        <p:spPr>
          <a:xfrm>
            <a:off x="3756168" y="2773015"/>
            <a:ext cx="8835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Hlutfall til </a:t>
            </a:r>
            <a:b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sveitarfélags</a:t>
            </a:r>
          </a:p>
        </p:txBody>
      </p:sp>
      <p:sp>
        <p:nvSpPr>
          <p:cNvPr id="254" name="Rétthyrningur 253"/>
          <p:cNvSpPr/>
          <p:nvPr/>
        </p:nvSpPr>
        <p:spPr>
          <a:xfrm>
            <a:off x="2239336" y="3685613"/>
            <a:ext cx="2749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Tekjuskattsstofn þinn er 2.370.000</a:t>
            </a: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*Ríkissjóður greiðir 101.634 kr. af álögðu útsvari þínu, en það skilar sér ávallt að fullu til sveitarfélaga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56" name="Mynd 19"/>
          <p:cNvPicPr>
            <a:picLocks noChangeAspect="1"/>
          </p:cNvPicPr>
          <p:nvPr/>
        </p:nvPicPr>
        <p:blipFill rotWithShape="1">
          <a:blip r:embed="rId3"/>
          <a:srcRect t="11371" b="38916"/>
          <a:stretch/>
        </p:blipFill>
        <p:spPr>
          <a:xfrm>
            <a:off x="5527475" y="2600935"/>
            <a:ext cx="2681850" cy="2133009"/>
          </a:xfrm>
          <a:prstGeom prst="rect">
            <a:avLst/>
          </a:prstGeom>
        </p:spPr>
      </p:pic>
      <p:sp>
        <p:nvSpPr>
          <p:cNvPr id="257" name="Rétthyrningur 22"/>
          <p:cNvSpPr/>
          <p:nvPr/>
        </p:nvSpPr>
        <p:spPr>
          <a:xfrm>
            <a:off x="5354866" y="2674154"/>
            <a:ext cx="30473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Reiknaður tekjuskattur	            533.250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Frádreginn persónuafsláttur                - 533.250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Tekjuskattur til innheimtu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Álagt útsvar til sveitarfélags	            344.124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Persónuafsláttur til greiðslu útsvars      - 101.634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Útsvar til innheimtu  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     </a:t>
            </a:r>
            <a:r>
              <a:rPr kumimoji="0" lang="is-I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is-I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242.490</a:t>
            </a:r>
          </a:p>
        </p:txBody>
      </p:sp>
      <p:sp>
        <p:nvSpPr>
          <p:cNvPr id="258" name="Rétthyrningur 257"/>
          <p:cNvSpPr/>
          <p:nvPr/>
        </p:nvSpPr>
        <p:spPr>
          <a:xfrm>
            <a:off x="5580812" y="3332712"/>
            <a:ext cx="70485" cy="835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Rétthyrningur 258"/>
          <p:cNvSpPr/>
          <p:nvPr/>
        </p:nvSpPr>
        <p:spPr>
          <a:xfrm>
            <a:off x="5580812" y="4485741"/>
            <a:ext cx="70485" cy="83518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3" name="Línurit 262"/>
          <p:cNvGraphicFramePr/>
          <p:nvPr>
            <p:extLst/>
          </p:nvPr>
        </p:nvGraphicFramePr>
        <p:xfrm>
          <a:off x="7928721" y="2345422"/>
          <a:ext cx="2600102" cy="22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5" name="TextBox 13"/>
          <p:cNvSpPr txBox="1"/>
          <p:nvPr/>
        </p:nvSpPr>
        <p:spPr>
          <a:xfrm>
            <a:off x="2345175" y="20693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10,23%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5426634" y="20691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2345175" y="3783826"/>
            <a:ext cx="259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Skattar lagðir á tekjur þínar</a:t>
            </a:r>
            <a:b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eru 23,22% af tekjuskattsstofni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8" name="TextBox 13"/>
          <p:cNvSpPr txBox="1"/>
          <p:nvPr/>
        </p:nvSpPr>
        <p:spPr>
          <a:xfrm>
            <a:off x="5426634" y="3783678"/>
            <a:ext cx="463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Skipting á skattgreiðslum þínum </a:t>
            </a:r>
            <a:b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s-IS" sz="140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ríkissjóðs og sveitarfélags</a:t>
            </a:r>
            <a:endParaRPr lang="en-US" sz="140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9" name="Bein tengilína 50"/>
          <p:cNvCxnSpPr/>
          <p:nvPr/>
        </p:nvCxnSpPr>
        <p:spPr>
          <a:xfrm>
            <a:off x="7456998" y="6105148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Bein tengilína 50"/>
          <p:cNvCxnSpPr/>
          <p:nvPr/>
        </p:nvCxnSpPr>
        <p:spPr>
          <a:xfrm>
            <a:off x="7456998" y="4952146"/>
            <a:ext cx="749440" cy="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Ávalur rétthyrningur 76"/>
          <p:cNvSpPr/>
          <p:nvPr/>
        </p:nvSpPr>
        <p:spPr>
          <a:xfrm>
            <a:off x="2354797" y="2048473"/>
            <a:ext cx="2753580" cy="2444593"/>
          </a:xfrm>
          <a:prstGeom prst="roundRect">
            <a:avLst>
              <a:gd name="adj" fmla="val 2466"/>
            </a:avLst>
          </a:prstGeom>
          <a:solidFill>
            <a:srgbClr val="C00000">
              <a:alpha val="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Ávalur rétthyrningur 83"/>
          <p:cNvSpPr/>
          <p:nvPr/>
        </p:nvSpPr>
        <p:spPr>
          <a:xfrm>
            <a:off x="5392913" y="2051819"/>
            <a:ext cx="4704776" cy="2753856"/>
          </a:xfrm>
          <a:prstGeom prst="roundRect">
            <a:avLst>
              <a:gd name="adj" fmla="val 2466"/>
            </a:avLst>
          </a:prstGeom>
          <a:solidFill>
            <a:srgbClr val="C00000">
              <a:alpha val="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Ávalur rétthyrningur 90"/>
          <p:cNvSpPr/>
          <p:nvPr/>
        </p:nvSpPr>
        <p:spPr>
          <a:xfrm>
            <a:off x="8292263" y="2257943"/>
            <a:ext cx="1805426" cy="2354436"/>
          </a:xfrm>
          <a:prstGeom prst="roundRect">
            <a:avLst>
              <a:gd name="adj" fmla="val 2466"/>
            </a:avLst>
          </a:prstGeom>
          <a:solidFill>
            <a:srgbClr val="C00000">
              <a:alpha val="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Ávalur rétthyrningur 92"/>
          <p:cNvSpPr/>
          <p:nvPr/>
        </p:nvSpPr>
        <p:spPr>
          <a:xfrm>
            <a:off x="2488114" y="3170681"/>
            <a:ext cx="1067827" cy="392266"/>
          </a:xfrm>
          <a:prstGeom prst="roundRect">
            <a:avLst>
              <a:gd name="adj" fmla="val 2466"/>
            </a:avLst>
          </a:prstGeom>
          <a:solidFill>
            <a:srgbClr val="C00000">
              <a:alpha val="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5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1.25E-6 -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3.54167E-6 -0.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-0.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/>
      <p:bldP spid="60" grpId="0" animBg="1"/>
      <p:bldP spid="61" grpId="0" animBg="1"/>
      <p:bldP spid="62" grpId="0"/>
      <p:bldP spid="63" grpId="0"/>
      <p:bldP spid="64" grpId="0"/>
      <p:bldP spid="65" grpId="0"/>
      <p:bldP spid="68" grpId="0" animBg="1"/>
      <p:bldP spid="70" grpId="0"/>
      <p:bldP spid="71" grpId="0"/>
      <p:bldP spid="73" grpId="0"/>
      <p:bldP spid="75" grpId="0" animBg="1"/>
      <p:bldP spid="76" grpId="0" animBg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6" grpId="0"/>
      <p:bldP spid="86" grpId="1"/>
      <p:bldP spid="87" grpId="0" animBg="1"/>
      <p:bldP spid="87" grpId="1" animBg="1"/>
      <p:bldP spid="88" grpId="0" animBg="1"/>
      <p:bldP spid="88" grpId="1" animBg="1"/>
      <p:bldGraphic spid="92" grpId="0">
        <p:bldAsOne/>
      </p:bldGraphic>
      <p:bldGraphic spid="92" grpId="1">
        <p:bldAsOne/>
      </p:bldGraphic>
      <p:bldP spid="250" grpId="0"/>
      <p:bldP spid="251" grpId="0"/>
      <p:bldP spid="252" grpId="0"/>
      <p:bldP spid="253" grpId="0"/>
      <p:bldP spid="254" grpId="0"/>
      <p:bldP spid="257" grpId="0"/>
      <p:bldP spid="258" grpId="0" animBg="1"/>
      <p:bldP spid="259" grpId="0" animBg="1"/>
      <p:bldGraphic spid="263" grpId="0">
        <p:bldAsOne/>
      </p:bldGraphic>
      <p:bldP spid="95" grpId="0"/>
      <p:bldP spid="96" grpId="0"/>
      <p:bldP spid="97" grpId="0"/>
      <p:bldP spid="97" grpId="1"/>
      <p:bldP spid="98" grpId="0"/>
      <p:bldP spid="98" grpId="1"/>
      <p:bldP spid="77" grpId="0" animBg="1"/>
      <p:bldP spid="77" grpId="1" animBg="1"/>
      <p:bldP spid="84" grpId="0" animBg="1"/>
      <p:bldP spid="84" grpId="1" animBg="1"/>
      <p:bldP spid="91" grpId="0" animBg="1"/>
      <p:bldP spid="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B6FD5C-F8F0-48E7-AF0B-4BB3B038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Takk fyrir!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900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99456" y="439650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>
                <a:solidFill>
                  <a:srgbClr val="FFFFFF"/>
                </a:solidFill>
              </a:rPr>
              <a:t>Rafrænir innviðir</a:t>
            </a:r>
          </a:p>
        </p:txBody>
      </p:sp>
      <p:sp>
        <p:nvSpPr>
          <p:cNvPr id="39" name="Rétthyrningur 2">
            <a:extLst>
              <a:ext uri="{FF2B5EF4-FFF2-40B4-BE49-F238E27FC236}">
                <a16:creationId xmlns:a16="http://schemas.microsoft.com/office/drawing/2014/main" id="{3C4341E6-FFEE-4212-AE49-DC52530BDC92}"/>
              </a:ext>
            </a:extLst>
          </p:cNvPr>
          <p:cNvSpPr/>
          <p:nvPr/>
        </p:nvSpPr>
        <p:spPr>
          <a:xfrm>
            <a:off x="4295800" y="1459499"/>
            <a:ext cx="7597398" cy="4679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marL="0" lvl="1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tabLst>
                <a:tab pos="542925" algn="l"/>
              </a:tabLst>
            </a:pPr>
            <a:r>
              <a:rPr lang="is-IS" sz="2200" b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Aðgengi að þjónustu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Umsóknir og leyfi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Staðfestingar, álit og fyrirspurnir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Sjálfsafgreiðsla</a:t>
            </a:r>
            <a:endParaRPr lang="is-IS" sz="2200" b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lvl="1">
              <a:spcBef>
                <a:spcPts val="300"/>
              </a:spcBef>
              <a:spcAft>
                <a:spcPts val="300"/>
              </a:spcAft>
              <a:buClr>
                <a:srgbClr val="00468C"/>
              </a:buClr>
              <a:buSzPct val="120000"/>
              <a:tabLst>
                <a:tab pos="542925" algn="l"/>
              </a:tabLst>
            </a:pPr>
            <a:r>
              <a:rPr lang="is-IS" sz="2200" b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Aðgengi að gögnum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Notendur geta nálgast öll gögn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Pósthólf með tilkynningum, skjölum og öðrum gögnum</a:t>
            </a:r>
            <a:endParaRPr lang="is-IS" sz="2200" b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lvl="1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tabLst>
                <a:tab pos="542925" algn="l"/>
              </a:tabLst>
            </a:pPr>
            <a:r>
              <a:rPr lang="is-IS" sz="2200" b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Einsláttur (</a:t>
            </a:r>
            <a:r>
              <a:rPr lang="is-IS" sz="2200" b="1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once-only</a:t>
            </a:r>
            <a:r>
              <a:rPr lang="is-IS" sz="2200" b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)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Notendur skrá eða afhenda upplýsingar um sig einu sinni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Upplýsingar  </a:t>
            </a:r>
            <a:r>
              <a:rPr lang="is-IS" sz="2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nýttar</a:t>
            </a: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í samskiptum við aðra opinbera aðila 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  <a:buClr>
                <a:srgbClr val="00468C"/>
              </a:buClr>
              <a:buSzPct val="120000"/>
              <a:tabLst>
                <a:tab pos="542925" algn="l"/>
              </a:tabLst>
            </a:pPr>
            <a:r>
              <a:rPr lang="is-IS" sz="2200" b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Skjótvirk og heildstæð þjónusta: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Aukinn sjálfvirkni í afgreiðslu stjórnvalda</a:t>
            </a:r>
          </a:p>
          <a:p>
            <a:pPr marL="361950" lvl="1" indent="-3619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Wingdings" charset="2"/>
              <a:buChar char="§"/>
              <a:tabLst>
                <a:tab pos="542925" algn="l"/>
              </a:tabLst>
            </a:pPr>
            <a:r>
              <a:rPr lang="is-IS" sz="2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Yfirsýn yfir stöðu mála</a:t>
            </a:r>
          </a:p>
        </p:txBody>
      </p:sp>
      <p:pic>
        <p:nvPicPr>
          <p:cNvPr id="19" name="Mynd 3">
            <a:extLst>
              <a:ext uri="{FF2B5EF4-FFF2-40B4-BE49-F238E27FC236}">
                <a16:creationId xmlns:a16="http://schemas.microsoft.com/office/drawing/2014/main" id="{9A943379-993C-491D-A686-6A220C2A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96" y="404664"/>
            <a:ext cx="3932054" cy="7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99456" y="439650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>
                <a:solidFill>
                  <a:srgbClr val="FFFFFF"/>
                </a:solidFill>
              </a:rPr>
              <a:t>Rafrænir innviðir</a:t>
            </a:r>
          </a:p>
        </p:txBody>
      </p:sp>
      <p:sp>
        <p:nvSpPr>
          <p:cNvPr id="39" name="Rétthyrningur 2">
            <a:extLst>
              <a:ext uri="{FF2B5EF4-FFF2-40B4-BE49-F238E27FC236}">
                <a16:creationId xmlns:a16="http://schemas.microsoft.com/office/drawing/2014/main" id="{3C4341E6-FFEE-4212-AE49-DC52530BDC92}"/>
              </a:ext>
            </a:extLst>
          </p:cNvPr>
          <p:cNvSpPr/>
          <p:nvPr/>
        </p:nvSpPr>
        <p:spPr>
          <a:xfrm>
            <a:off x="3719736" y="2479097"/>
            <a:ext cx="4752528" cy="1198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marL="0" lvl="1" algn="ctr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tabLst>
                <a:tab pos="542925" algn="l"/>
              </a:tabLst>
            </a:pPr>
            <a:r>
              <a:rPr lang="is-IS" sz="9600" b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2020</a:t>
            </a:r>
            <a:endParaRPr lang="is-IS" sz="96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9" name="Mynd 3">
            <a:extLst>
              <a:ext uri="{FF2B5EF4-FFF2-40B4-BE49-F238E27FC236}">
                <a16:creationId xmlns:a16="http://schemas.microsoft.com/office/drawing/2014/main" id="{9A943379-993C-491D-A686-6A220C2A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96" y="404664"/>
            <a:ext cx="3932054" cy="7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6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99456" y="439650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>
                <a:solidFill>
                  <a:srgbClr val="FFFFFF"/>
                </a:solidFill>
              </a:rPr>
              <a:t>Rafrænir innviðir</a:t>
            </a:r>
          </a:p>
        </p:txBody>
      </p:sp>
      <p:pic>
        <p:nvPicPr>
          <p:cNvPr id="18" name="Mynd 5">
            <a:extLst>
              <a:ext uri="{FF2B5EF4-FFF2-40B4-BE49-F238E27FC236}">
                <a16:creationId xmlns:a16="http://schemas.microsoft.com/office/drawing/2014/main" id="{FA82D3C5-135F-45FA-B327-0CDC90E2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41" y="476672"/>
            <a:ext cx="9984695" cy="57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99456" y="439650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>
                <a:solidFill>
                  <a:srgbClr val="FFFFFF"/>
                </a:solidFill>
              </a:rPr>
              <a:t>Rafrænir innviðir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41DDF-42AB-4EFC-B67D-B47BFFA13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57" y="458698"/>
            <a:ext cx="11083636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7230BDE-1B83-4608-BA75-DFB38FDD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717032"/>
            <a:ext cx="10515600" cy="630195"/>
          </a:xfrm>
        </p:spPr>
        <p:txBody>
          <a:bodyPr/>
          <a:lstStyle/>
          <a:p>
            <a:r>
              <a:rPr lang="is-IS"/>
              <a:t>Upplýsingar um álagningu 2018</a:t>
            </a:r>
            <a:endParaRPr lang="LID4096"/>
          </a:p>
        </p:txBody>
      </p:sp>
      <p:pic>
        <p:nvPicPr>
          <p:cNvPr id="1028" name="Picture 4" descr="RÃ­kisskattstjÃ³ri">
            <a:extLst>
              <a:ext uri="{FF2B5EF4-FFF2-40B4-BE49-F238E27FC236}">
                <a16:creationId xmlns:a16="http://schemas.microsoft.com/office/drawing/2014/main" id="{CD4B51B4-11D7-4E51-AF8E-00737661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67" y="1124744"/>
            <a:ext cx="25241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3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étthyrningur 10"/>
          <p:cNvSpPr/>
          <p:nvPr/>
        </p:nvSpPr>
        <p:spPr>
          <a:xfrm>
            <a:off x="686862" y="304800"/>
            <a:ext cx="5183442" cy="62255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étthyrningur 11"/>
          <p:cNvSpPr/>
          <p:nvPr/>
        </p:nvSpPr>
        <p:spPr>
          <a:xfrm>
            <a:off x="6344957" y="304799"/>
            <a:ext cx="5124150" cy="62255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Mynd 2"/>
          <p:cNvPicPr>
            <a:picLocks noChangeAspect="1"/>
          </p:cNvPicPr>
          <p:nvPr/>
        </p:nvPicPr>
        <p:blipFill rotWithShape="1">
          <a:blip r:embed="rId3"/>
          <a:srcRect t="2510"/>
          <a:stretch/>
        </p:blipFill>
        <p:spPr>
          <a:xfrm>
            <a:off x="6514104" y="388619"/>
            <a:ext cx="4700423" cy="3488825"/>
          </a:xfrm>
          <a:prstGeom prst="rect">
            <a:avLst/>
          </a:prstGeom>
        </p:spPr>
      </p:pic>
      <p:pic>
        <p:nvPicPr>
          <p:cNvPr id="14" name="Mynd 13"/>
          <p:cNvPicPr>
            <a:picLocks noChangeAspect="1"/>
          </p:cNvPicPr>
          <p:nvPr/>
        </p:nvPicPr>
        <p:blipFill rotWithShape="1">
          <a:blip r:embed="rId4"/>
          <a:srcRect r="4599" b="8795"/>
          <a:stretch/>
        </p:blipFill>
        <p:spPr>
          <a:xfrm>
            <a:off x="753604" y="405129"/>
            <a:ext cx="5083316" cy="6071872"/>
          </a:xfrm>
          <a:prstGeom prst="rect">
            <a:avLst/>
          </a:prstGeom>
        </p:spPr>
      </p:pic>
      <p:sp>
        <p:nvSpPr>
          <p:cNvPr id="13" name="Textarammi 12"/>
          <p:cNvSpPr txBox="1"/>
          <p:nvPr/>
        </p:nvSpPr>
        <p:spPr>
          <a:xfrm>
            <a:off x="6556623" y="4148706"/>
            <a:ext cx="470439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s-I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Gamli álagningar- og innheimtuseðillinn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Þessi framsetning er barn síns tíma </a:t>
            </a:r>
            <a:b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(eiginlega barnabarn síns tíma)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Fyrir flesta viðskiptavini RSK er nær ógjörningur að skilja þetta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yn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920" y="212638"/>
            <a:ext cx="6487763" cy="6416762"/>
          </a:xfrm>
          <a:prstGeom prst="rect">
            <a:avLst/>
          </a:prstGeom>
        </p:spPr>
      </p:pic>
      <p:sp>
        <p:nvSpPr>
          <p:cNvPr id="10" name="Textarammi 9"/>
          <p:cNvSpPr txBox="1"/>
          <p:nvPr/>
        </p:nvSpPr>
        <p:spPr>
          <a:xfrm>
            <a:off x="309336" y="807357"/>
            <a:ext cx="4523921" cy="1981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s-I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Ný framsetning á niðurstöðu álagningar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Nýja framsetningin birtir niðurstöðuna í tvískiptri mynd sem inniheldur:</a:t>
            </a:r>
            <a:b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358775" marR="0" lvl="1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s-I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Niðurstöðu álagningar</a:t>
            </a:r>
            <a:b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58775" marR="0" lvl="1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s-I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Skipting skattgreiðslna af launum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Skoðum þetta nánar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12" name="Vinkill 11"/>
          <p:cNvCxnSpPr/>
          <p:nvPr/>
        </p:nvCxnSpPr>
        <p:spPr>
          <a:xfrm>
            <a:off x="2108200" y="2108200"/>
            <a:ext cx="3844365" cy="224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inkill 13"/>
          <p:cNvCxnSpPr/>
          <p:nvPr/>
        </p:nvCxnSpPr>
        <p:spPr>
          <a:xfrm>
            <a:off x="3177540" y="2527303"/>
            <a:ext cx="2642234" cy="159518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0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JA_Template_Master_V3">
  <a:themeElements>
    <a:clrScheme name="Fjá-Efn — Litir">
      <a:dk1>
        <a:srgbClr val="00458B"/>
      </a:dk1>
      <a:lt1>
        <a:srgbClr val="DDDED4"/>
      </a:lt1>
      <a:dk2>
        <a:srgbClr val="5B5B58"/>
      </a:dk2>
      <a:lt2>
        <a:srgbClr val="E7E6E6"/>
      </a:lt2>
      <a:accent1>
        <a:srgbClr val="00458B"/>
      </a:accent1>
      <a:accent2>
        <a:srgbClr val="D1AD4E"/>
      </a:accent2>
      <a:accent3>
        <a:srgbClr val="BA0000"/>
      </a:accent3>
      <a:accent4>
        <a:srgbClr val="0071E7"/>
      </a:accent4>
      <a:accent5>
        <a:srgbClr val="FC8D00"/>
      </a:accent5>
      <a:accent6>
        <a:srgbClr val="91170A"/>
      </a:accent6>
      <a:hlink>
        <a:srgbClr val="438737"/>
      </a:hlink>
      <a:folHlink>
        <a:srgbClr val="87428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marL="0" algn="ctr">
          <a:spcBef>
            <a:spcPts val="600"/>
          </a:spcBef>
          <a:spcAft>
            <a:spcPts val="300"/>
          </a:spcAft>
          <a:buClr>
            <a:srgbClr val="00468C"/>
          </a:buClr>
          <a:defRPr dirty="0" smtClean="0">
            <a:solidFill>
              <a:srgbClr val="FFFFFF"/>
            </a:solidFill>
            <a:latin typeface="Corbel" charset="0"/>
            <a:ea typeface="Corbel" charset="0"/>
            <a:cs typeface="Corbe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JA_Template_Master_V2" id="{617353F9-0177-4247-B5AD-28AE1A49FADA}" vid="{3B9D3919-618C-9747-80F7-8D9AC1409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63a438-8245-4385-b776-54f85edad9c1">
      <UserInfo>
        <DisplayName>Guðrún Ögmundsdóttir</DisplayName>
        <AccountId>20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3F5AAD317BE4FA4F9220E1404B0FD" ma:contentTypeVersion="6" ma:contentTypeDescription="Create a new document." ma:contentTypeScope="" ma:versionID="44bce097f973144148c6e921263c0248">
  <xsd:schema xmlns:xsd="http://www.w3.org/2001/XMLSchema" xmlns:xs="http://www.w3.org/2001/XMLSchema" xmlns:p="http://schemas.microsoft.com/office/2006/metadata/properties" xmlns:ns2="06776e1b-4f70-4c44-bb31-2312b9b5c4a9" xmlns:ns3="6463a438-8245-4385-b776-54f85edad9c1" targetNamespace="http://schemas.microsoft.com/office/2006/metadata/properties" ma:root="true" ma:fieldsID="fe5e02f4a22744ca4f10978c02a396b2" ns2:_="" ns3:_="">
    <xsd:import namespace="06776e1b-4f70-4c44-bb31-2312b9b5c4a9"/>
    <xsd:import namespace="6463a438-8245-4385-b776-54f85edad9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76e1b-4f70-4c44-bb31-2312b9b5c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3a438-8245-4385-b776-54f85edad9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816E3-4540-487A-A550-4A04E21C6D0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6463a438-8245-4385-b776-54f85edad9c1"/>
    <ds:schemaRef ds:uri="06776e1b-4f70-4c44-bb31-2312b9b5c4a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9806B4-153D-4E1E-9439-7CDB1FB85F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FBCF21-1839-4DBC-9E55-3D757E789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776e1b-4f70-4c44-bb31-2312b9b5c4a9"/>
    <ds:schemaRef ds:uri="6463a438-8245-4385-b776-54f85edad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2663</Words>
  <Application>Microsoft Office PowerPoint</Application>
  <PresentationFormat>Víðskjár</PresentationFormat>
  <Paragraphs>1678</Paragraphs>
  <Slides>27</Slides>
  <Notes>11</Notes>
  <HiddenSlides>0</HiddenSlides>
  <MMClips>0</MMClips>
  <ScaleCrop>false</ScaleCrop>
  <HeadingPairs>
    <vt:vector size="8" baseType="variant">
      <vt:variant>
        <vt:lpstr>Notaðar leturgerðir</vt:lpstr>
      </vt:variant>
      <vt:variant>
        <vt:i4>9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27</vt:i4>
      </vt:variant>
      <vt:variant>
        <vt:lpstr>Sérstilltar sýningar</vt:lpstr>
      </vt:variant>
      <vt:variant>
        <vt:i4>1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Segoe UI</vt:lpstr>
      <vt:lpstr>Segoe UI Black</vt:lpstr>
      <vt:lpstr>Segoe UI Light</vt:lpstr>
      <vt:lpstr>Verdana</vt:lpstr>
      <vt:lpstr>Wingdings</vt:lpstr>
      <vt:lpstr>FJA_Template_Master_V3</vt:lpstr>
      <vt:lpstr>Upplýsingar um álagningu</vt:lpstr>
      <vt:lpstr>Leiðarljós í opinberri þjónustu</vt:lpstr>
      <vt:lpstr>PowerPoint-kynning</vt:lpstr>
      <vt:lpstr>PowerPoint-kynning</vt:lpstr>
      <vt:lpstr>PowerPoint-kynning</vt:lpstr>
      <vt:lpstr>PowerPoint-kynning</vt:lpstr>
      <vt:lpstr>Upplýsingar um álagningu 2018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Takk fyrir!</vt:lpstr>
      <vt:lpstr>Stytt_útgáfa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Elva Björk Sverrisdóttir</dc:creator>
  <cp:lastModifiedBy>Elva Björk Sverrisdóttir</cp:lastModifiedBy>
  <cp:revision>5</cp:revision>
  <dcterms:modified xsi:type="dcterms:W3CDTF">2018-05-29T11:39:22Z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0x010100B8B3F5AAD317BE4FA4F9220E1404B0FD</vt:lpwstr>
  </property>
</Properties>
</file>