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87" r:id="rId7"/>
  </p:sldMasterIdLst>
  <p:notesMasterIdLst>
    <p:notesMasterId r:id="rId48"/>
  </p:notesMasterIdLst>
  <p:handoutMasterIdLst>
    <p:handoutMasterId r:id="rId49"/>
  </p:handoutMasterIdLst>
  <p:sldIdLst>
    <p:sldId id="364" r:id="rId8"/>
    <p:sldId id="365" r:id="rId9"/>
    <p:sldId id="366" r:id="rId10"/>
    <p:sldId id="367" r:id="rId11"/>
    <p:sldId id="286" r:id="rId12"/>
    <p:sldId id="332" r:id="rId13"/>
    <p:sldId id="329" r:id="rId14"/>
    <p:sldId id="331" r:id="rId15"/>
    <p:sldId id="368" r:id="rId16"/>
    <p:sldId id="333" r:id="rId17"/>
    <p:sldId id="369" r:id="rId18"/>
    <p:sldId id="337" r:id="rId19"/>
    <p:sldId id="319" r:id="rId20"/>
    <p:sldId id="327" r:id="rId21"/>
    <p:sldId id="340" r:id="rId22"/>
    <p:sldId id="344" r:id="rId23"/>
    <p:sldId id="342" r:id="rId24"/>
    <p:sldId id="370" r:id="rId25"/>
    <p:sldId id="371" r:id="rId26"/>
    <p:sldId id="363" r:id="rId27"/>
    <p:sldId id="320" r:id="rId28"/>
    <p:sldId id="321" r:id="rId29"/>
    <p:sldId id="372" r:id="rId30"/>
    <p:sldId id="373" r:id="rId31"/>
    <p:sldId id="354" r:id="rId32"/>
    <p:sldId id="355" r:id="rId33"/>
    <p:sldId id="356" r:id="rId34"/>
    <p:sldId id="358" r:id="rId35"/>
    <p:sldId id="374" r:id="rId36"/>
    <p:sldId id="361" r:id="rId37"/>
    <p:sldId id="324" r:id="rId38"/>
    <p:sldId id="323" r:id="rId39"/>
    <p:sldId id="375" r:id="rId40"/>
    <p:sldId id="345" r:id="rId41"/>
    <p:sldId id="314" r:id="rId42"/>
    <p:sldId id="348" r:id="rId43"/>
    <p:sldId id="376" r:id="rId44"/>
    <p:sldId id="377" r:id="rId45"/>
    <p:sldId id="322" r:id="rId46"/>
    <p:sldId id="280" r:id="rId47"/>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ERGOETTER Andreas" initials="W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BC1"/>
    <a:srgbClr val="DA2128"/>
    <a:srgbClr val="8CC841"/>
    <a:srgbClr val="EF9599"/>
    <a:srgbClr val="C0E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4" autoAdjust="0"/>
    <p:restoredTop sz="88946" autoAdjust="0"/>
  </p:normalViewPr>
  <p:slideViewPr>
    <p:cSldViewPr>
      <p:cViewPr>
        <p:scale>
          <a:sx n="66" d="100"/>
          <a:sy n="66" d="100"/>
        </p:scale>
        <p:origin x="1124" y="-3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4" d="100"/>
          <a:sy n="64" d="100"/>
        </p:scale>
        <p:origin x="339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C2DA6A6-0BA7-4C0F-98A9-C2E3A2FF9918}" type="datetimeFigureOut">
              <a:rPr lang="en-GB" smtClean="0"/>
              <a:t>06/07/2021</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C1ECDA2-CB89-421D-B7BF-D6C9EAEB1443}" type="slidenum">
              <a:rPr lang="en-GB" smtClean="0"/>
              <a:t>‹#›</a:t>
            </a:fld>
            <a:endParaRPr lang="en-GB"/>
          </a:p>
        </p:txBody>
      </p:sp>
    </p:spTree>
    <p:extLst>
      <p:ext uri="{BB962C8B-B14F-4D97-AF65-F5344CB8AC3E}">
        <p14:creationId xmlns:p14="http://schemas.microsoft.com/office/powerpoint/2010/main" val="271023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6D64E8F-D87E-4CBD-8B6F-AB1FC5E8463E}" type="datetimeFigureOut">
              <a:rPr lang="en-GB" smtClean="0"/>
              <a:t>06/07/2021</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EB34F21-0346-4CC7-A32A-5FCE79075091}" type="slidenum">
              <a:rPr lang="en-GB" smtClean="0"/>
              <a:t>‹#›</a:t>
            </a:fld>
            <a:endParaRPr lang="en-GB"/>
          </a:p>
        </p:txBody>
      </p:sp>
    </p:spTree>
    <p:extLst>
      <p:ext uri="{BB962C8B-B14F-4D97-AF65-F5344CB8AC3E}">
        <p14:creationId xmlns:p14="http://schemas.microsoft.com/office/powerpoint/2010/main" val="61698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B34F21-0346-4CC7-A32A-5FCE79075091}" type="slidenum">
              <a:rPr lang="en-GB" smtClean="0"/>
              <a:t>2</a:t>
            </a:fld>
            <a:endParaRPr lang="en-GB"/>
          </a:p>
        </p:txBody>
      </p:sp>
    </p:spTree>
    <p:extLst>
      <p:ext uri="{BB962C8B-B14F-4D97-AF65-F5344CB8AC3E}">
        <p14:creationId xmlns:p14="http://schemas.microsoft.com/office/powerpoint/2010/main" val="345735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11</a:t>
            </a:fld>
            <a:endParaRPr lang="en-GB"/>
          </a:p>
        </p:txBody>
      </p:sp>
    </p:spTree>
    <p:extLst>
      <p:ext uri="{BB962C8B-B14F-4D97-AF65-F5344CB8AC3E}">
        <p14:creationId xmlns:p14="http://schemas.microsoft.com/office/powerpoint/2010/main" val="120973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baseline scenario assumes a primary balance of 0.7% of GDP and</a:t>
            </a:r>
            <a:r>
              <a:rPr lang="en-US" baseline="0" dirty="0" smtClean="0"/>
              <a:t> the age structure of the population remaining the same. </a:t>
            </a:r>
            <a:r>
              <a:rPr lang="en-US" dirty="0" smtClean="0"/>
              <a:t>The ageing cost scenario adds public health, long-term care and pension spending obligations on top of the baseline scenario as people will grow older. The “ageing cost plus policy reform” scenario reflects a reduction of disability benefits with</a:t>
            </a:r>
            <a:r>
              <a:rPr lang="en-US" baseline="0" dirty="0" smtClean="0"/>
              <a:t> its positive growth and fiscal effects.</a:t>
            </a:r>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12</a:t>
            </a:fld>
            <a:endParaRPr lang="en-GB"/>
          </a:p>
        </p:txBody>
      </p:sp>
    </p:spTree>
    <p:extLst>
      <p:ext uri="{BB962C8B-B14F-4D97-AF65-F5344CB8AC3E}">
        <p14:creationId xmlns:p14="http://schemas.microsoft.com/office/powerpoint/2010/main" val="185831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19</a:t>
            </a:fld>
            <a:endParaRPr lang="en-GB"/>
          </a:p>
        </p:txBody>
      </p:sp>
    </p:spTree>
    <p:extLst>
      <p:ext uri="{BB962C8B-B14F-4D97-AF65-F5344CB8AC3E}">
        <p14:creationId xmlns:p14="http://schemas.microsoft.com/office/powerpoint/2010/main" val="1200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The </a:t>
            </a:r>
            <a:r>
              <a:rPr lang="de-CH" dirty="0" err="1" smtClean="0"/>
              <a:t>gender</a:t>
            </a:r>
            <a:r>
              <a:rPr lang="de-CH" dirty="0" smtClean="0"/>
              <a:t> </a:t>
            </a:r>
            <a:r>
              <a:rPr lang="de-CH" dirty="0" err="1" smtClean="0"/>
              <a:t>gap</a:t>
            </a:r>
            <a:r>
              <a:rPr lang="de-CH" dirty="0" smtClean="0"/>
              <a:t> </a:t>
            </a:r>
            <a:r>
              <a:rPr lang="de-CH" dirty="0" err="1" smtClean="0"/>
              <a:t>is</a:t>
            </a:r>
            <a:r>
              <a:rPr lang="de-CH" dirty="0" smtClean="0"/>
              <a:t> high </a:t>
            </a:r>
            <a:r>
              <a:rPr lang="de-CH" dirty="0" err="1" smtClean="0"/>
              <a:t>for</a:t>
            </a:r>
            <a:r>
              <a:rPr lang="de-CH" dirty="0" smtClean="0"/>
              <a:t> </a:t>
            </a:r>
            <a:r>
              <a:rPr lang="de-CH" dirty="0" err="1" smtClean="0"/>
              <a:t>historical</a:t>
            </a:r>
            <a:r>
              <a:rPr lang="de-CH" baseline="0" dirty="0" smtClean="0"/>
              <a:t> </a:t>
            </a:r>
            <a:r>
              <a:rPr lang="de-CH" baseline="0" dirty="0" err="1" smtClean="0"/>
              <a:t>reasons</a:t>
            </a:r>
            <a:r>
              <a:rPr lang="de-CH" baseline="0" dirty="0" smtClean="0"/>
              <a:t> (Iceland </a:t>
            </a:r>
            <a:r>
              <a:rPr lang="de-CH" baseline="0" dirty="0" err="1" smtClean="0"/>
              <a:t>being</a:t>
            </a:r>
            <a:r>
              <a:rPr lang="de-CH" baseline="0" dirty="0" smtClean="0"/>
              <a:t> a </a:t>
            </a:r>
            <a:r>
              <a:rPr lang="de-CH" baseline="0" dirty="0" err="1" smtClean="0"/>
              <a:t>poor</a:t>
            </a:r>
            <a:r>
              <a:rPr lang="de-CH" baseline="0" dirty="0" smtClean="0"/>
              <a:t> </a:t>
            </a:r>
            <a:r>
              <a:rPr lang="de-CH" baseline="0" dirty="0" err="1" smtClean="0"/>
              <a:t>country</a:t>
            </a:r>
            <a:r>
              <a:rPr lang="de-CH" baseline="0" dirty="0" smtClean="0"/>
              <a:t>, </a:t>
            </a:r>
            <a:r>
              <a:rPr lang="de-CH" baseline="0" dirty="0" err="1" smtClean="0"/>
              <a:t>people</a:t>
            </a:r>
            <a:r>
              <a:rPr lang="de-CH" baseline="0" dirty="0" smtClean="0"/>
              <a:t> </a:t>
            </a:r>
            <a:r>
              <a:rPr lang="de-CH" baseline="0" dirty="0" err="1" smtClean="0"/>
              <a:t>worked</a:t>
            </a:r>
            <a:r>
              <a:rPr lang="de-CH" baseline="0" dirty="0" smtClean="0"/>
              <a:t> a </a:t>
            </a:r>
            <a:r>
              <a:rPr lang="de-CH" baseline="0" dirty="0" err="1" smtClean="0"/>
              <a:t>lot</a:t>
            </a:r>
            <a:r>
              <a:rPr lang="de-CH" baseline="0" dirty="0" smtClean="0"/>
              <a:t>. Also </a:t>
            </a:r>
            <a:r>
              <a:rPr lang="de-CH" baseline="0" dirty="0" err="1" smtClean="0"/>
              <a:t>working</a:t>
            </a:r>
            <a:r>
              <a:rPr lang="de-CH" baseline="0" dirty="0" smtClean="0"/>
              <a:t> </a:t>
            </a:r>
            <a:r>
              <a:rPr lang="de-CH" baseline="0" dirty="0" err="1" smtClean="0"/>
              <a:t>hours</a:t>
            </a:r>
            <a:r>
              <a:rPr lang="de-CH" baseline="0" dirty="0" smtClean="0"/>
              <a:t> in </a:t>
            </a:r>
            <a:r>
              <a:rPr lang="de-CH" baseline="0" dirty="0" err="1" smtClean="0"/>
              <a:t>the</a:t>
            </a:r>
            <a:r>
              <a:rPr lang="de-CH" baseline="0" dirty="0" smtClean="0"/>
              <a:t> </a:t>
            </a:r>
            <a:r>
              <a:rPr lang="de-CH" baseline="0" dirty="0" err="1" smtClean="0"/>
              <a:t>fishing</a:t>
            </a:r>
            <a:r>
              <a:rPr lang="de-CH" baseline="0" dirty="0" smtClean="0"/>
              <a:t> </a:t>
            </a:r>
            <a:r>
              <a:rPr lang="de-CH" baseline="0" dirty="0" err="1" smtClean="0"/>
              <a:t>industry</a:t>
            </a:r>
            <a:r>
              <a:rPr lang="de-CH" baseline="0" dirty="0" smtClean="0"/>
              <a:t> </a:t>
            </a:r>
            <a:r>
              <a:rPr lang="de-CH" baseline="0" dirty="0" err="1" smtClean="0"/>
              <a:t>are</a:t>
            </a:r>
            <a:r>
              <a:rPr lang="de-CH" baseline="0" dirty="0" smtClean="0"/>
              <a:t> </a:t>
            </a:r>
            <a:r>
              <a:rPr lang="de-CH" baseline="0" dirty="0" err="1" smtClean="0"/>
              <a:t>long</a:t>
            </a:r>
            <a:r>
              <a:rPr lang="de-CH" baseline="0" dirty="0" smtClean="0"/>
              <a:t>). Still </a:t>
            </a:r>
            <a:r>
              <a:rPr lang="de-CH" baseline="0" dirty="0" err="1" smtClean="0"/>
              <a:t>the</a:t>
            </a:r>
            <a:r>
              <a:rPr lang="de-CH" baseline="0" dirty="0" smtClean="0"/>
              <a:t> </a:t>
            </a:r>
            <a:r>
              <a:rPr lang="de-CH" baseline="0" dirty="0" err="1" smtClean="0"/>
              <a:t>gap</a:t>
            </a:r>
            <a:r>
              <a:rPr lang="de-CH" baseline="0" dirty="0" smtClean="0"/>
              <a:t> </a:t>
            </a:r>
            <a:r>
              <a:rPr lang="de-CH" baseline="0" dirty="0" err="1" smtClean="0"/>
              <a:t>is</a:t>
            </a:r>
            <a:r>
              <a:rPr lang="de-CH" baseline="0" dirty="0" smtClean="0"/>
              <a:t> </a:t>
            </a:r>
            <a:r>
              <a:rPr lang="de-CH" baseline="0" dirty="0" err="1" smtClean="0"/>
              <a:t>declining</a:t>
            </a:r>
            <a:r>
              <a:rPr lang="de-CH" baseline="0" dirty="0" smtClean="0"/>
              <a:t> </a:t>
            </a:r>
            <a:r>
              <a:rPr lang="de-CH" baseline="0" dirty="0" err="1" smtClean="0"/>
              <a:t>only</a:t>
            </a:r>
            <a:r>
              <a:rPr lang="de-CH" baseline="0" dirty="0" smtClean="0"/>
              <a:t> </a:t>
            </a:r>
            <a:r>
              <a:rPr lang="de-CH" baseline="0" dirty="0" err="1" smtClean="0"/>
              <a:t>slowly</a:t>
            </a:r>
            <a:r>
              <a:rPr lang="de-CH" baseline="0" dirty="0" smtClean="0"/>
              <a:t>, </a:t>
            </a:r>
            <a:r>
              <a:rPr lang="de-CH" baseline="0" dirty="0" err="1" smtClean="0"/>
              <a:t>with</a:t>
            </a:r>
            <a:r>
              <a:rPr lang="de-CH" baseline="0" dirty="0" smtClean="0"/>
              <a:t> </a:t>
            </a:r>
            <a:r>
              <a:rPr lang="de-CH" baseline="0" dirty="0" err="1" smtClean="0"/>
              <a:t>women</a:t>
            </a:r>
            <a:r>
              <a:rPr lang="de-CH" baseline="0" dirty="0" smtClean="0"/>
              <a:t> – </a:t>
            </a:r>
            <a:r>
              <a:rPr lang="de-CH" baseline="0" dirty="0" err="1" smtClean="0"/>
              <a:t>often</a:t>
            </a:r>
            <a:r>
              <a:rPr lang="de-CH" baseline="0" dirty="0" smtClean="0"/>
              <a:t> </a:t>
            </a:r>
            <a:r>
              <a:rPr lang="de-CH" baseline="0" dirty="0" err="1" smtClean="0"/>
              <a:t>second</a:t>
            </a:r>
            <a:r>
              <a:rPr lang="de-CH" baseline="0" dirty="0" smtClean="0"/>
              <a:t> </a:t>
            </a:r>
            <a:r>
              <a:rPr lang="de-CH" baseline="0" dirty="0" err="1" smtClean="0"/>
              <a:t>earners</a:t>
            </a:r>
            <a:r>
              <a:rPr lang="de-CH" baseline="0" dirty="0" smtClean="0"/>
              <a:t> – still </a:t>
            </a:r>
            <a:r>
              <a:rPr lang="de-CH" baseline="0" dirty="0" err="1" smtClean="0"/>
              <a:t>working</a:t>
            </a:r>
            <a:r>
              <a:rPr lang="de-CH" baseline="0" dirty="0" smtClean="0"/>
              <a:t> </a:t>
            </a:r>
            <a:r>
              <a:rPr lang="de-CH" baseline="0" dirty="0" err="1" smtClean="0"/>
              <a:t>much</a:t>
            </a:r>
            <a:r>
              <a:rPr lang="de-CH" baseline="0" dirty="0" smtClean="0"/>
              <a:t> </a:t>
            </a:r>
            <a:r>
              <a:rPr lang="de-CH" baseline="0" dirty="0" err="1" smtClean="0"/>
              <a:t>less</a:t>
            </a:r>
            <a:r>
              <a:rPr lang="de-CH" baseline="0" dirty="0" smtClean="0"/>
              <a:t>. This </a:t>
            </a:r>
            <a:r>
              <a:rPr lang="de-CH" baseline="0" dirty="0" err="1" smtClean="0"/>
              <a:t>could</a:t>
            </a:r>
            <a:r>
              <a:rPr lang="de-CH" baseline="0" dirty="0" smtClean="0"/>
              <a:t> </a:t>
            </a:r>
            <a:r>
              <a:rPr lang="de-CH" baseline="0" dirty="0" err="1" smtClean="0"/>
              <a:t>be</a:t>
            </a:r>
            <a:r>
              <a:rPr lang="de-CH" baseline="0" dirty="0" smtClean="0"/>
              <a:t>, </a:t>
            </a:r>
            <a:r>
              <a:rPr lang="de-CH" baseline="0" dirty="0" err="1" smtClean="0"/>
              <a:t>among</a:t>
            </a:r>
            <a:r>
              <a:rPr lang="de-CH" baseline="0" dirty="0" smtClean="0"/>
              <a:t> </a:t>
            </a:r>
            <a:r>
              <a:rPr lang="de-CH" baseline="0" dirty="0" err="1" smtClean="0"/>
              <a:t>others</a:t>
            </a:r>
            <a:r>
              <a:rPr lang="de-CH" baseline="0" dirty="0" smtClean="0"/>
              <a:t>, due </a:t>
            </a:r>
            <a:r>
              <a:rPr lang="de-CH" baseline="0" dirty="0" err="1" smtClean="0"/>
              <a:t>to</a:t>
            </a:r>
            <a:r>
              <a:rPr lang="de-CH" baseline="0" dirty="0" smtClean="0"/>
              <a:t> high marginal </a:t>
            </a:r>
            <a:r>
              <a:rPr lang="de-CH" baseline="0" dirty="0" err="1" smtClean="0"/>
              <a:t>tax</a:t>
            </a:r>
            <a:r>
              <a:rPr lang="de-CH" baseline="0" dirty="0" smtClean="0"/>
              <a:t> </a:t>
            </a:r>
            <a:r>
              <a:rPr lang="de-CH" baseline="0" dirty="0" err="1" smtClean="0"/>
              <a:t>rates</a:t>
            </a:r>
            <a:r>
              <a:rPr lang="de-CH" baseline="0" dirty="0" smtClean="0"/>
              <a:t> on </a:t>
            </a:r>
            <a:r>
              <a:rPr lang="de-CH" baseline="0" dirty="0" err="1" smtClean="0"/>
              <a:t>second</a:t>
            </a:r>
            <a:r>
              <a:rPr lang="de-CH" baseline="0" dirty="0" smtClean="0"/>
              <a:t> </a:t>
            </a:r>
            <a:r>
              <a:rPr lang="de-CH" baseline="0" dirty="0" err="1" smtClean="0"/>
              <a:t>earners</a:t>
            </a:r>
            <a:r>
              <a:rPr lang="de-CH" baseline="0" dirty="0" smtClean="0"/>
              <a:t>.</a:t>
            </a:r>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20</a:t>
            </a:fld>
            <a:endParaRPr lang="en-GB"/>
          </a:p>
        </p:txBody>
      </p:sp>
    </p:spTree>
    <p:extLst>
      <p:ext uri="{BB962C8B-B14F-4D97-AF65-F5344CB8AC3E}">
        <p14:creationId xmlns:p14="http://schemas.microsoft.com/office/powerpoint/2010/main" val="186529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Iceland prices around 80% of its carbon emissions from energy use, with 41% priced at more than EUR 60/</a:t>
            </a:r>
            <a:r>
              <a:rPr lang="en-US" dirty="0" err="1" smtClean="0"/>
              <a:t>tonne</a:t>
            </a:r>
            <a:r>
              <a:rPr lang="en-US" dirty="0" smtClean="0"/>
              <a:t>, mainly in the road transport sector, while</a:t>
            </a:r>
            <a:r>
              <a:rPr lang="en-US" baseline="0" dirty="0" smtClean="0"/>
              <a:t> industry and agriculture/fisheries are taxed more lightly</a:t>
            </a:r>
            <a:r>
              <a:rPr lang="en-US" dirty="0" smtClean="0"/>
              <a:t>.</a:t>
            </a:r>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36</a:t>
            </a:fld>
            <a:endParaRPr lang="en-GB"/>
          </a:p>
        </p:txBody>
      </p:sp>
    </p:spTree>
    <p:extLst>
      <p:ext uri="{BB962C8B-B14F-4D97-AF65-F5344CB8AC3E}">
        <p14:creationId xmlns:p14="http://schemas.microsoft.com/office/powerpoint/2010/main" val="373073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B34F21-0346-4CC7-A32A-5FCE79075091}" type="slidenum">
              <a:rPr lang="en-GB" smtClean="0"/>
              <a:t>3</a:t>
            </a:fld>
            <a:endParaRPr lang="en-GB"/>
          </a:p>
        </p:txBody>
      </p:sp>
    </p:spTree>
    <p:extLst>
      <p:ext uri="{BB962C8B-B14F-4D97-AF65-F5344CB8AC3E}">
        <p14:creationId xmlns:p14="http://schemas.microsoft.com/office/powerpoint/2010/main" val="53996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B34F21-0346-4CC7-A32A-5FCE79075091}" type="slidenum">
              <a:rPr lang="en-GB" smtClean="0"/>
              <a:t>4</a:t>
            </a:fld>
            <a:endParaRPr lang="en-GB"/>
          </a:p>
        </p:txBody>
      </p:sp>
    </p:spTree>
    <p:extLst>
      <p:ext uri="{BB962C8B-B14F-4D97-AF65-F5344CB8AC3E}">
        <p14:creationId xmlns:p14="http://schemas.microsoft.com/office/powerpoint/2010/main" val="138929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B34F21-0346-4CC7-A32A-5FCE79075091}" type="slidenum">
              <a:rPr lang="en-GB" smtClean="0"/>
              <a:t>5</a:t>
            </a:fld>
            <a:endParaRPr lang="en-GB"/>
          </a:p>
        </p:txBody>
      </p:sp>
    </p:spTree>
    <p:extLst>
      <p:ext uri="{BB962C8B-B14F-4D97-AF65-F5344CB8AC3E}">
        <p14:creationId xmlns:p14="http://schemas.microsoft.com/office/powerpoint/2010/main" val="110489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B34F21-0346-4CC7-A32A-5FCE79075091}" type="slidenum">
              <a:rPr lang="en-GB" smtClean="0"/>
              <a:t>6</a:t>
            </a:fld>
            <a:endParaRPr lang="en-GB"/>
          </a:p>
        </p:txBody>
      </p:sp>
    </p:spTree>
    <p:extLst>
      <p:ext uri="{BB962C8B-B14F-4D97-AF65-F5344CB8AC3E}">
        <p14:creationId xmlns:p14="http://schemas.microsoft.com/office/powerpoint/2010/main" val="256030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smtClean="0"/>
              <a:t>Policy</a:t>
            </a:r>
            <a:r>
              <a:rPr lang="de-CH" dirty="0" smtClean="0"/>
              <a:t> </a:t>
            </a:r>
            <a:r>
              <a:rPr lang="de-CH" dirty="0" err="1" smtClean="0"/>
              <a:t>action</a:t>
            </a:r>
            <a:r>
              <a:rPr lang="de-CH" dirty="0" smtClean="0"/>
              <a:t> </a:t>
            </a:r>
            <a:r>
              <a:rPr lang="de-CH" dirty="0" err="1" smtClean="0"/>
              <a:t>helped</a:t>
            </a:r>
            <a:r>
              <a:rPr lang="de-CH" dirty="0" smtClean="0"/>
              <a:t> </a:t>
            </a:r>
            <a:r>
              <a:rPr lang="de-CH" dirty="0" err="1" smtClean="0"/>
              <a:t>maintain</a:t>
            </a:r>
            <a:r>
              <a:rPr lang="de-CH" dirty="0" smtClean="0"/>
              <a:t> </a:t>
            </a:r>
            <a:r>
              <a:rPr lang="de-CH" dirty="0" err="1" smtClean="0"/>
              <a:t>domestic</a:t>
            </a:r>
            <a:r>
              <a:rPr lang="de-CH" dirty="0" smtClean="0"/>
              <a:t> </a:t>
            </a:r>
            <a:r>
              <a:rPr lang="de-CH" dirty="0" err="1" smtClean="0"/>
              <a:t>demand</a:t>
            </a:r>
            <a:r>
              <a:rPr lang="de-CH" dirty="0" smtClean="0"/>
              <a:t>, </a:t>
            </a:r>
            <a:r>
              <a:rPr lang="de-CH" dirty="0" err="1" smtClean="0"/>
              <a:t>which</a:t>
            </a:r>
            <a:r>
              <a:rPr lang="de-CH" dirty="0" smtClean="0"/>
              <a:t> </a:t>
            </a:r>
            <a:r>
              <a:rPr lang="de-CH" dirty="0" err="1" smtClean="0"/>
              <a:t>declined</a:t>
            </a:r>
            <a:r>
              <a:rPr lang="de-CH" dirty="0" smtClean="0"/>
              <a:t> </a:t>
            </a:r>
            <a:r>
              <a:rPr lang="de-CH" dirty="0" err="1" smtClean="0"/>
              <a:t>by</a:t>
            </a:r>
            <a:r>
              <a:rPr lang="de-CH" dirty="0" smtClean="0"/>
              <a:t> 1.3% </a:t>
            </a:r>
            <a:r>
              <a:rPr lang="de-CH" dirty="0" err="1" smtClean="0"/>
              <a:t>only</a:t>
            </a:r>
            <a:r>
              <a:rPr lang="de-CH" dirty="0" smtClean="0"/>
              <a:t>.</a:t>
            </a:r>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7</a:t>
            </a:fld>
            <a:endParaRPr lang="en-GB"/>
          </a:p>
        </p:txBody>
      </p:sp>
    </p:spTree>
    <p:extLst>
      <p:ext uri="{BB962C8B-B14F-4D97-AF65-F5344CB8AC3E}">
        <p14:creationId xmlns:p14="http://schemas.microsoft.com/office/powerpoint/2010/main" val="392638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smtClean="0"/>
              <a:t>Policy</a:t>
            </a:r>
            <a:r>
              <a:rPr lang="de-CH" dirty="0" smtClean="0"/>
              <a:t> </a:t>
            </a:r>
            <a:r>
              <a:rPr lang="de-CH" dirty="0" err="1" smtClean="0"/>
              <a:t>action</a:t>
            </a:r>
            <a:r>
              <a:rPr lang="de-CH" dirty="0" smtClean="0"/>
              <a:t> </a:t>
            </a:r>
            <a:r>
              <a:rPr lang="de-CH" dirty="0" err="1" smtClean="0"/>
              <a:t>helped</a:t>
            </a:r>
            <a:r>
              <a:rPr lang="de-CH" dirty="0" smtClean="0"/>
              <a:t> </a:t>
            </a:r>
            <a:r>
              <a:rPr lang="de-CH" dirty="0" err="1" smtClean="0"/>
              <a:t>maintain</a:t>
            </a:r>
            <a:r>
              <a:rPr lang="de-CH" dirty="0" smtClean="0"/>
              <a:t> </a:t>
            </a:r>
            <a:r>
              <a:rPr lang="de-CH" dirty="0" err="1" smtClean="0"/>
              <a:t>domestic</a:t>
            </a:r>
            <a:r>
              <a:rPr lang="de-CH" dirty="0" smtClean="0"/>
              <a:t> </a:t>
            </a:r>
            <a:r>
              <a:rPr lang="de-CH" dirty="0" err="1" smtClean="0"/>
              <a:t>demand</a:t>
            </a:r>
            <a:r>
              <a:rPr lang="de-CH" dirty="0" smtClean="0"/>
              <a:t>, </a:t>
            </a:r>
            <a:r>
              <a:rPr lang="de-CH" dirty="0" err="1" smtClean="0"/>
              <a:t>which</a:t>
            </a:r>
            <a:r>
              <a:rPr lang="de-CH" dirty="0" smtClean="0"/>
              <a:t> </a:t>
            </a:r>
            <a:r>
              <a:rPr lang="de-CH" dirty="0" err="1" smtClean="0"/>
              <a:t>declined</a:t>
            </a:r>
            <a:r>
              <a:rPr lang="de-CH" dirty="0" smtClean="0"/>
              <a:t> </a:t>
            </a:r>
            <a:r>
              <a:rPr lang="de-CH" dirty="0" err="1" smtClean="0"/>
              <a:t>by</a:t>
            </a:r>
            <a:r>
              <a:rPr lang="de-CH" dirty="0" smtClean="0"/>
              <a:t> 1.3% </a:t>
            </a:r>
            <a:r>
              <a:rPr lang="de-CH" dirty="0" err="1" smtClean="0"/>
              <a:t>only</a:t>
            </a:r>
            <a:r>
              <a:rPr lang="de-CH" dirty="0" smtClean="0"/>
              <a:t>. Growth</a:t>
            </a:r>
            <a:r>
              <a:rPr lang="de-CH" baseline="0" dirty="0" smtClean="0"/>
              <a:t> will </a:t>
            </a:r>
            <a:r>
              <a:rPr lang="de-CH" baseline="0" dirty="0" err="1" smtClean="0"/>
              <a:t>accelerate</a:t>
            </a:r>
            <a:r>
              <a:rPr lang="de-CH" baseline="0" dirty="0" smtClean="0"/>
              <a:t> in </a:t>
            </a:r>
            <a:r>
              <a:rPr lang="de-CH" baseline="0" dirty="0" err="1" smtClean="0"/>
              <a:t>the</a:t>
            </a:r>
            <a:r>
              <a:rPr lang="de-CH" baseline="0" dirty="0" smtClean="0"/>
              <a:t> </a:t>
            </a:r>
            <a:r>
              <a:rPr lang="de-CH" baseline="0" dirty="0" err="1" smtClean="0"/>
              <a:t>second</a:t>
            </a:r>
            <a:r>
              <a:rPr lang="de-CH" baseline="0" dirty="0" smtClean="0"/>
              <a:t> half </a:t>
            </a:r>
            <a:r>
              <a:rPr lang="de-CH" baseline="0" dirty="0" err="1" smtClean="0"/>
              <a:t>of</a:t>
            </a:r>
            <a:r>
              <a:rPr lang="de-CH" baseline="0" dirty="0" smtClean="0"/>
              <a:t> 2021</a:t>
            </a:r>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8</a:t>
            </a:fld>
            <a:endParaRPr lang="en-GB"/>
          </a:p>
        </p:txBody>
      </p:sp>
    </p:spTree>
    <p:extLst>
      <p:ext uri="{BB962C8B-B14F-4D97-AF65-F5344CB8AC3E}">
        <p14:creationId xmlns:p14="http://schemas.microsoft.com/office/powerpoint/2010/main" val="427697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The </a:t>
            </a:r>
            <a:r>
              <a:rPr lang="de-CH" dirty="0" err="1" smtClean="0"/>
              <a:t>unemployment</a:t>
            </a:r>
            <a:r>
              <a:rPr lang="de-CH" dirty="0" smtClean="0"/>
              <a:t> rate </a:t>
            </a:r>
            <a:r>
              <a:rPr lang="de-CH" dirty="0" err="1" smtClean="0"/>
              <a:t>has</a:t>
            </a:r>
            <a:r>
              <a:rPr lang="de-CH" dirty="0" smtClean="0"/>
              <a:t> </a:t>
            </a:r>
            <a:r>
              <a:rPr lang="de-CH" dirty="0" err="1" smtClean="0"/>
              <a:t>been</a:t>
            </a:r>
            <a:r>
              <a:rPr lang="de-CH" dirty="0" smtClean="0"/>
              <a:t> </a:t>
            </a:r>
            <a:r>
              <a:rPr lang="de-CH" dirty="0" err="1" smtClean="0"/>
              <a:t>declining</a:t>
            </a:r>
            <a:r>
              <a:rPr lang="de-CH" dirty="0" smtClean="0"/>
              <a:t> from </a:t>
            </a:r>
            <a:r>
              <a:rPr lang="de-CH" dirty="0" err="1" smtClean="0"/>
              <a:t>its</a:t>
            </a:r>
            <a:r>
              <a:rPr lang="de-CH" dirty="0" smtClean="0"/>
              <a:t> </a:t>
            </a:r>
            <a:r>
              <a:rPr lang="de-CH" dirty="0" err="1" smtClean="0"/>
              <a:t>pandemic</a:t>
            </a:r>
            <a:r>
              <a:rPr lang="de-CH" dirty="0" smtClean="0"/>
              <a:t> high </a:t>
            </a:r>
            <a:r>
              <a:rPr lang="de-CH" dirty="0" err="1" smtClean="0"/>
              <a:t>of</a:t>
            </a:r>
            <a:r>
              <a:rPr lang="de-CH" dirty="0" smtClean="0"/>
              <a:t> </a:t>
            </a:r>
            <a:r>
              <a:rPr lang="de-CH" dirty="0" err="1" smtClean="0"/>
              <a:t>more</a:t>
            </a:r>
            <a:r>
              <a:rPr lang="de-CH" dirty="0" smtClean="0"/>
              <a:t> </a:t>
            </a:r>
            <a:r>
              <a:rPr lang="de-CH" dirty="0" err="1" smtClean="0"/>
              <a:t>than</a:t>
            </a:r>
            <a:r>
              <a:rPr lang="de-CH" dirty="0" smtClean="0"/>
              <a:t> 8% and </a:t>
            </a:r>
            <a:r>
              <a:rPr lang="de-CH" dirty="0" err="1" smtClean="0"/>
              <a:t>is</a:t>
            </a:r>
            <a:r>
              <a:rPr lang="de-CH" dirty="0" smtClean="0"/>
              <a:t> </a:t>
            </a:r>
            <a:r>
              <a:rPr lang="de-CH" dirty="0" err="1" smtClean="0"/>
              <a:t>currently</a:t>
            </a:r>
            <a:r>
              <a:rPr lang="de-CH" dirty="0" smtClean="0"/>
              <a:t> at </a:t>
            </a:r>
            <a:r>
              <a:rPr lang="de-CH" dirty="0" err="1" smtClean="0"/>
              <a:t>around</a:t>
            </a:r>
            <a:r>
              <a:rPr lang="de-CH" dirty="0" smtClean="0"/>
              <a:t> 7%, </a:t>
            </a:r>
            <a:r>
              <a:rPr lang="de-CH" dirty="0" err="1" smtClean="0"/>
              <a:t>declining</a:t>
            </a:r>
            <a:r>
              <a:rPr lang="de-CH" dirty="0" smtClean="0"/>
              <a:t> </a:t>
            </a:r>
            <a:r>
              <a:rPr lang="de-CH" dirty="0" err="1" smtClean="0"/>
              <a:t>further</a:t>
            </a:r>
            <a:r>
              <a:rPr lang="de-CH" dirty="0" smtClean="0"/>
              <a:t>.</a:t>
            </a:r>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9</a:t>
            </a:fld>
            <a:endParaRPr lang="en-GB"/>
          </a:p>
        </p:txBody>
      </p:sp>
    </p:spTree>
    <p:extLst>
      <p:ext uri="{BB962C8B-B14F-4D97-AF65-F5344CB8AC3E}">
        <p14:creationId xmlns:p14="http://schemas.microsoft.com/office/powerpoint/2010/main" val="148612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Inflation and </a:t>
            </a:r>
            <a:r>
              <a:rPr lang="de-CH" dirty="0" err="1" smtClean="0"/>
              <a:t>short</a:t>
            </a:r>
            <a:r>
              <a:rPr lang="de-CH" dirty="0" smtClean="0"/>
              <a:t>-term </a:t>
            </a:r>
            <a:r>
              <a:rPr lang="de-CH" dirty="0" err="1" smtClean="0"/>
              <a:t>inflation</a:t>
            </a:r>
            <a:r>
              <a:rPr lang="de-CH" baseline="0" dirty="0" smtClean="0"/>
              <a:t> </a:t>
            </a:r>
            <a:r>
              <a:rPr lang="de-CH" baseline="0" dirty="0" err="1" smtClean="0"/>
              <a:t>expectations</a:t>
            </a:r>
            <a:r>
              <a:rPr lang="de-CH" baseline="0" dirty="0" smtClean="0"/>
              <a:t> </a:t>
            </a:r>
            <a:r>
              <a:rPr lang="de-CH" baseline="0" dirty="0" err="1" smtClean="0"/>
              <a:t>are</a:t>
            </a:r>
            <a:r>
              <a:rPr lang="de-CH" baseline="0" dirty="0" smtClean="0"/>
              <a:t> </a:t>
            </a:r>
            <a:r>
              <a:rPr lang="de-CH" baseline="0" dirty="0" err="1" smtClean="0"/>
              <a:t>above</a:t>
            </a:r>
            <a:r>
              <a:rPr lang="de-CH" baseline="0" dirty="0" smtClean="0"/>
              <a:t> </a:t>
            </a:r>
            <a:r>
              <a:rPr lang="de-CH" baseline="0" dirty="0" err="1" smtClean="0"/>
              <a:t>target</a:t>
            </a:r>
            <a:r>
              <a:rPr lang="de-CH" baseline="0" dirty="0" smtClean="0"/>
              <a:t>. The </a:t>
            </a:r>
            <a:r>
              <a:rPr lang="de-CH" baseline="0" dirty="0" err="1" smtClean="0"/>
              <a:t>key</a:t>
            </a:r>
            <a:r>
              <a:rPr lang="de-CH" baseline="0" dirty="0" smtClean="0"/>
              <a:t> </a:t>
            </a:r>
            <a:r>
              <a:rPr lang="de-CH" baseline="0" dirty="0" err="1" smtClean="0"/>
              <a:t>interest</a:t>
            </a:r>
            <a:r>
              <a:rPr lang="de-CH" baseline="0" dirty="0" smtClean="0"/>
              <a:t> rate </a:t>
            </a:r>
            <a:r>
              <a:rPr lang="de-CH" baseline="0" dirty="0" err="1" smtClean="0"/>
              <a:t>hike</a:t>
            </a:r>
            <a:r>
              <a:rPr lang="de-CH" baseline="0" dirty="0" smtClean="0"/>
              <a:t> from 0.75% </a:t>
            </a:r>
            <a:r>
              <a:rPr lang="de-CH" baseline="0" dirty="0" err="1" smtClean="0"/>
              <a:t>to</a:t>
            </a:r>
            <a:r>
              <a:rPr lang="de-CH" baseline="0" dirty="0" smtClean="0"/>
              <a:t> 1% in </a:t>
            </a:r>
            <a:r>
              <a:rPr lang="de-CH" baseline="0" dirty="0" err="1" smtClean="0"/>
              <a:t>mid</a:t>
            </a:r>
            <a:r>
              <a:rPr lang="de-CH" baseline="0" dirty="0" smtClean="0"/>
              <a:t>-May was </a:t>
            </a:r>
            <a:r>
              <a:rPr lang="de-CH" baseline="0" dirty="0" err="1" smtClean="0"/>
              <a:t>appropriate</a:t>
            </a:r>
            <a:endParaRPr lang="en-GB" dirty="0"/>
          </a:p>
        </p:txBody>
      </p:sp>
      <p:sp>
        <p:nvSpPr>
          <p:cNvPr id="4" name="Slide Number Placeholder 3"/>
          <p:cNvSpPr>
            <a:spLocks noGrp="1"/>
          </p:cNvSpPr>
          <p:nvPr>
            <p:ph type="sldNum" sz="quarter" idx="10"/>
          </p:nvPr>
        </p:nvSpPr>
        <p:spPr/>
        <p:txBody>
          <a:bodyPr/>
          <a:lstStyle/>
          <a:p>
            <a:fld id="{4EB34F21-0346-4CC7-A32A-5FCE79075091}" type="slidenum">
              <a:rPr lang="en-GB" smtClean="0"/>
              <a:t>10</a:t>
            </a:fld>
            <a:endParaRPr lang="en-GB"/>
          </a:p>
        </p:txBody>
      </p:sp>
    </p:spTree>
    <p:extLst>
      <p:ext uri="{BB962C8B-B14F-4D97-AF65-F5344CB8AC3E}">
        <p14:creationId xmlns:p14="http://schemas.microsoft.com/office/powerpoint/2010/main" val="3109134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45A0001-981D-477F-9E90-A2915C6ADAFB}" type="datetime1">
              <a:rPr lang="en-GB" smtClean="0"/>
              <a:t>06/07/2021</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40770625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835F47B-ECE0-4490-BBDE-6131B992A43C}" type="datetime1">
              <a:rPr lang="en-GB" smtClean="0"/>
              <a:t>06/07/2021</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047E543-827A-4CB2-85BD-08F43BA6D453}"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175395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E3B7815-C9D1-4AED-99D9-D781E1147C39}" type="datetime1">
              <a:rPr lang="en-GB" smtClean="0"/>
              <a:t>06/07/2021</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047E543-827A-4CB2-85BD-08F43BA6D453}" type="slidenum">
              <a:rPr lang="en-GB" smtClean="0"/>
              <a:t>‹#›</a:t>
            </a:fld>
            <a:endParaRPr lang="en-GB"/>
          </a:p>
        </p:txBody>
      </p:sp>
    </p:spTree>
    <p:extLst>
      <p:ext uri="{BB962C8B-B14F-4D97-AF65-F5344CB8AC3E}">
        <p14:creationId xmlns:p14="http://schemas.microsoft.com/office/powerpoint/2010/main" val="333983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A45A0001-981D-477F-9E90-A2915C6ADAFB}" type="datetime1">
              <a:rPr lang="en-GB" smtClean="0"/>
              <a:t>06/07/2021</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047E543-827A-4CB2-85BD-08F43BA6D453}" type="slidenum">
              <a:rPr lang="en-GB" smtClean="0"/>
              <a:t>‹#›</a:t>
            </a:fld>
            <a:endParaRPr lang="en-GB"/>
          </a:p>
        </p:txBody>
      </p:sp>
    </p:spTree>
    <p:extLst>
      <p:ext uri="{BB962C8B-B14F-4D97-AF65-F5344CB8AC3E}">
        <p14:creationId xmlns:p14="http://schemas.microsoft.com/office/powerpoint/2010/main" val="396824120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ecd.org/economy/lithuania-economic-snapshot/" TargetMode="External"/><Relationship Id="rId7"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www.slideshare.net/oecdeconomy" TargetMode="External"/><Relationship Id="rId5" Type="http://schemas.openxmlformats.org/officeDocument/2006/relationships/image" Target="../media/image9.png"/><Relationship Id="rId4" Type="http://schemas.openxmlformats.org/officeDocument/2006/relationships/hyperlink" Target="https://twitter.com/OECDeconom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oecd.org/economy/lithuania-economic-snapshot/" TargetMode="External"/><Relationship Id="rId7" Type="http://schemas.openxmlformats.org/officeDocument/2006/relationships/hyperlink" Target="https://twitter.com/OECDeconomy"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twitter.com/OECD" TargetMode="External"/><Relationship Id="rId5" Type="http://schemas.openxmlformats.org/officeDocument/2006/relationships/image" Target="../media/image10.jpg"/><Relationship Id="rId4" Type="http://schemas.openxmlformats.org/officeDocument/2006/relationships/hyperlink" Target="http://www.slideshare.net/oecdeconom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471995"/>
            <a:ext cx="6300000" cy="1246495"/>
          </a:xfrm>
        </p:spPr>
        <p:txBody>
          <a:bodyPr/>
          <a:lstStyle/>
          <a:p>
            <a:r>
              <a:rPr lang="en-US" sz="4000" b="1" dirty="0">
                <a:solidFill>
                  <a:schemeClr val="accent5">
                    <a:lumMod val="40000"/>
                    <a:lumOff val="60000"/>
                  </a:schemeClr>
                </a:solidFill>
              </a:rPr>
              <a:t>2021 OECD ECONOMIC SURVEY OF Iceland</a:t>
            </a:r>
            <a:endParaRPr lang="en-GB" sz="4000" b="1" dirty="0">
              <a:solidFill>
                <a:schemeClr val="accent5">
                  <a:lumMod val="40000"/>
                  <a:lumOff val="60000"/>
                </a:schemeClr>
              </a:solidFill>
            </a:endParaRPr>
          </a:p>
        </p:txBody>
      </p:sp>
      <p:sp>
        <p:nvSpPr>
          <p:cNvPr id="3" name="Subtitle 2"/>
          <p:cNvSpPr>
            <a:spLocks noGrp="1"/>
          </p:cNvSpPr>
          <p:nvPr>
            <p:ph type="subTitle" idx="1"/>
          </p:nvPr>
        </p:nvSpPr>
        <p:spPr>
          <a:xfrm>
            <a:off x="1907704" y="1992058"/>
            <a:ext cx="6375871" cy="1118255"/>
          </a:xfrm>
        </p:spPr>
        <p:txBody>
          <a:bodyPr/>
          <a:lstStyle/>
          <a:p>
            <a:pPr algn="ctr"/>
            <a:r>
              <a:rPr lang="en-US" b="1" dirty="0">
                <a:solidFill>
                  <a:schemeClr val="accent5">
                    <a:lumMod val="40000"/>
                    <a:lumOff val="60000"/>
                  </a:schemeClr>
                </a:solidFill>
              </a:rPr>
              <a:t>Policies for a sound recovery and sustainable growth</a:t>
            </a:r>
          </a:p>
          <a:p>
            <a:pPr algn="ctr"/>
            <a:endParaRPr lang="en-US" b="1" dirty="0">
              <a:solidFill>
                <a:schemeClr val="accent5">
                  <a:lumMod val="40000"/>
                  <a:lumOff val="60000"/>
                </a:schemeClr>
              </a:solidFill>
            </a:endParaRPr>
          </a:p>
          <a:p>
            <a:pPr algn="ctr"/>
            <a:r>
              <a:rPr lang="en-US" b="1" dirty="0">
                <a:solidFill>
                  <a:schemeClr val="accent5">
                    <a:lumMod val="40000"/>
                    <a:lumOff val="60000"/>
                  </a:schemeClr>
                </a:solidFill>
              </a:rPr>
              <a:t>7 July 2021</a:t>
            </a:r>
            <a:endParaRPr lang="en-GB" b="1" dirty="0">
              <a:solidFill>
                <a:schemeClr val="accent5">
                  <a:lumMod val="40000"/>
                  <a:lumOff val="60000"/>
                </a:schemeClr>
              </a:solidFill>
            </a:endParaRPr>
          </a:p>
          <a:p>
            <a:pPr algn="ctr"/>
            <a:endParaRPr lang="en-GB" b="1" dirty="0">
              <a:solidFill>
                <a:schemeClr val="accent5">
                  <a:lumMod val="40000"/>
                  <a:lumOff val="60000"/>
                </a:schemeClr>
              </a:solidFill>
            </a:endParaRPr>
          </a:p>
        </p:txBody>
      </p:sp>
      <p:sp>
        <p:nvSpPr>
          <p:cNvPr id="8" name="TextBox 7"/>
          <p:cNvSpPr txBox="1"/>
          <p:nvPr/>
        </p:nvSpPr>
        <p:spPr>
          <a:xfrm>
            <a:off x="0" y="4221088"/>
            <a:ext cx="9144000" cy="369332"/>
          </a:xfrm>
          <a:prstGeom prst="rect">
            <a:avLst/>
          </a:prstGeom>
          <a:solidFill>
            <a:schemeClr val="bg1"/>
          </a:solidFill>
        </p:spPr>
        <p:txBody>
          <a:bodyPr wrap="square" rtlCol="0">
            <a:spAutoFit/>
          </a:bodyPr>
          <a:lstStyle/>
          <a:p>
            <a:pPr algn="ctr"/>
            <a:r>
              <a:rPr lang="de-DE" u="sng" dirty="0" smtClean="0">
                <a:hlinkClick r:id="rId3"/>
              </a:rPr>
              <a:t>http://www.oecd.org/economy/iceland-economic-snapshot/</a:t>
            </a:r>
            <a:r>
              <a:rPr lang="de-DE" u="sng" dirty="0" smtClean="0">
                <a:solidFill>
                  <a:srgbClr val="FF0000"/>
                </a:solidFill>
              </a:rPr>
              <a:t> </a:t>
            </a:r>
            <a:endParaRPr lang="de-DE" dirty="0"/>
          </a:p>
        </p:txBody>
      </p:sp>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9712" y="5885914"/>
            <a:ext cx="381053" cy="381053"/>
          </a:xfrm>
          <a:prstGeom prst="rect">
            <a:avLst/>
          </a:prstGeom>
        </p:spPr>
      </p:pic>
      <p:pic>
        <p:nvPicPr>
          <p:cNvPr id="10" name="Picture 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9712" y="6159482"/>
            <a:ext cx="381053" cy="381053"/>
          </a:xfrm>
          <a:prstGeom prst="rect">
            <a:avLst/>
          </a:prstGeom>
        </p:spPr>
      </p:pic>
      <p:sp>
        <p:nvSpPr>
          <p:cNvPr id="11" name="TextBox 10"/>
          <p:cNvSpPr txBox="1"/>
          <p:nvPr/>
        </p:nvSpPr>
        <p:spPr>
          <a:xfrm>
            <a:off x="3848757" y="5932425"/>
            <a:ext cx="1728192" cy="276999"/>
          </a:xfrm>
          <a:prstGeom prst="rect">
            <a:avLst/>
          </a:prstGeom>
          <a:noFill/>
        </p:spPr>
        <p:txBody>
          <a:bodyPr wrap="square" rtlCol="0">
            <a:spAutoFit/>
          </a:bodyPr>
          <a:lstStyle/>
          <a:p>
            <a:r>
              <a:rPr lang="en-US" sz="1200" b="1" dirty="0" smtClean="0">
                <a:solidFill>
                  <a:prstClr val="white"/>
                </a:solidFill>
                <a:latin typeface="+mj-lt"/>
              </a:rPr>
              <a:t>@OECDeconomy</a:t>
            </a:r>
            <a:endParaRPr lang="en-GB" sz="1200" b="1" dirty="0">
              <a:latin typeface="+mj-lt"/>
            </a:endParaRPr>
          </a:p>
        </p:txBody>
      </p:sp>
      <p:sp>
        <p:nvSpPr>
          <p:cNvPr id="12" name="TextBox 11"/>
          <p:cNvSpPr txBox="1"/>
          <p:nvPr/>
        </p:nvSpPr>
        <p:spPr>
          <a:xfrm>
            <a:off x="3848757" y="6174978"/>
            <a:ext cx="1728192" cy="276999"/>
          </a:xfrm>
          <a:prstGeom prst="rect">
            <a:avLst/>
          </a:prstGeom>
          <a:noFill/>
        </p:spPr>
        <p:txBody>
          <a:bodyPr wrap="square" rtlCol="0">
            <a:spAutoFit/>
          </a:bodyPr>
          <a:lstStyle/>
          <a:p>
            <a:r>
              <a:rPr lang="en-GB" sz="1200" b="1" dirty="0" smtClean="0">
                <a:solidFill>
                  <a:schemeClr val="bg1"/>
                </a:solidFill>
                <a:latin typeface="+mj-lt"/>
              </a:rPr>
              <a:t>@OECD</a:t>
            </a:r>
            <a:endParaRPr lang="en-GB" sz="1200" b="1" dirty="0">
              <a:solidFill>
                <a:schemeClr val="bg1"/>
              </a:solidFill>
              <a:latin typeface="+mj-lt"/>
            </a:endParaRPr>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6" y="5982328"/>
            <a:ext cx="1302157" cy="354308"/>
          </a:xfrm>
          <a:prstGeom prst="rect">
            <a:avLst/>
          </a:prstGeom>
        </p:spPr>
      </p:pic>
    </p:spTree>
    <p:extLst>
      <p:ext uri="{BB962C8B-B14F-4D97-AF65-F5344CB8AC3E}">
        <p14:creationId xmlns:p14="http://schemas.microsoft.com/office/powerpoint/2010/main" val="400518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200" y="5996137"/>
            <a:ext cx="7508192" cy="692696"/>
          </a:xfrm>
          <a:ln>
            <a:noFill/>
          </a:ln>
        </p:spPr>
        <p:txBody>
          <a:bodyPr>
            <a:normAutofit/>
          </a:bodyPr>
          <a:lstStyle/>
          <a:p>
            <a:pPr marL="0" indent="0">
              <a:spcBef>
                <a:spcPts val="0"/>
              </a:spcBef>
              <a:buNone/>
            </a:pPr>
            <a:r>
              <a:rPr lang="en-GB" sz="1200" dirty="0" smtClean="0">
                <a:latin typeface="Arial Narrow" panose="020B0606020202030204" pitchFamily="34" charset="0"/>
              </a:rPr>
              <a:t>Source: OECD Economic Outlook No. 109 database.</a:t>
            </a:r>
          </a:p>
        </p:txBody>
      </p:sp>
      <p:sp>
        <p:nvSpPr>
          <p:cNvPr id="3" name="Slide Number Placeholder 2"/>
          <p:cNvSpPr>
            <a:spLocks noGrp="1"/>
          </p:cNvSpPr>
          <p:nvPr>
            <p:ph type="sldNum" sz="quarter" idx="4"/>
          </p:nvPr>
        </p:nvSpPr>
        <p:spPr/>
        <p:txBody>
          <a:bodyPr/>
          <a:lstStyle/>
          <a:p>
            <a:fld id="{A047E543-827A-4CB2-85BD-08F43BA6D453}" type="slidenum">
              <a:rPr lang="en-GB" smtClean="0"/>
              <a:t>10</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Inflation has risen</a:t>
            </a:r>
            <a:endParaRPr lang="en-GB" sz="30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200" y="1628800"/>
            <a:ext cx="7920116" cy="4104456"/>
          </a:xfrm>
          <a:prstGeom prst="rect">
            <a:avLst/>
          </a:prstGeom>
        </p:spPr>
      </p:pic>
    </p:spTree>
    <p:extLst>
      <p:ext uri="{BB962C8B-B14F-4D97-AF65-F5344CB8AC3E}">
        <p14:creationId xmlns:p14="http://schemas.microsoft.com/office/powerpoint/2010/main" val="429544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6065252"/>
            <a:ext cx="6696744" cy="692696"/>
          </a:xfrm>
          <a:ln>
            <a:noFill/>
          </a:ln>
        </p:spPr>
        <p:txBody>
          <a:bodyPr>
            <a:normAutofit/>
          </a:bodyPr>
          <a:lstStyle/>
          <a:p>
            <a:pPr marL="0" indent="0">
              <a:spcBef>
                <a:spcPts val="0"/>
              </a:spcBef>
              <a:buNone/>
            </a:pPr>
            <a:r>
              <a:rPr lang="en-US" sz="1200" dirty="0">
                <a:latin typeface="Arial Narrow" panose="020B0606020202030204" pitchFamily="34" charset="0"/>
              </a:rPr>
              <a:t>Note: Credit stock adjusted for reclassification and effects of government debt relief measures. </a:t>
            </a:r>
          </a:p>
          <a:p>
            <a:pPr marL="0" indent="0">
              <a:spcBef>
                <a:spcPts val="0"/>
              </a:spcBef>
              <a:buNone/>
            </a:pPr>
            <a:r>
              <a:rPr lang="en-US" sz="1200" dirty="0">
                <a:latin typeface="Arial Narrow" panose="020B0606020202030204" pitchFamily="34" charset="0"/>
              </a:rPr>
              <a:t>Source: Central Bank of </a:t>
            </a:r>
            <a:r>
              <a:rPr lang="en-US" sz="1200" dirty="0" smtClean="0">
                <a:latin typeface="Arial Narrow" panose="020B0606020202030204" pitchFamily="34" charset="0"/>
              </a:rPr>
              <a:t>Iceland</a:t>
            </a:r>
            <a:r>
              <a:rPr lang="en-GB" sz="1200" dirty="0" smtClean="0">
                <a:latin typeface="Arial Narrow" panose="020B0606020202030204" pitchFamily="34" charset="0"/>
              </a:rPr>
              <a:t>.</a:t>
            </a:r>
          </a:p>
        </p:txBody>
      </p:sp>
      <p:sp>
        <p:nvSpPr>
          <p:cNvPr id="3" name="Slide Number Placeholder 2"/>
          <p:cNvSpPr>
            <a:spLocks noGrp="1"/>
          </p:cNvSpPr>
          <p:nvPr>
            <p:ph type="sldNum" sz="quarter" idx="4"/>
          </p:nvPr>
        </p:nvSpPr>
        <p:spPr/>
        <p:txBody>
          <a:bodyPr/>
          <a:lstStyle/>
          <a:p>
            <a:fld id="{A047E543-827A-4CB2-85BD-08F43BA6D453}" type="slidenum">
              <a:rPr lang="en-GB" smtClean="0"/>
              <a:t>11</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Households benefitted more than firms from easing monetary conditions</a:t>
            </a:r>
            <a:endParaRPr lang="en-GB" sz="30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60" y="1412776"/>
            <a:ext cx="8184520" cy="4248472"/>
          </a:xfrm>
          <a:prstGeom prst="rect">
            <a:avLst/>
          </a:prstGeom>
        </p:spPr>
      </p:pic>
    </p:spTree>
    <p:extLst>
      <p:ext uri="{BB962C8B-B14F-4D97-AF65-F5344CB8AC3E}">
        <p14:creationId xmlns:p14="http://schemas.microsoft.com/office/powerpoint/2010/main" val="325895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200" y="5949280"/>
            <a:ext cx="8218800" cy="808668"/>
          </a:xfrm>
          <a:ln>
            <a:noFill/>
          </a:ln>
        </p:spPr>
        <p:txBody>
          <a:bodyPr>
            <a:normAutofit fontScale="92500"/>
          </a:bodyPr>
          <a:lstStyle/>
          <a:p>
            <a:pPr marL="0" indent="0">
              <a:spcBef>
                <a:spcPts val="0"/>
              </a:spcBef>
              <a:buNone/>
            </a:pPr>
            <a:r>
              <a:rPr lang="en-US" sz="1200" dirty="0">
                <a:latin typeface="Arial Narrow" panose="020B0606020202030204" pitchFamily="34" charset="0"/>
              </a:rPr>
              <a:t>Note: Debt projections until 2026 follow the fiscal plan as published in March 2021</a:t>
            </a:r>
            <a:r>
              <a:rPr lang="en-US" sz="1200" dirty="0" smtClean="0">
                <a:latin typeface="Arial Narrow" panose="020B0606020202030204" pitchFamily="34" charset="0"/>
              </a:rPr>
              <a:t>. The baseline </a:t>
            </a:r>
            <a:r>
              <a:rPr lang="en-US" sz="1200" dirty="0">
                <a:latin typeface="Arial Narrow" panose="020B0606020202030204" pitchFamily="34" charset="0"/>
              </a:rPr>
              <a:t>scenario assumes </a:t>
            </a:r>
            <a:r>
              <a:rPr lang="en-US" sz="1200" dirty="0" smtClean="0">
                <a:latin typeface="Arial Narrow" panose="020B0606020202030204" pitchFamily="34" charset="0"/>
              </a:rPr>
              <a:t>an annual </a:t>
            </a:r>
            <a:r>
              <a:rPr lang="en-US" sz="1200" dirty="0">
                <a:latin typeface="Arial Narrow" panose="020B0606020202030204" pitchFamily="34" charset="0"/>
              </a:rPr>
              <a:t>primary balance of 0.7% of GDP and the age structure of the population remaining the </a:t>
            </a:r>
            <a:r>
              <a:rPr lang="en-US" sz="1200" dirty="0" smtClean="0">
                <a:latin typeface="Arial Narrow" panose="020B0606020202030204" pitchFamily="34" charset="0"/>
              </a:rPr>
              <a:t>same</a:t>
            </a:r>
            <a:r>
              <a:rPr lang="en-US" sz="1200" dirty="0">
                <a:latin typeface="Arial Narrow" panose="020B0606020202030204" pitchFamily="34" charset="0"/>
              </a:rPr>
              <a:t>. The ageing cost scenario adds public health, long-term care and pension spending obligations on top of the baseline </a:t>
            </a:r>
            <a:r>
              <a:rPr lang="en-US" sz="1200" dirty="0" smtClean="0">
                <a:latin typeface="Arial Narrow" panose="020B0606020202030204" pitchFamily="34" charset="0"/>
              </a:rPr>
              <a:t>scenario. </a:t>
            </a:r>
            <a:r>
              <a:rPr lang="en-US" sz="1200" dirty="0">
                <a:latin typeface="Arial Narrow" panose="020B0606020202030204" pitchFamily="34" charset="0"/>
              </a:rPr>
              <a:t>The </a:t>
            </a:r>
            <a:r>
              <a:rPr lang="en-US" sz="1200" dirty="0" smtClean="0">
                <a:latin typeface="Arial Narrow" panose="020B0606020202030204" pitchFamily="34" charset="0"/>
              </a:rPr>
              <a:t>ageing </a:t>
            </a:r>
            <a:r>
              <a:rPr lang="en-US" sz="1200" dirty="0">
                <a:latin typeface="Arial Narrow" panose="020B0606020202030204" pitchFamily="34" charset="0"/>
              </a:rPr>
              <a:t>cost plus policy </a:t>
            </a:r>
            <a:r>
              <a:rPr lang="en-US" sz="1200" dirty="0" smtClean="0">
                <a:latin typeface="Arial Narrow" panose="020B0606020202030204" pitchFamily="34" charset="0"/>
              </a:rPr>
              <a:t>reform </a:t>
            </a:r>
            <a:r>
              <a:rPr lang="en-US" sz="1200" dirty="0">
                <a:latin typeface="Arial Narrow" panose="020B0606020202030204" pitchFamily="34" charset="0"/>
              </a:rPr>
              <a:t>scenario reflects a reduction of disability </a:t>
            </a:r>
            <a:r>
              <a:rPr lang="en-US" sz="1200" smtClean="0">
                <a:latin typeface="Arial Narrow" panose="020B0606020202030204" pitchFamily="34" charset="0"/>
              </a:rPr>
              <a:t>benefits.</a:t>
            </a:r>
          </a:p>
          <a:p>
            <a:pPr marL="0" indent="0">
              <a:spcBef>
                <a:spcPts val="0"/>
              </a:spcBef>
              <a:buNone/>
            </a:pPr>
            <a:r>
              <a:rPr lang="en-US" sz="1200" smtClean="0">
                <a:latin typeface="Arial Narrow" panose="020B0606020202030204" pitchFamily="34" charset="0"/>
              </a:rPr>
              <a:t>Source</a:t>
            </a:r>
            <a:r>
              <a:rPr lang="en-US" sz="1200" dirty="0">
                <a:latin typeface="Arial Narrow" panose="020B0606020202030204" pitchFamily="34" charset="0"/>
              </a:rPr>
              <a:t>: OECD Economic Outlook database </a:t>
            </a:r>
            <a:r>
              <a:rPr lang="en-US" sz="1200" dirty="0" smtClean="0">
                <a:latin typeface="Arial Narrow" panose="020B0606020202030204" pitchFamily="34" charset="0"/>
              </a:rPr>
              <a:t>No</a:t>
            </a:r>
            <a:r>
              <a:rPr lang="en-US" sz="1200" dirty="0">
                <a:latin typeface="Arial Narrow" panose="020B0606020202030204" pitchFamily="34" charset="0"/>
              </a:rPr>
              <a:t>. 109; and OECD calculations.</a:t>
            </a:r>
          </a:p>
        </p:txBody>
      </p:sp>
      <p:sp>
        <p:nvSpPr>
          <p:cNvPr id="3" name="Slide Number Placeholder 2"/>
          <p:cNvSpPr>
            <a:spLocks noGrp="1"/>
          </p:cNvSpPr>
          <p:nvPr>
            <p:ph type="sldNum" sz="quarter" idx="4"/>
          </p:nvPr>
        </p:nvSpPr>
        <p:spPr/>
        <p:txBody>
          <a:bodyPr/>
          <a:lstStyle/>
          <a:p>
            <a:fld id="{A047E543-827A-4CB2-85BD-08F43BA6D453}" type="slidenum">
              <a:rPr lang="en-GB" smtClean="0"/>
              <a:t>12</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Ageing could raise debt to unsustainable levels</a:t>
            </a:r>
            <a:endParaRPr lang="en-GB" sz="30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30" y="1916832"/>
            <a:ext cx="8014246" cy="3816424"/>
          </a:xfrm>
          <a:prstGeom prst="rect">
            <a:avLst/>
          </a:prstGeom>
        </p:spPr>
      </p:pic>
    </p:spTree>
    <p:extLst>
      <p:ext uri="{BB962C8B-B14F-4D97-AF65-F5344CB8AC3E}">
        <p14:creationId xmlns:p14="http://schemas.microsoft.com/office/powerpoint/2010/main" val="2335898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endParaRPr lang="en-GB" sz="2000" dirty="0" smtClean="0">
              <a:solidFill>
                <a:schemeClr val="tx1">
                  <a:lumMod val="50000"/>
                </a:schemeClr>
              </a:solidFill>
              <a:latin typeface="+mj-lt"/>
            </a:endParaRPr>
          </a:p>
          <a:p>
            <a:pPr algn="just"/>
            <a:endParaRPr lang="en-US" sz="2000" dirty="0" smtClean="0">
              <a:solidFill>
                <a:schemeClr val="tx1">
                  <a:lumMod val="50000"/>
                </a:schemeClr>
              </a:solidFill>
              <a:latin typeface="+mj-lt"/>
            </a:endParaRPr>
          </a:p>
          <a:p>
            <a:pPr algn="just"/>
            <a:r>
              <a:rPr lang="en-US" sz="2000" dirty="0" smtClean="0">
                <a:solidFill>
                  <a:schemeClr val="tx1">
                    <a:lumMod val="50000"/>
                  </a:schemeClr>
                </a:solidFill>
                <a:latin typeface="+mj-lt"/>
              </a:rPr>
              <a:t>Keep </a:t>
            </a:r>
            <a:r>
              <a:rPr lang="en-US" sz="2000" dirty="0">
                <a:solidFill>
                  <a:schemeClr val="tx1">
                    <a:lumMod val="50000"/>
                  </a:schemeClr>
                </a:solidFill>
                <a:latin typeface="+mj-lt"/>
              </a:rPr>
              <a:t>monetary policy accommodative, but stand ready to tighten further if long-term inflation expectations risk becoming </a:t>
            </a:r>
            <a:r>
              <a:rPr lang="en-US" sz="2000" dirty="0" smtClean="0">
                <a:solidFill>
                  <a:schemeClr val="tx1">
                    <a:lumMod val="50000"/>
                  </a:schemeClr>
                </a:solidFill>
                <a:latin typeface="+mj-lt"/>
              </a:rPr>
              <a:t>unanchored.</a:t>
            </a:r>
          </a:p>
          <a:p>
            <a:pPr algn="just"/>
            <a:r>
              <a:rPr lang="en-US" sz="2000" dirty="0" smtClean="0">
                <a:solidFill>
                  <a:schemeClr val="tx1">
                    <a:lumMod val="50000"/>
                  </a:schemeClr>
                </a:solidFill>
                <a:latin typeface="+mj-lt"/>
              </a:rPr>
              <a:t>Remain </a:t>
            </a:r>
            <a:r>
              <a:rPr lang="en-US" sz="2000" dirty="0">
                <a:solidFill>
                  <a:schemeClr val="tx1">
                    <a:lumMod val="50000"/>
                  </a:schemeClr>
                </a:solidFill>
                <a:latin typeface="+mj-lt"/>
              </a:rPr>
              <a:t>vigilant to maintain a sound and resilient financial </a:t>
            </a:r>
            <a:r>
              <a:rPr lang="en-US" sz="2000" dirty="0" smtClean="0">
                <a:solidFill>
                  <a:schemeClr val="tx1">
                    <a:lumMod val="50000"/>
                  </a:schemeClr>
                </a:solidFill>
                <a:latin typeface="+mj-lt"/>
              </a:rPr>
              <a:t>system.</a:t>
            </a:r>
          </a:p>
          <a:p>
            <a:pPr algn="just"/>
            <a:r>
              <a:rPr lang="en-US" sz="2000" dirty="0">
                <a:solidFill>
                  <a:schemeClr val="tx1">
                    <a:lumMod val="50000"/>
                  </a:schemeClr>
                </a:solidFill>
                <a:latin typeface="+mj-lt"/>
              </a:rPr>
              <a:t>Continue supporting the economy and start fiscal consolidation as planned once the recovery is firmly </a:t>
            </a:r>
            <a:r>
              <a:rPr lang="en-US" sz="2000" dirty="0" smtClean="0">
                <a:solidFill>
                  <a:schemeClr val="tx1">
                    <a:lumMod val="50000"/>
                  </a:schemeClr>
                </a:solidFill>
                <a:latin typeface="+mj-lt"/>
              </a:rPr>
              <a:t>established.</a:t>
            </a:r>
            <a:endParaRPr lang="en-GB" sz="2000" dirty="0">
              <a:solidFill>
                <a:schemeClr val="tx1">
                  <a:lumMod val="50000"/>
                </a:schemeClr>
              </a:solidFill>
              <a:latin typeface="+mj-lt"/>
            </a:endParaRPr>
          </a:p>
          <a:p>
            <a:pPr algn="just"/>
            <a:endParaRPr lang="en-GB" sz="2000" dirty="0">
              <a:solidFill>
                <a:schemeClr val="tx1">
                  <a:lumMod val="50000"/>
                </a:schemeClr>
              </a:solidFill>
              <a:latin typeface="+mj-lt"/>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13</a:t>
            </a:fld>
            <a:endParaRPr lang="en-GB" dirty="0"/>
          </a:p>
        </p:txBody>
      </p:sp>
      <p:sp>
        <p:nvSpPr>
          <p:cNvPr id="4" name="Title 3"/>
          <p:cNvSpPr>
            <a:spLocks noGrp="1"/>
          </p:cNvSpPr>
          <p:nvPr>
            <p:ph type="title"/>
          </p:nvPr>
        </p:nvSpPr>
        <p:spPr>
          <a:xfrm>
            <a:off x="1080000" y="237600"/>
            <a:ext cx="7606800" cy="1022400"/>
          </a:xfrm>
        </p:spPr>
        <p:txBody>
          <a:bodyPr/>
          <a:lstStyle/>
          <a:p>
            <a:r>
              <a:rPr lang="en-GB" b="1" dirty="0" smtClean="0">
                <a:solidFill>
                  <a:srgbClr val="0070C0"/>
                </a:solidFill>
              </a:rPr>
              <a:t>Recommendations to improve monetary, financial and fiscal policies</a:t>
            </a:r>
            <a:endParaRPr lang="en-GB" b="1" dirty="0">
              <a:solidFill>
                <a:srgbClr val="0070C0"/>
              </a:solidFill>
            </a:endParaRPr>
          </a:p>
        </p:txBody>
      </p:sp>
    </p:spTree>
    <p:extLst>
      <p:ext uri="{BB962C8B-B14F-4D97-AF65-F5344CB8AC3E}">
        <p14:creationId xmlns:p14="http://schemas.microsoft.com/office/powerpoint/2010/main" val="3929253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000" y="2926544"/>
            <a:ext cx="6984408" cy="1041311"/>
          </a:xfrm>
        </p:spPr>
        <p:txBody>
          <a:bodyPr/>
          <a:lstStyle/>
          <a:p>
            <a:r>
              <a:rPr lang="en-GB" sz="3200" dirty="0" smtClean="0"/>
              <a:t>Raising Productivity and Employment</a:t>
            </a:r>
            <a:endParaRPr lang="en-GB" sz="3200" dirty="0"/>
          </a:p>
        </p:txBody>
      </p:sp>
      <p:sp>
        <p:nvSpPr>
          <p:cNvPr id="3" name="Slide Number Placeholder 2"/>
          <p:cNvSpPr>
            <a:spLocks noGrp="1"/>
          </p:cNvSpPr>
          <p:nvPr>
            <p:ph type="sldNum" sz="quarter" idx="4"/>
          </p:nvPr>
        </p:nvSpPr>
        <p:spPr/>
        <p:txBody>
          <a:bodyPr/>
          <a:lstStyle/>
          <a:p>
            <a:fld id="{A047E543-827A-4CB2-85BD-08F43BA6D453}" type="slidenum">
              <a:rPr lang="en-GB" smtClean="0"/>
              <a:t>14</a:t>
            </a:fld>
            <a:endParaRPr lang="en-GB"/>
          </a:p>
        </p:txBody>
      </p:sp>
    </p:spTree>
    <p:extLst>
      <p:ext uri="{BB962C8B-B14F-4D97-AF65-F5344CB8AC3E}">
        <p14:creationId xmlns:p14="http://schemas.microsoft.com/office/powerpoint/2010/main" val="3610119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065252"/>
            <a:ext cx="7884440" cy="692696"/>
          </a:xfrm>
          <a:noFill/>
          <a:ln>
            <a:noFill/>
          </a:ln>
        </p:spPr>
        <p:txBody>
          <a:bodyPr>
            <a:normAutofit/>
          </a:bodyPr>
          <a:lstStyle/>
          <a:p>
            <a:pPr marL="0" indent="0">
              <a:spcBef>
                <a:spcPts val="0"/>
              </a:spcBef>
              <a:buNone/>
            </a:pPr>
            <a:r>
              <a:rPr lang="en-GB" sz="1200" dirty="0" smtClean="0">
                <a:latin typeface="Arial Narrow" panose="020B0606020202030204" pitchFamily="34" charset="0"/>
              </a:rPr>
              <a:t>Source: OECD, Product Market Regulation Indicators.</a:t>
            </a:r>
          </a:p>
        </p:txBody>
      </p:sp>
      <p:sp>
        <p:nvSpPr>
          <p:cNvPr id="3" name="Slide Number Placeholder 2"/>
          <p:cNvSpPr>
            <a:spLocks noGrp="1"/>
          </p:cNvSpPr>
          <p:nvPr>
            <p:ph type="sldNum" sz="quarter" idx="4"/>
          </p:nvPr>
        </p:nvSpPr>
        <p:spPr/>
        <p:txBody>
          <a:bodyPr/>
          <a:lstStyle/>
          <a:p>
            <a:fld id="{A047E543-827A-4CB2-85BD-08F43BA6D453}" type="slidenum">
              <a:rPr lang="en-GB" smtClean="0"/>
              <a:t>15</a:t>
            </a:fld>
            <a:endParaRPr lang="en-GB" dirty="0"/>
          </a:p>
        </p:txBody>
      </p:sp>
      <p:sp>
        <p:nvSpPr>
          <p:cNvPr id="4" name="Title 3"/>
          <p:cNvSpPr>
            <a:spLocks noGrp="1"/>
          </p:cNvSpPr>
          <p:nvPr>
            <p:ph type="title"/>
          </p:nvPr>
        </p:nvSpPr>
        <p:spPr/>
        <p:txBody>
          <a:bodyPr/>
          <a:lstStyle/>
          <a:p>
            <a:r>
              <a:rPr lang="en-GB" b="1" dirty="0" smtClean="0">
                <a:solidFill>
                  <a:srgbClr val="0070C0"/>
                </a:solidFill>
              </a:rPr>
              <a:t>Barriers to enter the market are high</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068" y="1556792"/>
            <a:ext cx="8164793" cy="4176464"/>
          </a:xfrm>
          <a:prstGeom prst="rect">
            <a:avLst/>
          </a:prstGeom>
        </p:spPr>
      </p:pic>
    </p:spTree>
    <p:extLst>
      <p:ext uri="{BB962C8B-B14F-4D97-AF65-F5344CB8AC3E}">
        <p14:creationId xmlns:p14="http://schemas.microsoft.com/office/powerpoint/2010/main" val="3415461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065252"/>
            <a:ext cx="7056784" cy="692696"/>
          </a:xfrm>
          <a:noFill/>
          <a:ln>
            <a:noFill/>
          </a:ln>
        </p:spPr>
        <p:txBody>
          <a:bodyPr>
            <a:normAutofit/>
          </a:bodyPr>
          <a:lstStyle/>
          <a:p>
            <a:pPr marL="0" indent="0">
              <a:spcBef>
                <a:spcPts val="0"/>
              </a:spcBef>
              <a:buNone/>
            </a:pPr>
            <a:r>
              <a:rPr lang="en-GB" sz="1200" dirty="0" smtClean="0">
                <a:latin typeface="Arial Narrow" panose="020B0606020202030204" pitchFamily="34" charset="0"/>
              </a:rPr>
              <a:t>Source: </a:t>
            </a:r>
            <a:r>
              <a:rPr lang="en-GB" sz="1200" dirty="0">
                <a:latin typeface="Arial Narrow" panose="020B0606020202030204" pitchFamily="34" charset="0"/>
              </a:rPr>
              <a:t>OECD, FDI Statistics.</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16</a:t>
            </a:fld>
            <a:endParaRPr lang="en-GB" dirty="0"/>
          </a:p>
        </p:txBody>
      </p:sp>
      <p:sp>
        <p:nvSpPr>
          <p:cNvPr id="4" name="Title 3"/>
          <p:cNvSpPr>
            <a:spLocks noGrp="1"/>
          </p:cNvSpPr>
          <p:nvPr>
            <p:ph type="title"/>
          </p:nvPr>
        </p:nvSpPr>
        <p:spPr>
          <a:xfrm>
            <a:off x="1259632" y="237600"/>
            <a:ext cx="7236368" cy="1022400"/>
          </a:xfrm>
        </p:spPr>
        <p:txBody>
          <a:bodyPr/>
          <a:lstStyle/>
          <a:p>
            <a:r>
              <a:rPr lang="en-GB" b="1" dirty="0" smtClean="0">
                <a:solidFill>
                  <a:srgbClr val="0070C0"/>
                </a:solidFill>
              </a:rPr>
              <a:t>Foreign direct investment </a:t>
            </a:r>
            <a:br>
              <a:rPr lang="en-GB" b="1" dirty="0" smtClean="0">
                <a:solidFill>
                  <a:srgbClr val="0070C0"/>
                </a:solidFill>
              </a:rPr>
            </a:br>
            <a:r>
              <a:rPr lang="en-GB" b="1" dirty="0" smtClean="0">
                <a:solidFill>
                  <a:srgbClr val="0070C0"/>
                </a:solidFill>
              </a:rPr>
              <a:t>is low and declining</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468" y="1484784"/>
            <a:ext cx="8056926" cy="4248472"/>
          </a:xfrm>
          <a:prstGeom prst="rect">
            <a:avLst/>
          </a:prstGeom>
        </p:spPr>
      </p:pic>
    </p:spTree>
    <p:extLst>
      <p:ext uri="{BB962C8B-B14F-4D97-AF65-F5344CB8AC3E}">
        <p14:creationId xmlns:p14="http://schemas.microsoft.com/office/powerpoint/2010/main" val="3727204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324" y="6065252"/>
            <a:ext cx="7507060" cy="692696"/>
          </a:xfrm>
          <a:noFill/>
          <a:ln>
            <a:noFill/>
          </a:ln>
        </p:spPr>
        <p:txBody>
          <a:bodyPr>
            <a:normAutofit/>
          </a:bodyPr>
          <a:lstStyle/>
          <a:p>
            <a:pPr marL="0" indent="0">
              <a:spcBef>
                <a:spcPts val="0"/>
              </a:spcBef>
              <a:buNone/>
            </a:pPr>
            <a:r>
              <a:rPr lang="en-US" sz="1200" dirty="0">
                <a:latin typeface="Arial Narrow" panose="020B0606020202030204" pitchFamily="34" charset="0"/>
              </a:rPr>
              <a:t>Note: </a:t>
            </a:r>
            <a:r>
              <a:rPr lang="en-US" sz="1200" dirty="0" smtClean="0">
                <a:latin typeface="Arial Narrow" panose="020B0606020202030204" pitchFamily="34" charset="0"/>
              </a:rPr>
              <a:t>Bars </a:t>
            </a:r>
            <a:r>
              <a:rPr lang="en-US" sz="1200" dirty="0">
                <a:latin typeface="Arial Narrow" panose="020B0606020202030204" pitchFamily="34" charset="0"/>
              </a:rPr>
              <a:t>reflect the simple average of science, reading and mathematics scores.</a:t>
            </a:r>
          </a:p>
          <a:p>
            <a:pPr marL="0" indent="0">
              <a:spcBef>
                <a:spcPts val="0"/>
              </a:spcBef>
              <a:buNone/>
            </a:pPr>
            <a:r>
              <a:rPr lang="en-US" sz="1200" dirty="0">
                <a:latin typeface="Arial Narrow" panose="020B0606020202030204" pitchFamily="34" charset="0"/>
              </a:rPr>
              <a:t>Source: OECD, PISA 2018 database.</a:t>
            </a:r>
          </a:p>
        </p:txBody>
      </p:sp>
      <p:sp>
        <p:nvSpPr>
          <p:cNvPr id="3" name="Slide Number Placeholder 2"/>
          <p:cNvSpPr>
            <a:spLocks noGrp="1"/>
          </p:cNvSpPr>
          <p:nvPr>
            <p:ph type="sldNum" sz="quarter" idx="4"/>
          </p:nvPr>
        </p:nvSpPr>
        <p:spPr/>
        <p:txBody>
          <a:bodyPr/>
          <a:lstStyle/>
          <a:p>
            <a:fld id="{A047E543-827A-4CB2-85BD-08F43BA6D453}" type="slidenum">
              <a:rPr lang="en-GB" smtClean="0"/>
              <a:t>17</a:t>
            </a:fld>
            <a:endParaRPr lang="en-GB" dirty="0"/>
          </a:p>
        </p:txBody>
      </p:sp>
      <p:sp>
        <p:nvSpPr>
          <p:cNvPr id="4" name="Title 3"/>
          <p:cNvSpPr>
            <a:spLocks noGrp="1"/>
          </p:cNvSpPr>
          <p:nvPr>
            <p:ph type="title"/>
          </p:nvPr>
        </p:nvSpPr>
        <p:spPr/>
        <p:txBody>
          <a:bodyPr/>
          <a:lstStyle/>
          <a:p>
            <a:r>
              <a:rPr lang="en-GB" b="1" dirty="0" smtClean="0">
                <a:solidFill>
                  <a:srgbClr val="0070C0"/>
                </a:solidFill>
              </a:rPr>
              <a:t>Basic skills are relatively weak</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324" y="1628800"/>
            <a:ext cx="7974676" cy="4176464"/>
          </a:xfrm>
          <a:prstGeom prst="rect">
            <a:avLst/>
          </a:prstGeom>
        </p:spPr>
      </p:pic>
    </p:spTree>
    <p:extLst>
      <p:ext uri="{BB962C8B-B14F-4D97-AF65-F5344CB8AC3E}">
        <p14:creationId xmlns:p14="http://schemas.microsoft.com/office/powerpoint/2010/main" val="281513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200" y="6065252"/>
            <a:ext cx="8218800" cy="692696"/>
          </a:xfrm>
          <a:noFill/>
          <a:ln>
            <a:noFill/>
          </a:ln>
        </p:spPr>
        <p:txBody>
          <a:bodyPr>
            <a:normAutofit fontScale="85000" lnSpcReduction="10000"/>
          </a:bodyPr>
          <a:lstStyle/>
          <a:p>
            <a:pPr marL="0" indent="0">
              <a:spcBef>
                <a:spcPts val="0"/>
              </a:spcBef>
              <a:buNone/>
            </a:pPr>
            <a:r>
              <a:rPr lang="en-US" sz="1200" dirty="0">
                <a:latin typeface="Arial Narrow" panose="020B0606020202030204" pitchFamily="34" charset="0"/>
              </a:rPr>
              <a:t>Note: </a:t>
            </a:r>
            <a:r>
              <a:rPr lang="en-GB" sz="1200" dirty="0" smtClean="0">
                <a:latin typeface="Arial Narrow" panose="020B0606020202030204" pitchFamily="34" charset="0"/>
              </a:rPr>
              <a:t>Figures in parentheses refer to the most typical duration of the actual work-based component as a percentage of the total firm-based programme duration. For example, in Germany, time spent at work accounts for about 60% of the total firm-based programme duration, while the remainder is spent at school.</a:t>
            </a:r>
          </a:p>
          <a:p>
            <a:pPr marL="0" indent="0">
              <a:spcBef>
                <a:spcPts val="0"/>
              </a:spcBef>
              <a:buNone/>
            </a:pPr>
            <a:r>
              <a:rPr lang="en-US" sz="1200" dirty="0" smtClean="0">
                <a:latin typeface="Arial Narrow" panose="020B0606020202030204" pitchFamily="34" charset="0"/>
              </a:rPr>
              <a:t>Source</a:t>
            </a:r>
            <a:r>
              <a:rPr lang="en-US" sz="1200" dirty="0">
                <a:latin typeface="Arial Narrow" panose="020B0606020202030204" pitchFamily="34" charset="0"/>
              </a:rPr>
              <a:t>: OECD, Education at a Glance database. For the Czech Republic and Lithuania, data rely on European Center for the Development of Vocational Training (CEDEFOP).</a:t>
            </a:r>
          </a:p>
        </p:txBody>
      </p:sp>
      <p:sp>
        <p:nvSpPr>
          <p:cNvPr id="3" name="Slide Number Placeholder 2"/>
          <p:cNvSpPr>
            <a:spLocks noGrp="1"/>
          </p:cNvSpPr>
          <p:nvPr>
            <p:ph type="sldNum" sz="quarter" idx="4"/>
          </p:nvPr>
        </p:nvSpPr>
        <p:spPr/>
        <p:txBody>
          <a:bodyPr/>
          <a:lstStyle/>
          <a:p>
            <a:fld id="{A047E543-827A-4CB2-85BD-08F43BA6D453}" type="slidenum">
              <a:rPr lang="en-GB" smtClean="0"/>
              <a:t>18</a:t>
            </a:fld>
            <a:endParaRPr lang="en-GB" dirty="0"/>
          </a:p>
        </p:txBody>
      </p:sp>
      <p:sp>
        <p:nvSpPr>
          <p:cNvPr id="4" name="Title 3"/>
          <p:cNvSpPr>
            <a:spLocks noGrp="1"/>
          </p:cNvSpPr>
          <p:nvPr>
            <p:ph type="title"/>
          </p:nvPr>
        </p:nvSpPr>
        <p:spPr/>
        <p:txBody>
          <a:bodyPr/>
          <a:lstStyle/>
          <a:p>
            <a:r>
              <a:rPr lang="en-GB" b="1" dirty="0" smtClean="0">
                <a:solidFill>
                  <a:srgbClr val="0070C0"/>
                </a:solidFill>
              </a:rPr>
              <a:t>Vocational education and training needs strengthening</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93" y="1650143"/>
            <a:ext cx="7906139" cy="4155121"/>
          </a:xfrm>
          <a:prstGeom prst="rect">
            <a:avLst/>
          </a:prstGeom>
        </p:spPr>
      </p:pic>
    </p:spTree>
    <p:extLst>
      <p:ext uri="{BB962C8B-B14F-4D97-AF65-F5344CB8AC3E}">
        <p14:creationId xmlns:p14="http://schemas.microsoft.com/office/powerpoint/2010/main" val="293998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065252"/>
            <a:ext cx="7884440" cy="692696"/>
          </a:xfrm>
          <a:ln>
            <a:noFill/>
          </a:ln>
        </p:spPr>
        <p:txBody>
          <a:bodyPr>
            <a:normAutofit/>
          </a:bodyPr>
          <a:lstStyle/>
          <a:p>
            <a:pPr marL="0" indent="0">
              <a:spcBef>
                <a:spcPts val="0"/>
              </a:spcBef>
              <a:buNone/>
            </a:pPr>
            <a:r>
              <a:rPr lang="en-US" sz="1200" dirty="0">
                <a:latin typeface="Arial Narrow" panose="020B0606020202030204" pitchFamily="34" charset="0"/>
              </a:rPr>
              <a:t>Note: </a:t>
            </a:r>
            <a:r>
              <a:rPr lang="en-US" sz="1200" dirty="0" smtClean="0">
                <a:latin typeface="Arial Narrow" panose="020B0606020202030204" pitchFamily="34" charset="0"/>
              </a:rPr>
              <a:t>Marginal </a:t>
            </a:r>
            <a:r>
              <a:rPr lang="en-US" sz="1200" dirty="0">
                <a:latin typeface="Arial Narrow" panose="020B0606020202030204" pitchFamily="34" charset="0"/>
              </a:rPr>
              <a:t>effective tax rate (METR) is computed according to the following formula =1-(</a:t>
            </a:r>
            <a:r>
              <a:rPr lang="en-US" sz="1200" dirty="0" err="1">
                <a:latin typeface="Arial Narrow" panose="020B0606020202030204" pitchFamily="34" charset="0"/>
              </a:rPr>
              <a:t>Δy</a:t>
            </a:r>
            <a:r>
              <a:rPr lang="en-US" sz="1200" dirty="0">
                <a:latin typeface="Arial Narrow" panose="020B0606020202030204" pitchFamily="34" charset="0"/>
              </a:rPr>
              <a:t> net earnings)/(</a:t>
            </a:r>
            <a:r>
              <a:rPr lang="en-US" sz="1200" dirty="0" err="1">
                <a:latin typeface="Arial Narrow" panose="020B0606020202030204" pitchFamily="34" charset="0"/>
              </a:rPr>
              <a:t>Δy</a:t>
            </a:r>
            <a:r>
              <a:rPr lang="en-US" sz="1200" dirty="0">
                <a:latin typeface="Arial Narrow" panose="020B0606020202030204" pitchFamily="34" charset="0"/>
              </a:rPr>
              <a:t> gross earnings) </a:t>
            </a:r>
            <a:r>
              <a:rPr lang="en-US" sz="1200" dirty="0" smtClean="0">
                <a:latin typeface="Arial Narrow" panose="020B0606020202030204" pitchFamily="34" charset="0"/>
              </a:rPr>
              <a:t>. </a:t>
            </a:r>
          </a:p>
          <a:p>
            <a:pPr marL="0" indent="0">
              <a:spcBef>
                <a:spcPts val="0"/>
              </a:spcBef>
              <a:buNone/>
            </a:pPr>
            <a:r>
              <a:rPr lang="en-US" sz="1200" dirty="0" smtClean="0">
                <a:latin typeface="Arial Narrow" panose="020B0606020202030204" pitchFamily="34" charset="0"/>
              </a:rPr>
              <a:t>Source</a:t>
            </a:r>
            <a:r>
              <a:rPr lang="en-US" sz="1200" dirty="0">
                <a:latin typeface="Arial Narrow" panose="020B0606020202030204" pitchFamily="34" charset="0"/>
              </a:rPr>
              <a:t>: OECD, Tax-Benefit </a:t>
            </a:r>
            <a:r>
              <a:rPr lang="en-US" sz="1200" dirty="0" smtClean="0">
                <a:latin typeface="Arial Narrow" panose="020B0606020202030204" pitchFamily="34" charset="0"/>
              </a:rPr>
              <a:t>model.</a:t>
            </a:r>
            <a:endParaRPr lang="en-US" sz="1200" dirty="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19</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Marginal tax rates for second earners are high</a:t>
            </a:r>
            <a:endParaRPr lang="en-GB" sz="30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23" y="1628800"/>
            <a:ext cx="8226471" cy="4104456"/>
          </a:xfrm>
          <a:prstGeom prst="rect">
            <a:avLst/>
          </a:prstGeom>
        </p:spPr>
      </p:pic>
    </p:spTree>
    <p:extLst>
      <p:ext uri="{BB962C8B-B14F-4D97-AF65-F5344CB8AC3E}">
        <p14:creationId xmlns:p14="http://schemas.microsoft.com/office/powerpoint/2010/main" val="104547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340768"/>
            <a:ext cx="8218800" cy="4525200"/>
          </a:xfrm>
        </p:spPr>
        <p:txBody>
          <a:bodyPr>
            <a:normAutofit fontScale="92500" lnSpcReduction="20000"/>
          </a:bodyPr>
          <a:lstStyle/>
          <a:p>
            <a:endParaRPr lang="de-CH" sz="2000" dirty="0">
              <a:solidFill>
                <a:schemeClr val="tx1">
                  <a:lumMod val="50000"/>
                </a:schemeClr>
              </a:solidFill>
              <a:latin typeface="+mj-lt"/>
            </a:endParaRPr>
          </a:p>
          <a:p>
            <a:r>
              <a:rPr lang="en-GB" sz="2000" dirty="0" smtClean="0">
                <a:solidFill>
                  <a:schemeClr val="tx1">
                    <a:lumMod val="50000"/>
                  </a:schemeClr>
                </a:solidFill>
                <a:latin typeface="+mj-lt"/>
              </a:rPr>
              <a:t>Iceland’s COVID-19 health crisis was relatively mild, thanks to timely and well-targeted containment measures.</a:t>
            </a:r>
          </a:p>
          <a:p>
            <a:r>
              <a:rPr lang="en-GB" sz="2000" dirty="0" smtClean="0">
                <a:solidFill>
                  <a:schemeClr val="tx1">
                    <a:lumMod val="50000"/>
                  </a:schemeClr>
                </a:solidFill>
                <a:latin typeface="+mj-lt"/>
              </a:rPr>
              <a:t>The economy was severely hit following the collapse of foreign tourism but is recovering. Policy action helped support business and household income.</a:t>
            </a:r>
          </a:p>
          <a:p>
            <a:r>
              <a:rPr lang="en-US" sz="2000" dirty="0" smtClean="0">
                <a:solidFill>
                  <a:schemeClr val="tx1">
                    <a:lumMod val="50000"/>
                  </a:schemeClr>
                </a:solidFill>
                <a:latin typeface="+mj-lt"/>
              </a:rPr>
              <a:t>Fiscal </a:t>
            </a:r>
            <a:r>
              <a:rPr lang="en-US" sz="2000" dirty="0">
                <a:solidFill>
                  <a:schemeClr val="tx1">
                    <a:lumMod val="50000"/>
                  </a:schemeClr>
                </a:solidFill>
                <a:latin typeface="+mj-lt"/>
              </a:rPr>
              <a:t>consolidation </a:t>
            </a:r>
            <a:r>
              <a:rPr lang="en-US" sz="2000" dirty="0" smtClean="0">
                <a:solidFill>
                  <a:schemeClr val="tx1">
                    <a:lumMod val="50000"/>
                  </a:schemeClr>
                </a:solidFill>
                <a:latin typeface="+mj-lt"/>
              </a:rPr>
              <a:t>should start as </a:t>
            </a:r>
            <a:r>
              <a:rPr lang="en-US" sz="2000" dirty="0">
                <a:solidFill>
                  <a:schemeClr val="tx1">
                    <a:lumMod val="50000"/>
                  </a:schemeClr>
                </a:solidFill>
                <a:latin typeface="+mj-lt"/>
              </a:rPr>
              <a:t>planned </a:t>
            </a:r>
            <a:r>
              <a:rPr lang="en-US" sz="2000" dirty="0" smtClean="0">
                <a:solidFill>
                  <a:schemeClr val="tx1">
                    <a:lumMod val="50000"/>
                  </a:schemeClr>
                </a:solidFill>
                <a:latin typeface="+mj-lt"/>
              </a:rPr>
              <a:t>once </a:t>
            </a:r>
            <a:r>
              <a:rPr lang="en-US" sz="2000" dirty="0">
                <a:solidFill>
                  <a:schemeClr val="tx1">
                    <a:lumMod val="50000"/>
                  </a:schemeClr>
                </a:solidFill>
                <a:latin typeface="+mj-lt"/>
              </a:rPr>
              <a:t>the recovery is firmly </a:t>
            </a:r>
            <a:r>
              <a:rPr lang="en-US" sz="2000" dirty="0" smtClean="0">
                <a:solidFill>
                  <a:schemeClr val="tx1">
                    <a:lumMod val="50000"/>
                  </a:schemeClr>
                </a:solidFill>
                <a:latin typeface="+mj-lt"/>
              </a:rPr>
              <a:t>on its way.</a:t>
            </a:r>
          </a:p>
          <a:p>
            <a:r>
              <a:rPr lang="en-US" sz="2000" dirty="0" smtClean="0">
                <a:solidFill>
                  <a:schemeClr val="tx1">
                    <a:lumMod val="50000"/>
                  </a:schemeClr>
                </a:solidFill>
                <a:latin typeface="+mj-lt"/>
              </a:rPr>
              <a:t>Reducing barriers to competition and foreign direct investment, and strengthening education quality at all levels, will help boost productivity.</a:t>
            </a:r>
            <a:endParaRPr lang="en-GB" sz="2000" dirty="0">
              <a:solidFill>
                <a:schemeClr val="tx1">
                  <a:lumMod val="50000"/>
                </a:schemeClr>
              </a:solidFill>
              <a:latin typeface="+mj-lt"/>
            </a:endParaRPr>
          </a:p>
          <a:p>
            <a:r>
              <a:rPr lang="en-GB" sz="2100" dirty="0">
                <a:solidFill>
                  <a:schemeClr val="tx1">
                    <a:lumMod val="50000"/>
                  </a:schemeClr>
                </a:solidFill>
                <a:latin typeface="+mj-lt"/>
              </a:rPr>
              <a:t>Better-targeted support for business R&amp;D, a wider adoption of digital technologies and stronger business-university collaboration and knowledge transfer will help Iceland tap innovation potential. </a:t>
            </a:r>
          </a:p>
          <a:p>
            <a:r>
              <a:rPr lang="en-GB" sz="2100" dirty="0">
                <a:solidFill>
                  <a:schemeClr val="tx1">
                    <a:lumMod val="50000"/>
                  </a:schemeClr>
                </a:solidFill>
                <a:latin typeface="+mj-lt"/>
              </a:rPr>
              <a:t>Establishing a consistent climate policy framework based on carbon </a:t>
            </a:r>
            <a:r>
              <a:rPr lang="en-GB" sz="2000" dirty="0" smtClean="0">
                <a:solidFill>
                  <a:schemeClr val="tx1">
                    <a:lumMod val="50000"/>
                  </a:schemeClr>
                </a:solidFill>
                <a:latin typeface="+mj-lt"/>
              </a:rPr>
              <a:t>pricing and investment in low-carbon technology will help Iceland reach its climate targets in a cost-efficient and inclusive way.</a:t>
            </a:r>
            <a:endParaRPr lang="en-GB" sz="2000" dirty="0">
              <a:solidFill>
                <a:schemeClr val="tx1">
                  <a:lumMod val="50000"/>
                </a:schemeClr>
              </a:solidFill>
              <a:latin typeface="+mj-lt"/>
            </a:endParaRPr>
          </a:p>
          <a:p>
            <a:endParaRPr lang="en-GB" sz="2000" dirty="0">
              <a:solidFill>
                <a:schemeClr val="tx1">
                  <a:lumMod val="50000"/>
                </a:schemeClr>
              </a:solidFill>
              <a:latin typeface="+mj-lt"/>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2</a:t>
            </a:fld>
            <a:endParaRPr lang="en-GB"/>
          </a:p>
        </p:txBody>
      </p:sp>
      <p:sp>
        <p:nvSpPr>
          <p:cNvPr id="5" name="Title 3"/>
          <p:cNvSpPr>
            <a:spLocks noGrp="1"/>
          </p:cNvSpPr>
          <p:nvPr>
            <p:ph type="title"/>
          </p:nvPr>
        </p:nvSpPr>
        <p:spPr/>
        <p:txBody>
          <a:bodyPr/>
          <a:lstStyle/>
          <a:p>
            <a:r>
              <a:rPr lang="en-GB" b="1" dirty="0">
                <a:solidFill>
                  <a:srgbClr val="0070C0"/>
                </a:solidFill>
              </a:rPr>
              <a:t>Key </a:t>
            </a:r>
            <a:r>
              <a:rPr lang="en-GB" b="1" dirty="0" smtClean="0">
                <a:solidFill>
                  <a:srgbClr val="0070C0"/>
                </a:solidFill>
              </a:rPr>
              <a:t>messages</a:t>
            </a:r>
            <a:endParaRPr lang="es-MX" b="1" dirty="0">
              <a:solidFill>
                <a:srgbClr val="0070C0"/>
              </a:solidFill>
            </a:endParaRPr>
          </a:p>
        </p:txBody>
      </p:sp>
    </p:spTree>
    <p:extLst>
      <p:ext uri="{BB962C8B-B14F-4D97-AF65-F5344CB8AC3E}">
        <p14:creationId xmlns:p14="http://schemas.microsoft.com/office/powerpoint/2010/main" val="3284955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200" y="6065252"/>
            <a:ext cx="8218800" cy="692696"/>
          </a:xfrm>
          <a:ln>
            <a:noFill/>
          </a:ln>
        </p:spPr>
        <p:txBody>
          <a:bodyPr>
            <a:normAutofit/>
          </a:bodyPr>
          <a:lstStyle/>
          <a:p>
            <a:pPr marL="0" indent="0">
              <a:spcBef>
                <a:spcPts val="0"/>
              </a:spcBef>
              <a:buNone/>
            </a:pPr>
            <a:r>
              <a:rPr lang="en-US" sz="1200" dirty="0">
                <a:latin typeface="Arial Narrow" panose="020B0606020202030204" pitchFamily="34" charset="0"/>
              </a:rPr>
              <a:t>Note: </a:t>
            </a:r>
            <a:r>
              <a:rPr lang="en-US" sz="1200" dirty="0" smtClean="0">
                <a:latin typeface="Arial Narrow" panose="020B0606020202030204" pitchFamily="34" charset="0"/>
              </a:rPr>
              <a:t>Percentage </a:t>
            </a:r>
            <a:r>
              <a:rPr lang="en-US" sz="1200" dirty="0">
                <a:latin typeface="Arial Narrow" panose="020B0606020202030204" pitchFamily="34" charset="0"/>
              </a:rPr>
              <a:t>point difference in hours worked between men and women in full-time dependent </a:t>
            </a:r>
            <a:r>
              <a:rPr lang="en-US" sz="1200" dirty="0" smtClean="0">
                <a:latin typeface="Arial Narrow" panose="020B0606020202030204" pitchFamily="34" charset="0"/>
              </a:rPr>
              <a:t>employment.</a:t>
            </a:r>
            <a:endParaRPr lang="en-US" sz="1200" dirty="0">
              <a:latin typeface="Arial Narrow" panose="020B0606020202030204" pitchFamily="34" charset="0"/>
            </a:endParaRPr>
          </a:p>
          <a:p>
            <a:pPr marL="0" indent="0">
              <a:spcBef>
                <a:spcPts val="0"/>
              </a:spcBef>
              <a:buNone/>
            </a:pPr>
            <a:r>
              <a:rPr lang="en-US" sz="1200" dirty="0">
                <a:latin typeface="Arial Narrow" panose="020B0606020202030204" pitchFamily="34" charset="0"/>
              </a:rPr>
              <a:t>Source: </a:t>
            </a:r>
            <a:r>
              <a:rPr lang="en-US" sz="1200" dirty="0" smtClean="0">
                <a:latin typeface="Arial Narrow" panose="020B0606020202030204" pitchFamily="34" charset="0"/>
              </a:rPr>
              <a:t>OECD</a:t>
            </a:r>
            <a:r>
              <a:rPr lang="en-US" sz="1200" dirty="0">
                <a:latin typeface="Arial Narrow" panose="020B0606020202030204" pitchFamily="34" charset="0"/>
              </a:rPr>
              <a:t>, </a:t>
            </a:r>
            <a:r>
              <a:rPr lang="en-GB" sz="1200" dirty="0" smtClean="0">
                <a:latin typeface="Arial Narrow" panose="020B0606020202030204" pitchFamily="34" charset="0"/>
              </a:rPr>
              <a:t>Labour</a:t>
            </a:r>
            <a:r>
              <a:rPr lang="en-US" sz="1200" dirty="0" smtClean="0">
                <a:latin typeface="Arial Narrow" panose="020B0606020202030204" pitchFamily="34" charset="0"/>
              </a:rPr>
              <a:t> </a:t>
            </a:r>
            <a:r>
              <a:rPr lang="en-US" sz="1200" dirty="0">
                <a:latin typeface="Arial Narrow" panose="020B0606020202030204" pitchFamily="34" charset="0"/>
              </a:rPr>
              <a:t>Force Statistics database.</a:t>
            </a:r>
          </a:p>
        </p:txBody>
      </p:sp>
      <p:sp>
        <p:nvSpPr>
          <p:cNvPr id="3" name="Slide Number Placeholder 2"/>
          <p:cNvSpPr>
            <a:spLocks noGrp="1"/>
          </p:cNvSpPr>
          <p:nvPr>
            <p:ph type="sldNum" sz="quarter" idx="4"/>
          </p:nvPr>
        </p:nvSpPr>
        <p:spPr/>
        <p:txBody>
          <a:bodyPr/>
          <a:lstStyle/>
          <a:p>
            <a:fld id="{A047E543-827A-4CB2-85BD-08F43BA6D453}" type="slidenum">
              <a:rPr lang="en-GB" smtClean="0"/>
              <a:t>20</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The gender gap in hours worked is high</a:t>
            </a:r>
            <a:endParaRPr lang="en-GB" sz="30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081" y="1484784"/>
            <a:ext cx="7997640" cy="4248472"/>
          </a:xfrm>
          <a:prstGeom prst="rect">
            <a:avLst/>
          </a:prstGeom>
        </p:spPr>
      </p:pic>
    </p:spTree>
    <p:extLst>
      <p:ext uri="{BB962C8B-B14F-4D97-AF65-F5344CB8AC3E}">
        <p14:creationId xmlns:p14="http://schemas.microsoft.com/office/powerpoint/2010/main" val="1847646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endParaRPr lang="en-US" sz="2000" dirty="0" smtClean="0">
              <a:solidFill>
                <a:schemeClr val="tx1">
                  <a:lumMod val="50000"/>
                </a:schemeClr>
              </a:solidFill>
              <a:latin typeface="+mj-lt"/>
            </a:endParaRPr>
          </a:p>
          <a:p>
            <a:pPr algn="just"/>
            <a:r>
              <a:rPr lang="en-US" sz="2000" dirty="0" smtClean="0">
                <a:solidFill>
                  <a:schemeClr val="tx1">
                    <a:lumMod val="50000"/>
                  </a:schemeClr>
                </a:solidFill>
                <a:latin typeface="+mj-lt"/>
              </a:rPr>
              <a:t>Increase </a:t>
            </a:r>
            <a:r>
              <a:rPr lang="en-US" sz="2000" dirty="0">
                <a:solidFill>
                  <a:schemeClr val="tx1">
                    <a:lumMod val="50000"/>
                  </a:schemeClr>
                </a:solidFill>
                <a:latin typeface="+mj-lt"/>
              </a:rPr>
              <a:t>openness by easing restrictions on foreign-owned companies, public procurement and </a:t>
            </a:r>
            <a:r>
              <a:rPr lang="en-US" sz="2000" dirty="0" smtClean="0">
                <a:solidFill>
                  <a:schemeClr val="tx1">
                    <a:lumMod val="50000"/>
                  </a:schemeClr>
                </a:solidFill>
                <a:latin typeface="+mj-lt"/>
              </a:rPr>
              <a:t>auditing.</a:t>
            </a:r>
          </a:p>
          <a:p>
            <a:pPr algn="just"/>
            <a:r>
              <a:rPr lang="en-US" sz="2000" dirty="0">
                <a:solidFill>
                  <a:schemeClr val="tx1">
                    <a:lumMod val="50000"/>
                  </a:schemeClr>
                </a:solidFill>
                <a:latin typeface="+mj-lt"/>
              </a:rPr>
              <a:t>Separate ownership of power generation, transmission and distribution companies, and fully open the wholesale market</a:t>
            </a:r>
            <a:r>
              <a:rPr lang="en-US" sz="2000" dirty="0" smtClean="0">
                <a:solidFill>
                  <a:schemeClr val="tx1">
                    <a:lumMod val="50000"/>
                  </a:schemeClr>
                </a:solidFill>
                <a:latin typeface="+mj-lt"/>
              </a:rPr>
              <a:t>.</a:t>
            </a:r>
          </a:p>
          <a:p>
            <a:pPr algn="just"/>
            <a:r>
              <a:rPr lang="en-US" sz="2000" dirty="0">
                <a:solidFill>
                  <a:schemeClr val="tx1">
                    <a:lumMod val="50000"/>
                  </a:schemeClr>
                </a:solidFill>
                <a:latin typeface="+mj-lt"/>
              </a:rPr>
              <a:t>Improve the compensation structure to attract high quality teachers and reward them for excellence</a:t>
            </a:r>
            <a:r>
              <a:rPr lang="en-US" sz="2000" dirty="0" smtClean="0">
                <a:solidFill>
                  <a:schemeClr val="tx1">
                    <a:lumMod val="50000"/>
                  </a:schemeClr>
                </a:solidFill>
                <a:latin typeface="+mj-lt"/>
              </a:rPr>
              <a:t>.</a:t>
            </a:r>
          </a:p>
          <a:p>
            <a:pPr algn="just"/>
            <a:r>
              <a:rPr lang="en-US" sz="2000" dirty="0">
                <a:solidFill>
                  <a:schemeClr val="tx1">
                    <a:lumMod val="50000"/>
                  </a:schemeClr>
                </a:solidFill>
                <a:latin typeface="+mj-lt"/>
              </a:rPr>
              <a:t>Reduce high marginal tax rates on second earners, e.g. by tapering child and family benefits </a:t>
            </a:r>
            <a:r>
              <a:rPr lang="en-US" sz="2000" dirty="0" smtClean="0">
                <a:solidFill>
                  <a:schemeClr val="tx1">
                    <a:lumMod val="50000"/>
                  </a:schemeClr>
                </a:solidFill>
                <a:latin typeface="+mj-lt"/>
              </a:rPr>
              <a:t>less.</a:t>
            </a:r>
          </a:p>
          <a:p>
            <a:pPr algn="just"/>
            <a:r>
              <a:rPr lang="en-US" sz="2000" dirty="0">
                <a:solidFill>
                  <a:schemeClr val="tx1">
                    <a:lumMod val="50000"/>
                  </a:schemeClr>
                </a:solidFill>
                <a:latin typeface="+mj-lt"/>
              </a:rPr>
              <a:t>Continue the reform of the disability benefit system, putting emphasis on returning to and remaining in </a:t>
            </a:r>
            <a:r>
              <a:rPr lang="en-US" sz="2000" dirty="0" smtClean="0">
                <a:solidFill>
                  <a:schemeClr val="tx1">
                    <a:lumMod val="50000"/>
                  </a:schemeClr>
                </a:solidFill>
                <a:latin typeface="+mj-lt"/>
              </a:rPr>
              <a:t>work.</a:t>
            </a:r>
          </a:p>
        </p:txBody>
      </p:sp>
      <p:sp>
        <p:nvSpPr>
          <p:cNvPr id="3" name="Slide Number Placeholder 2"/>
          <p:cNvSpPr>
            <a:spLocks noGrp="1"/>
          </p:cNvSpPr>
          <p:nvPr>
            <p:ph type="sldNum" sz="quarter" idx="4"/>
          </p:nvPr>
        </p:nvSpPr>
        <p:spPr/>
        <p:txBody>
          <a:bodyPr/>
          <a:lstStyle/>
          <a:p>
            <a:fld id="{A047E543-827A-4CB2-85BD-08F43BA6D453}" type="slidenum">
              <a:rPr lang="en-GB" smtClean="0"/>
              <a:t>21</a:t>
            </a:fld>
            <a:endParaRPr lang="en-GB" dirty="0"/>
          </a:p>
        </p:txBody>
      </p:sp>
      <p:sp>
        <p:nvSpPr>
          <p:cNvPr id="4" name="Title 3"/>
          <p:cNvSpPr>
            <a:spLocks noGrp="1"/>
          </p:cNvSpPr>
          <p:nvPr>
            <p:ph type="title"/>
          </p:nvPr>
        </p:nvSpPr>
        <p:spPr/>
        <p:txBody>
          <a:bodyPr/>
          <a:lstStyle/>
          <a:p>
            <a:r>
              <a:rPr lang="en-US" b="1" dirty="0">
                <a:solidFill>
                  <a:srgbClr val="0070C0"/>
                </a:solidFill>
              </a:rPr>
              <a:t>Recommendations to </a:t>
            </a:r>
            <a:r>
              <a:rPr lang="en-US" b="1" dirty="0" smtClean="0">
                <a:solidFill>
                  <a:srgbClr val="0070C0"/>
                </a:solidFill>
              </a:rPr>
              <a:t>raise productivity and employment</a:t>
            </a:r>
            <a:endParaRPr lang="en-GB" dirty="0"/>
          </a:p>
        </p:txBody>
      </p:sp>
    </p:spTree>
    <p:extLst>
      <p:ext uri="{BB962C8B-B14F-4D97-AF65-F5344CB8AC3E}">
        <p14:creationId xmlns:p14="http://schemas.microsoft.com/office/powerpoint/2010/main" val="248485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FOSTERING Innovation </a:t>
            </a:r>
            <a:r>
              <a:rPr lang="en-GB" dirty="0" smtClean="0"/>
              <a:t>FOR THE DIGITAL ERA</a:t>
            </a:r>
            <a:endParaRPr lang="en-GB" dirty="0"/>
          </a:p>
        </p:txBody>
      </p:sp>
      <p:sp>
        <p:nvSpPr>
          <p:cNvPr id="3" name="Slide Number Placeholder 2"/>
          <p:cNvSpPr>
            <a:spLocks noGrp="1"/>
          </p:cNvSpPr>
          <p:nvPr>
            <p:ph type="sldNum" sz="quarter" idx="4"/>
          </p:nvPr>
        </p:nvSpPr>
        <p:spPr/>
        <p:txBody>
          <a:bodyPr/>
          <a:lstStyle/>
          <a:p>
            <a:fld id="{A047E543-827A-4CB2-85BD-08F43BA6D453}" type="slidenum">
              <a:rPr lang="en-GB" smtClean="0"/>
              <a:t>22</a:t>
            </a:fld>
            <a:endParaRPr lang="en-GB" dirty="0"/>
          </a:p>
        </p:txBody>
      </p:sp>
    </p:spTree>
    <p:extLst>
      <p:ext uri="{BB962C8B-B14F-4D97-AF65-F5344CB8AC3E}">
        <p14:creationId xmlns:p14="http://schemas.microsoft.com/office/powerpoint/2010/main" val="994971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23</a:t>
            </a:fld>
            <a:endParaRPr lang="en-GB"/>
          </a:p>
        </p:txBody>
      </p:sp>
      <p:sp>
        <p:nvSpPr>
          <p:cNvPr id="5" name="Title 3"/>
          <p:cNvSpPr>
            <a:spLocks noGrp="1"/>
          </p:cNvSpPr>
          <p:nvPr>
            <p:ph type="title"/>
          </p:nvPr>
        </p:nvSpPr>
        <p:spPr/>
        <p:txBody>
          <a:bodyPr/>
          <a:lstStyle/>
          <a:p>
            <a:r>
              <a:rPr lang="en-GB" b="1" dirty="0">
                <a:solidFill>
                  <a:srgbClr val="0070C0"/>
                </a:solidFill>
              </a:rPr>
              <a:t>Innovation foundations are solid</a:t>
            </a:r>
          </a:p>
        </p:txBody>
      </p:sp>
      <p:sp>
        <p:nvSpPr>
          <p:cNvPr id="7" name="Content Placeholder 1"/>
          <p:cNvSpPr>
            <a:spLocks noGrp="1"/>
          </p:cNvSpPr>
          <p:nvPr>
            <p:ph idx="1"/>
          </p:nvPr>
        </p:nvSpPr>
        <p:spPr>
          <a:xfrm>
            <a:off x="277200" y="6065252"/>
            <a:ext cx="8218800" cy="692696"/>
          </a:xfrm>
          <a:noFill/>
          <a:ln>
            <a:noFill/>
          </a:ln>
        </p:spPr>
        <p:txBody>
          <a:bodyPr>
            <a:normAutofit fontScale="77500" lnSpcReduction="20000"/>
          </a:bodyPr>
          <a:lstStyle/>
          <a:p>
            <a:pPr marL="0" indent="0">
              <a:spcBef>
                <a:spcPts val="0"/>
              </a:spcBef>
              <a:buNone/>
            </a:pPr>
            <a:r>
              <a:rPr lang="en-US" sz="1200" dirty="0" smtClean="0">
                <a:latin typeface="Arial Narrow" panose="020B0606020202030204" pitchFamily="34" charset="0"/>
              </a:rPr>
              <a:t>Note</a:t>
            </a:r>
            <a:r>
              <a:rPr lang="en-US" sz="1200" dirty="0">
                <a:latin typeface="Arial Narrow" panose="020B0606020202030204" pitchFamily="34" charset="0"/>
              </a:rPr>
              <a:t>: Numbers have been </a:t>
            </a:r>
            <a:r>
              <a:rPr lang="en-GB" sz="1200" dirty="0" smtClean="0">
                <a:latin typeface="Arial Narrow" panose="020B0606020202030204" pitchFamily="34" charset="0"/>
              </a:rPr>
              <a:t>normalised</a:t>
            </a:r>
            <a:r>
              <a:rPr lang="en-US" sz="1200" dirty="0" smtClean="0">
                <a:latin typeface="Arial Narrow" panose="020B0606020202030204" pitchFamily="34" charset="0"/>
              </a:rPr>
              <a:t> </a:t>
            </a:r>
            <a:r>
              <a:rPr lang="en-US" sz="1200" dirty="0">
                <a:latin typeface="Arial Narrow" panose="020B0606020202030204" pitchFamily="34" charset="0"/>
              </a:rPr>
              <a:t>using (value – min)/(max – min)*100. Max refers to the top OECD performer and min to the bottom OECD performer in each category for which the data are available for a given indicator. Top 5 stands for the average of the five best performers. Data for country aggregates represent weighted averages when possible. Nordics includes Denmark, Finland, Iceland, Norway and Sweden. Nordics always refers to an unweighted average</a:t>
            </a:r>
            <a:r>
              <a:rPr lang="en-US" sz="1200" dirty="0" smtClean="0">
                <a:latin typeface="Arial Narrow" panose="020B0606020202030204" pitchFamily="34" charset="0"/>
              </a:rPr>
              <a:t>.</a:t>
            </a:r>
            <a:endParaRPr lang="en-US" sz="1200" dirty="0">
              <a:latin typeface="Arial Narrow" panose="020B0606020202030204" pitchFamily="34" charset="0"/>
            </a:endParaRPr>
          </a:p>
          <a:p>
            <a:pPr marL="0" indent="0">
              <a:spcBef>
                <a:spcPts val="0"/>
              </a:spcBef>
              <a:buNone/>
            </a:pPr>
            <a:r>
              <a:rPr lang="en-US" sz="1200" dirty="0">
                <a:latin typeface="Arial Narrow" panose="020B0606020202030204" pitchFamily="34" charset="0"/>
              </a:rPr>
              <a:t>Source: OECD, Main Science and Technology Indicators database; Global Innovation Index 2020; OECD Information and Communication Technology database; European Commission, European Innovation Scoreboard 2020; OECD, Education at a Glance database;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1" y="1484784"/>
            <a:ext cx="5477965" cy="5098636"/>
          </a:xfrm>
          <a:prstGeom prst="rect">
            <a:avLst/>
          </a:prstGeom>
        </p:spPr>
      </p:pic>
    </p:spTree>
    <p:extLst>
      <p:ext uri="{BB962C8B-B14F-4D97-AF65-F5344CB8AC3E}">
        <p14:creationId xmlns:p14="http://schemas.microsoft.com/office/powerpoint/2010/main" val="111292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24</a:t>
            </a:fld>
            <a:endParaRPr lang="en-GB"/>
          </a:p>
        </p:txBody>
      </p:sp>
      <p:sp>
        <p:nvSpPr>
          <p:cNvPr id="4" name="Title 3"/>
          <p:cNvSpPr>
            <a:spLocks noGrp="1"/>
          </p:cNvSpPr>
          <p:nvPr>
            <p:ph type="title"/>
          </p:nvPr>
        </p:nvSpPr>
        <p:spPr/>
        <p:txBody>
          <a:bodyPr/>
          <a:lstStyle/>
          <a:p>
            <a:r>
              <a:rPr lang="en-GB" b="1" dirty="0">
                <a:solidFill>
                  <a:srgbClr val="0070C0"/>
                </a:solidFill>
              </a:rPr>
              <a:t>But some critical innovation outcomes remain weak</a:t>
            </a:r>
          </a:p>
        </p:txBody>
      </p:sp>
      <p:sp>
        <p:nvSpPr>
          <p:cNvPr id="5" name="Content Placeholder 1"/>
          <p:cNvSpPr txBox="1">
            <a:spLocks/>
          </p:cNvSpPr>
          <p:nvPr/>
        </p:nvSpPr>
        <p:spPr>
          <a:xfrm>
            <a:off x="277200" y="6065252"/>
            <a:ext cx="8218800" cy="692696"/>
          </a:xfrm>
          <a:prstGeom prst="rect">
            <a:avLst/>
          </a:prstGeom>
          <a:noFill/>
          <a:ln>
            <a:noFill/>
          </a:ln>
        </p:spPr>
        <p:txBody>
          <a:bodyPr vert="horz">
            <a:normAutofit fontScale="77500" lnSpcReduction="2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buNone/>
            </a:pPr>
            <a:r>
              <a:rPr lang="en-US" sz="1200" dirty="0">
                <a:latin typeface="Arial Narrow" panose="020B0606020202030204" pitchFamily="34" charset="0"/>
              </a:rPr>
              <a:t>Note: Numbers have been </a:t>
            </a:r>
            <a:r>
              <a:rPr lang="en-GB" sz="1200" dirty="0" smtClean="0">
                <a:latin typeface="Arial Narrow" panose="020B0606020202030204" pitchFamily="34" charset="0"/>
              </a:rPr>
              <a:t>normalised</a:t>
            </a:r>
            <a:r>
              <a:rPr lang="en-US" sz="1200" dirty="0" smtClean="0">
                <a:latin typeface="Arial Narrow" panose="020B0606020202030204" pitchFamily="34" charset="0"/>
              </a:rPr>
              <a:t> </a:t>
            </a:r>
            <a:r>
              <a:rPr lang="en-US" sz="1200" dirty="0">
                <a:latin typeface="Arial Narrow" panose="020B0606020202030204" pitchFamily="34" charset="0"/>
              </a:rPr>
              <a:t>using (value – min)/(max – min)*100. Max refers to the top OECD performer and min to the bottom OECD performer in each category for which the data are available for a given indicator. Top 5 stands for the average of the five best performers. Data for country aggregates represent weighted averages when possible. Nordics includes Denmark, Finland, Iceland, Norway and Sweden. Nordics always refers to an unweighted average</a:t>
            </a:r>
            <a:r>
              <a:rPr lang="en-US" sz="1200" dirty="0" smtClean="0">
                <a:latin typeface="Arial Narrow" panose="020B0606020202030204" pitchFamily="34" charset="0"/>
              </a:rPr>
              <a:t>.</a:t>
            </a:r>
          </a:p>
          <a:p>
            <a:pPr marL="0" indent="0">
              <a:spcBef>
                <a:spcPts val="0"/>
              </a:spcBef>
              <a:buNone/>
            </a:pPr>
            <a:r>
              <a:rPr lang="en-US" sz="1200" dirty="0" smtClean="0">
                <a:latin typeface="Arial Narrow" panose="020B0606020202030204" pitchFamily="34" charset="0"/>
              </a:rPr>
              <a:t>Source: World </a:t>
            </a:r>
            <a:r>
              <a:rPr lang="en-US" sz="1200" dirty="0">
                <a:latin typeface="Arial Narrow" panose="020B0606020202030204" pitchFamily="34" charset="0"/>
              </a:rPr>
              <a:t>bank, World Development Indicators; OECD, Science Technology and Patents database; World Innovation Property </a:t>
            </a:r>
            <a:r>
              <a:rPr lang="en-GB" sz="1200" dirty="0" smtClean="0">
                <a:latin typeface="Arial Narrow" panose="020B0606020202030204" pitchFamily="34" charset="0"/>
              </a:rPr>
              <a:t>Organisation</a:t>
            </a:r>
            <a:r>
              <a:rPr lang="en-US" sz="1200" dirty="0" smtClean="0">
                <a:latin typeface="Arial Narrow" panose="020B0606020202030204" pitchFamily="34" charset="0"/>
              </a:rPr>
              <a:t>; </a:t>
            </a:r>
            <a:r>
              <a:rPr lang="en-US" sz="1200" dirty="0">
                <a:latin typeface="Arial Narrow" panose="020B0606020202030204" pitchFamily="34" charset="0"/>
              </a:rPr>
              <a:t>OECD 2019 measuring digital innovation https://doi.org/10.1787/9789264311992-en; and Eurostat, the Community Innovation Survey 2018.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3580"/>
          <a:stretch/>
        </p:blipFill>
        <p:spPr>
          <a:xfrm>
            <a:off x="1475656" y="1550669"/>
            <a:ext cx="5904656" cy="4473087"/>
          </a:xfrm>
          <a:prstGeom prst="rect">
            <a:avLst/>
          </a:prstGeom>
        </p:spPr>
      </p:pic>
    </p:spTree>
    <p:extLst>
      <p:ext uri="{BB962C8B-B14F-4D97-AF65-F5344CB8AC3E}">
        <p14:creationId xmlns:p14="http://schemas.microsoft.com/office/powerpoint/2010/main" val="139517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25</a:t>
            </a:fld>
            <a:endParaRPr lang="en-GB"/>
          </a:p>
        </p:txBody>
      </p:sp>
      <p:sp>
        <p:nvSpPr>
          <p:cNvPr id="4" name="Title 3"/>
          <p:cNvSpPr>
            <a:spLocks noGrp="1"/>
          </p:cNvSpPr>
          <p:nvPr>
            <p:ph type="title"/>
          </p:nvPr>
        </p:nvSpPr>
        <p:spPr>
          <a:xfrm>
            <a:off x="1080000" y="260648"/>
            <a:ext cx="7668464" cy="999352"/>
          </a:xfrm>
        </p:spPr>
        <p:txBody>
          <a:bodyPr/>
          <a:lstStyle/>
          <a:p>
            <a:r>
              <a:rPr lang="en-GB" b="1" dirty="0" smtClean="0">
                <a:solidFill>
                  <a:srgbClr val="0070C0"/>
                </a:solidFill>
              </a:rPr>
              <a:t>The R&amp;D </a:t>
            </a:r>
            <a:r>
              <a:rPr lang="en-GB" b="1" dirty="0">
                <a:solidFill>
                  <a:srgbClr val="0070C0"/>
                </a:solidFill>
              </a:rPr>
              <a:t>tax incentive scheme is </a:t>
            </a:r>
            <a:r>
              <a:rPr lang="en-GB" b="1" dirty="0" smtClean="0">
                <a:solidFill>
                  <a:srgbClr val="0070C0"/>
                </a:solidFill>
              </a:rPr>
              <a:t>generous </a:t>
            </a:r>
            <a:endParaRPr lang="en-GB" b="1" dirty="0">
              <a:solidFill>
                <a:srgbClr val="0070C0"/>
              </a:solidFill>
            </a:endParaRPr>
          </a:p>
        </p:txBody>
      </p:sp>
      <p:sp>
        <p:nvSpPr>
          <p:cNvPr id="5" name="Content Placeholder 1"/>
          <p:cNvSpPr txBox="1">
            <a:spLocks/>
          </p:cNvSpPr>
          <p:nvPr/>
        </p:nvSpPr>
        <p:spPr>
          <a:xfrm>
            <a:off x="277200" y="6065252"/>
            <a:ext cx="8218800" cy="692696"/>
          </a:xfrm>
          <a:prstGeom prst="rect">
            <a:avLst/>
          </a:prstGeom>
          <a:noFill/>
          <a:ln>
            <a:noFill/>
          </a:ln>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buNone/>
            </a:pPr>
            <a:r>
              <a:rPr lang="en-US" sz="1200" dirty="0">
                <a:latin typeface="Arial Narrow" panose="020B0606020202030204" pitchFamily="34" charset="0"/>
              </a:rPr>
              <a:t>Note: </a:t>
            </a:r>
            <a:r>
              <a:rPr lang="en-US" sz="1200" dirty="0" smtClean="0">
                <a:latin typeface="Arial Narrow" panose="020B0606020202030204" pitchFamily="34" charset="0"/>
              </a:rPr>
              <a:t> The </a:t>
            </a:r>
            <a:r>
              <a:rPr lang="en-US" sz="1200" dirty="0">
                <a:latin typeface="Arial Narrow" panose="020B0606020202030204" pitchFamily="34" charset="0"/>
              </a:rPr>
              <a:t>tax subsidy rate is calculated as 1 minus the B-index, a measure of the before-tax income needed to break even on USD 1 of R&amp;D outlays (Warda, 2001). </a:t>
            </a:r>
            <a:endParaRPr lang="en-US" sz="1200" dirty="0" smtClean="0">
              <a:latin typeface="Arial Narrow" panose="020B0606020202030204" pitchFamily="34" charset="0"/>
            </a:endParaRPr>
          </a:p>
          <a:p>
            <a:pPr marL="0" indent="0">
              <a:spcBef>
                <a:spcPts val="0"/>
              </a:spcBef>
              <a:buNone/>
            </a:pPr>
            <a:r>
              <a:rPr lang="en-US" sz="1200" dirty="0" smtClean="0">
                <a:latin typeface="Arial Narrow" panose="020B0606020202030204" pitchFamily="34" charset="0"/>
              </a:rPr>
              <a:t>Source</a:t>
            </a:r>
            <a:r>
              <a:rPr lang="en-US" sz="1200" dirty="0">
                <a:latin typeface="Arial Narrow" panose="020B0606020202030204" pitchFamily="34" charset="0"/>
              </a:rPr>
              <a:t>: OECD R&amp;D Tax Incentives database. http://oe.cd/rdtax. </a:t>
            </a:r>
            <a:endParaRPr lang="en-US" sz="1200" dirty="0" smtClean="0">
              <a:latin typeface="Arial Narrow" panose="020B0606020202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59" y="1628800"/>
            <a:ext cx="8069205" cy="3744416"/>
          </a:xfrm>
          <a:prstGeom prst="rect">
            <a:avLst/>
          </a:prstGeom>
        </p:spPr>
      </p:pic>
    </p:spTree>
    <p:extLst>
      <p:ext uri="{BB962C8B-B14F-4D97-AF65-F5344CB8AC3E}">
        <p14:creationId xmlns:p14="http://schemas.microsoft.com/office/powerpoint/2010/main" val="4015639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26</a:t>
            </a:fld>
            <a:endParaRPr lang="en-GB"/>
          </a:p>
        </p:txBody>
      </p:sp>
      <p:sp>
        <p:nvSpPr>
          <p:cNvPr id="4" name="Title 3"/>
          <p:cNvSpPr>
            <a:spLocks noGrp="1"/>
          </p:cNvSpPr>
          <p:nvPr>
            <p:ph type="title"/>
          </p:nvPr>
        </p:nvSpPr>
        <p:spPr>
          <a:xfrm>
            <a:off x="1080000" y="404664"/>
            <a:ext cx="7668464" cy="855336"/>
          </a:xfrm>
        </p:spPr>
        <p:txBody>
          <a:bodyPr/>
          <a:lstStyle/>
          <a:p>
            <a:r>
              <a:rPr lang="en-US" b="1" dirty="0" smtClean="0">
                <a:solidFill>
                  <a:srgbClr val="0070C0"/>
                </a:solidFill>
              </a:rPr>
              <a:t> </a:t>
            </a:r>
            <a:r>
              <a:rPr lang="en-US" b="1" dirty="0">
                <a:solidFill>
                  <a:srgbClr val="0070C0"/>
                </a:solidFill>
              </a:rPr>
              <a:t>S</a:t>
            </a:r>
            <a:r>
              <a:rPr lang="en-US" b="1" dirty="0" smtClean="0">
                <a:solidFill>
                  <a:srgbClr val="0070C0"/>
                </a:solidFill>
              </a:rPr>
              <a:t>maller firms can be more innovative</a:t>
            </a:r>
            <a:endParaRPr lang="en-GB" b="1" dirty="0">
              <a:solidFill>
                <a:srgbClr val="0070C0"/>
              </a:solidFill>
            </a:endParaRPr>
          </a:p>
        </p:txBody>
      </p:sp>
      <p:sp>
        <p:nvSpPr>
          <p:cNvPr id="5" name="Content Placeholder 1"/>
          <p:cNvSpPr txBox="1">
            <a:spLocks/>
          </p:cNvSpPr>
          <p:nvPr/>
        </p:nvSpPr>
        <p:spPr>
          <a:xfrm>
            <a:off x="277200" y="6065252"/>
            <a:ext cx="8218800" cy="692696"/>
          </a:xfrm>
          <a:prstGeom prst="rect">
            <a:avLst/>
          </a:prstGeom>
          <a:noFill/>
          <a:ln>
            <a:noFill/>
          </a:ln>
        </p:spPr>
        <p:txBody>
          <a:bodyPr vert="horz">
            <a:normAutofit fontScale="925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buNone/>
            </a:pPr>
            <a:r>
              <a:rPr lang="en-US" sz="1200" dirty="0">
                <a:latin typeface="Arial Narrow" panose="020B0606020202030204" pitchFamily="34" charset="0"/>
              </a:rPr>
              <a:t>Note: </a:t>
            </a:r>
            <a:r>
              <a:rPr lang="en-US" sz="1200" dirty="0" smtClean="0">
                <a:latin typeface="Arial Narrow" panose="020B0606020202030204" pitchFamily="34" charset="0"/>
              </a:rPr>
              <a:t>The </a:t>
            </a:r>
            <a:r>
              <a:rPr lang="en-US" sz="1200" dirty="0">
                <a:latin typeface="Arial Narrow" panose="020B0606020202030204" pitchFamily="34" charset="0"/>
              </a:rPr>
              <a:t>enterprise is considered as innovative if during the reference period it introduced successfully a product or process innovation, had ongoing innovation activities, abandoned innovation activities, completed but yet introduced the innovation or was engaged in in-house R&amp;D or R&amp;D contracted out. </a:t>
            </a:r>
          </a:p>
          <a:p>
            <a:pPr marL="0" indent="0">
              <a:spcBef>
                <a:spcPts val="0"/>
              </a:spcBef>
              <a:buNone/>
            </a:pPr>
            <a:r>
              <a:rPr lang="en-US" sz="1200" dirty="0">
                <a:latin typeface="Arial Narrow" panose="020B0606020202030204" pitchFamily="34" charset="0"/>
              </a:rPr>
              <a:t>Source: Eurostat, the Community Innovation Survey 2018.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457" y="1556792"/>
            <a:ext cx="8045669" cy="3834690"/>
          </a:xfrm>
          <a:prstGeom prst="rect">
            <a:avLst/>
          </a:prstGeom>
        </p:spPr>
      </p:pic>
    </p:spTree>
    <p:extLst>
      <p:ext uri="{BB962C8B-B14F-4D97-AF65-F5344CB8AC3E}">
        <p14:creationId xmlns:p14="http://schemas.microsoft.com/office/powerpoint/2010/main" val="45086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27</a:t>
            </a:fld>
            <a:endParaRPr lang="en-GB"/>
          </a:p>
        </p:txBody>
      </p:sp>
      <p:sp>
        <p:nvSpPr>
          <p:cNvPr id="4" name="Title 3"/>
          <p:cNvSpPr>
            <a:spLocks noGrp="1"/>
          </p:cNvSpPr>
          <p:nvPr>
            <p:ph type="title"/>
          </p:nvPr>
        </p:nvSpPr>
        <p:spPr/>
        <p:txBody>
          <a:bodyPr/>
          <a:lstStyle/>
          <a:p>
            <a:r>
              <a:rPr lang="en-GB" b="1" dirty="0" smtClean="0">
                <a:solidFill>
                  <a:srgbClr val="0070C0"/>
                </a:solidFill>
              </a:rPr>
              <a:t>There is room to raise firms’ adoption </a:t>
            </a:r>
            <a:r>
              <a:rPr lang="en-GB" b="1" dirty="0">
                <a:solidFill>
                  <a:srgbClr val="0070C0"/>
                </a:solidFill>
              </a:rPr>
              <a:t>of digital </a:t>
            </a:r>
            <a:r>
              <a:rPr lang="en-GB" b="1" dirty="0" smtClean="0">
                <a:solidFill>
                  <a:srgbClr val="0070C0"/>
                </a:solidFill>
              </a:rPr>
              <a:t>technologies</a:t>
            </a:r>
            <a:endParaRPr lang="en-GB" dirty="0"/>
          </a:p>
        </p:txBody>
      </p:sp>
      <p:sp>
        <p:nvSpPr>
          <p:cNvPr id="5" name="Content Placeholder 1"/>
          <p:cNvSpPr txBox="1">
            <a:spLocks/>
          </p:cNvSpPr>
          <p:nvPr/>
        </p:nvSpPr>
        <p:spPr>
          <a:xfrm>
            <a:off x="615342" y="6065252"/>
            <a:ext cx="7880657" cy="692696"/>
          </a:xfrm>
          <a:prstGeom prst="rect">
            <a:avLst/>
          </a:prstGeom>
          <a:noFill/>
          <a:ln>
            <a:noFill/>
          </a:ln>
        </p:spPr>
        <p:txBody>
          <a:bodyPr vert="horz">
            <a:normAutofit fontScale="925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buNone/>
            </a:pPr>
            <a:r>
              <a:rPr lang="en-US" sz="1200" dirty="0">
                <a:latin typeface="Arial Narrow" panose="020B0606020202030204" pitchFamily="34" charset="0"/>
              </a:rPr>
              <a:t>Note</a:t>
            </a:r>
            <a:r>
              <a:rPr lang="en-US" sz="1200" dirty="0" smtClean="0">
                <a:latin typeface="Arial Narrow" panose="020B0606020202030204" pitchFamily="34" charset="0"/>
              </a:rPr>
              <a:t>: </a:t>
            </a:r>
            <a:r>
              <a:rPr lang="en-US" sz="1200" dirty="0">
                <a:latin typeface="Arial Narrow" panose="020B0606020202030204" pitchFamily="34" charset="0"/>
              </a:rPr>
              <a:t>"Nordics" refers to the simple average of the latest values for Denmark, Finland, Iceland, Norway and Sweden. “Small" stands for enterprises with 10-49 employees, "Medium" for enterprises with 50-249 employees and “Large” for enterprises with 250 employees and over</a:t>
            </a:r>
            <a:r>
              <a:rPr lang="en-US" sz="1200" dirty="0" smtClean="0">
                <a:latin typeface="Arial Narrow" panose="020B0606020202030204" pitchFamily="34" charset="0"/>
              </a:rPr>
              <a:t>.</a:t>
            </a:r>
            <a:endParaRPr lang="en-US" sz="1200" dirty="0">
              <a:latin typeface="Arial Narrow" panose="020B0606020202030204" pitchFamily="34" charset="0"/>
            </a:endParaRPr>
          </a:p>
          <a:p>
            <a:pPr marL="0" indent="0">
              <a:spcBef>
                <a:spcPts val="0"/>
              </a:spcBef>
              <a:buNone/>
            </a:pPr>
            <a:r>
              <a:rPr lang="en-US" sz="1200" dirty="0">
                <a:latin typeface="Arial Narrow" panose="020B0606020202030204" pitchFamily="34" charset="0"/>
              </a:rPr>
              <a:t>Source: OECD, ICT Access and Usage by Businesses database.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628800"/>
            <a:ext cx="7409193" cy="3816424"/>
          </a:xfrm>
          <a:prstGeom prst="rect">
            <a:avLst/>
          </a:prstGeom>
        </p:spPr>
      </p:pic>
    </p:spTree>
    <p:extLst>
      <p:ext uri="{BB962C8B-B14F-4D97-AF65-F5344CB8AC3E}">
        <p14:creationId xmlns:p14="http://schemas.microsoft.com/office/powerpoint/2010/main" val="460001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28</a:t>
            </a:fld>
            <a:endParaRPr lang="en-GB"/>
          </a:p>
        </p:txBody>
      </p:sp>
      <p:sp>
        <p:nvSpPr>
          <p:cNvPr id="4" name="Title 3"/>
          <p:cNvSpPr>
            <a:spLocks noGrp="1"/>
          </p:cNvSpPr>
          <p:nvPr>
            <p:ph type="title"/>
          </p:nvPr>
        </p:nvSpPr>
        <p:spPr/>
        <p:txBody>
          <a:bodyPr/>
          <a:lstStyle/>
          <a:p>
            <a:r>
              <a:rPr lang="en-GB" b="1" dirty="0">
                <a:solidFill>
                  <a:srgbClr val="0070C0"/>
                </a:solidFill>
              </a:rPr>
              <a:t>Iceland lags in teachers’ ICT preparedness</a:t>
            </a:r>
            <a:endParaRPr lang="en-GB" dirty="0"/>
          </a:p>
        </p:txBody>
      </p:sp>
      <p:sp>
        <p:nvSpPr>
          <p:cNvPr id="5" name="Content Placeholder 1"/>
          <p:cNvSpPr txBox="1">
            <a:spLocks/>
          </p:cNvSpPr>
          <p:nvPr/>
        </p:nvSpPr>
        <p:spPr>
          <a:xfrm>
            <a:off x="611560" y="6065252"/>
            <a:ext cx="7884440" cy="692696"/>
          </a:xfrm>
          <a:prstGeom prst="rect">
            <a:avLst/>
          </a:prstGeom>
          <a:noFill/>
          <a:ln>
            <a:noFill/>
          </a:ln>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buNone/>
            </a:pPr>
            <a:r>
              <a:rPr lang="en-US" sz="1200" dirty="0">
                <a:latin typeface="Arial Narrow" panose="020B0606020202030204" pitchFamily="34" charset="0"/>
              </a:rPr>
              <a:t>Source: OECD calculations based on PISA.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916832"/>
            <a:ext cx="6986500" cy="3807302"/>
          </a:xfrm>
          <a:prstGeom prst="rect">
            <a:avLst/>
          </a:prstGeom>
        </p:spPr>
      </p:pic>
    </p:spTree>
    <p:extLst>
      <p:ext uri="{BB962C8B-B14F-4D97-AF65-F5344CB8AC3E}">
        <p14:creationId xmlns:p14="http://schemas.microsoft.com/office/powerpoint/2010/main" val="161263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29</a:t>
            </a:fld>
            <a:endParaRPr lang="en-GB"/>
          </a:p>
        </p:txBody>
      </p:sp>
      <p:sp>
        <p:nvSpPr>
          <p:cNvPr id="4" name="Title 3"/>
          <p:cNvSpPr>
            <a:spLocks noGrp="1"/>
          </p:cNvSpPr>
          <p:nvPr>
            <p:ph type="title"/>
          </p:nvPr>
        </p:nvSpPr>
        <p:spPr>
          <a:xfrm>
            <a:off x="1752943" y="188640"/>
            <a:ext cx="7416000" cy="1022400"/>
          </a:xfrm>
        </p:spPr>
        <p:txBody>
          <a:bodyPr/>
          <a:lstStyle/>
          <a:p>
            <a:r>
              <a:rPr lang="en-GB" b="1" dirty="0">
                <a:solidFill>
                  <a:srgbClr val="0070C0"/>
                </a:solidFill>
              </a:rPr>
              <a:t>Higher education </a:t>
            </a:r>
            <a:r>
              <a:rPr lang="en-GB" b="1" dirty="0" smtClean="0">
                <a:solidFill>
                  <a:srgbClr val="0070C0"/>
                </a:solidFill>
              </a:rPr>
              <a:t>should </a:t>
            </a:r>
            <a:r>
              <a:rPr lang="en-GB" b="1" dirty="0">
                <a:solidFill>
                  <a:srgbClr val="0070C0"/>
                </a:solidFill>
              </a:rPr>
              <a:t>provide more skills for innovation </a:t>
            </a:r>
            <a:endParaRPr lang="en-GB" dirty="0"/>
          </a:p>
        </p:txBody>
      </p:sp>
      <p:sp>
        <p:nvSpPr>
          <p:cNvPr id="5" name="Content Placeholder 1"/>
          <p:cNvSpPr txBox="1">
            <a:spLocks/>
          </p:cNvSpPr>
          <p:nvPr/>
        </p:nvSpPr>
        <p:spPr>
          <a:xfrm>
            <a:off x="865769" y="6065252"/>
            <a:ext cx="7234624" cy="692696"/>
          </a:xfrm>
          <a:prstGeom prst="rect">
            <a:avLst/>
          </a:prstGeom>
          <a:noFill/>
          <a:ln>
            <a:noFill/>
          </a:ln>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buNone/>
            </a:pPr>
            <a:r>
              <a:rPr lang="en-US" sz="1200" dirty="0">
                <a:latin typeface="Arial Narrow" panose="020B0606020202030204" pitchFamily="34" charset="0"/>
              </a:rPr>
              <a:t>Source: OECD, Education at a Glance database.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69" y="1628800"/>
            <a:ext cx="7689082" cy="4176464"/>
          </a:xfrm>
          <a:prstGeom prst="rect">
            <a:avLst/>
          </a:prstGeom>
        </p:spPr>
      </p:pic>
    </p:spTree>
    <p:extLst>
      <p:ext uri="{BB962C8B-B14F-4D97-AF65-F5344CB8AC3E}">
        <p14:creationId xmlns:p14="http://schemas.microsoft.com/office/powerpoint/2010/main" val="224574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471" y="6065252"/>
            <a:ext cx="7218882" cy="692696"/>
          </a:xfrm>
          <a:ln>
            <a:noFill/>
          </a:ln>
        </p:spPr>
        <p:txBody>
          <a:bodyPr>
            <a:normAutofit/>
          </a:bodyPr>
          <a:lstStyle/>
          <a:p>
            <a:pPr marL="0" indent="0">
              <a:spcBef>
                <a:spcPts val="0"/>
              </a:spcBef>
              <a:buNone/>
            </a:pPr>
            <a:r>
              <a:rPr lang="en-GB" sz="1200" dirty="0" smtClean="0">
                <a:latin typeface="Arial Narrow" panose="020B0606020202030204" pitchFamily="34" charset="0"/>
              </a:rPr>
              <a:t>Source: </a:t>
            </a:r>
            <a:r>
              <a:rPr lang="en-US" sz="1200" dirty="0" smtClean="0">
                <a:latin typeface="Arial Narrow" panose="020B0606020202030204" pitchFamily="34" charset="0"/>
              </a:rPr>
              <a:t>Oxford University as of </a:t>
            </a:r>
            <a:r>
              <a:rPr lang="en-US" sz="1200" dirty="0" smtClean="0">
                <a:latin typeface="Arial Narrow" panose="020B0606020202030204" pitchFamily="34" charset="0"/>
              </a:rPr>
              <a:t>5 July </a:t>
            </a:r>
            <a:r>
              <a:rPr lang="en-US" sz="1200" dirty="0" smtClean="0">
                <a:latin typeface="Arial Narrow" panose="020B0606020202030204" pitchFamily="34" charset="0"/>
              </a:rPr>
              <a:t>2021.</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3</a:t>
            </a:fld>
            <a:endParaRPr lang="en-GB"/>
          </a:p>
        </p:txBody>
      </p:sp>
      <p:sp>
        <p:nvSpPr>
          <p:cNvPr id="4" name="Title 3"/>
          <p:cNvSpPr>
            <a:spLocks noGrp="1"/>
          </p:cNvSpPr>
          <p:nvPr>
            <p:ph type="title"/>
          </p:nvPr>
        </p:nvSpPr>
        <p:spPr/>
        <p:txBody>
          <a:bodyPr/>
          <a:lstStyle/>
          <a:p>
            <a:r>
              <a:rPr lang="en-GB" b="1" dirty="0" smtClean="0">
                <a:solidFill>
                  <a:srgbClr val="0070C0"/>
                </a:solidFill>
              </a:rPr>
              <a:t>The pandemic hit Iceland mildly</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88840"/>
            <a:ext cx="8323200" cy="3739441"/>
          </a:xfrm>
          <a:prstGeom prst="rect">
            <a:avLst/>
          </a:prstGeom>
        </p:spPr>
      </p:pic>
    </p:spTree>
    <p:extLst>
      <p:ext uri="{BB962C8B-B14F-4D97-AF65-F5344CB8AC3E}">
        <p14:creationId xmlns:p14="http://schemas.microsoft.com/office/powerpoint/2010/main" val="2816867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47E543-827A-4CB2-85BD-08F43BA6D453}" type="slidenum">
              <a:rPr lang="en-GB" smtClean="0"/>
              <a:t>30</a:t>
            </a:fld>
            <a:endParaRPr lang="en-GB"/>
          </a:p>
        </p:txBody>
      </p:sp>
      <p:sp>
        <p:nvSpPr>
          <p:cNvPr id="4" name="Title 3"/>
          <p:cNvSpPr>
            <a:spLocks noGrp="1"/>
          </p:cNvSpPr>
          <p:nvPr>
            <p:ph type="title"/>
          </p:nvPr>
        </p:nvSpPr>
        <p:spPr>
          <a:xfrm>
            <a:off x="1080000" y="260648"/>
            <a:ext cx="7524448" cy="999352"/>
          </a:xfrm>
        </p:spPr>
        <p:txBody>
          <a:bodyPr/>
          <a:lstStyle/>
          <a:p>
            <a:r>
              <a:rPr lang="en-GB" b="1" dirty="0">
                <a:solidFill>
                  <a:srgbClr val="0070C0"/>
                </a:solidFill>
              </a:rPr>
              <a:t>Business-research </a:t>
            </a:r>
            <a:r>
              <a:rPr lang="en-GB" b="1" dirty="0" smtClean="0">
                <a:solidFill>
                  <a:srgbClr val="0070C0"/>
                </a:solidFill>
              </a:rPr>
              <a:t>collaboration </a:t>
            </a:r>
            <a:r>
              <a:rPr lang="en-GB" b="1" dirty="0">
                <a:solidFill>
                  <a:srgbClr val="0070C0"/>
                </a:solidFill>
              </a:rPr>
              <a:t>on innovation </a:t>
            </a:r>
            <a:r>
              <a:rPr lang="en-GB" b="1" dirty="0" smtClean="0">
                <a:solidFill>
                  <a:srgbClr val="0070C0"/>
                </a:solidFill>
              </a:rPr>
              <a:t>remains weak</a:t>
            </a:r>
            <a:endParaRPr lang="en-GB" dirty="0"/>
          </a:p>
        </p:txBody>
      </p:sp>
      <p:sp>
        <p:nvSpPr>
          <p:cNvPr id="5" name="Content Placeholder 1"/>
          <p:cNvSpPr txBox="1">
            <a:spLocks/>
          </p:cNvSpPr>
          <p:nvPr/>
        </p:nvSpPr>
        <p:spPr>
          <a:xfrm>
            <a:off x="611560" y="6065252"/>
            <a:ext cx="7884440" cy="692696"/>
          </a:xfrm>
          <a:prstGeom prst="rect">
            <a:avLst/>
          </a:prstGeom>
          <a:noFill/>
          <a:ln>
            <a:noFill/>
          </a:ln>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0"/>
              </a:spcBef>
              <a:buNone/>
            </a:pPr>
            <a:r>
              <a:rPr lang="en-US" sz="1200" dirty="0" smtClean="0">
                <a:latin typeface="Arial Narrow" panose="020B0606020202030204" pitchFamily="34" charset="0"/>
              </a:rPr>
              <a:t>Source</a:t>
            </a:r>
            <a:r>
              <a:rPr lang="en-US" sz="1200" dirty="0">
                <a:latin typeface="Arial Narrow" panose="020B0606020202030204" pitchFamily="34" charset="0"/>
              </a:rPr>
              <a:t>: Global Innovation Index, </a:t>
            </a:r>
            <a:r>
              <a:rPr lang="en-US" sz="1200" dirty="0" smtClean="0">
                <a:latin typeface="Arial Narrow" panose="020B0606020202030204" pitchFamily="34" charset="0"/>
              </a:rPr>
              <a:t>2020</a:t>
            </a:r>
            <a:r>
              <a:rPr lang="en-US" sz="1200" dirty="0">
                <a:latin typeface="Arial Narrow" panose="020B060602020203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59" y="1556792"/>
            <a:ext cx="7941257" cy="4320480"/>
          </a:xfrm>
          <a:prstGeom prst="rect">
            <a:avLst/>
          </a:prstGeom>
        </p:spPr>
      </p:pic>
    </p:spTree>
    <p:extLst>
      <p:ext uri="{BB962C8B-B14F-4D97-AF65-F5344CB8AC3E}">
        <p14:creationId xmlns:p14="http://schemas.microsoft.com/office/powerpoint/2010/main" val="2662877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4784"/>
            <a:ext cx="8218800" cy="4809600"/>
          </a:xfrm>
        </p:spPr>
        <p:txBody>
          <a:bodyPr>
            <a:noAutofit/>
          </a:bodyPr>
          <a:lstStyle/>
          <a:p>
            <a:pPr algn="just">
              <a:spcBef>
                <a:spcPts val="600"/>
              </a:spcBef>
              <a:spcAft>
                <a:spcPts val="600"/>
              </a:spcAft>
            </a:pPr>
            <a:r>
              <a:rPr lang="en-GB" sz="2000" dirty="0" smtClean="0">
                <a:solidFill>
                  <a:schemeClr val="tx1">
                    <a:lumMod val="50000"/>
                  </a:schemeClr>
                </a:solidFill>
              </a:rPr>
              <a:t>Regularly </a:t>
            </a:r>
            <a:r>
              <a:rPr lang="en-GB" sz="2000" dirty="0">
                <a:solidFill>
                  <a:schemeClr val="tx1">
                    <a:lumMod val="50000"/>
                  </a:schemeClr>
                </a:solidFill>
              </a:rPr>
              <a:t>assess the cost-effectiveness of R&amp;D tax incentives to inform policy choices and further reform</a:t>
            </a:r>
            <a:r>
              <a:rPr lang="en-GB" sz="2000" dirty="0" smtClean="0">
                <a:solidFill>
                  <a:schemeClr val="tx1">
                    <a:lumMod val="50000"/>
                  </a:schemeClr>
                </a:solidFill>
              </a:rPr>
              <a:t>.</a:t>
            </a:r>
            <a:endParaRPr lang="en-US" sz="2000" dirty="0" smtClean="0">
              <a:solidFill>
                <a:schemeClr val="tx1">
                  <a:lumMod val="50000"/>
                </a:schemeClr>
              </a:solidFill>
            </a:endParaRPr>
          </a:p>
          <a:p>
            <a:pPr algn="just">
              <a:spcBef>
                <a:spcPts val="600"/>
              </a:spcBef>
              <a:spcAft>
                <a:spcPts val="600"/>
              </a:spcAft>
            </a:pPr>
            <a:r>
              <a:rPr lang="en-GB" sz="2000" dirty="0" smtClean="0">
                <a:solidFill>
                  <a:schemeClr val="tx1">
                    <a:lumMod val="50000"/>
                  </a:schemeClr>
                </a:solidFill>
              </a:rPr>
              <a:t>Ensure </a:t>
            </a:r>
            <a:r>
              <a:rPr lang="en-GB" sz="2000" dirty="0">
                <a:solidFill>
                  <a:schemeClr val="tx1">
                    <a:lumMod val="50000"/>
                  </a:schemeClr>
                </a:solidFill>
              </a:rPr>
              <a:t>that the new publicly-owned venture capital fund invests in privately-owned venture capital funds with large potential to promote start-ups and innovation companies</a:t>
            </a:r>
            <a:r>
              <a:rPr lang="en-GB" sz="2000" dirty="0" smtClean="0">
                <a:solidFill>
                  <a:schemeClr val="tx1">
                    <a:lumMod val="50000"/>
                  </a:schemeClr>
                </a:solidFill>
              </a:rPr>
              <a:t>.</a:t>
            </a:r>
          </a:p>
          <a:p>
            <a:pPr algn="just">
              <a:spcBef>
                <a:spcPts val="600"/>
              </a:spcBef>
              <a:spcAft>
                <a:spcPts val="600"/>
              </a:spcAft>
            </a:pPr>
            <a:r>
              <a:rPr lang="en-GB" sz="2000" dirty="0">
                <a:solidFill>
                  <a:schemeClr val="tx1">
                    <a:lumMod val="50000"/>
                  </a:schemeClr>
                </a:solidFill>
              </a:rPr>
              <a:t>Accelerate progress towards digital government and a data-driven public sector.</a:t>
            </a:r>
            <a:endParaRPr lang="en-US" sz="2000" dirty="0">
              <a:solidFill>
                <a:schemeClr val="tx1">
                  <a:lumMod val="50000"/>
                </a:schemeClr>
              </a:solidFill>
            </a:endParaRPr>
          </a:p>
          <a:p>
            <a:pPr algn="just">
              <a:spcBef>
                <a:spcPts val="600"/>
              </a:spcBef>
              <a:spcAft>
                <a:spcPts val="600"/>
              </a:spcAft>
            </a:pPr>
            <a:r>
              <a:rPr lang="en-GB" sz="2000" dirty="0" smtClean="0">
                <a:solidFill>
                  <a:schemeClr val="tx1">
                    <a:lumMod val="50000"/>
                  </a:schemeClr>
                </a:solidFill>
              </a:rPr>
              <a:t>Increase </a:t>
            </a:r>
            <a:r>
              <a:rPr lang="en-GB" sz="2000" dirty="0">
                <a:solidFill>
                  <a:schemeClr val="tx1">
                    <a:lumMod val="50000"/>
                  </a:schemeClr>
                </a:solidFill>
              </a:rPr>
              <a:t>in-service and pre-service training in ICT for teachers</a:t>
            </a:r>
            <a:r>
              <a:rPr lang="en-GB" sz="2000" dirty="0" smtClean="0">
                <a:solidFill>
                  <a:schemeClr val="tx1">
                    <a:lumMod val="50000"/>
                  </a:schemeClr>
                </a:solidFill>
              </a:rPr>
              <a:t>.</a:t>
            </a:r>
            <a:endParaRPr lang="en-US" sz="2000" dirty="0" smtClean="0">
              <a:solidFill>
                <a:schemeClr val="tx1">
                  <a:lumMod val="50000"/>
                </a:schemeClr>
              </a:solidFill>
            </a:endParaRPr>
          </a:p>
          <a:p>
            <a:pPr algn="just">
              <a:spcBef>
                <a:spcPts val="600"/>
              </a:spcBef>
              <a:spcAft>
                <a:spcPts val="600"/>
              </a:spcAft>
            </a:pPr>
            <a:r>
              <a:rPr lang="en-GB" sz="2000" dirty="0" smtClean="0">
                <a:solidFill>
                  <a:schemeClr val="tx1">
                    <a:lumMod val="50000"/>
                  </a:schemeClr>
                </a:solidFill>
              </a:rPr>
              <a:t>Link </a:t>
            </a:r>
            <a:r>
              <a:rPr lang="en-GB" sz="2000" dirty="0">
                <a:solidFill>
                  <a:schemeClr val="tx1">
                    <a:lumMod val="50000"/>
                  </a:schemeClr>
                </a:solidFill>
              </a:rPr>
              <a:t>university funding partially to the success of tertiary courses in providing skills corresponding to labour market needs</a:t>
            </a:r>
            <a:r>
              <a:rPr lang="en-GB" sz="2000" dirty="0" smtClean="0">
                <a:solidFill>
                  <a:schemeClr val="tx1">
                    <a:lumMod val="50000"/>
                  </a:schemeClr>
                </a:solidFill>
              </a:rPr>
              <a:t>.</a:t>
            </a:r>
            <a:endParaRPr lang="en-GB" sz="2000" dirty="0">
              <a:solidFill>
                <a:schemeClr val="tx1">
                  <a:lumMod val="50000"/>
                </a:schemeClr>
              </a:solidFill>
            </a:endParaRPr>
          </a:p>
          <a:p>
            <a:pPr algn="just">
              <a:spcBef>
                <a:spcPts val="600"/>
              </a:spcBef>
              <a:spcAft>
                <a:spcPts val="600"/>
              </a:spcAft>
            </a:pPr>
            <a:r>
              <a:rPr lang="en-GB" sz="2000" dirty="0" smtClean="0">
                <a:solidFill>
                  <a:schemeClr val="tx1">
                    <a:lumMod val="50000"/>
                  </a:schemeClr>
                </a:solidFill>
              </a:rPr>
              <a:t>Introduce policy </a:t>
            </a:r>
            <a:r>
              <a:rPr lang="en-GB" sz="2000" dirty="0">
                <a:solidFill>
                  <a:schemeClr val="tx1">
                    <a:lumMod val="50000"/>
                  </a:schemeClr>
                </a:solidFill>
              </a:rPr>
              <a:t>initiatives to encourage business-research collaboration on innovation, including specific programmes that connect smaller firms with researchers.</a:t>
            </a:r>
          </a:p>
          <a:p>
            <a:pPr marL="0" indent="0" algn="just">
              <a:spcBef>
                <a:spcPts val="600"/>
              </a:spcBef>
              <a:spcAft>
                <a:spcPts val="600"/>
              </a:spcAft>
              <a:buNone/>
            </a:pPr>
            <a:endParaRPr lang="en-US" sz="1600" dirty="0">
              <a:solidFill>
                <a:schemeClr val="tx1">
                  <a:lumMod val="50000"/>
                </a:schemeClr>
              </a:solidFill>
            </a:endParaRPr>
          </a:p>
          <a:p>
            <a:pPr algn="just">
              <a:spcBef>
                <a:spcPts val="600"/>
              </a:spcBef>
              <a:spcAft>
                <a:spcPts val="600"/>
              </a:spcAft>
            </a:pPr>
            <a:endParaRPr lang="en-GB" sz="1600" dirty="0">
              <a:solidFill>
                <a:schemeClr val="tx1">
                  <a:lumMod val="50000"/>
                </a:schemeClr>
              </a:solidFill>
              <a:latin typeface="+mj-lt"/>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31</a:t>
            </a:fld>
            <a:endParaRPr lang="en-GB" dirty="0"/>
          </a:p>
        </p:txBody>
      </p:sp>
      <p:sp>
        <p:nvSpPr>
          <p:cNvPr id="4" name="Title 3"/>
          <p:cNvSpPr>
            <a:spLocks noGrp="1"/>
          </p:cNvSpPr>
          <p:nvPr>
            <p:ph type="title"/>
          </p:nvPr>
        </p:nvSpPr>
        <p:spPr/>
        <p:txBody>
          <a:bodyPr/>
          <a:lstStyle/>
          <a:p>
            <a:r>
              <a:rPr lang="en-US" b="1" dirty="0" smtClean="0">
                <a:solidFill>
                  <a:srgbClr val="0070C0"/>
                </a:solidFill>
              </a:rPr>
              <a:t>Recommendations to foster innovation in the digital era</a:t>
            </a:r>
            <a:endParaRPr lang="en-GB" dirty="0"/>
          </a:p>
        </p:txBody>
      </p:sp>
    </p:spTree>
    <p:extLst>
      <p:ext uri="{BB962C8B-B14F-4D97-AF65-F5344CB8AC3E}">
        <p14:creationId xmlns:p14="http://schemas.microsoft.com/office/powerpoint/2010/main" val="483230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Addressing climate change</a:t>
            </a:r>
            <a:endParaRPr lang="en-GB" dirty="0"/>
          </a:p>
        </p:txBody>
      </p:sp>
      <p:sp>
        <p:nvSpPr>
          <p:cNvPr id="3" name="Slide Number Placeholder 2"/>
          <p:cNvSpPr>
            <a:spLocks noGrp="1"/>
          </p:cNvSpPr>
          <p:nvPr>
            <p:ph type="sldNum" sz="quarter" idx="4"/>
          </p:nvPr>
        </p:nvSpPr>
        <p:spPr/>
        <p:txBody>
          <a:bodyPr/>
          <a:lstStyle/>
          <a:p>
            <a:fld id="{A047E543-827A-4CB2-85BD-08F43BA6D453}" type="slidenum">
              <a:rPr lang="en-GB" smtClean="0"/>
              <a:t>32</a:t>
            </a:fld>
            <a:endParaRPr lang="en-GB" dirty="0"/>
          </a:p>
        </p:txBody>
      </p:sp>
    </p:spTree>
    <p:extLst>
      <p:ext uri="{BB962C8B-B14F-4D97-AF65-F5344CB8AC3E}">
        <p14:creationId xmlns:p14="http://schemas.microsoft.com/office/powerpoint/2010/main" val="263112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200" y="6065252"/>
            <a:ext cx="8218800" cy="692696"/>
          </a:xfrm>
          <a:ln>
            <a:noFill/>
          </a:ln>
        </p:spPr>
        <p:txBody>
          <a:bodyPr>
            <a:normAutofit fontScale="85000" lnSpcReduction="10000"/>
          </a:bodyPr>
          <a:lstStyle/>
          <a:p>
            <a:pPr marL="0" indent="0">
              <a:spcBef>
                <a:spcPts val="0"/>
              </a:spcBef>
              <a:buNone/>
            </a:pPr>
            <a:r>
              <a:rPr lang="en-US" sz="1200" dirty="0">
                <a:latin typeface="Arial Narrow" panose="020B0606020202030204" pitchFamily="34" charset="0"/>
              </a:rPr>
              <a:t>Note: Total primary energy supply (TPES) is made up of production + imports - exports - international marine bunkers - international aviation bunkers ± stock changes. Primary energy comprises coal, peat and peat products, oil shale, natural gas, crude oil products, nuclear, and renewable energy (bioenergy, geothermal, hydropower, ocean, solar and wind). Electricity trade is included in total energy supply, but excluded from the calculation of the breakdown by source. </a:t>
            </a:r>
          </a:p>
          <a:p>
            <a:pPr marL="0" indent="0">
              <a:spcBef>
                <a:spcPts val="0"/>
              </a:spcBef>
              <a:buNone/>
            </a:pPr>
            <a:r>
              <a:rPr lang="en-US" sz="1200" dirty="0">
                <a:latin typeface="Arial Narrow" panose="020B0606020202030204" pitchFamily="34" charset="0"/>
              </a:rPr>
              <a:t>Source: OECD Environment at a Glance database</a:t>
            </a:r>
            <a:r>
              <a:rPr lang="en-US" sz="1200" dirty="0" smtClean="0">
                <a:latin typeface="Arial Narrow" panose="020B0606020202030204" pitchFamily="34" charset="0"/>
              </a:rPr>
              <a:t>.</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33</a:t>
            </a:fld>
            <a:endParaRPr lang="en-GB" dirty="0"/>
          </a:p>
        </p:txBody>
      </p:sp>
      <p:sp>
        <p:nvSpPr>
          <p:cNvPr id="4" name="Title 3"/>
          <p:cNvSpPr>
            <a:spLocks noGrp="1"/>
          </p:cNvSpPr>
          <p:nvPr>
            <p:ph type="title"/>
          </p:nvPr>
        </p:nvSpPr>
        <p:spPr/>
        <p:txBody>
          <a:bodyPr/>
          <a:lstStyle/>
          <a:p>
            <a:r>
              <a:rPr lang="en-GB" b="1" dirty="0" smtClean="0">
                <a:solidFill>
                  <a:srgbClr val="0070C0"/>
                </a:solidFill>
              </a:rPr>
              <a:t>Iceland relies more on renewable energy than any other OECD country</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65" y="1628800"/>
            <a:ext cx="8306070" cy="4032448"/>
          </a:xfrm>
          <a:prstGeom prst="rect">
            <a:avLst/>
          </a:prstGeom>
        </p:spPr>
      </p:pic>
    </p:spTree>
    <p:extLst>
      <p:ext uri="{BB962C8B-B14F-4D97-AF65-F5344CB8AC3E}">
        <p14:creationId xmlns:p14="http://schemas.microsoft.com/office/powerpoint/2010/main" val="3392163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952" y="6065252"/>
            <a:ext cx="7642048" cy="692696"/>
          </a:xfrm>
          <a:ln>
            <a:noFill/>
          </a:ln>
        </p:spPr>
        <p:txBody>
          <a:bodyPr>
            <a:normAutofit/>
          </a:bodyPr>
          <a:lstStyle/>
          <a:p>
            <a:pPr marL="0" indent="0">
              <a:spcBef>
                <a:spcPts val="0"/>
              </a:spcBef>
              <a:buNone/>
            </a:pPr>
            <a:r>
              <a:rPr lang="en-US" sz="1200" dirty="0">
                <a:latin typeface="Arial Narrow" panose="020B0606020202030204" pitchFamily="34" charset="0"/>
              </a:rPr>
              <a:t>Source: OECD Green Growth </a:t>
            </a:r>
            <a:r>
              <a:rPr lang="en-US" sz="1200" dirty="0" smtClean="0">
                <a:latin typeface="Arial Narrow" panose="020B0606020202030204" pitchFamily="34" charset="0"/>
              </a:rPr>
              <a:t>Indicators</a:t>
            </a:r>
            <a:r>
              <a:rPr lang="en-US" sz="1200" dirty="0">
                <a:latin typeface="Arial Narrow" panose="020B0606020202030204" pitchFamily="34" charset="0"/>
              </a:rPr>
              <a:t>.</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34</a:t>
            </a:fld>
            <a:endParaRPr lang="en-GB" dirty="0"/>
          </a:p>
        </p:txBody>
      </p:sp>
      <p:sp>
        <p:nvSpPr>
          <p:cNvPr id="4" name="Title 3"/>
          <p:cNvSpPr>
            <a:spLocks noGrp="1"/>
          </p:cNvSpPr>
          <p:nvPr>
            <p:ph type="title"/>
          </p:nvPr>
        </p:nvSpPr>
        <p:spPr/>
        <p:txBody>
          <a:bodyPr/>
          <a:lstStyle/>
          <a:p>
            <a:r>
              <a:rPr lang="en-GB" b="1" dirty="0">
                <a:solidFill>
                  <a:srgbClr val="0070C0"/>
                </a:solidFill>
              </a:rPr>
              <a:t>T</a:t>
            </a:r>
            <a:r>
              <a:rPr lang="en-GB" b="1" dirty="0" smtClean="0">
                <a:solidFill>
                  <a:srgbClr val="0070C0"/>
                </a:solidFill>
              </a:rPr>
              <a:t>otal greenhouse gas emissions are above-average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857" y="1556792"/>
            <a:ext cx="7613143" cy="4032448"/>
          </a:xfrm>
          <a:prstGeom prst="rect">
            <a:avLst/>
          </a:prstGeom>
        </p:spPr>
      </p:pic>
    </p:spTree>
    <p:extLst>
      <p:ext uri="{BB962C8B-B14F-4D97-AF65-F5344CB8AC3E}">
        <p14:creationId xmlns:p14="http://schemas.microsoft.com/office/powerpoint/2010/main" val="554058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5938" y="6065252"/>
            <a:ext cx="6864414" cy="692696"/>
          </a:xfrm>
          <a:ln>
            <a:noFill/>
          </a:ln>
        </p:spPr>
        <p:txBody>
          <a:bodyPr>
            <a:normAutofit/>
          </a:bodyPr>
          <a:lstStyle/>
          <a:p>
            <a:pPr marL="0" indent="0">
              <a:spcBef>
                <a:spcPts val="0"/>
              </a:spcBef>
              <a:buNone/>
            </a:pPr>
            <a:r>
              <a:rPr lang="fr-FR" sz="1200" dirty="0">
                <a:latin typeface="Arial Narrow" panose="020B0606020202030204" pitchFamily="34" charset="0"/>
              </a:rPr>
              <a:t>Source: </a:t>
            </a:r>
            <a:r>
              <a:rPr lang="en-GB" sz="1200" dirty="0" smtClean="0">
                <a:latin typeface="Arial Narrow" panose="020B0606020202030204" pitchFamily="34" charset="0"/>
              </a:rPr>
              <a:t>OECD Environment Statistics database</a:t>
            </a:r>
            <a:r>
              <a:rPr lang="fr-FR" sz="1200" dirty="0" smtClean="0">
                <a:latin typeface="Arial Narrow" panose="020B0606020202030204" pitchFamily="34" charset="0"/>
              </a:rPr>
              <a:t>.</a:t>
            </a:r>
            <a:endParaRPr lang="en-US" sz="1200" dirty="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35</a:t>
            </a:fld>
            <a:endParaRPr lang="en-GB"/>
          </a:p>
        </p:txBody>
      </p:sp>
      <p:sp>
        <p:nvSpPr>
          <p:cNvPr id="4" name="Title 3"/>
          <p:cNvSpPr>
            <a:spLocks noGrp="1"/>
          </p:cNvSpPr>
          <p:nvPr>
            <p:ph type="title"/>
          </p:nvPr>
        </p:nvSpPr>
        <p:spPr/>
        <p:txBody>
          <a:bodyPr/>
          <a:lstStyle/>
          <a:p>
            <a:r>
              <a:rPr lang="en-GB" b="1" dirty="0" smtClean="0">
                <a:solidFill>
                  <a:srgbClr val="0070C0"/>
                </a:solidFill>
              </a:rPr>
              <a:t>Industry contributes most to greenhouse gas emissions</a:t>
            </a:r>
            <a:endParaRPr lang="en-GB"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938" y="1700808"/>
            <a:ext cx="7485154" cy="4320480"/>
          </a:xfrm>
          <a:prstGeom prst="rect">
            <a:avLst/>
          </a:prstGeom>
        </p:spPr>
      </p:pic>
    </p:spTree>
    <p:extLst>
      <p:ext uri="{BB962C8B-B14F-4D97-AF65-F5344CB8AC3E}">
        <p14:creationId xmlns:p14="http://schemas.microsoft.com/office/powerpoint/2010/main" val="173124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206" y="6065252"/>
            <a:ext cx="8148794" cy="692696"/>
          </a:xfrm>
          <a:ln>
            <a:noFill/>
          </a:ln>
        </p:spPr>
        <p:txBody>
          <a:bodyPr>
            <a:normAutofit/>
          </a:bodyPr>
          <a:lstStyle/>
          <a:p>
            <a:pPr marL="0" indent="0">
              <a:spcBef>
                <a:spcPts val="0"/>
              </a:spcBef>
              <a:buNone/>
            </a:pPr>
            <a:r>
              <a:rPr lang="en-US" sz="1200" dirty="0">
                <a:latin typeface="Arial Narrow" panose="020B0606020202030204" pitchFamily="34" charset="0"/>
              </a:rPr>
              <a:t>Note: the effective carbon tax rate consists of permit prices from the EU ETS, explicit carbon taxes on fossil fuels and specific taxes on energy. </a:t>
            </a:r>
            <a:endParaRPr lang="en-US" sz="1200" dirty="0" smtClean="0">
              <a:latin typeface="Arial Narrow" panose="020B0606020202030204" pitchFamily="34" charset="0"/>
            </a:endParaRPr>
          </a:p>
          <a:p>
            <a:pPr marL="0" indent="0">
              <a:spcBef>
                <a:spcPts val="0"/>
              </a:spcBef>
              <a:buNone/>
            </a:pPr>
            <a:r>
              <a:rPr lang="en-US" sz="1200" dirty="0" smtClean="0">
                <a:latin typeface="Arial Narrow" panose="020B0606020202030204" pitchFamily="34" charset="0"/>
              </a:rPr>
              <a:t>Source</a:t>
            </a:r>
            <a:r>
              <a:rPr lang="en-US" sz="1200" dirty="0">
                <a:latin typeface="Arial Narrow" panose="020B0606020202030204" pitchFamily="34" charset="0"/>
              </a:rPr>
              <a:t>: OECD, Effective Carbon Rates 2021, https://doi.org/10.1787/0e8e24f5-en. </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7E543-827A-4CB2-85BD-08F43BA6D45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a:xfrm>
            <a:off x="1259632" y="237600"/>
            <a:ext cx="6840760" cy="1022400"/>
          </a:xfrm>
        </p:spPr>
        <p:txBody>
          <a:bodyPr/>
          <a:lstStyle/>
          <a:p>
            <a:r>
              <a:rPr lang="en-GB" b="1" dirty="0" smtClean="0">
                <a:solidFill>
                  <a:srgbClr val="0070C0"/>
                </a:solidFill>
              </a:rPr>
              <a:t>Different economic sectors under different carbon tax levels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628800"/>
            <a:ext cx="7496473" cy="4012274"/>
          </a:xfrm>
          <a:prstGeom prst="rect">
            <a:avLst/>
          </a:prstGeom>
        </p:spPr>
      </p:pic>
    </p:spTree>
    <p:extLst>
      <p:ext uri="{BB962C8B-B14F-4D97-AF65-F5344CB8AC3E}">
        <p14:creationId xmlns:p14="http://schemas.microsoft.com/office/powerpoint/2010/main" val="2902139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065252"/>
            <a:ext cx="7740424" cy="692696"/>
          </a:xfrm>
          <a:ln>
            <a:noFill/>
          </a:ln>
        </p:spPr>
        <p:txBody>
          <a:bodyPr>
            <a:normAutofit/>
          </a:bodyPr>
          <a:lstStyle/>
          <a:p>
            <a:pPr marL="0" indent="0">
              <a:spcBef>
                <a:spcPts val="0"/>
              </a:spcBef>
              <a:buNone/>
            </a:pPr>
            <a:r>
              <a:rPr lang="en-US" sz="1200" dirty="0">
                <a:latin typeface="Arial Narrow" panose="020B0606020202030204" pitchFamily="34" charset="0"/>
              </a:rPr>
              <a:t>Source: Ministry of Environment and Natural Resources, Iceland's 2020 Climate Action Plan.</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7E543-827A-4CB2-85BD-08F43BA6D45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b="1" dirty="0" smtClean="0">
                <a:solidFill>
                  <a:srgbClr val="0070C0"/>
                </a:solidFill>
              </a:rPr>
              <a:t>Iceland wants to reduce greenhouse gas emissions by 40%</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83" y="1484784"/>
            <a:ext cx="8025117" cy="4464496"/>
          </a:xfrm>
          <a:prstGeom prst="rect">
            <a:avLst/>
          </a:prstGeom>
        </p:spPr>
      </p:pic>
    </p:spTree>
    <p:extLst>
      <p:ext uri="{BB962C8B-B14F-4D97-AF65-F5344CB8AC3E}">
        <p14:creationId xmlns:p14="http://schemas.microsoft.com/office/powerpoint/2010/main" val="451785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6065252"/>
            <a:ext cx="7452392" cy="692696"/>
          </a:xfrm>
          <a:ln>
            <a:noFill/>
          </a:ln>
        </p:spPr>
        <p:txBody>
          <a:bodyPr>
            <a:normAutofit/>
          </a:bodyPr>
          <a:lstStyle/>
          <a:p>
            <a:pPr marL="0" indent="0">
              <a:spcBef>
                <a:spcPts val="0"/>
              </a:spcBef>
              <a:buNone/>
            </a:pPr>
            <a:r>
              <a:rPr lang="en-US" sz="1200" dirty="0">
                <a:latin typeface="Arial Narrow" panose="020B0606020202030204" pitchFamily="34" charset="0"/>
              </a:rPr>
              <a:t>Note: * Land Use, Land-Use Change, and Forestry.</a:t>
            </a:r>
          </a:p>
          <a:p>
            <a:pPr marL="0" indent="0">
              <a:spcBef>
                <a:spcPts val="0"/>
              </a:spcBef>
              <a:buNone/>
            </a:pPr>
            <a:r>
              <a:rPr lang="en-US" sz="1200" dirty="0">
                <a:latin typeface="Arial Narrow" panose="020B0606020202030204" pitchFamily="34" charset="0"/>
              </a:rPr>
              <a:t>Source: Ministry of Environment and Natural Resources, Iceland's 2020 Climate Action Plan.</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7E543-827A-4CB2-85BD-08F43BA6D45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a:xfrm>
            <a:off x="1106466" y="237600"/>
            <a:ext cx="7875534" cy="1022400"/>
          </a:xfrm>
        </p:spPr>
        <p:txBody>
          <a:bodyPr/>
          <a:lstStyle/>
          <a:p>
            <a:r>
              <a:rPr lang="en-GB" b="1" dirty="0" smtClean="0">
                <a:solidFill>
                  <a:srgbClr val="0070C0"/>
                </a:solidFill>
              </a:rPr>
              <a:t>Land use change and power generation are projected to contribute most</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66" y="1556792"/>
            <a:ext cx="7538949" cy="4176463"/>
          </a:xfrm>
          <a:prstGeom prst="rect">
            <a:avLst/>
          </a:prstGeom>
        </p:spPr>
      </p:pic>
    </p:spTree>
    <p:extLst>
      <p:ext uri="{BB962C8B-B14F-4D97-AF65-F5344CB8AC3E}">
        <p14:creationId xmlns:p14="http://schemas.microsoft.com/office/powerpoint/2010/main" val="2382268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dirty="0" smtClean="0">
                <a:solidFill>
                  <a:schemeClr val="tx1">
                    <a:lumMod val="50000"/>
                  </a:schemeClr>
                </a:solidFill>
                <a:latin typeface="+mj-lt"/>
              </a:rPr>
              <a:t>Carry </a:t>
            </a:r>
            <a:r>
              <a:rPr lang="en-US" sz="2000" dirty="0">
                <a:solidFill>
                  <a:schemeClr val="tx1">
                    <a:lumMod val="50000"/>
                  </a:schemeClr>
                </a:solidFill>
                <a:latin typeface="+mj-lt"/>
              </a:rPr>
              <a:t>out comprehensive cost-benefit analysis of planned climate actions, using a common carbon shadow </a:t>
            </a:r>
            <a:r>
              <a:rPr lang="en-US" sz="2000" dirty="0" smtClean="0">
                <a:solidFill>
                  <a:schemeClr val="tx1">
                    <a:lumMod val="50000"/>
                  </a:schemeClr>
                </a:solidFill>
                <a:latin typeface="+mj-lt"/>
              </a:rPr>
              <a:t>price.</a:t>
            </a:r>
          </a:p>
          <a:p>
            <a:pPr algn="just"/>
            <a:r>
              <a:rPr lang="en-US" sz="2000" dirty="0">
                <a:solidFill>
                  <a:schemeClr val="tx1">
                    <a:lumMod val="50000"/>
                  </a:schemeClr>
                </a:solidFill>
                <a:latin typeface="+mj-lt"/>
              </a:rPr>
              <a:t>Participate in international carbon abatement, to reduce </a:t>
            </a:r>
            <a:r>
              <a:rPr lang="en-US" sz="2000" dirty="0" smtClean="0">
                <a:solidFill>
                  <a:schemeClr val="tx1">
                    <a:lumMod val="50000"/>
                  </a:schemeClr>
                </a:solidFill>
                <a:latin typeface="+mj-lt"/>
              </a:rPr>
              <a:t>the cost of emission cuts and </a:t>
            </a:r>
            <a:r>
              <a:rPr lang="en-US" sz="2000" dirty="0">
                <a:solidFill>
                  <a:schemeClr val="tx1">
                    <a:lumMod val="50000"/>
                  </a:schemeClr>
                </a:solidFill>
                <a:latin typeface="+mj-lt"/>
              </a:rPr>
              <a:t>to foster technology </a:t>
            </a:r>
            <a:r>
              <a:rPr lang="en-US" sz="2000" dirty="0" smtClean="0">
                <a:solidFill>
                  <a:schemeClr val="tx1">
                    <a:lumMod val="50000"/>
                  </a:schemeClr>
                </a:solidFill>
                <a:latin typeface="+mj-lt"/>
              </a:rPr>
              <a:t>transfer.</a:t>
            </a:r>
          </a:p>
          <a:p>
            <a:pPr algn="just"/>
            <a:r>
              <a:rPr lang="en-US" sz="2000" dirty="0">
                <a:solidFill>
                  <a:schemeClr val="tx1">
                    <a:lumMod val="50000"/>
                  </a:schemeClr>
                </a:solidFill>
                <a:latin typeface="+mj-lt"/>
              </a:rPr>
              <a:t>Commit to a gradual phase-in of higher carbon prices for sectors not covered by the EU emissions trading scheme, consistent with reaching climate </a:t>
            </a:r>
            <a:r>
              <a:rPr lang="en-US" sz="2000" dirty="0" smtClean="0">
                <a:solidFill>
                  <a:schemeClr val="tx1">
                    <a:lumMod val="50000"/>
                  </a:schemeClr>
                </a:solidFill>
                <a:latin typeface="+mj-lt"/>
              </a:rPr>
              <a:t>targets.</a:t>
            </a:r>
          </a:p>
          <a:p>
            <a:pPr algn="just"/>
            <a:r>
              <a:rPr lang="en-US" sz="2000" dirty="0">
                <a:solidFill>
                  <a:schemeClr val="tx1">
                    <a:lumMod val="50000"/>
                  </a:schemeClr>
                </a:solidFill>
                <a:latin typeface="+mj-lt"/>
              </a:rPr>
              <a:t>Cut </a:t>
            </a:r>
            <a:r>
              <a:rPr lang="en-US" sz="2000" dirty="0" smtClean="0">
                <a:solidFill>
                  <a:schemeClr val="tx1">
                    <a:lumMod val="50000"/>
                  </a:schemeClr>
                </a:solidFill>
                <a:latin typeface="+mj-lt"/>
              </a:rPr>
              <a:t>agricultural </a:t>
            </a:r>
            <a:r>
              <a:rPr lang="en-US" sz="2000" dirty="0">
                <a:solidFill>
                  <a:schemeClr val="tx1">
                    <a:lumMod val="50000"/>
                  </a:schemeClr>
                </a:solidFill>
                <a:latin typeface="+mj-lt"/>
              </a:rPr>
              <a:t>subsidies </a:t>
            </a:r>
            <a:r>
              <a:rPr lang="en-US" sz="2000" dirty="0" smtClean="0">
                <a:solidFill>
                  <a:schemeClr val="tx1">
                    <a:lumMod val="50000"/>
                  </a:schemeClr>
                </a:solidFill>
                <a:latin typeface="+mj-lt"/>
              </a:rPr>
              <a:t>and couple </a:t>
            </a:r>
            <a:r>
              <a:rPr lang="en-US" sz="2000" dirty="0">
                <a:solidFill>
                  <a:schemeClr val="tx1">
                    <a:lumMod val="50000"/>
                  </a:schemeClr>
                </a:solidFill>
                <a:latin typeface="+mj-lt"/>
              </a:rPr>
              <a:t>the remaining ones </a:t>
            </a:r>
            <a:r>
              <a:rPr lang="en-US" sz="2000" dirty="0" smtClean="0">
                <a:solidFill>
                  <a:schemeClr val="tx1">
                    <a:lumMod val="50000"/>
                  </a:schemeClr>
                </a:solidFill>
                <a:latin typeface="+mj-lt"/>
              </a:rPr>
              <a:t>to </a:t>
            </a:r>
            <a:r>
              <a:rPr lang="en-US" sz="2000" dirty="0">
                <a:solidFill>
                  <a:schemeClr val="tx1">
                    <a:lumMod val="50000"/>
                  </a:schemeClr>
                </a:solidFill>
                <a:latin typeface="+mj-lt"/>
              </a:rPr>
              <a:t>sustainable land management and less carbon-intensive </a:t>
            </a:r>
            <a:r>
              <a:rPr lang="en-US" sz="2000" dirty="0" smtClean="0">
                <a:solidFill>
                  <a:schemeClr val="tx1">
                    <a:lumMod val="50000"/>
                  </a:schemeClr>
                </a:solidFill>
                <a:latin typeface="+mj-lt"/>
              </a:rPr>
              <a:t>production.</a:t>
            </a:r>
          </a:p>
          <a:p>
            <a:pPr algn="just"/>
            <a:r>
              <a:rPr lang="en-US" sz="2000" dirty="0">
                <a:solidFill>
                  <a:schemeClr val="tx1">
                    <a:lumMod val="50000"/>
                  </a:schemeClr>
                </a:solidFill>
                <a:latin typeface="+mj-lt"/>
              </a:rPr>
              <a:t>Increase research and development in </a:t>
            </a:r>
            <a:r>
              <a:rPr lang="en-US" sz="2000" dirty="0" smtClean="0">
                <a:solidFill>
                  <a:schemeClr val="tx1">
                    <a:lumMod val="50000"/>
                  </a:schemeClr>
                </a:solidFill>
                <a:latin typeface="+mj-lt"/>
              </a:rPr>
              <a:t>carbon </a:t>
            </a:r>
            <a:r>
              <a:rPr lang="en-US" sz="2000" dirty="0">
                <a:solidFill>
                  <a:schemeClr val="tx1">
                    <a:lumMod val="50000"/>
                  </a:schemeClr>
                </a:solidFill>
                <a:latin typeface="+mj-lt"/>
              </a:rPr>
              <a:t>capture technologies, clean vessel propulsion and soil conservation, including by stepping up international </a:t>
            </a:r>
            <a:r>
              <a:rPr lang="en-US" sz="2000" dirty="0" smtClean="0">
                <a:solidFill>
                  <a:schemeClr val="tx1">
                    <a:lumMod val="50000"/>
                  </a:schemeClr>
                </a:solidFill>
                <a:latin typeface="+mj-lt"/>
              </a:rPr>
              <a:t>and university-business cooperation </a:t>
            </a:r>
            <a:r>
              <a:rPr lang="en-US" sz="2000" dirty="0">
                <a:solidFill>
                  <a:schemeClr val="tx1">
                    <a:lumMod val="50000"/>
                  </a:schemeClr>
                </a:solidFill>
                <a:latin typeface="+mj-lt"/>
              </a:rPr>
              <a:t>in these </a:t>
            </a:r>
            <a:r>
              <a:rPr lang="en-US" sz="2000" dirty="0" smtClean="0">
                <a:solidFill>
                  <a:schemeClr val="tx1">
                    <a:lumMod val="50000"/>
                  </a:schemeClr>
                </a:solidFill>
                <a:latin typeface="+mj-lt"/>
              </a:rPr>
              <a:t>areas.</a:t>
            </a:r>
            <a:endParaRPr lang="en-US" sz="2000" dirty="0">
              <a:solidFill>
                <a:schemeClr val="tx1">
                  <a:lumMod val="50000"/>
                </a:schemeClr>
              </a:solidFill>
              <a:latin typeface="+mj-lt"/>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39</a:t>
            </a:fld>
            <a:endParaRPr lang="en-GB"/>
          </a:p>
        </p:txBody>
      </p:sp>
      <p:sp>
        <p:nvSpPr>
          <p:cNvPr id="4" name="Title 3"/>
          <p:cNvSpPr>
            <a:spLocks noGrp="1"/>
          </p:cNvSpPr>
          <p:nvPr>
            <p:ph type="title"/>
          </p:nvPr>
        </p:nvSpPr>
        <p:spPr/>
        <p:txBody>
          <a:bodyPr/>
          <a:lstStyle/>
          <a:p>
            <a:r>
              <a:rPr lang="en-US" b="1" dirty="0">
                <a:solidFill>
                  <a:srgbClr val="0070C0"/>
                </a:solidFill>
              </a:rPr>
              <a:t>Recommendations </a:t>
            </a:r>
            <a:r>
              <a:rPr lang="en-US" b="1" dirty="0" smtClean="0">
                <a:solidFill>
                  <a:srgbClr val="0070C0"/>
                </a:solidFill>
              </a:rPr>
              <a:t>to foster cost-efficient and inclusive climate action</a:t>
            </a:r>
            <a:endParaRPr lang="en-GB" dirty="0"/>
          </a:p>
        </p:txBody>
      </p:sp>
    </p:spTree>
    <p:extLst>
      <p:ext uri="{BB962C8B-B14F-4D97-AF65-F5344CB8AC3E}">
        <p14:creationId xmlns:p14="http://schemas.microsoft.com/office/powerpoint/2010/main" val="103954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065252"/>
            <a:ext cx="6480720" cy="692696"/>
          </a:xfrm>
          <a:ln>
            <a:noFill/>
          </a:ln>
        </p:spPr>
        <p:txBody>
          <a:bodyPr>
            <a:normAutofit/>
          </a:bodyPr>
          <a:lstStyle/>
          <a:p>
            <a:pPr marL="0" indent="0">
              <a:spcBef>
                <a:spcPts val="0"/>
              </a:spcBef>
              <a:buNone/>
            </a:pPr>
            <a:r>
              <a:rPr lang="en-GB" sz="1200" dirty="0" smtClean="0">
                <a:latin typeface="Arial Narrow" panose="020B0606020202030204" pitchFamily="34" charset="0"/>
              </a:rPr>
              <a:t>Source: </a:t>
            </a:r>
            <a:r>
              <a:rPr lang="en-US" sz="1200" dirty="0" smtClean="0">
                <a:latin typeface="Arial Narrow" panose="020B0606020202030204" pitchFamily="34" charset="0"/>
              </a:rPr>
              <a:t>Our </a:t>
            </a:r>
            <a:r>
              <a:rPr lang="en-US" sz="1200" dirty="0">
                <a:latin typeface="Arial Narrow" panose="020B0606020202030204" pitchFamily="34" charset="0"/>
              </a:rPr>
              <a:t>World in Data, as of </a:t>
            </a:r>
            <a:r>
              <a:rPr lang="en-US" sz="1200" dirty="0" smtClean="0">
                <a:latin typeface="Arial Narrow" panose="020B0606020202030204" pitchFamily="34" charset="0"/>
              </a:rPr>
              <a:t>5 July </a:t>
            </a:r>
            <a:r>
              <a:rPr lang="en-US" sz="1200" dirty="0">
                <a:latin typeface="Arial Narrow" panose="020B0606020202030204" pitchFamily="34" charset="0"/>
              </a:rPr>
              <a:t>2021</a:t>
            </a:r>
            <a:r>
              <a:rPr lang="en-US" sz="1200" dirty="0" smtClean="0">
                <a:latin typeface="Arial Narrow" panose="020B0606020202030204" pitchFamily="34" charset="0"/>
              </a:rPr>
              <a:t>.</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4</a:t>
            </a:fld>
            <a:endParaRPr lang="en-GB"/>
          </a:p>
        </p:txBody>
      </p:sp>
      <p:sp>
        <p:nvSpPr>
          <p:cNvPr id="4" name="Title 3"/>
          <p:cNvSpPr>
            <a:spLocks noGrp="1"/>
          </p:cNvSpPr>
          <p:nvPr>
            <p:ph type="title"/>
          </p:nvPr>
        </p:nvSpPr>
        <p:spPr>
          <a:xfrm>
            <a:off x="1259632" y="237600"/>
            <a:ext cx="7236368" cy="1022400"/>
          </a:xfrm>
        </p:spPr>
        <p:txBody>
          <a:bodyPr/>
          <a:lstStyle/>
          <a:p>
            <a:r>
              <a:rPr lang="en-GB" b="1" dirty="0" smtClean="0">
                <a:solidFill>
                  <a:srgbClr val="0070C0"/>
                </a:solidFill>
              </a:rPr>
              <a:t>Containment measures were </a:t>
            </a:r>
            <a:br>
              <a:rPr lang="en-GB" b="1" dirty="0" smtClean="0">
                <a:solidFill>
                  <a:srgbClr val="0070C0"/>
                </a:solidFill>
              </a:rPr>
            </a:br>
            <a:r>
              <a:rPr lang="en-GB" b="1" dirty="0" smtClean="0">
                <a:solidFill>
                  <a:srgbClr val="0070C0"/>
                </a:solidFill>
              </a:rPr>
              <a:t>less severe than elsewhere</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988840"/>
            <a:ext cx="8316000" cy="3740977"/>
          </a:xfrm>
          <a:prstGeom prst="rect">
            <a:avLst/>
          </a:prstGeom>
        </p:spPr>
      </p:pic>
    </p:spTree>
    <p:extLst>
      <p:ext uri="{BB962C8B-B14F-4D97-AF65-F5344CB8AC3E}">
        <p14:creationId xmlns:p14="http://schemas.microsoft.com/office/powerpoint/2010/main" val="1934227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2703"/>
          <a:stretch/>
        </p:blipFill>
        <p:spPr>
          <a:xfrm>
            <a:off x="755576" y="2354495"/>
            <a:ext cx="2664296" cy="3983123"/>
          </a:xfrm>
          <a:prstGeom prst="rect">
            <a:avLst/>
          </a:prstGeom>
          <a:effectLst>
            <a:glow rad="25400">
              <a:schemeClr val="accent1">
                <a:satMod val="175000"/>
                <a:alpha val="40000"/>
              </a:schemeClr>
            </a:glow>
          </a:effectLst>
        </p:spPr>
      </p:pic>
      <p:sp>
        <p:nvSpPr>
          <p:cNvPr id="3" name="Slide Number Placeholder 2"/>
          <p:cNvSpPr>
            <a:spLocks noGrp="1"/>
          </p:cNvSpPr>
          <p:nvPr>
            <p:ph type="sldNum" sz="quarter" idx="4"/>
          </p:nvPr>
        </p:nvSpPr>
        <p:spPr/>
        <p:txBody>
          <a:bodyPr/>
          <a:lstStyle/>
          <a:p>
            <a:fld id="{A047E543-827A-4CB2-85BD-08F43BA6D453}" type="slidenum">
              <a:rPr lang="en-GB" smtClean="0"/>
              <a:t>40</a:t>
            </a:fld>
            <a:endParaRPr lang="en-GB"/>
          </a:p>
        </p:txBody>
      </p:sp>
      <p:sp>
        <p:nvSpPr>
          <p:cNvPr id="4" name="Title 3"/>
          <p:cNvSpPr>
            <a:spLocks noGrp="1"/>
          </p:cNvSpPr>
          <p:nvPr>
            <p:ph type="title"/>
          </p:nvPr>
        </p:nvSpPr>
        <p:spPr/>
        <p:txBody>
          <a:bodyPr/>
          <a:lstStyle/>
          <a:p>
            <a:r>
              <a:rPr lang="en-GB" dirty="0" smtClean="0"/>
              <a:t>For more information</a:t>
            </a:r>
            <a:endParaRPr lang="en-GB" dirty="0"/>
          </a:p>
        </p:txBody>
      </p:sp>
      <p:sp>
        <p:nvSpPr>
          <p:cNvPr id="2" name="Rectangle 1"/>
          <p:cNvSpPr/>
          <p:nvPr/>
        </p:nvSpPr>
        <p:spPr>
          <a:xfrm>
            <a:off x="1251842" y="3854706"/>
            <a:ext cx="7704856" cy="307777"/>
          </a:xfrm>
          <a:prstGeom prst="rect">
            <a:avLst/>
          </a:prstGeom>
        </p:spPr>
        <p:txBody>
          <a:bodyPr wrap="square">
            <a:spAutoFit/>
          </a:bodyPr>
          <a:lstStyle/>
          <a:p>
            <a:pPr algn="r"/>
            <a:r>
              <a:rPr lang="en-GB" sz="1400" u="sng" dirty="0" smtClean="0">
                <a:latin typeface="+mj-lt"/>
                <a:hlinkClick r:id="rId3"/>
              </a:rPr>
              <a:t>http://www.oecd.org/economy/iceland-economic-snapshot/</a:t>
            </a:r>
            <a:endParaRPr lang="en-GB" sz="1400" dirty="0">
              <a:latin typeface="+mj-lt"/>
            </a:endParaRP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5051" y="6102864"/>
            <a:ext cx="1183779" cy="322098"/>
          </a:xfrm>
          <a:prstGeom prst="rect">
            <a:avLst/>
          </a:prstGeom>
        </p:spPr>
      </p:pic>
      <p:sp>
        <p:nvSpPr>
          <p:cNvPr id="8" name="TextBox 7"/>
          <p:cNvSpPr txBox="1"/>
          <p:nvPr/>
        </p:nvSpPr>
        <p:spPr>
          <a:xfrm>
            <a:off x="4986323" y="6235137"/>
            <a:ext cx="1728192" cy="246221"/>
          </a:xfrm>
          <a:prstGeom prst="rect">
            <a:avLst/>
          </a:prstGeom>
          <a:noFill/>
        </p:spPr>
        <p:txBody>
          <a:bodyPr wrap="square" rtlCol="0">
            <a:spAutoFit/>
          </a:bodyPr>
          <a:lstStyle/>
          <a:p>
            <a:r>
              <a:rPr lang="en-GB" sz="1000" dirty="0" smtClean="0">
                <a:solidFill>
                  <a:prstClr val="white"/>
                </a:solidFill>
                <a:latin typeface="Arial"/>
                <a:hlinkClick r:id="rId6"/>
              </a:rPr>
              <a:t>OECD</a:t>
            </a:r>
            <a:endParaRPr lang="en-GB" sz="1000" dirty="0">
              <a:solidFill>
                <a:prstClr val="white"/>
              </a:solidFill>
              <a:latin typeface="Arial"/>
            </a:endParaRPr>
          </a:p>
        </p:txBody>
      </p:sp>
      <p:sp>
        <p:nvSpPr>
          <p:cNvPr id="9" name="TextBox 8"/>
          <p:cNvSpPr txBox="1"/>
          <p:nvPr/>
        </p:nvSpPr>
        <p:spPr>
          <a:xfrm>
            <a:off x="4986323" y="5979753"/>
            <a:ext cx="1728192" cy="246221"/>
          </a:xfrm>
          <a:prstGeom prst="rect">
            <a:avLst/>
          </a:prstGeom>
          <a:noFill/>
        </p:spPr>
        <p:txBody>
          <a:bodyPr wrap="square" rtlCol="0">
            <a:spAutoFit/>
          </a:bodyPr>
          <a:lstStyle/>
          <a:p>
            <a:r>
              <a:rPr lang="en-US" sz="1000" dirty="0">
                <a:solidFill>
                  <a:prstClr val="white"/>
                </a:solidFill>
                <a:latin typeface="Arial"/>
                <a:hlinkClick r:id="rId7"/>
              </a:rPr>
              <a:t>OECD </a:t>
            </a:r>
            <a:r>
              <a:rPr lang="en-US" sz="1000" dirty="0" smtClean="0">
                <a:solidFill>
                  <a:prstClr val="white"/>
                </a:solidFill>
                <a:latin typeface="Arial"/>
                <a:hlinkClick r:id="rId7"/>
              </a:rPr>
              <a:t>Economics</a:t>
            </a:r>
            <a:endParaRPr lang="en-GB" sz="1000" dirty="0">
              <a:solidFill>
                <a:srgbClr val="727272"/>
              </a:solidFill>
              <a:latin typeface="Arial"/>
            </a:endParaRPr>
          </a:p>
        </p:txBody>
      </p:sp>
      <p:pic>
        <p:nvPicPr>
          <p:cNvPr id="10" name="Picture 9">
            <a:hlinkClick r:id="rId6"/>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6749" y="6164895"/>
            <a:ext cx="381053" cy="381053"/>
          </a:xfrm>
          <a:prstGeom prst="rect">
            <a:avLst/>
          </a:prstGeom>
        </p:spPr>
      </p:pic>
      <p:pic>
        <p:nvPicPr>
          <p:cNvPr id="11" name="Picture 10">
            <a:hlinkClick r:id="rId6"/>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6749" y="5882860"/>
            <a:ext cx="381053" cy="381053"/>
          </a:xfrm>
          <a:prstGeom prst="rect">
            <a:avLst/>
          </a:prstGeom>
        </p:spPr>
      </p:pic>
      <p:sp>
        <p:nvSpPr>
          <p:cNvPr id="12" name="TextBox 11"/>
          <p:cNvSpPr txBox="1"/>
          <p:nvPr/>
        </p:nvSpPr>
        <p:spPr>
          <a:xfrm>
            <a:off x="539552" y="1484784"/>
            <a:ext cx="8208912" cy="707886"/>
          </a:xfrm>
          <a:prstGeom prst="rect">
            <a:avLst/>
          </a:prstGeom>
          <a:noFill/>
        </p:spPr>
        <p:txBody>
          <a:bodyPr wrap="square" rtlCol="0">
            <a:spAutoFit/>
          </a:bodyPr>
          <a:lstStyle/>
          <a:p>
            <a:pPr algn="just"/>
            <a:r>
              <a:rPr lang="en-GB" sz="1000" dirty="0" smtClean="0">
                <a:solidFill>
                  <a:srgbClr val="727272"/>
                </a:solidFill>
                <a:latin typeface="Arial"/>
              </a:rPr>
              <a:t>Disclaimers: </a:t>
            </a:r>
            <a:r>
              <a:rPr lang="en-US" sz="1000" dirty="0" smtClean="0">
                <a:solidFill>
                  <a:srgbClr val="727272"/>
                </a:solidFill>
                <a:latin typeface="Arial"/>
              </a:rPr>
              <a:t>The </a:t>
            </a:r>
            <a:r>
              <a:rPr lang="en-US" sz="1000" dirty="0">
                <a:solidFill>
                  <a:srgbClr val="727272"/>
                </a:solidFill>
                <a:latin typeface="Arial"/>
              </a:rPr>
              <a:t>statistical data for Israel are supplied by and under the responsibility of the relevant Israeli authorities. The use of such data by the OECD is without prejudice to the status of the Golan Heights, East Jerusalem and Israeli settlements in the West Bank under the terms of international </a:t>
            </a:r>
            <a:r>
              <a:rPr lang="en-US" sz="1000" dirty="0" smtClean="0">
                <a:solidFill>
                  <a:srgbClr val="727272"/>
                </a:solidFill>
                <a:latin typeface="Arial"/>
              </a:rPr>
              <a:t>law. This </a:t>
            </a:r>
            <a:r>
              <a:rPr lang="en-US" sz="1000" dirty="0">
                <a:solidFill>
                  <a:srgbClr val="727272"/>
                </a:solidFill>
                <a:latin typeface="Arial"/>
              </a:rPr>
              <a:t>document and any map included herein are without prejudice to the status of or sovereignty over any territory, to the delimitation of international frontiers and boundaries and to the name of any territory, city or area.</a:t>
            </a:r>
            <a:endParaRPr lang="en-GB" sz="1000" dirty="0">
              <a:solidFill>
                <a:srgbClr val="727272"/>
              </a:solidFill>
              <a:latin typeface="Arial"/>
            </a:endParaRPr>
          </a:p>
        </p:txBody>
      </p:sp>
      <p:sp>
        <p:nvSpPr>
          <p:cNvPr id="14" name="Rectangle 13"/>
          <p:cNvSpPr/>
          <p:nvPr/>
        </p:nvSpPr>
        <p:spPr>
          <a:xfrm>
            <a:off x="3029500" y="5882860"/>
            <a:ext cx="318364" cy="454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9245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065252"/>
            <a:ext cx="7740424" cy="692696"/>
          </a:xfrm>
          <a:ln>
            <a:noFill/>
          </a:ln>
        </p:spPr>
        <p:txBody>
          <a:bodyPr>
            <a:normAutofit/>
          </a:bodyPr>
          <a:lstStyle/>
          <a:p>
            <a:pPr marL="0" indent="0">
              <a:spcBef>
                <a:spcPts val="0"/>
              </a:spcBef>
              <a:buNone/>
            </a:pPr>
            <a:r>
              <a:rPr lang="en-GB" sz="1200" dirty="0" smtClean="0">
                <a:latin typeface="Arial Narrow" panose="020B0606020202030204" pitchFamily="34" charset="0"/>
              </a:rPr>
              <a:t>Source</a:t>
            </a:r>
            <a:r>
              <a:rPr lang="en-GB" sz="1200" dirty="0">
                <a:latin typeface="Arial Narrow" panose="020B0606020202030204" pitchFamily="34" charset="0"/>
              </a:rPr>
              <a:t>: OECD, National Accounts </a:t>
            </a:r>
            <a:r>
              <a:rPr lang="en-GB" sz="1200" dirty="0" smtClean="0">
                <a:latin typeface="Arial Narrow" panose="020B0606020202030204" pitchFamily="34" charset="0"/>
              </a:rPr>
              <a:t>database</a:t>
            </a:r>
            <a:r>
              <a:rPr lang="en-GB" sz="1200" dirty="0">
                <a:latin typeface="Arial Narrow" panose="020B0606020202030204" pitchFamily="34" charset="0"/>
              </a:rPr>
              <a:t>.</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5</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The pandemic hit the economy hard</a:t>
            </a:r>
            <a:endParaRPr lang="en-GB"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628800"/>
            <a:ext cx="7986284" cy="3888432"/>
          </a:xfrm>
          <a:prstGeom prst="rect">
            <a:avLst/>
          </a:prstGeom>
        </p:spPr>
      </p:pic>
    </p:spTree>
    <p:extLst>
      <p:ext uri="{BB962C8B-B14F-4D97-AF65-F5344CB8AC3E}">
        <p14:creationId xmlns:p14="http://schemas.microsoft.com/office/powerpoint/2010/main" val="2923787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032" y="6065252"/>
            <a:ext cx="7942968" cy="692696"/>
          </a:xfrm>
          <a:ln>
            <a:noFill/>
          </a:ln>
        </p:spPr>
        <p:txBody>
          <a:bodyPr>
            <a:normAutofit/>
          </a:bodyPr>
          <a:lstStyle/>
          <a:p>
            <a:pPr marL="0" indent="0">
              <a:spcBef>
                <a:spcPts val="0"/>
              </a:spcBef>
              <a:buNone/>
            </a:pPr>
            <a:r>
              <a:rPr lang="en-US" sz="1200" dirty="0">
                <a:latin typeface="Arial Narrow" panose="020B0606020202030204" pitchFamily="34" charset="0"/>
              </a:rPr>
              <a:t>Note: Passengers who go through security at </a:t>
            </a:r>
            <a:r>
              <a:rPr lang="en-US" sz="1200" dirty="0" err="1">
                <a:latin typeface="Arial Narrow" panose="020B0606020202030204" pitchFamily="34" charset="0"/>
              </a:rPr>
              <a:t>Keflavík</a:t>
            </a:r>
            <a:r>
              <a:rPr lang="en-US" sz="1200" dirty="0">
                <a:latin typeface="Arial Narrow" panose="020B0606020202030204" pitchFamily="34" charset="0"/>
              </a:rPr>
              <a:t> </a:t>
            </a:r>
            <a:r>
              <a:rPr lang="en-US" sz="1200" dirty="0" smtClean="0">
                <a:latin typeface="Arial Narrow" panose="020B0606020202030204" pitchFamily="34" charset="0"/>
              </a:rPr>
              <a:t>Airport</a:t>
            </a:r>
            <a:r>
              <a:rPr lang="en-US" sz="1200" dirty="0">
                <a:latin typeface="Arial Narrow" panose="020B0606020202030204" pitchFamily="34" charset="0"/>
              </a:rPr>
              <a:t>.</a:t>
            </a:r>
          </a:p>
          <a:p>
            <a:pPr marL="0" indent="0">
              <a:spcBef>
                <a:spcPts val="0"/>
              </a:spcBef>
              <a:buNone/>
            </a:pPr>
            <a:r>
              <a:rPr lang="en-US" sz="1200" dirty="0">
                <a:latin typeface="Arial Narrow" panose="020B0606020202030204" pitchFamily="34" charset="0"/>
              </a:rPr>
              <a:t>Source: Statistics Iceland.</a:t>
            </a:r>
          </a:p>
        </p:txBody>
      </p:sp>
      <p:sp>
        <p:nvSpPr>
          <p:cNvPr id="3" name="Slide Number Placeholder 2"/>
          <p:cNvSpPr>
            <a:spLocks noGrp="1"/>
          </p:cNvSpPr>
          <p:nvPr>
            <p:ph type="sldNum" sz="quarter" idx="4"/>
          </p:nvPr>
        </p:nvSpPr>
        <p:spPr/>
        <p:txBody>
          <a:bodyPr/>
          <a:lstStyle/>
          <a:p>
            <a:fld id="{A047E543-827A-4CB2-85BD-08F43BA6D453}" type="slidenum">
              <a:rPr lang="en-GB" smtClean="0"/>
              <a:t>6</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Tourism collapsed</a:t>
            </a:r>
            <a:endParaRPr lang="en-GB"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32" y="1628800"/>
            <a:ext cx="8051555" cy="4104456"/>
          </a:xfrm>
          <a:prstGeom prst="rect">
            <a:avLst/>
          </a:prstGeom>
        </p:spPr>
      </p:pic>
    </p:spTree>
    <p:extLst>
      <p:ext uri="{BB962C8B-B14F-4D97-AF65-F5344CB8AC3E}">
        <p14:creationId xmlns:p14="http://schemas.microsoft.com/office/powerpoint/2010/main" val="109180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0560" y="6065252"/>
            <a:ext cx="6879792" cy="692696"/>
          </a:xfrm>
          <a:ln>
            <a:noFill/>
          </a:ln>
        </p:spPr>
        <p:txBody>
          <a:bodyPr>
            <a:normAutofit/>
          </a:bodyPr>
          <a:lstStyle/>
          <a:p>
            <a:pPr marL="0" indent="0">
              <a:spcBef>
                <a:spcPts val="0"/>
              </a:spcBef>
              <a:buNone/>
            </a:pPr>
            <a:r>
              <a:rPr lang="en-GB" sz="1200" dirty="0" smtClean="0">
                <a:latin typeface="Arial Narrow" panose="020B0606020202030204" pitchFamily="34" charset="0"/>
              </a:rPr>
              <a:t>Source: </a:t>
            </a:r>
            <a:r>
              <a:rPr lang="en-US" sz="1200" dirty="0" smtClean="0">
                <a:latin typeface="Arial Narrow" panose="020B0606020202030204" pitchFamily="34" charset="0"/>
              </a:rPr>
              <a:t>IMF</a:t>
            </a:r>
            <a:r>
              <a:rPr lang="en-US" sz="1200" dirty="0">
                <a:latin typeface="Arial Narrow" panose="020B0606020202030204" pitchFamily="34" charset="0"/>
              </a:rPr>
              <a:t>, Fiscal Monitor Database of Country Fiscal Measures in Response to the COVID-19 Pandemic</a:t>
            </a:r>
            <a:r>
              <a:rPr lang="en-US" sz="1200" dirty="0" smtClean="0">
                <a:latin typeface="Arial Narrow" panose="020B0606020202030204" pitchFamily="34" charset="0"/>
              </a:rPr>
              <a:t>.</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7</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Policy supported household and business incomes</a:t>
            </a:r>
            <a:endParaRPr lang="en-GB"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560" y="1556792"/>
            <a:ext cx="7681729" cy="4392488"/>
          </a:xfrm>
          <a:prstGeom prst="rect">
            <a:avLst/>
          </a:prstGeom>
        </p:spPr>
      </p:pic>
    </p:spTree>
    <p:extLst>
      <p:ext uri="{BB962C8B-B14F-4D97-AF65-F5344CB8AC3E}">
        <p14:creationId xmlns:p14="http://schemas.microsoft.com/office/powerpoint/2010/main" val="2026535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638" y="6065252"/>
            <a:ext cx="8046361" cy="692696"/>
          </a:xfrm>
          <a:ln>
            <a:noFill/>
          </a:ln>
        </p:spPr>
        <p:txBody>
          <a:bodyPr>
            <a:normAutofit/>
          </a:bodyPr>
          <a:lstStyle/>
          <a:p>
            <a:pPr marL="0" indent="0">
              <a:spcBef>
                <a:spcPts val="0"/>
              </a:spcBef>
              <a:buNone/>
            </a:pPr>
            <a:r>
              <a:rPr lang="en-GB" sz="1200" dirty="0" smtClean="0">
                <a:latin typeface="Arial Narrow" panose="020B0606020202030204" pitchFamily="34" charset="0"/>
              </a:rPr>
              <a:t>Source: OECD Economic Outlook No. 109 database.</a:t>
            </a:r>
          </a:p>
        </p:txBody>
      </p:sp>
      <p:sp>
        <p:nvSpPr>
          <p:cNvPr id="3" name="Slide Number Placeholder 2"/>
          <p:cNvSpPr>
            <a:spLocks noGrp="1"/>
          </p:cNvSpPr>
          <p:nvPr>
            <p:ph type="sldNum" sz="quarter" idx="4"/>
          </p:nvPr>
        </p:nvSpPr>
        <p:spPr/>
        <p:txBody>
          <a:bodyPr/>
          <a:lstStyle/>
          <a:p>
            <a:fld id="{A047E543-827A-4CB2-85BD-08F43BA6D453}" type="slidenum">
              <a:rPr lang="en-GB" smtClean="0"/>
              <a:t>8</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The economy is recovering</a:t>
            </a:r>
            <a:endParaRPr lang="en-GB" sz="3000"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7549427"/>
              </p:ext>
            </p:extLst>
          </p:nvPr>
        </p:nvGraphicFramePr>
        <p:xfrm>
          <a:off x="606417" y="1556789"/>
          <a:ext cx="7889582" cy="4176466"/>
        </p:xfrm>
        <a:graphic>
          <a:graphicData uri="http://schemas.openxmlformats.org/drawingml/2006/table">
            <a:tbl>
              <a:tblPr firstRow="1" firstCol="1" bandRow="1"/>
              <a:tblGrid>
                <a:gridCol w="3173495">
                  <a:extLst>
                    <a:ext uri="{9D8B030D-6E8A-4147-A177-3AD203B41FA5}">
                      <a16:colId xmlns:a16="http://schemas.microsoft.com/office/drawing/2014/main" val="4183365287"/>
                    </a:ext>
                  </a:extLst>
                </a:gridCol>
                <a:gridCol w="1280963">
                  <a:extLst>
                    <a:ext uri="{9D8B030D-6E8A-4147-A177-3AD203B41FA5}">
                      <a16:colId xmlns:a16="http://schemas.microsoft.com/office/drawing/2014/main" val="3434114780"/>
                    </a:ext>
                  </a:extLst>
                </a:gridCol>
                <a:gridCol w="615387">
                  <a:extLst>
                    <a:ext uri="{9D8B030D-6E8A-4147-A177-3AD203B41FA5}">
                      <a16:colId xmlns:a16="http://schemas.microsoft.com/office/drawing/2014/main" val="622276839"/>
                    </a:ext>
                  </a:extLst>
                </a:gridCol>
                <a:gridCol w="706907">
                  <a:extLst>
                    <a:ext uri="{9D8B030D-6E8A-4147-A177-3AD203B41FA5}">
                      <a16:colId xmlns:a16="http://schemas.microsoft.com/office/drawing/2014/main" val="737685102"/>
                    </a:ext>
                  </a:extLst>
                </a:gridCol>
                <a:gridCol w="706907">
                  <a:extLst>
                    <a:ext uri="{9D8B030D-6E8A-4147-A177-3AD203B41FA5}">
                      <a16:colId xmlns:a16="http://schemas.microsoft.com/office/drawing/2014/main" val="3446222126"/>
                    </a:ext>
                  </a:extLst>
                </a:gridCol>
                <a:gridCol w="706907">
                  <a:extLst>
                    <a:ext uri="{9D8B030D-6E8A-4147-A177-3AD203B41FA5}">
                      <a16:colId xmlns:a16="http://schemas.microsoft.com/office/drawing/2014/main" val="579224366"/>
                    </a:ext>
                  </a:extLst>
                </a:gridCol>
                <a:gridCol w="699016">
                  <a:extLst>
                    <a:ext uri="{9D8B030D-6E8A-4147-A177-3AD203B41FA5}">
                      <a16:colId xmlns:a16="http://schemas.microsoft.com/office/drawing/2014/main" val="3788070176"/>
                    </a:ext>
                  </a:extLst>
                </a:gridCol>
              </a:tblGrid>
              <a:tr h="438370">
                <a:tc>
                  <a:txBody>
                    <a:bodyPr/>
                    <a:lstStyle/>
                    <a:p>
                      <a:pPr algn="ctr">
                        <a:lnSpc>
                          <a:spcPts val="1100"/>
                        </a:lnSpc>
                        <a:spcBef>
                          <a:spcPts val="100"/>
                        </a:spcBef>
                        <a:spcAft>
                          <a:spcPts val="0"/>
                        </a:spcAft>
                      </a:pPr>
                      <a:r>
                        <a:rPr lang="en-GB" sz="16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p>
                  </a:txBody>
                  <a:tcPr marL="68580" marR="68580" marT="0" marB="0" anchor="ctr">
                    <a:lnL>
                      <a:noFill/>
                    </a:lnL>
                    <a:lnR w="12700" cap="flat" cmpd="sng" algn="ctr">
                      <a:solidFill>
                        <a:srgbClr val="BFBFBF"/>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tc>
                  <a:txBody>
                    <a:bodyPr/>
                    <a:lstStyle/>
                    <a:p>
                      <a:pPr algn="ctr">
                        <a:lnSpc>
                          <a:spcPts val="1100"/>
                        </a:lnSpc>
                        <a:spcBef>
                          <a:spcPts val="6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2017</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tc>
                  <a:txBody>
                    <a:bodyPr/>
                    <a:lstStyle/>
                    <a:p>
                      <a:pPr algn="ctr">
                        <a:lnSpc>
                          <a:spcPts val="1100"/>
                        </a:lnSpc>
                        <a:spcBef>
                          <a:spcPts val="6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2018</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tc>
                  <a:txBody>
                    <a:bodyPr/>
                    <a:lstStyle/>
                    <a:p>
                      <a:pPr algn="ctr">
                        <a:lnSpc>
                          <a:spcPts val="1100"/>
                        </a:lnSpc>
                        <a:spcBef>
                          <a:spcPts val="6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2019</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tc>
                  <a:txBody>
                    <a:bodyPr/>
                    <a:lstStyle/>
                    <a:p>
                      <a:pPr algn="ctr">
                        <a:lnSpc>
                          <a:spcPts val="1100"/>
                        </a:lnSpc>
                        <a:spcBef>
                          <a:spcPts val="6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2020</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tc>
                  <a:txBody>
                    <a:bodyPr/>
                    <a:lstStyle/>
                    <a:p>
                      <a:pPr algn="ctr">
                        <a:lnSpc>
                          <a:spcPts val="1100"/>
                        </a:lnSpc>
                        <a:spcBef>
                          <a:spcPts val="6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tc>
                  <a:txBody>
                    <a:bodyPr/>
                    <a:lstStyle/>
                    <a:p>
                      <a:pPr algn="ctr">
                        <a:lnSpc>
                          <a:spcPts val="1100"/>
                        </a:lnSpc>
                        <a:spcBef>
                          <a:spcPts val="6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2022</a:t>
                      </a:r>
                    </a:p>
                  </a:txBody>
                  <a:tcPr marL="68580" marR="68580" marT="0" marB="0" anchor="ctr">
                    <a:lnL w="12700" cap="flat" cmpd="sng" algn="ctr">
                      <a:solidFill>
                        <a:srgbClr val="BFBFBF"/>
                      </a:solidFill>
                      <a:prstDash val="solid"/>
                      <a:round/>
                      <a:headEnd type="none" w="med" len="med"/>
                      <a:tailEnd type="none" w="med" len="med"/>
                    </a:lnL>
                    <a:lnR>
                      <a:noFill/>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extLst>
                  <a:ext uri="{0D108BD9-81ED-4DB2-BD59-A6C34878D82A}">
                    <a16:rowId xmlns:a16="http://schemas.microsoft.com/office/drawing/2014/main" val="2732901706"/>
                  </a:ext>
                </a:extLst>
              </a:tr>
              <a:tr h="573866">
                <a:tc rowSpan="2">
                  <a:txBody>
                    <a:bodyPr/>
                    <a:lstStyle/>
                    <a:p>
                      <a:pPr algn="ctr">
                        <a:lnSpc>
                          <a:spcPts val="1100"/>
                        </a:lnSpc>
                        <a:spcBef>
                          <a:spcPts val="100"/>
                        </a:spcBef>
                        <a:spcAft>
                          <a:spcPts val="0"/>
                        </a:spcAft>
                      </a:pPr>
                      <a:r>
                        <a:rPr lang="en-GB" sz="16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4E81B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algn="ctr">
                        <a:lnSpc>
                          <a:spcPct val="100000"/>
                        </a:lnSpc>
                        <a:spcBef>
                          <a:spcPts val="1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Current </a:t>
                      </a:r>
                      <a:r>
                        <a:rPr lang="en-GB" sz="16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prices </a:t>
                      </a:r>
                      <a:endParaRPr lang="en-GB" sz="1600" smtClean="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algn="ctr">
                        <a:lnSpc>
                          <a:spcPct val="100000"/>
                        </a:lnSpc>
                        <a:spcBef>
                          <a:spcPts val="100"/>
                        </a:spcBef>
                        <a:spcAft>
                          <a:spcPts val="0"/>
                        </a:spcAft>
                      </a:pPr>
                      <a:r>
                        <a:rPr lang="en-GB" sz="1600" smtClean="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ISK billion)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4E81B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3">
                  <a:txBody>
                    <a:bodyPr/>
                    <a:lstStyle/>
                    <a:p>
                      <a:pPr algn="ctr">
                        <a:lnSpc>
                          <a:spcPts val="1100"/>
                        </a:lnSpc>
                        <a:spcBef>
                          <a:spcPts val="100"/>
                        </a:spcBef>
                        <a:spcAft>
                          <a:spcPts val="0"/>
                        </a:spcAft>
                      </a:pPr>
                      <a:r>
                        <a:rPr lang="en-GB" sz="16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E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lnSpc>
                          <a:spcPts val="1100"/>
                        </a:lnSpc>
                        <a:spcBef>
                          <a:spcPts val="100"/>
                        </a:spcBef>
                        <a:spcAft>
                          <a:spcPts val="0"/>
                        </a:spcAft>
                      </a:pPr>
                      <a:r>
                        <a:rPr lang="en-GB" sz="16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Projections</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4E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698791741"/>
                  </a:ext>
                </a:extLst>
              </a:tr>
              <a:tr h="773122">
                <a:tc vMerge="1">
                  <a:txBody>
                    <a:bodyPr/>
                    <a:lstStyle/>
                    <a:p>
                      <a:endParaRPr lang="en-GB"/>
                    </a:p>
                  </a:txBody>
                  <a:tcPr/>
                </a:tc>
                <a:tc vMerge="1">
                  <a:txBody>
                    <a:bodyPr/>
                    <a:lstStyle/>
                    <a:p>
                      <a:endParaRPr lang="en-GB"/>
                    </a:p>
                  </a:txBody>
                  <a:tcPr/>
                </a:tc>
                <a:tc gridSpan="5">
                  <a:txBody>
                    <a:bodyPr/>
                    <a:lstStyle/>
                    <a:p>
                      <a:pPr algn="ctr">
                        <a:lnSpc>
                          <a:spcPts val="1100"/>
                        </a:lnSpc>
                        <a:spcBef>
                          <a:spcPts val="100"/>
                        </a:spcBef>
                        <a:spcAft>
                          <a:spcPts val="0"/>
                        </a:spcAft>
                      </a:pPr>
                      <a:r>
                        <a:rPr lang="en-GB" sz="16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Percentage changes, volume (2015 prices)</a:t>
                      </a: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427753"/>
                  </a:ext>
                </a:extLst>
              </a:tr>
              <a:tr h="398518">
                <a:tc>
                  <a:txBody>
                    <a:bodyPr/>
                    <a:lstStyle/>
                    <a:p>
                      <a:pPr algn="just">
                        <a:lnSpc>
                          <a:spcPts val="1000"/>
                        </a:lnSpc>
                        <a:spcBef>
                          <a:spcPts val="50"/>
                        </a:spcBef>
                        <a:spcAft>
                          <a:spcPts val="100"/>
                        </a:spcAft>
                      </a:pPr>
                      <a:r>
                        <a:rPr lang="en-GB" sz="14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GDP at market prices</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2 642.0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4.7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2.6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- 6.6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2.8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4.7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53618292"/>
                  </a:ext>
                </a:extLst>
              </a:tr>
              <a:tr h="398518">
                <a:tc>
                  <a:txBody>
                    <a:bodyPr/>
                    <a:lstStyle/>
                    <a:p>
                      <a:pPr indent="113030" algn="just">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Private consumption</a:t>
                      </a: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1 323.5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4.8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1.9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- 3.3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2.1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4.9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73606221"/>
                  </a:ext>
                </a:extLst>
              </a:tr>
              <a:tr h="398518">
                <a:tc>
                  <a:txBody>
                    <a:bodyPr/>
                    <a:lstStyle/>
                    <a:p>
                      <a:pPr indent="113030" algn="just">
                        <a:lnSpc>
                          <a:spcPts val="1000"/>
                        </a:lnSpc>
                        <a:spcBef>
                          <a:spcPts val="50"/>
                        </a:spcBef>
                        <a:spcAft>
                          <a:spcPts val="100"/>
                        </a:spcAft>
                      </a:pPr>
                      <a:r>
                        <a:rPr lang="en-GB" sz="1400" dirty="0" smtClean="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Investment</a:t>
                      </a:r>
                      <a:endPar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575.2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1.2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- 3.7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- 6.8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8.0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3.4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5499850"/>
                  </a:ext>
                </a:extLst>
              </a:tr>
              <a:tr h="398518">
                <a:tc>
                  <a:txBody>
                    <a:bodyPr/>
                    <a:lstStyle/>
                    <a:p>
                      <a:pPr indent="113030" algn="just">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Total domestic demand</a:t>
                      </a: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2 523.5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4.2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0.3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- 1.3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3.4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3.5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12920690"/>
                  </a:ext>
                </a:extLst>
              </a:tr>
              <a:tr h="398518">
                <a:tc>
                  <a:txBody>
                    <a:bodyPr/>
                    <a:lstStyle/>
                    <a:p>
                      <a:pPr indent="113030" algn="just">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Exports of goods and services</a:t>
                      </a: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1 208.2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1.7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- 4.6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- 30.5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6.5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ts val="1000"/>
                        </a:lnSpc>
                        <a:spcBef>
                          <a:spcPts val="50"/>
                        </a:spcBef>
                        <a:spcAft>
                          <a:spcPts val="100"/>
                        </a:spcAft>
                      </a:pPr>
                      <a:r>
                        <a:rPr lang="en-GB"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 12.0    </a:t>
                      </a:r>
                      <a:endParaRPr lang="en-GB" sz="14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21954852"/>
                  </a:ext>
                </a:extLst>
              </a:tr>
              <a:tr h="398518">
                <a:tc>
                  <a:txBody>
                    <a:bodyPr/>
                    <a:lstStyle/>
                    <a:p>
                      <a:pPr algn="just">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Unemployment rate (% of labour force)</a:t>
                      </a: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r">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_</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r">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3.1    </a:t>
                      </a:r>
                      <a:endPar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r">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3.9    </a:t>
                      </a:r>
                      <a:endPar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r">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6.4    </a:t>
                      </a:r>
                      <a:endPar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r">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8.0    </a:t>
                      </a:r>
                      <a:endPar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r">
                        <a:lnSpc>
                          <a:spcPts val="1000"/>
                        </a:lnSpc>
                        <a:spcBef>
                          <a:spcPts val="50"/>
                        </a:spcBef>
                        <a:spcAft>
                          <a:spcPts val="100"/>
                        </a:spcAft>
                      </a:pPr>
                      <a:r>
                        <a:rPr lang="en-GB" sz="1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7.6    </a:t>
                      </a:r>
                      <a:endPar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extLst>
                  <a:ext uri="{0D108BD9-81ED-4DB2-BD59-A6C34878D82A}">
                    <a16:rowId xmlns:a16="http://schemas.microsoft.com/office/drawing/2014/main" val="1622225120"/>
                  </a:ext>
                </a:extLst>
              </a:tr>
            </a:tbl>
          </a:graphicData>
        </a:graphic>
      </p:graphicFrame>
    </p:spTree>
    <p:extLst>
      <p:ext uri="{BB962C8B-B14F-4D97-AF65-F5344CB8AC3E}">
        <p14:creationId xmlns:p14="http://schemas.microsoft.com/office/powerpoint/2010/main" val="3829223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200" y="6310052"/>
            <a:ext cx="7220160" cy="692696"/>
          </a:xfrm>
          <a:ln>
            <a:noFill/>
          </a:ln>
        </p:spPr>
        <p:txBody>
          <a:bodyPr>
            <a:normAutofit/>
          </a:bodyPr>
          <a:lstStyle/>
          <a:p>
            <a:pPr marL="0" indent="0">
              <a:spcBef>
                <a:spcPts val="0"/>
              </a:spcBef>
              <a:buNone/>
            </a:pPr>
            <a:r>
              <a:rPr lang="en-US" sz="1200" dirty="0">
                <a:latin typeface="Arial Narrow" panose="020B0606020202030204" pitchFamily="34" charset="0"/>
              </a:rPr>
              <a:t>Source: </a:t>
            </a:r>
            <a:r>
              <a:rPr lang="en-US" sz="1200" dirty="0" smtClean="0">
                <a:latin typeface="Arial Narrow" panose="020B0606020202030204" pitchFamily="34" charset="0"/>
              </a:rPr>
              <a:t>Statistics </a:t>
            </a:r>
            <a:r>
              <a:rPr lang="en-US" sz="1200" dirty="0">
                <a:latin typeface="Arial Narrow" panose="020B0606020202030204" pitchFamily="34" charset="0"/>
              </a:rPr>
              <a:t>Iceland</a:t>
            </a:r>
            <a:r>
              <a:rPr lang="en-US" sz="1200" dirty="0" smtClean="0">
                <a:latin typeface="Arial Narrow" panose="020B0606020202030204" pitchFamily="34" charset="0"/>
              </a:rPr>
              <a:t>.</a:t>
            </a:r>
            <a:endParaRPr lang="en-GB" sz="1200" dirty="0" smtClean="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A047E543-827A-4CB2-85BD-08F43BA6D453}" type="slidenum">
              <a:rPr lang="en-GB" smtClean="0"/>
              <a:t>9</a:t>
            </a:fld>
            <a:endParaRPr lang="en-GB" dirty="0"/>
          </a:p>
        </p:txBody>
      </p:sp>
      <p:sp>
        <p:nvSpPr>
          <p:cNvPr id="4" name="Title 3"/>
          <p:cNvSpPr>
            <a:spLocks noGrp="1"/>
          </p:cNvSpPr>
          <p:nvPr>
            <p:ph type="title"/>
          </p:nvPr>
        </p:nvSpPr>
        <p:spPr>
          <a:xfrm>
            <a:off x="1259632" y="237600"/>
            <a:ext cx="7560840" cy="1102596"/>
          </a:xfrm>
        </p:spPr>
        <p:txBody>
          <a:bodyPr/>
          <a:lstStyle/>
          <a:p>
            <a:r>
              <a:rPr lang="en-GB" sz="3000" b="1" dirty="0" smtClean="0">
                <a:solidFill>
                  <a:srgbClr val="0070C0"/>
                </a:solidFill>
              </a:rPr>
              <a:t>The labour market is stabilising</a:t>
            </a:r>
            <a:endParaRPr lang="en-GB"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340196"/>
            <a:ext cx="8029795" cy="4364444"/>
          </a:xfrm>
          <a:prstGeom prst="rect">
            <a:avLst/>
          </a:prstGeom>
        </p:spPr>
      </p:pic>
    </p:spTree>
    <p:extLst>
      <p:ext uri="{BB962C8B-B14F-4D97-AF65-F5344CB8AC3E}">
        <p14:creationId xmlns:p14="http://schemas.microsoft.com/office/powerpoint/2010/main" val="723124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293773D153AD3C41920164F348570E54" ma:contentTypeVersion="636" ma:contentTypeDescription="" ma:contentTypeScope="" ma:versionID="0bfc57893e241645835596e3f8eeb575">
  <xsd:schema xmlns:xsd="http://www.w3.org/2001/XMLSchema" xmlns:xs="http://www.w3.org/2001/XMLSchema" xmlns:p="http://schemas.microsoft.com/office/2006/metadata/properties" xmlns:ns1="http://schemas.microsoft.com/sharepoint/v3" xmlns:ns2="54c4cd27-f286-408f-9ce0-33c1e0f3ab39" xmlns:ns3="464847da-6e18-4144-8ad5-5857903e06b6" xmlns:ns4="ca82dde9-3436-4d3d-bddd-d31447390034" xmlns:ns5="b028c3f4-2795-4946-841c-2e1644b148e5" xmlns:ns6="c9f238dd-bb73-4aef-a7a5-d644ad823e52" xmlns:ns7="http://schemas.microsoft.com/sharepoint/v4" targetNamespace="http://schemas.microsoft.com/office/2006/metadata/properties" ma:root="true" ma:fieldsID="a0e943a6fb82b0cdedfd54b095a035f0" ns1:_="" ns2:_="" ns3:_="" ns4:_="" ns5:_="" ns6:_="" ns7:_="">
    <xsd:import namespace="http://schemas.microsoft.com/sharepoint/v3"/>
    <xsd:import namespace="54c4cd27-f286-408f-9ce0-33c1e0f3ab39"/>
    <xsd:import namespace="464847da-6e18-4144-8ad5-5857903e06b6"/>
    <xsd:import namespace="ca82dde9-3436-4d3d-bddd-d31447390034"/>
    <xsd:import namespace="b028c3f4-2795-4946-841c-2e1644b148e5"/>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Project_x003a_Project_x0020_status" minOccurs="0"/>
                <xsd:element ref="ns4:TaxCatchAllLabel" minOccurs="0"/>
                <xsd:element ref="ns2:OECDKimBussinessContext" minOccurs="0"/>
                <xsd:element ref="ns3:_dlc_DocIdPersistId" minOccurs="0"/>
                <xsd:element ref="ns4:TaxCatchAll" minOccurs="0"/>
                <xsd:element ref="ns7:IconOverlay" minOccurs="0"/>
                <xsd:element ref="ns3:_dlc_DocId" minOccurs="0"/>
                <xsd:element ref="ns2:OECDKimProvenance" minOccurs="0"/>
                <xsd:element ref="ns3:bc65155f859f476689f41d2e239f3b65" minOccurs="0"/>
                <xsd:element ref="ns5:k521ff600dac4d78b40e1e44ce493525" minOccurs="0"/>
                <xsd:element ref="ns1:DocumentSetDescription"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element ref="ns2: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0"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27" nillable="true" ma:displayName="Kim bussiness context" ma:description="" ma:hidden="true" ma:internalName="OECDKimBussinessContext" ma:readOnly="false">
      <xsd:simpleType>
        <xsd:restriction base="dms:Text"/>
      </xsd:simpleType>
    </xsd:element>
    <xsd:element name="OECDKimProvenance" ma:index="34" nillable="true" ma:displayName="Kim provenance" ma:description="" ma:hidden="true" ma:internalName="OECDKimProvenance" ma:readOnly="false">
      <xsd:simpleType>
        <xsd:restriction base="dms:Text">
          <xsd:maxLength value="255"/>
        </xsd:restriction>
      </xsd:simpleType>
    </xsd:element>
    <xsd:element name="OECDYear" ma:index="49"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847da-6e18-4144-8ad5-5857903e06b6"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element name="_dlc_DocId" ma:index="33" nillable="true" ma:displayName="Document ID" ma:description="" ma:hidden="true" ma:internalName="_dlc_DocId" ma:readOnly="true">
      <xsd:simpleType>
        <xsd:restriction base="dms:Text"/>
      </xsd:simpleType>
    </xsd:element>
    <xsd:element name="bc65155f859f476689f41d2e239f3b65" ma:index="37" nillable="true" ma:taxonomy="true" ma:internalName="bc65155f859f476689f41d2e239f3b65" ma:taxonomyFieldName="OECDHorizontalProjects" ma:displayName="Horizontal project" ma:readOnly="false" ma:default="" ma:fieldId="{bc65155f-859f-4766-89f4-1d2e239f3b6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4" nillable="true" ma:displayName="OECDHorizontalProjects_0" ma:description="" ma:hidden="true" ma:internalName="eShareHorizProjTaxHTField0">
      <xsd:simpleType>
        <xsd:restriction base="dms:Note"/>
      </xsd:simpleType>
    </xsd:element>
    <xsd:element name="OECDAllRelatedUsers" ma:index="47"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26" nillable="true" ma:displayName="Taxonomy Catch All Column1" ma:hidden="true" ma:list="{f238c0b0-3384-41ab-af60-ab39d110a44d}" ma:internalName="TaxCatchAllLabel" ma:readOnly="true" ma:showField="CatchAllDataLabel" ma:web="464847da-6e18-4144-8ad5-5857903e06b6">
      <xsd:complexType>
        <xsd:complexContent>
          <xsd:extension base="dms:MultiChoiceLookup">
            <xsd:sequence>
              <xsd:element name="Value" type="dms:Lookup" maxOccurs="unbounded" minOccurs="0" nillable="true"/>
            </xsd:sequence>
          </xsd:extension>
        </xsd:complexContent>
      </xsd:complexType>
    </xsd:element>
    <xsd:element name="TaxCatchAll" ma:index="31" nillable="true" ma:displayName="Taxonomy Catch All Column" ma:hidden="true" ma:list="{f238c0b0-3384-41ab-af60-ab39d110a44d}" ma:internalName="TaxCatchAll" ma:showField="CatchAllData" ma:web="464847da-6e18-4144-8ad5-5857903e06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28c3f4-2795-4946-841c-2e1644b148e5"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8fd64a43-52c7-4b87-a931-a975dc3d108c" ma:internalName="OECDProjectLookup" ma:readOnly="false" ma:showField="OECDShortProjectName" ma:web="b028c3f4-2795-4946-841c-2e1644b148e5">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8fd64a43-52c7-4b87-a931-a975dc3d108c"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Project_x003a_Project_x0020_status" ma:index="25" nillable="true" ma:displayName="Project:Project status" ma:hidden="true" ma:list="8fd64a43-52c7-4b87-a931-a975dc3d108c" ma:internalName="Project_x003A_Project_x0020_status" ma:readOnly="true" ma:showField="OECDProjectStatus" ma:web="b028c3f4-2795-4946-841c-2e1644b148e5">
      <xsd:simpleType>
        <xsd:restriction base="dms:Lookup"/>
      </xsd:simpleType>
    </xsd:element>
    <xsd:element name="k521ff600dac4d78b40e1e44ce493525" ma:index="38" nillable="true" ma:taxonomy="true" ma:internalName="k521ff600dac4d78b40e1e44ce493525" ma:taxonomyFieldName="OECDProjectOwnerStructure" ma:displayName="Project owner" ma:readOnly="false" ma:default="" ma:fieldId="4521ff60-0dac-4d78-b40e-1e44ce493525"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41" nillable="true" ma:displayName="O.N.E Document Sharing Status" ma:description="" ma:hidden="true" ma:internalName="OECDSharingStatus">
      <xsd:simpleType>
        <xsd:restriction base="dms:Text"/>
      </xsd:simpleType>
    </xsd:element>
    <xsd:element name="OECDCommunityDocumentURL" ma:index="42" nillable="true" ma:displayName="O.N.E Community Document URL" ma:description="" ma:hidden="true" ma:internalName="OECDCommunityDocumentURL">
      <xsd:simpleType>
        <xsd:restriction base="dms:Text"/>
      </xsd:simpleType>
    </xsd:element>
    <xsd:element name="OECDCommunityDocumentID" ma:index="43" nillable="true" ma:displayName="O.N.E Community Document ID" ma:decimals="0" ma:description="" ma:hidden="true" ma:internalName="OECDCommunityDocumentID">
      <xsd:simpleType>
        <xsd:restriction base="dms:Number"/>
      </xsd:simpleType>
    </xsd:element>
    <xsd:element name="SharedWithUsers" ma:index="4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default="" ma:fieldId="{fe327ce1-b783-48aa-9b0b-52ad26d1c9f6}" ma:taxonomyMulti="true"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ShareCountryTaxHTField0 xmlns="c9f238dd-bb73-4aef-a7a5-d644ad823e52">
      <Terms xmlns="http://schemas.microsoft.com/office/infopath/2007/PartnerControls">
        <TermInfo xmlns="http://schemas.microsoft.com/office/infopath/2007/PartnerControls">
          <TermName xmlns="http://schemas.microsoft.com/office/infopath/2007/PartnerControls">Lithuania</TermName>
          <TermId xmlns="http://schemas.microsoft.com/office/infopath/2007/PartnerControls">bd1aa735-3ac7-4802-9566-9d6e4d680f3a</TermId>
        </TermInfo>
      </Term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Economy</TermName>
          <TermId xmlns="http://schemas.microsoft.com/office/infopath/2007/PartnerControls">14c6acc7-383a-4d0d-b543-d22a42a1dcc1</TermId>
        </TermInfo>
      </Terms>
    </eShareTopicTaxHTField0>
    <OECDProjectLookup xmlns="b028c3f4-2795-4946-841c-2e1644b148e5">312</OECDProjectLookup>
    <bc65155f859f476689f41d2e239f3b65 xmlns="464847da-6e18-4144-8ad5-5857903e06b6">
      <Terms xmlns="http://schemas.microsoft.com/office/infopath/2007/PartnerControls"/>
    </bc65155f859f476689f41d2e239f3b65>
    <k521ff600dac4d78b40e1e44ce493525 xmlns="b028c3f4-2795-4946-841c-2e1644b148e5">
      <Terms xmlns="http://schemas.microsoft.com/office/infopath/2007/PartnerControls">
        <TermInfo xmlns="http://schemas.microsoft.com/office/infopath/2007/PartnerControls">
          <TermName xmlns="http://schemas.microsoft.com/office/infopath/2007/PartnerControls">ECO/CS4</TermName>
          <TermId xmlns="http://schemas.microsoft.com/office/infopath/2007/PartnerControls">1c352f12-f468-4932-bd4a-1aa9e3d62378</TermId>
        </TermInfo>
      </Terms>
    </k521ff600dac4d78b40e1e44ce493525>
    <eSharePWBTaxHTField0 xmlns="c9f238dd-bb73-4aef-a7a5-d644ad823e52">
      <Terms xmlns="http://schemas.microsoft.com/office/infopath/2007/PartnerControls">
        <TermInfo xmlns="http://schemas.microsoft.com/office/infopath/2007/PartnerControls">
          <TermName xmlns="http://schemas.microsoft.com/office/infopath/2007/PartnerControls">1.1.2.1.5 Around 5 member country surveys (Austria / Czech Republic / Estonia / Germany / Slovak Republic)</TermName>
          <TermId xmlns="http://schemas.microsoft.com/office/infopath/2007/PartnerControls">4a46d5ab-248e-4889-9be8-ed384759ddc7</TermId>
        </TermInfo>
      </Terms>
    </eSharePWBTaxHTField0>
    <TaxCatchAll xmlns="ca82dde9-3436-4d3d-bddd-d31447390034">
      <Value>30</Value>
      <Value>7</Value>
      <Value>514</Value>
      <Value>428</Value>
      <Value>325</Value>
      <Value>782</Value>
    </TaxCatchAll>
    <eShareKeywordsTaxHTField0 xmlns="c9f238dd-bb73-4aef-a7a5-d644ad823e52">
      <Terms xmlns="http://schemas.microsoft.com/office/infopath/2007/PartnerControls">
        <TermInfo xmlns="http://schemas.microsoft.com/office/infopath/2007/PartnerControls">
          <TermName xmlns="http://schemas.microsoft.com/office/infopath/2007/PartnerControls">Economic Survey</TermName>
          <TermId xmlns="http://schemas.microsoft.com/office/infopath/2007/PartnerControls">b5eaaff0-1595-49f8-a759-3b5c8714664e</TermId>
        </TermInfo>
      </Terms>
    </eShareKeywordsTaxHTField0>
    <eShareCommitteeTaxHTField0 xmlns="c9f238dd-bb73-4aef-a7a5-d644ad823e52">
      <Terms xmlns="http://schemas.microsoft.com/office/infopath/2007/PartnerControls">
        <TermInfo xmlns="http://schemas.microsoft.com/office/infopath/2007/PartnerControls">
          <TermName xmlns="http://schemas.microsoft.com/office/infopath/2007/PartnerControls">Economic and Development Review Committee</TermName>
          <TermId xmlns="http://schemas.microsoft.com/office/infopath/2007/PartnerControls">840183ab-1230-4c26-8173-7c81fe31937a</TermId>
        </TermInfo>
      </Terms>
    </eShareCommitteeTaxHTField0>
    <OECDKimBussinessContext xmlns="54c4cd27-f286-408f-9ce0-33c1e0f3ab39" xsi:nil="true"/>
    <OECDlanguage xmlns="ca82dde9-3436-4d3d-bddd-d31447390034">English</OECDlanguage>
    <OECDCommunityDocumentID xmlns="b028c3f4-2795-4946-841c-2e1644b148e5" xsi:nil="true"/>
    <eShareHorizProjTaxHTField0 xmlns="464847da-6e18-4144-8ad5-5857903e06b6" xsi:nil="true"/>
    <IconOverlay xmlns="http://schemas.microsoft.com/sharepoint/v4" xsi:nil="true"/>
    <DocumentSetDescription xmlns="http://schemas.microsoft.com/sharepoint/v3" xsi:nil="true"/>
    <OECDCommunityDocumentURL xmlns="b028c3f4-2795-4946-841c-2e1644b148e5" xsi:nil="true"/>
    <OECDExpirationDate xmlns="464847da-6e18-4144-8ad5-5857903e06b6" xsi:nil="true"/>
    <OECDPinnedBy xmlns="b028c3f4-2795-4946-841c-2e1644b148e5">
      <UserInfo>
        <DisplayName/>
        <AccountId xsi:nil="true"/>
        <AccountType/>
      </UserInfo>
    </OECDPinnedBy>
    <OECDMeetingDate xmlns="54c4cd27-f286-408f-9ce0-33c1e0f3ab39" xsi:nil="true"/>
    <OECDTagsCache xmlns="b028c3f4-2795-4946-841c-2e1644b148e5" xsi:nil="true"/>
    <OECDProjectManager xmlns="b028c3f4-2795-4946-841c-2e1644b148e5">
      <UserInfo>
        <DisplayName/>
        <AccountId>223</AccountId>
        <AccountType/>
      </UserInfo>
    </OECDProjectManager>
    <OECDKimProvenance xmlns="54c4cd27-f286-408f-9ce0-33c1e0f3ab39" xsi:nil="true"/>
    <OECDMainProject xmlns="b028c3f4-2795-4946-841c-2e1644b148e5">41</OECDMainProject>
    <OECDKimStatus xmlns="54c4cd27-f286-408f-9ce0-33c1e0f3ab39">Draft</OECDKimStatus>
    <OECDProjectMembers xmlns="b028c3f4-2795-4946-841c-2e1644b148e5">
      <UserInfo>
        <DisplayName>GONZALEZ Carolina, ECO/CS4</DisplayName>
        <AccountId>1304</AccountId>
        <AccountType/>
      </UserInfo>
      <UserInfo>
        <DisplayName>DIALLO Karimatou, ECO/CS4</DisplayName>
        <AccountId>4390</AccountId>
        <AccountType/>
      </UserInfo>
      <UserInfo>
        <DisplayName>BLOECHLIGER Hansjoerg, ECO/CS4</DisplayName>
        <AccountId>223</AccountId>
        <AccountType/>
      </UserInfo>
      <UserInfo>
        <DisplayName>KOUTSOGEORGOPOULOU Vassiliki, ECO/CS4</DisplayName>
        <AccountId>300</AccountId>
        <AccountType/>
      </UserInfo>
      <UserInfo>
        <DisplayName>TUSZ Roland, ECO/CS4</DisplayName>
        <AccountId>2549</AccountId>
        <AccountType/>
      </UserInfo>
    </OECDProjectMembers>
    <OECDSharingStatus xmlns="b028c3f4-2795-4946-841c-2e1644b148e5" xsi:nil="true"/>
    <OECDAllRelatedUsers xmlns="464847da-6e18-4144-8ad5-5857903e06b6">
      <UserInfo>
        <DisplayName/>
        <AccountId xsi:nil="true"/>
        <AccountType/>
      </UserInfo>
    </OECDAllRelatedUsers>
    <OECDYear xmlns="54c4cd27-f286-408f-9ce0-33c1e0f3ab39" xsi:nil="true"/>
  </documentManagement>
</p:properties>
</file>

<file path=customXml/item6.xml><?xml version="1.0" encoding="utf-8"?>
<?mso-contentType ?>
<FormTemplates xmlns="http://schemas.microsoft.com/sharepoint/v3/contenttype/forms">
  <Display>OECDListFormCollapsible</Display>
  <Edit>OECDListFormCollapsible</Edit>
  <New>OECDListFormCollapsible</New>
</FormTemplates>
</file>

<file path=customXml/itemProps1.xml><?xml version="1.0" encoding="utf-8"?>
<ds:datastoreItem xmlns:ds="http://schemas.openxmlformats.org/officeDocument/2006/customXml" ds:itemID="{9E035438-B0CB-406A-A003-F9B3F6AB22BA}">
  <ds:schemaRefs>
    <ds:schemaRef ds:uri="http://www.oecd.org/eshare/projectsentre/CtFieldPriority/"/>
    <ds:schemaRef ds:uri="http://schemas.microsoft.com/2003/10/Serialization/Arrays"/>
  </ds:schemaRefs>
</ds:datastoreItem>
</file>

<file path=customXml/itemProps2.xml><?xml version="1.0" encoding="utf-8"?>
<ds:datastoreItem xmlns:ds="http://schemas.openxmlformats.org/officeDocument/2006/customXml" ds:itemID="{0C8C350B-7D24-424E-8DCF-D404731E3623}">
  <ds:schemaRefs>
    <ds:schemaRef ds:uri="http://schemas.microsoft.com/sharepoint/events"/>
  </ds:schemaRefs>
</ds:datastoreItem>
</file>

<file path=customXml/itemProps3.xml><?xml version="1.0" encoding="utf-8"?>
<ds:datastoreItem xmlns:ds="http://schemas.openxmlformats.org/officeDocument/2006/customXml" ds:itemID="{97B3F060-3570-47DC-9C6F-AE8B85E759FE}">
  <ds:schemaRefs>
    <ds:schemaRef ds:uri="Microsoft.SharePoint.Taxonomy.ContentTypeSync"/>
  </ds:schemaRefs>
</ds:datastoreItem>
</file>

<file path=customXml/itemProps4.xml><?xml version="1.0" encoding="utf-8"?>
<ds:datastoreItem xmlns:ds="http://schemas.openxmlformats.org/officeDocument/2006/customXml" ds:itemID="{68A09CE0-BE3C-4B90-B716-52461CC7E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464847da-6e18-4144-8ad5-5857903e06b6"/>
    <ds:schemaRef ds:uri="ca82dde9-3436-4d3d-bddd-d31447390034"/>
    <ds:schemaRef ds:uri="b028c3f4-2795-4946-841c-2e1644b148e5"/>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466C55F-E903-4164-B6A5-73320A36CC98}">
  <ds:schemaRefs>
    <ds:schemaRef ds:uri="http://schemas.microsoft.com/sharepoint/v4"/>
    <ds:schemaRef ds:uri="http://purl.org/dc/term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ca82dde9-3436-4d3d-bddd-d31447390034"/>
    <ds:schemaRef ds:uri="http://purl.org/dc/elements/1.1/"/>
    <ds:schemaRef ds:uri="http://schemas.microsoft.com/office/2006/metadata/properties"/>
    <ds:schemaRef ds:uri="b028c3f4-2795-4946-841c-2e1644b148e5"/>
    <ds:schemaRef ds:uri="54c4cd27-f286-408f-9ce0-33c1e0f3ab39"/>
    <ds:schemaRef ds:uri="http://schemas.microsoft.com/sharepoint/v3"/>
    <ds:schemaRef ds:uri="464847da-6e18-4144-8ad5-5857903e06b6"/>
    <ds:schemaRef ds:uri="http://www.w3.org/XML/1998/namespace"/>
    <ds:schemaRef ds:uri="http://purl.org/dc/dcmitype/"/>
  </ds:schemaRefs>
</ds:datastoreItem>
</file>

<file path=customXml/itemProps6.xml><?xml version="1.0" encoding="utf-8"?>
<ds:datastoreItem xmlns:ds="http://schemas.openxmlformats.org/officeDocument/2006/customXml" ds:itemID="{9C497B4B-0D67-43F6-865F-A10A5961FC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OECD_English_blue</Template>
  <TotalTime>4024</TotalTime>
  <Words>2324</Words>
  <Application>Microsoft Office PowerPoint</Application>
  <PresentationFormat>On-screen Show (4:3)</PresentationFormat>
  <Paragraphs>239</Paragraphs>
  <Slides>40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Narrow</vt:lpstr>
      <vt:lpstr>Calibri</vt:lpstr>
      <vt:lpstr>Georgia</vt:lpstr>
      <vt:lpstr>Helvetica 65 Medium</vt:lpstr>
      <vt:lpstr>Times New Roman</vt:lpstr>
      <vt:lpstr>OECD_English_white</vt:lpstr>
      <vt:lpstr>2021 OECD ECONOMIC SURVEY OF Iceland</vt:lpstr>
      <vt:lpstr>Key messages</vt:lpstr>
      <vt:lpstr>The pandemic hit Iceland mildly</vt:lpstr>
      <vt:lpstr>Containment measures were  less severe than elsewhere</vt:lpstr>
      <vt:lpstr>The pandemic hit the economy hard</vt:lpstr>
      <vt:lpstr>Tourism collapsed</vt:lpstr>
      <vt:lpstr>Policy supported household and business incomes</vt:lpstr>
      <vt:lpstr>The economy is recovering</vt:lpstr>
      <vt:lpstr>The labour market is stabilising</vt:lpstr>
      <vt:lpstr>Inflation has risen</vt:lpstr>
      <vt:lpstr>Households benefitted more than firms from easing monetary conditions</vt:lpstr>
      <vt:lpstr>Ageing could raise debt to unsustainable levels</vt:lpstr>
      <vt:lpstr>Recommendations to improve monetary, financial and fiscal policies</vt:lpstr>
      <vt:lpstr>Raising Productivity and Employment</vt:lpstr>
      <vt:lpstr>Barriers to enter the market are high</vt:lpstr>
      <vt:lpstr>Foreign direct investment  is low and declining</vt:lpstr>
      <vt:lpstr>Basic skills are relatively weak</vt:lpstr>
      <vt:lpstr>Vocational education and training needs strengthening</vt:lpstr>
      <vt:lpstr>Marginal tax rates for second earners are high</vt:lpstr>
      <vt:lpstr>The gender gap in hours worked is high</vt:lpstr>
      <vt:lpstr>Recommendations to raise productivity and employment</vt:lpstr>
      <vt:lpstr>FOSTERING Innovation FOR THE DIGITAL ERA</vt:lpstr>
      <vt:lpstr>Innovation foundations are solid</vt:lpstr>
      <vt:lpstr>But some critical innovation outcomes remain weak</vt:lpstr>
      <vt:lpstr>The R&amp;D tax incentive scheme is generous </vt:lpstr>
      <vt:lpstr> Smaller firms can be more innovative</vt:lpstr>
      <vt:lpstr>There is room to raise firms’ adoption of digital technologies</vt:lpstr>
      <vt:lpstr>Iceland lags in teachers’ ICT preparedness</vt:lpstr>
      <vt:lpstr>Higher education should provide more skills for innovation </vt:lpstr>
      <vt:lpstr>Business-research collaboration on innovation remains weak</vt:lpstr>
      <vt:lpstr>Recommendations to foster innovation in the digital era</vt:lpstr>
      <vt:lpstr>Addressing climate change</vt:lpstr>
      <vt:lpstr>Iceland relies more on renewable energy than any other OECD country</vt:lpstr>
      <vt:lpstr>Total greenhouse gas emissions are above-average</vt:lpstr>
      <vt:lpstr>Industry contributes most to greenhouse gas emissions</vt:lpstr>
      <vt:lpstr>Different economic sectors under different carbon tax levels</vt:lpstr>
      <vt:lpstr>Iceland wants to reduce greenhouse gas emissions by 40%</vt:lpstr>
      <vt:lpstr>Land use change and power generation are projected to contribute most</vt:lpstr>
      <vt:lpstr>Recommendations to foster cost-efficient and inclusive climate action</vt:lpstr>
      <vt:lpstr>For more information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Economic Survey of Germany</dc:title>
  <dc:creator>carolina.gonzalez@oecd.org</dc:creator>
  <cp:lastModifiedBy>MOSIASHVILI Natia, ECO/CS2</cp:lastModifiedBy>
  <cp:revision>357</cp:revision>
  <cp:lastPrinted>2021-06-29T15:37:59Z</cp:lastPrinted>
  <dcterms:created xsi:type="dcterms:W3CDTF">2016-03-11T15:15:31Z</dcterms:created>
  <dcterms:modified xsi:type="dcterms:W3CDTF">2021-07-06T16:07:28Z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Country">
    <vt:lpwstr>428;#Lithuania|bd1aa735-3ac7-4802-9566-9d6e4d680f3a</vt:lpwstr>
  </property>
  <property fmtid="{D5CDD505-2E9C-101B-9397-08002B2CF9AE}" pid="3" name="OECDTopic">
    <vt:lpwstr>30;#Economy|14c6acc7-383a-4d0d-b543-d22a42a1dcc1</vt:lpwstr>
  </property>
  <property fmtid="{D5CDD505-2E9C-101B-9397-08002B2CF9AE}" pid="4" name="OECDOrganisation">
    <vt:lpwstr/>
  </property>
  <property fmtid="{D5CDD505-2E9C-101B-9397-08002B2CF9AE}" pid="5" name="OECDCommittee">
    <vt:lpwstr>7;#Economic and Development Review Committee|840183ab-1230-4c26-8173-7c81fe31937a</vt:lpwstr>
  </property>
  <property fmtid="{D5CDD505-2E9C-101B-9397-08002B2CF9AE}" pid="6" name="ContentTypeId">
    <vt:lpwstr>0x0101008B4DD370EC31429186F3AD49F0D3098F00D44DBCB9EB4F45278CB5C9765BE5299500A4858B360C6A491AA753F8BCA47AA91000293773D153AD3C41920164F348570E54</vt:lpwstr>
  </property>
  <property fmtid="{D5CDD505-2E9C-101B-9397-08002B2CF9AE}" pid="7" name="OECDPWB">
    <vt:lpwstr>782;#1.1.2.1.5 Around 5 member country surveys (Austria / Czech Republic / Estonia / Germany / Slovak Republic)|4a46d5ab-248e-4889-9be8-ed384759ddc7</vt:lpwstr>
  </property>
  <property fmtid="{D5CDD505-2E9C-101B-9397-08002B2CF9AE}" pid="8" name="eShareOrganisationTaxHTField0">
    <vt:lpwstr/>
  </property>
  <property fmtid="{D5CDD505-2E9C-101B-9397-08002B2CF9AE}" pid="9" name="OECDKeywords">
    <vt:lpwstr>325;#Economic Survey|b5eaaff0-1595-49f8-a759-3b5c8714664e</vt:lpwstr>
  </property>
  <property fmtid="{D5CDD505-2E9C-101B-9397-08002B2CF9AE}" pid="10" name="OECDHorizontalProjects">
    <vt:lpwstr/>
  </property>
  <property fmtid="{D5CDD505-2E9C-101B-9397-08002B2CF9AE}" pid="11" name="OECDProjectOwnerStructure">
    <vt:lpwstr>514;#ECO/CS4|1c352f12-f468-4932-bd4a-1aa9e3d62378</vt:lpwstr>
  </property>
</Properties>
</file>