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933" r:id="rId2"/>
    <p:sldMasterId id="2147483985" r:id="rId3"/>
  </p:sldMasterIdLst>
  <p:notesMasterIdLst>
    <p:notesMasterId r:id="rId87"/>
  </p:notesMasterIdLst>
  <p:handoutMasterIdLst>
    <p:handoutMasterId r:id="rId88"/>
  </p:handoutMasterIdLst>
  <p:sldIdLst>
    <p:sldId id="452" r:id="rId4"/>
    <p:sldId id="444" r:id="rId5"/>
    <p:sldId id="1372" r:id="rId6"/>
    <p:sldId id="481" r:id="rId7"/>
    <p:sldId id="567" r:id="rId8"/>
    <p:sldId id="571" r:id="rId9"/>
    <p:sldId id="298" r:id="rId10"/>
    <p:sldId id="572" r:id="rId11"/>
    <p:sldId id="573" r:id="rId12"/>
    <p:sldId id="520" r:id="rId13"/>
    <p:sldId id="589" r:id="rId14"/>
    <p:sldId id="590" r:id="rId15"/>
    <p:sldId id="744" r:id="rId16"/>
    <p:sldId id="268" r:id="rId17"/>
    <p:sldId id="267" r:id="rId18"/>
    <p:sldId id="591" r:id="rId19"/>
    <p:sldId id="277" r:id="rId20"/>
    <p:sldId id="697" r:id="rId21"/>
    <p:sldId id="704" r:id="rId22"/>
    <p:sldId id="698" r:id="rId23"/>
    <p:sldId id="699" r:id="rId24"/>
    <p:sldId id="701" r:id="rId25"/>
    <p:sldId id="702" r:id="rId26"/>
    <p:sldId id="703" r:id="rId27"/>
    <p:sldId id="705" r:id="rId28"/>
    <p:sldId id="707" r:id="rId29"/>
    <p:sldId id="706" r:id="rId30"/>
    <p:sldId id="709" r:id="rId31"/>
    <p:sldId id="708" r:id="rId32"/>
    <p:sldId id="710" r:id="rId33"/>
    <p:sldId id="1374" r:id="rId34"/>
    <p:sldId id="711" r:id="rId35"/>
    <p:sldId id="712" r:id="rId36"/>
    <p:sldId id="713" r:id="rId37"/>
    <p:sldId id="714" r:id="rId38"/>
    <p:sldId id="715" r:id="rId39"/>
    <p:sldId id="543" r:id="rId40"/>
    <p:sldId id="545" r:id="rId41"/>
    <p:sldId id="666" r:id="rId42"/>
    <p:sldId id="547" r:id="rId43"/>
    <p:sldId id="548" r:id="rId44"/>
    <p:sldId id="624" r:id="rId45"/>
    <p:sldId id="621" r:id="rId46"/>
    <p:sldId id="716" r:id="rId47"/>
    <p:sldId id="717" r:id="rId48"/>
    <p:sldId id="718" r:id="rId49"/>
    <p:sldId id="719" r:id="rId50"/>
    <p:sldId id="674" r:id="rId51"/>
    <p:sldId id="675" r:id="rId52"/>
    <p:sldId id="576" r:id="rId53"/>
    <p:sldId id="676" r:id="rId54"/>
    <p:sldId id="720" r:id="rId55"/>
    <p:sldId id="721" r:id="rId56"/>
    <p:sldId id="722" r:id="rId57"/>
    <p:sldId id="723" r:id="rId58"/>
    <p:sldId id="587" r:id="rId59"/>
    <p:sldId id="724" r:id="rId60"/>
    <p:sldId id="725" r:id="rId61"/>
    <p:sldId id="726" r:id="rId62"/>
    <p:sldId id="727" r:id="rId63"/>
    <p:sldId id="728" r:id="rId64"/>
    <p:sldId id="729" r:id="rId65"/>
    <p:sldId id="731" r:id="rId66"/>
    <p:sldId id="732" r:id="rId67"/>
    <p:sldId id="734" r:id="rId68"/>
    <p:sldId id="735" r:id="rId69"/>
    <p:sldId id="736" r:id="rId70"/>
    <p:sldId id="739" r:id="rId71"/>
    <p:sldId id="737" r:id="rId72"/>
    <p:sldId id="738" r:id="rId73"/>
    <p:sldId id="740" r:id="rId74"/>
    <p:sldId id="667" r:id="rId75"/>
    <p:sldId id="551" r:id="rId76"/>
    <p:sldId id="668" r:id="rId77"/>
    <p:sldId id="641" r:id="rId78"/>
    <p:sldId id="643" r:id="rId79"/>
    <p:sldId id="743" r:id="rId80"/>
    <p:sldId id="642" r:id="rId81"/>
    <p:sldId id="644" r:id="rId82"/>
    <p:sldId id="1373" r:id="rId83"/>
    <p:sldId id="257" r:id="rId84"/>
    <p:sldId id="258" r:id="rId85"/>
    <p:sldId id="570" r:id="rId86"/>
  </p:sldIdLst>
  <p:sldSz cx="9144000" cy="6858000" type="screen4x3"/>
  <p:notesSz cx="6669088"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íða" id="{85BF9296-564D-4DEC-9308-97C1A31A0974}">
          <p14:sldIdLst>
            <p14:sldId id="452"/>
            <p14:sldId id="444"/>
            <p14:sldId id="1372"/>
          </p14:sldIdLst>
        </p14:section>
        <p14:section name="Straumar og stefnur" id="{90F4AD7F-0BA8-4E6A-BC91-497C400C9EE0}">
          <p14:sldIdLst>
            <p14:sldId id="481"/>
            <p14:sldId id="567"/>
            <p14:sldId id="571"/>
            <p14:sldId id="298"/>
            <p14:sldId id="572"/>
            <p14:sldId id="573"/>
            <p14:sldId id="520"/>
          </p14:sldIdLst>
        </p14:section>
        <p14:section name="Stefnumiðuð áætlanagerð (3ja ára áætlanir stofnana)" id="{1D458644-848F-4634-9282-EE9A510EAB07}">
          <p14:sldIdLst>
            <p14:sldId id="589"/>
            <p14:sldId id="590"/>
            <p14:sldId id="744"/>
            <p14:sldId id="268"/>
            <p14:sldId id="267"/>
            <p14:sldId id="591"/>
          </p14:sldIdLst>
        </p14:section>
        <p14:section name="Kjarnastarfsemi" id="{19B46A75-CED3-40B4-8E76-0C9BF91A301E}">
          <p14:sldIdLst>
            <p14:sldId id="277"/>
            <p14:sldId id="697"/>
            <p14:sldId id="704"/>
            <p14:sldId id="698"/>
            <p14:sldId id="699"/>
            <p14:sldId id="701"/>
            <p14:sldId id="702"/>
            <p14:sldId id="703"/>
            <p14:sldId id="705"/>
            <p14:sldId id="707"/>
            <p14:sldId id="706"/>
            <p14:sldId id="709"/>
            <p14:sldId id="708"/>
            <p14:sldId id="710"/>
          </p14:sldIdLst>
        </p14:section>
        <p14:section name="Markmið" id="{137759C2-4DA7-4554-91CE-1613F51812E1}">
          <p14:sldIdLst>
            <p14:sldId id="1374"/>
            <p14:sldId id="711"/>
            <p14:sldId id="712"/>
            <p14:sldId id="713"/>
            <p14:sldId id="714"/>
            <p14:sldId id="715"/>
          </p14:sldIdLst>
        </p14:section>
        <p14:section name="Mælikvarðar" id="{A0BAE6BC-651D-421E-AFF7-761595C5C353}">
          <p14:sldIdLst>
            <p14:sldId id="543"/>
            <p14:sldId id="545"/>
            <p14:sldId id="666"/>
            <p14:sldId id="547"/>
            <p14:sldId id="548"/>
            <p14:sldId id="624"/>
            <p14:sldId id="621"/>
            <p14:sldId id="716"/>
            <p14:sldId id="717"/>
            <p14:sldId id="718"/>
            <p14:sldId id="719"/>
            <p14:sldId id="674"/>
            <p14:sldId id="675"/>
            <p14:sldId id="576"/>
            <p14:sldId id="676"/>
          </p14:sldIdLst>
        </p14:section>
        <p14:section name="Aðgerðir" id="{DEEECF9E-DE3F-4084-825C-3E62E7BA6EBE}">
          <p14:sldIdLst>
            <p14:sldId id="720"/>
            <p14:sldId id="721"/>
            <p14:sldId id="722"/>
            <p14:sldId id="723"/>
          </p14:sldIdLst>
        </p14:section>
        <p14:section name="Æfing 1" id="{C7E0D6EF-C35B-490B-817A-CA33626D3800}">
          <p14:sldIdLst>
            <p14:sldId id="587"/>
          </p14:sldIdLst>
        </p14:section>
        <p14:section name="Rekstaralegir þættir" id="{BF9C52A8-92DF-4099-AA8E-9F3DBDB33BF6}">
          <p14:sldIdLst>
            <p14:sldId id="724"/>
            <p14:sldId id="725"/>
            <p14:sldId id="726"/>
            <p14:sldId id="727"/>
            <p14:sldId id="728"/>
            <p14:sldId id="729"/>
            <p14:sldId id="731"/>
            <p14:sldId id="732"/>
            <p14:sldId id="734"/>
            <p14:sldId id="735"/>
            <p14:sldId id="736"/>
            <p14:sldId id="739"/>
            <p14:sldId id="737"/>
            <p14:sldId id="738"/>
          </p14:sldIdLst>
        </p14:section>
        <p14:section name="Æfing 2" id="{A8444C3D-89AD-4A5A-A355-5A24A5F0ECF0}">
          <p14:sldIdLst>
            <p14:sldId id="740"/>
          </p14:sldIdLst>
        </p14:section>
        <p14:section name="Áhrifakeðjur" id="{9F9D6E7D-FF30-46AA-958E-31A44D9568CA}">
          <p14:sldIdLst>
            <p14:sldId id="667"/>
            <p14:sldId id="551"/>
            <p14:sldId id="668"/>
            <p14:sldId id="641"/>
            <p14:sldId id="643"/>
            <p14:sldId id="743"/>
            <p14:sldId id="642"/>
            <p14:sldId id="644"/>
          </p14:sldIdLst>
        </p14:section>
        <p14:section name="Verkefni 3" id="{04B9A0FB-00D9-4CAB-A483-8E7CDD5AECF1}">
          <p14:sldIdLst>
            <p14:sldId id="1373"/>
            <p14:sldId id="257"/>
            <p14:sldId id="258"/>
          </p14:sldIdLst>
        </p14:section>
        <p14:section name="Lok" id="{B6BA27C9-95F2-4698-87C3-ED4A26143D88}">
          <p14:sldIdLst>
            <p14:sldId id="570"/>
          </p14:sldIdLst>
        </p14:section>
      </p14:sectionLst>
    </p:ext>
    <p:ext uri="{EFAFB233-063F-42B5-8137-9DF3F51BA10A}">
      <p15:sldGuideLst xmlns:p15="http://schemas.microsoft.com/office/powerpoint/2012/main">
        <p15:guide id="1" orient="horz" pos="4088">
          <p15:clr>
            <a:srgbClr val="A4A3A4"/>
          </p15:clr>
        </p15:guide>
        <p15:guide id="2" orient="horz" pos="572">
          <p15:clr>
            <a:srgbClr val="A4A3A4"/>
          </p15:clr>
        </p15:guide>
        <p15:guide id="3" orient="horz" pos="2341">
          <p15:clr>
            <a:srgbClr val="A4A3A4"/>
          </p15:clr>
        </p15:guide>
        <p15:guide id="4" orient="horz" pos="2568">
          <p15:clr>
            <a:srgbClr val="A4A3A4"/>
          </p15:clr>
        </p15:guide>
        <p15:guide id="5" orient="horz" pos="799">
          <p15:clr>
            <a:srgbClr val="A4A3A4"/>
          </p15:clr>
        </p15:guide>
        <p15:guide id="6" pos="5556">
          <p15:clr>
            <a:srgbClr val="A4A3A4"/>
          </p15:clr>
        </p15:guide>
        <p15:guide id="7" pos="204">
          <p15:clr>
            <a:srgbClr val="A4A3A4"/>
          </p15:clr>
        </p15:guide>
        <p15:guide id="8" pos="2971">
          <p15:clr>
            <a:srgbClr val="A4A3A4"/>
          </p15:clr>
        </p15:guide>
        <p15:guide id="9" pos="278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100"/>
    <a:srgbClr val="C84700"/>
    <a:srgbClr val="F3F2E9"/>
    <a:srgbClr val="EFEDE1"/>
    <a:srgbClr val="EC5500"/>
    <a:srgbClr val="5A646E"/>
    <a:srgbClr val="003A63"/>
    <a:srgbClr val="7B8898"/>
    <a:srgbClr val="91AB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71247" autoAdjust="0"/>
  </p:normalViewPr>
  <p:slideViewPr>
    <p:cSldViewPr snapToObjects="1">
      <p:cViewPr varScale="1">
        <p:scale>
          <a:sx n="79" d="100"/>
          <a:sy n="79" d="100"/>
        </p:scale>
        <p:origin x="1862" y="72"/>
      </p:cViewPr>
      <p:guideLst>
        <p:guide orient="horz" pos="4088"/>
        <p:guide orient="horz" pos="572"/>
        <p:guide orient="horz" pos="2341"/>
        <p:guide orient="horz" pos="2568"/>
        <p:guide orient="horz" pos="799"/>
        <p:guide pos="5556"/>
        <p:guide pos="204"/>
        <p:guide pos="2971"/>
        <p:guide pos="278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466"/>
    </p:cViewPr>
  </p:sorterViewPr>
  <p:notesViewPr>
    <p:cSldViewPr snapToObjects="1" showGuides="1">
      <p:cViewPr varScale="1">
        <p:scale>
          <a:sx n="47" d="100"/>
          <a:sy n="47" d="100"/>
        </p:scale>
        <p:origin x="2780" y="44"/>
      </p:cViewPr>
      <p:guideLst>
        <p:guide orient="horz" pos="3127"/>
        <p:guide pos="2141"/>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arnar\r10\Skrifstofa%20stefnum&#243;tunar%20og%20fj&#225;rlaga\&#193;&#230;tlanir%20stofnana\&#222;j&#243;&#240;skr&#225;\Fj&#225;rl&#246;g%202018%20m&#225;laflokkar%20k&#246;kurit%20-%203ja%20&#225;ra%20&#225;&#230;tlunvs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a:t>Dreifing</a:t>
            </a:r>
            <a:r>
              <a:rPr lang="is-IS" baseline="0"/>
              <a:t> útgjalda eftir meginviðfangsefnum í m.kr.</a:t>
            </a:r>
            <a:endParaRPr lang="is-I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2617202075025E-2"/>
          <c:y val="0.16788716428959308"/>
          <c:w val="0.83510352633984652"/>
          <c:h val="0.62904502275610663"/>
        </c:manualLayout>
      </c:layout>
      <c:pie3DChart>
        <c:varyColors val="1"/>
        <c:ser>
          <c:idx val="0"/>
          <c:order val="0"/>
          <c:cat>
            <c:strRef>
              <c:f>Sheet2!$A$6:$A$13</c:f>
              <c:strCache>
                <c:ptCount val="8"/>
                <c:pt idx="0">
                  <c:v>Fasteignaskrá</c:v>
                </c:pt>
                <c:pt idx="1">
                  <c:v>Brunabótamat</c:v>
                </c:pt>
                <c:pt idx="2">
                  <c:v>Fasteignamat</c:v>
                </c:pt>
                <c:pt idx="3">
                  <c:v>Þinglýsingaskrá</c:v>
                </c:pt>
                <c:pt idx="4">
                  <c:v>Þjóðskrá</c:v>
                </c:pt>
                <c:pt idx="5">
                  <c:v>Tölvurekstrarþjónusta</c:v>
                </c:pt>
                <c:pt idx="6">
                  <c:v>Vegabréf</c:v>
                </c:pt>
                <c:pt idx="7">
                  <c:v>Rafræn stjórnsýsla</c:v>
                </c:pt>
              </c:strCache>
            </c:strRef>
          </c:cat>
          <c:val>
            <c:numRef>
              <c:f>Sheet2!$B$6:$B$13</c:f>
            </c:numRef>
          </c:val>
          <c:extLst>
            <c:ext xmlns:c16="http://schemas.microsoft.com/office/drawing/2014/chart" uri="{C3380CC4-5D6E-409C-BE32-E72D297353CC}">
              <c16:uniqueId val="{00000000-B966-4D7C-9754-ABD3AC9A6EE9}"/>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B966-4D7C-9754-ABD3AC9A6EE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4-B966-4D7C-9754-ABD3AC9A6EE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6-B966-4D7C-9754-ABD3AC9A6EE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8-B966-4D7C-9754-ABD3AC9A6EE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A-B966-4D7C-9754-ABD3AC9A6EE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C-B966-4D7C-9754-ABD3AC9A6EE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E-B966-4D7C-9754-ABD3AC9A6EE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B966-4D7C-9754-ABD3AC9A6EE9}"/>
              </c:ext>
            </c:extLst>
          </c:dPt>
          <c:dLbls>
            <c:dLbl>
              <c:idx val="6"/>
              <c:layout>
                <c:manualLayout>
                  <c:x val="4.3056532005652598E-2"/>
                  <c:y val="-2.0408899072691795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E-B966-4D7C-9754-ABD3AC9A6EE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Sheet2!$A$6:$A$13</c:f>
              <c:strCache>
                <c:ptCount val="8"/>
                <c:pt idx="0">
                  <c:v>Fasteignaskrá</c:v>
                </c:pt>
                <c:pt idx="1">
                  <c:v>Brunabótamat</c:v>
                </c:pt>
                <c:pt idx="2">
                  <c:v>Fasteignamat</c:v>
                </c:pt>
                <c:pt idx="3">
                  <c:v>Þinglýsingaskrá</c:v>
                </c:pt>
                <c:pt idx="4">
                  <c:v>Þjóðskrá</c:v>
                </c:pt>
                <c:pt idx="5">
                  <c:v>Tölvurekstrarþjónusta</c:v>
                </c:pt>
                <c:pt idx="6">
                  <c:v>Vegabréf</c:v>
                </c:pt>
                <c:pt idx="7">
                  <c:v>Rafræn stjórnsýsla</c:v>
                </c:pt>
              </c:strCache>
            </c:strRef>
          </c:cat>
          <c:val>
            <c:numRef>
              <c:f>Sheet2!$C$6:$C$13</c:f>
              <c:numCache>
                <c:formatCode>#,000" mkr";\$\-#,000" Shortage"</c:formatCode>
                <c:ptCount val="8"/>
                <c:pt idx="0">
                  <c:v>315.06050226209311</c:v>
                </c:pt>
                <c:pt idx="1">
                  <c:v>173.60108750442029</c:v>
                </c:pt>
                <c:pt idx="2">
                  <c:v>388.48629433263972</c:v>
                </c:pt>
                <c:pt idx="3">
                  <c:v>203.23351942946849</c:v>
                </c:pt>
                <c:pt idx="4">
                  <c:v>434.22919086679315</c:v>
                </c:pt>
                <c:pt idx="5">
                  <c:v>107.36377671642275</c:v>
                </c:pt>
                <c:pt idx="6">
                  <c:v>265.6782719424599</c:v>
                </c:pt>
                <c:pt idx="7" formatCode="#,#00&quot; mkr&quot;;\$\-#,000&quot; Shortage&quot;">
                  <c:v>74.32294583446955</c:v>
                </c:pt>
              </c:numCache>
            </c:numRef>
          </c:val>
          <c:extLst>
            <c:ext xmlns:c16="http://schemas.microsoft.com/office/drawing/2014/chart" uri="{C3380CC4-5D6E-409C-BE32-E72D297353CC}">
              <c16:uniqueId val="{00000011-B966-4D7C-9754-ABD3AC9A6EE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4.9999974783211269E-2"/>
          <c:y val="0.86443913347020618"/>
          <c:w val="0.89999992434963383"/>
          <c:h val="0.116348575504429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B7F1C-2D34-4AE9-BD86-343D2D1A73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D699EC-5B7A-45CE-AC33-805E9F352BF6}">
      <dgm:prSet phldrT="[Text]"/>
      <dgm:spPr>
        <a:solidFill>
          <a:schemeClr val="accent6">
            <a:lumMod val="75000"/>
          </a:schemeClr>
        </a:solidFill>
      </dgm:spPr>
      <dgm:t>
        <a:bodyPr/>
        <a:lstStyle/>
        <a:p>
          <a:r>
            <a:rPr lang="en-US" dirty="0" err="1"/>
            <a:t>Heimsmarkmið</a:t>
          </a:r>
          <a:r>
            <a:rPr lang="en-US" dirty="0"/>
            <a:t> (17)</a:t>
          </a:r>
        </a:p>
      </dgm:t>
    </dgm:pt>
    <dgm:pt modelId="{476A247B-AA79-4CB5-B29E-9F55B941D4EE}" type="parTrans" cxnId="{CB999C48-446F-49DE-8008-8B6FF3165561}">
      <dgm:prSet/>
      <dgm:spPr/>
      <dgm:t>
        <a:bodyPr/>
        <a:lstStyle/>
        <a:p>
          <a:endParaRPr lang="en-US"/>
        </a:p>
      </dgm:t>
    </dgm:pt>
    <dgm:pt modelId="{B87878EE-6957-421E-9326-65634A70714D}" type="sibTrans" cxnId="{CB999C48-446F-49DE-8008-8B6FF3165561}">
      <dgm:prSet/>
      <dgm:spPr/>
      <dgm:t>
        <a:bodyPr/>
        <a:lstStyle/>
        <a:p>
          <a:endParaRPr lang="en-US"/>
        </a:p>
      </dgm:t>
    </dgm:pt>
    <dgm:pt modelId="{4312F9E4-494B-40D5-A0C5-F3EC63EC00DC}">
      <dgm:prSet phldrT="[Text]"/>
      <dgm:spPr>
        <a:solidFill>
          <a:schemeClr val="accent6">
            <a:lumMod val="75000"/>
          </a:schemeClr>
        </a:solidFill>
      </dgm:spPr>
      <dgm:t>
        <a:bodyPr/>
        <a:lstStyle/>
        <a:p>
          <a:r>
            <a:rPr lang="en-US" dirty="0" err="1"/>
            <a:t>Stefna</a:t>
          </a:r>
          <a:r>
            <a:rPr lang="en-US" dirty="0"/>
            <a:t> </a:t>
          </a:r>
          <a:r>
            <a:rPr lang="en-US" dirty="0" err="1"/>
            <a:t>ríkisstjórnar</a:t>
          </a:r>
          <a:endParaRPr lang="en-US" dirty="0"/>
        </a:p>
      </dgm:t>
    </dgm:pt>
    <dgm:pt modelId="{4CBA67D3-7FA7-4C92-AF49-733C2F34CD5B}" type="parTrans" cxnId="{09170B32-F639-4100-AD29-F94D899A306A}">
      <dgm:prSet/>
      <dgm:spPr/>
      <dgm:t>
        <a:bodyPr/>
        <a:lstStyle/>
        <a:p>
          <a:endParaRPr lang="en-US"/>
        </a:p>
      </dgm:t>
    </dgm:pt>
    <dgm:pt modelId="{C7E91BFB-4E5A-4C34-9402-CC5172A6DB76}" type="sibTrans" cxnId="{09170B32-F639-4100-AD29-F94D899A306A}">
      <dgm:prSet/>
      <dgm:spPr/>
      <dgm:t>
        <a:bodyPr/>
        <a:lstStyle/>
        <a:p>
          <a:endParaRPr lang="en-US"/>
        </a:p>
      </dgm:t>
    </dgm:pt>
    <dgm:pt modelId="{680D4E4D-4F39-4EC4-8384-7DC24DD68D72}">
      <dgm:prSet phldrT="[Text]"/>
      <dgm:spPr>
        <a:solidFill>
          <a:schemeClr val="accent6">
            <a:lumMod val="75000"/>
          </a:schemeClr>
        </a:solidFill>
      </dgm:spPr>
      <dgm:t>
        <a:bodyPr/>
        <a:lstStyle/>
        <a:p>
          <a:r>
            <a:rPr lang="en-US" dirty="0" err="1"/>
            <a:t>Málefnasvið</a:t>
          </a:r>
          <a:r>
            <a:rPr lang="en-US" dirty="0"/>
            <a:t> (34)</a:t>
          </a:r>
        </a:p>
      </dgm:t>
    </dgm:pt>
    <dgm:pt modelId="{3C0D1454-40B3-4ECB-98A9-0CEBEA78E6C0}" type="parTrans" cxnId="{5D514E47-573D-42F3-9797-BC02E1705591}">
      <dgm:prSet/>
      <dgm:spPr/>
      <dgm:t>
        <a:bodyPr/>
        <a:lstStyle/>
        <a:p>
          <a:endParaRPr lang="en-US"/>
        </a:p>
      </dgm:t>
    </dgm:pt>
    <dgm:pt modelId="{65CBFE64-3C4C-4CB4-9833-E11B2916331A}" type="sibTrans" cxnId="{5D514E47-573D-42F3-9797-BC02E1705591}">
      <dgm:prSet/>
      <dgm:spPr/>
      <dgm:t>
        <a:bodyPr/>
        <a:lstStyle/>
        <a:p>
          <a:endParaRPr lang="en-US"/>
        </a:p>
      </dgm:t>
    </dgm:pt>
    <dgm:pt modelId="{34669EE7-5914-45B4-A302-5EE9610F3096}">
      <dgm:prSet phldrT="[Text]"/>
      <dgm:spPr>
        <a:solidFill>
          <a:schemeClr val="accent6">
            <a:lumMod val="75000"/>
          </a:schemeClr>
        </a:solidFill>
      </dgm:spPr>
      <dgm:t>
        <a:bodyPr/>
        <a:lstStyle/>
        <a:p>
          <a:r>
            <a:rPr lang="en-US" dirty="0" err="1"/>
            <a:t>Málaflokkar</a:t>
          </a:r>
          <a:r>
            <a:rPr lang="en-US" dirty="0"/>
            <a:t> (101)</a:t>
          </a:r>
        </a:p>
      </dgm:t>
    </dgm:pt>
    <dgm:pt modelId="{3317AD2B-6089-4E2F-B0A9-57D822ACA34C}" type="parTrans" cxnId="{72C3D883-6849-44E5-AA2C-BE2CA87CB927}">
      <dgm:prSet/>
      <dgm:spPr/>
      <dgm:t>
        <a:bodyPr/>
        <a:lstStyle/>
        <a:p>
          <a:endParaRPr lang="en-US"/>
        </a:p>
      </dgm:t>
    </dgm:pt>
    <dgm:pt modelId="{43811917-90A1-4878-A46F-0FE8A4D73820}" type="sibTrans" cxnId="{72C3D883-6849-44E5-AA2C-BE2CA87CB927}">
      <dgm:prSet/>
      <dgm:spPr/>
      <dgm:t>
        <a:bodyPr/>
        <a:lstStyle/>
        <a:p>
          <a:endParaRPr lang="en-US"/>
        </a:p>
      </dgm:t>
    </dgm:pt>
    <dgm:pt modelId="{DE504E5B-532E-4C1C-BA17-774F36CC81E5}">
      <dgm:prSet phldrT="[Text]"/>
      <dgm:spPr>
        <a:solidFill>
          <a:schemeClr val="accent6">
            <a:lumMod val="75000"/>
          </a:schemeClr>
        </a:solidFill>
      </dgm:spPr>
      <dgm:t>
        <a:bodyPr/>
        <a:lstStyle/>
        <a:p>
          <a:r>
            <a:rPr lang="en-US" dirty="0" err="1"/>
            <a:t>Stofnanir</a:t>
          </a:r>
          <a:r>
            <a:rPr lang="en-US" dirty="0"/>
            <a:t> (160) </a:t>
          </a:r>
          <a:r>
            <a:rPr lang="en-US" dirty="0" err="1"/>
            <a:t>og</a:t>
          </a:r>
          <a:r>
            <a:rPr lang="en-US" dirty="0"/>
            <a:t> </a:t>
          </a:r>
          <a:r>
            <a:rPr lang="en-US" dirty="0" err="1"/>
            <a:t>ríkisaðilar</a:t>
          </a:r>
          <a:endParaRPr lang="en-US" dirty="0"/>
        </a:p>
      </dgm:t>
    </dgm:pt>
    <dgm:pt modelId="{D3773D28-E924-42B0-A972-D670AD33C2A8}" type="parTrans" cxnId="{5E0C9539-8095-4CDE-8FE4-9065201EEA50}">
      <dgm:prSet/>
      <dgm:spPr/>
      <dgm:t>
        <a:bodyPr/>
        <a:lstStyle/>
        <a:p>
          <a:endParaRPr lang="en-US"/>
        </a:p>
      </dgm:t>
    </dgm:pt>
    <dgm:pt modelId="{AD4FD95A-D4E6-4694-A21B-0F32D2DF7EB2}" type="sibTrans" cxnId="{5E0C9539-8095-4CDE-8FE4-9065201EEA50}">
      <dgm:prSet/>
      <dgm:spPr/>
      <dgm:t>
        <a:bodyPr/>
        <a:lstStyle/>
        <a:p>
          <a:endParaRPr lang="en-US"/>
        </a:p>
      </dgm:t>
    </dgm:pt>
    <dgm:pt modelId="{1AD074EB-66A4-4015-AEFD-74F15AC11495}" type="pres">
      <dgm:prSet presAssocID="{B43B7F1C-2D34-4AE9-BD86-343D2D1A73A9}" presName="outerComposite" presStyleCnt="0">
        <dgm:presLayoutVars>
          <dgm:chMax val="5"/>
          <dgm:dir/>
          <dgm:resizeHandles val="exact"/>
        </dgm:presLayoutVars>
      </dgm:prSet>
      <dgm:spPr/>
    </dgm:pt>
    <dgm:pt modelId="{FED6D102-1D90-452A-BE33-CB73B189F46D}" type="pres">
      <dgm:prSet presAssocID="{B43B7F1C-2D34-4AE9-BD86-343D2D1A73A9}" presName="dummyMaxCanvas" presStyleCnt="0">
        <dgm:presLayoutVars/>
      </dgm:prSet>
      <dgm:spPr/>
    </dgm:pt>
    <dgm:pt modelId="{73C5481B-AE0E-4135-99B1-FC1B5420E2FD}" type="pres">
      <dgm:prSet presAssocID="{B43B7F1C-2D34-4AE9-BD86-343D2D1A73A9}" presName="FiveNodes_1" presStyleLbl="node1" presStyleIdx="0" presStyleCnt="5">
        <dgm:presLayoutVars>
          <dgm:bulletEnabled val="1"/>
        </dgm:presLayoutVars>
      </dgm:prSet>
      <dgm:spPr/>
    </dgm:pt>
    <dgm:pt modelId="{2549CE30-292A-49AA-B6F8-7B32ABEA1414}" type="pres">
      <dgm:prSet presAssocID="{B43B7F1C-2D34-4AE9-BD86-343D2D1A73A9}" presName="FiveNodes_2" presStyleLbl="node1" presStyleIdx="1" presStyleCnt="5">
        <dgm:presLayoutVars>
          <dgm:bulletEnabled val="1"/>
        </dgm:presLayoutVars>
      </dgm:prSet>
      <dgm:spPr/>
    </dgm:pt>
    <dgm:pt modelId="{C2E2EAEC-80B9-4779-8834-3C35E36967E7}" type="pres">
      <dgm:prSet presAssocID="{B43B7F1C-2D34-4AE9-BD86-343D2D1A73A9}" presName="FiveNodes_3" presStyleLbl="node1" presStyleIdx="2" presStyleCnt="5">
        <dgm:presLayoutVars>
          <dgm:bulletEnabled val="1"/>
        </dgm:presLayoutVars>
      </dgm:prSet>
      <dgm:spPr/>
    </dgm:pt>
    <dgm:pt modelId="{A9C6BED7-F1B5-4EC2-BEDE-ED43836500BD}" type="pres">
      <dgm:prSet presAssocID="{B43B7F1C-2D34-4AE9-BD86-343D2D1A73A9}" presName="FiveNodes_4" presStyleLbl="node1" presStyleIdx="3" presStyleCnt="5">
        <dgm:presLayoutVars>
          <dgm:bulletEnabled val="1"/>
        </dgm:presLayoutVars>
      </dgm:prSet>
      <dgm:spPr/>
    </dgm:pt>
    <dgm:pt modelId="{11D294C2-E3A6-4BCF-AB01-900316D54970}" type="pres">
      <dgm:prSet presAssocID="{B43B7F1C-2D34-4AE9-BD86-343D2D1A73A9}" presName="FiveNodes_5" presStyleLbl="node1" presStyleIdx="4" presStyleCnt="5">
        <dgm:presLayoutVars>
          <dgm:bulletEnabled val="1"/>
        </dgm:presLayoutVars>
      </dgm:prSet>
      <dgm:spPr/>
    </dgm:pt>
    <dgm:pt modelId="{FC5AE992-C8CB-41C3-972C-9732C67A234B}" type="pres">
      <dgm:prSet presAssocID="{B43B7F1C-2D34-4AE9-BD86-343D2D1A73A9}" presName="FiveConn_1-2" presStyleLbl="fgAccFollowNode1" presStyleIdx="0" presStyleCnt="4">
        <dgm:presLayoutVars>
          <dgm:bulletEnabled val="1"/>
        </dgm:presLayoutVars>
      </dgm:prSet>
      <dgm:spPr/>
    </dgm:pt>
    <dgm:pt modelId="{4C4F23B0-D611-4E67-917C-BFB442D17B73}" type="pres">
      <dgm:prSet presAssocID="{B43B7F1C-2D34-4AE9-BD86-343D2D1A73A9}" presName="FiveConn_2-3" presStyleLbl="fgAccFollowNode1" presStyleIdx="1" presStyleCnt="4">
        <dgm:presLayoutVars>
          <dgm:bulletEnabled val="1"/>
        </dgm:presLayoutVars>
      </dgm:prSet>
      <dgm:spPr/>
    </dgm:pt>
    <dgm:pt modelId="{4583B2EC-AEDB-497D-B5CB-51F5B95665B1}" type="pres">
      <dgm:prSet presAssocID="{B43B7F1C-2D34-4AE9-BD86-343D2D1A73A9}" presName="FiveConn_3-4" presStyleLbl="fgAccFollowNode1" presStyleIdx="2" presStyleCnt="4">
        <dgm:presLayoutVars>
          <dgm:bulletEnabled val="1"/>
        </dgm:presLayoutVars>
      </dgm:prSet>
      <dgm:spPr/>
    </dgm:pt>
    <dgm:pt modelId="{F837F254-9DFA-4ADA-B3AB-3F70D674D210}" type="pres">
      <dgm:prSet presAssocID="{B43B7F1C-2D34-4AE9-BD86-343D2D1A73A9}" presName="FiveConn_4-5" presStyleLbl="fgAccFollowNode1" presStyleIdx="3" presStyleCnt="4">
        <dgm:presLayoutVars>
          <dgm:bulletEnabled val="1"/>
        </dgm:presLayoutVars>
      </dgm:prSet>
      <dgm:spPr/>
    </dgm:pt>
    <dgm:pt modelId="{ACD6FF00-875A-42AC-95F8-313BED13B5E4}" type="pres">
      <dgm:prSet presAssocID="{B43B7F1C-2D34-4AE9-BD86-343D2D1A73A9}" presName="FiveNodes_1_text" presStyleLbl="node1" presStyleIdx="4" presStyleCnt="5">
        <dgm:presLayoutVars>
          <dgm:bulletEnabled val="1"/>
        </dgm:presLayoutVars>
      </dgm:prSet>
      <dgm:spPr/>
    </dgm:pt>
    <dgm:pt modelId="{26F9EB21-0E98-4731-8F2B-DDC0ED35E9D4}" type="pres">
      <dgm:prSet presAssocID="{B43B7F1C-2D34-4AE9-BD86-343D2D1A73A9}" presName="FiveNodes_2_text" presStyleLbl="node1" presStyleIdx="4" presStyleCnt="5">
        <dgm:presLayoutVars>
          <dgm:bulletEnabled val="1"/>
        </dgm:presLayoutVars>
      </dgm:prSet>
      <dgm:spPr/>
    </dgm:pt>
    <dgm:pt modelId="{9724842F-03C2-4B41-A743-CC72ADADC903}" type="pres">
      <dgm:prSet presAssocID="{B43B7F1C-2D34-4AE9-BD86-343D2D1A73A9}" presName="FiveNodes_3_text" presStyleLbl="node1" presStyleIdx="4" presStyleCnt="5">
        <dgm:presLayoutVars>
          <dgm:bulletEnabled val="1"/>
        </dgm:presLayoutVars>
      </dgm:prSet>
      <dgm:spPr/>
    </dgm:pt>
    <dgm:pt modelId="{787DC165-A2C4-43C7-9DE2-7A4FB7B9E0E3}" type="pres">
      <dgm:prSet presAssocID="{B43B7F1C-2D34-4AE9-BD86-343D2D1A73A9}" presName="FiveNodes_4_text" presStyleLbl="node1" presStyleIdx="4" presStyleCnt="5">
        <dgm:presLayoutVars>
          <dgm:bulletEnabled val="1"/>
        </dgm:presLayoutVars>
      </dgm:prSet>
      <dgm:spPr/>
    </dgm:pt>
    <dgm:pt modelId="{448DD152-6A04-4342-9D19-516BFE55BBDA}" type="pres">
      <dgm:prSet presAssocID="{B43B7F1C-2D34-4AE9-BD86-343D2D1A73A9}" presName="FiveNodes_5_text" presStyleLbl="node1" presStyleIdx="4" presStyleCnt="5">
        <dgm:presLayoutVars>
          <dgm:bulletEnabled val="1"/>
        </dgm:presLayoutVars>
      </dgm:prSet>
      <dgm:spPr/>
    </dgm:pt>
  </dgm:ptLst>
  <dgm:cxnLst>
    <dgm:cxn modelId="{3EC40A0D-3F47-4404-BAA9-9B90110C54C8}" type="presOf" srcId="{43811917-90A1-4878-A46F-0FE8A4D73820}" destId="{F837F254-9DFA-4ADA-B3AB-3F70D674D210}" srcOrd="0" destOrd="0" presId="urn:microsoft.com/office/officeart/2005/8/layout/vProcess5"/>
    <dgm:cxn modelId="{3F318116-EF08-40C9-9C6D-A7100AED959F}" type="presOf" srcId="{AED699EC-5B7A-45CE-AC33-805E9F352BF6}" destId="{ACD6FF00-875A-42AC-95F8-313BED13B5E4}" srcOrd="1" destOrd="0" presId="urn:microsoft.com/office/officeart/2005/8/layout/vProcess5"/>
    <dgm:cxn modelId="{F9403E20-30AD-4673-BBEE-1F609030F5A7}" type="presOf" srcId="{C7E91BFB-4E5A-4C34-9402-CC5172A6DB76}" destId="{4C4F23B0-D611-4E67-917C-BFB442D17B73}" srcOrd="0" destOrd="0" presId="urn:microsoft.com/office/officeart/2005/8/layout/vProcess5"/>
    <dgm:cxn modelId="{3D8CDB22-677D-4684-8BA7-3EE2FCAFAFE3}" type="presOf" srcId="{65CBFE64-3C4C-4CB4-9833-E11B2916331A}" destId="{4583B2EC-AEDB-497D-B5CB-51F5B95665B1}" srcOrd="0" destOrd="0" presId="urn:microsoft.com/office/officeart/2005/8/layout/vProcess5"/>
    <dgm:cxn modelId="{D5C1E32E-6031-4841-99D5-C7A8030484F2}" type="presOf" srcId="{AED699EC-5B7A-45CE-AC33-805E9F352BF6}" destId="{73C5481B-AE0E-4135-99B1-FC1B5420E2FD}" srcOrd="0" destOrd="0" presId="urn:microsoft.com/office/officeart/2005/8/layout/vProcess5"/>
    <dgm:cxn modelId="{09170B32-F639-4100-AD29-F94D899A306A}" srcId="{B43B7F1C-2D34-4AE9-BD86-343D2D1A73A9}" destId="{4312F9E4-494B-40D5-A0C5-F3EC63EC00DC}" srcOrd="1" destOrd="0" parTransId="{4CBA67D3-7FA7-4C92-AF49-733C2F34CD5B}" sibTransId="{C7E91BFB-4E5A-4C34-9402-CC5172A6DB76}"/>
    <dgm:cxn modelId="{5E0C9539-8095-4CDE-8FE4-9065201EEA50}" srcId="{B43B7F1C-2D34-4AE9-BD86-343D2D1A73A9}" destId="{DE504E5B-532E-4C1C-BA17-774F36CC81E5}" srcOrd="4" destOrd="0" parTransId="{D3773D28-E924-42B0-A972-D670AD33C2A8}" sibTransId="{AD4FD95A-D4E6-4694-A21B-0F32D2DF7EB2}"/>
    <dgm:cxn modelId="{5D514E47-573D-42F3-9797-BC02E1705591}" srcId="{B43B7F1C-2D34-4AE9-BD86-343D2D1A73A9}" destId="{680D4E4D-4F39-4EC4-8384-7DC24DD68D72}" srcOrd="2" destOrd="0" parTransId="{3C0D1454-40B3-4ECB-98A9-0CEBEA78E6C0}" sibTransId="{65CBFE64-3C4C-4CB4-9833-E11B2916331A}"/>
    <dgm:cxn modelId="{CB999C48-446F-49DE-8008-8B6FF3165561}" srcId="{B43B7F1C-2D34-4AE9-BD86-343D2D1A73A9}" destId="{AED699EC-5B7A-45CE-AC33-805E9F352BF6}" srcOrd="0" destOrd="0" parTransId="{476A247B-AA79-4CB5-B29E-9F55B941D4EE}" sibTransId="{B87878EE-6957-421E-9326-65634A70714D}"/>
    <dgm:cxn modelId="{130DA24C-572F-4391-BF3E-D09D42887836}" type="presOf" srcId="{B43B7F1C-2D34-4AE9-BD86-343D2D1A73A9}" destId="{1AD074EB-66A4-4015-AEFD-74F15AC11495}" srcOrd="0" destOrd="0" presId="urn:microsoft.com/office/officeart/2005/8/layout/vProcess5"/>
    <dgm:cxn modelId="{FD9BE27B-FC58-4CEA-8058-E39CBB1E9D95}" type="presOf" srcId="{680D4E4D-4F39-4EC4-8384-7DC24DD68D72}" destId="{C2E2EAEC-80B9-4779-8834-3C35E36967E7}" srcOrd="0" destOrd="0" presId="urn:microsoft.com/office/officeart/2005/8/layout/vProcess5"/>
    <dgm:cxn modelId="{72C3D883-6849-44E5-AA2C-BE2CA87CB927}" srcId="{B43B7F1C-2D34-4AE9-BD86-343D2D1A73A9}" destId="{34669EE7-5914-45B4-A302-5EE9610F3096}" srcOrd="3" destOrd="0" parTransId="{3317AD2B-6089-4E2F-B0A9-57D822ACA34C}" sibTransId="{43811917-90A1-4878-A46F-0FE8A4D73820}"/>
    <dgm:cxn modelId="{26077D85-7E24-4F0C-98FC-50C2BB7E79F0}" type="presOf" srcId="{DE504E5B-532E-4C1C-BA17-774F36CC81E5}" destId="{11D294C2-E3A6-4BCF-AB01-900316D54970}" srcOrd="0" destOrd="0" presId="urn:microsoft.com/office/officeart/2005/8/layout/vProcess5"/>
    <dgm:cxn modelId="{EB152EA2-0EC7-4EAE-A934-0CC854BAA0F4}" type="presOf" srcId="{34669EE7-5914-45B4-A302-5EE9610F3096}" destId="{A9C6BED7-F1B5-4EC2-BEDE-ED43836500BD}" srcOrd="0" destOrd="0" presId="urn:microsoft.com/office/officeart/2005/8/layout/vProcess5"/>
    <dgm:cxn modelId="{E3B590C8-307F-4740-944B-7D6D8B327A2B}" type="presOf" srcId="{4312F9E4-494B-40D5-A0C5-F3EC63EC00DC}" destId="{26F9EB21-0E98-4731-8F2B-DDC0ED35E9D4}" srcOrd="1" destOrd="0" presId="urn:microsoft.com/office/officeart/2005/8/layout/vProcess5"/>
    <dgm:cxn modelId="{15A73DCA-0744-46D8-B69F-E0B2C5738E02}" type="presOf" srcId="{DE504E5B-532E-4C1C-BA17-774F36CC81E5}" destId="{448DD152-6A04-4342-9D19-516BFE55BBDA}" srcOrd="1" destOrd="0" presId="urn:microsoft.com/office/officeart/2005/8/layout/vProcess5"/>
    <dgm:cxn modelId="{1BEBB4CF-A1AA-4E22-A7E2-AE911B0930C2}" type="presOf" srcId="{680D4E4D-4F39-4EC4-8384-7DC24DD68D72}" destId="{9724842F-03C2-4B41-A743-CC72ADADC903}" srcOrd="1" destOrd="0" presId="urn:microsoft.com/office/officeart/2005/8/layout/vProcess5"/>
    <dgm:cxn modelId="{3535C3D2-F44D-48BF-ACCA-2C99C26BC5FE}" type="presOf" srcId="{4312F9E4-494B-40D5-A0C5-F3EC63EC00DC}" destId="{2549CE30-292A-49AA-B6F8-7B32ABEA1414}" srcOrd="0" destOrd="0" presId="urn:microsoft.com/office/officeart/2005/8/layout/vProcess5"/>
    <dgm:cxn modelId="{30421DE4-D24C-4AA7-8BC5-1EAF583F2DAC}" type="presOf" srcId="{B87878EE-6957-421E-9326-65634A70714D}" destId="{FC5AE992-C8CB-41C3-972C-9732C67A234B}" srcOrd="0" destOrd="0" presId="urn:microsoft.com/office/officeart/2005/8/layout/vProcess5"/>
    <dgm:cxn modelId="{D115A2E7-6F87-4162-BFB1-49A7563A4D40}" type="presOf" srcId="{34669EE7-5914-45B4-A302-5EE9610F3096}" destId="{787DC165-A2C4-43C7-9DE2-7A4FB7B9E0E3}" srcOrd="1" destOrd="0" presId="urn:microsoft.com/office/officeart/2005/8/layout/vProcess5"/>
    <dgm:cxn modelId="{92FCE63F-2A65-49C1-94FF-D9A8E7A5B474}" type="presParOf" srcId="{1AD074EB-66A4-4015-AEFD-74F15AC11495}" destId="{FED6D102-1D90-452A-BE33-CB73B189F46D}" srcOrd="0" destOrd="0" presId="urn:microsoft.com/office/officeart/2005/8/layout/vProcess5"/>
    <dgm:cxn modelId="{2DC5ECE4-E31F-4154-97BE-4DC95E4D79C9}" type="presParOf" srcId="{1AD074EB-66A4-4015-AEFD-74F15AC11495}" destId="{73C5481B-AE0E-4135-99B1-FC1B5420E2FD}" srcOrd="1" destOrd="0" presId="urn:microsoft.com/office/officeart/2005/8/layout/vProcess5"/>
    <dgm:cxn modelId="{A0696D41-311C-45EC-A68E-B9213799DEB7}" type="presParOf" srcId="{1AD074EB-66A4-4015-AEFD-74F15AC11495}" destId="{2549CE30-292A-49AA-B6F8-7B32ABEA1414}" srcOrd="2" destOrd="0" presId="urn:microsoft.com/office/officeart/2005/8/layout/vProcess5"/>
    <dgm:cxn modelId="{EEF8CA2A-0ED5-45EF-9E38-87A289032A74}" type="presParOf" srcId="{1AD074EB-66A4-4015-AEFD-74F15AC11495}" destId="{C2E2EAEC-80B9-4779-8834-3C35E36967E7}" srcOrd="3" destOrd="0" presId="urn:microsoft.com/office/officeart/2005/8/layout/vProcess5"/>
    <dgm:cxn modelId="{C205CD61-71BE-40AD-9413-71FDD5321E43}" type="presParOf" srcId="{1AD074EB-66A4-4015-AEFD-74F15AC11495}" destId="{A9C6BED7-F1B5-4EC2-BEDE-ED43836500BD}" srcOrd="4" destOrd="0" presId="urn:microsoft.com/office/officeart/2005/8/layout/vProcess5"/>
    <dgm:cxn modelId="{526A9FDE-9AC1-4570-B8E0-55FE01DADA39}" type="presParOf" srcId="{1AD074EB-66A4-4015-AEFD-74F15AC11495}" destId="{11D294C2-E3A6-4BCF-AB01-900316D54970}" srcOrd="5" destOrd="0" presId="urn:microsoft.com/office/officeart/2005/8/layout/vProcess5"/>
    <dgm:cxn modelId="{E7FF85E5-A309-4698-8456-64967BD94B0C}" type="presParOf" srcId="{1AD074EB-66A4-4015-AEFD-74F15AC11495}" destId="{FC5AE992-C8CB-41C3-972C-9732C67A234B}" srcOrd="6" destOrd="0" presId="urn:microsoft.com/office/officeart/2005/8/layout/vProcess5"/>
    <dgm:cxn modelId="{237253DD-C878-4725-B8F8-B6B48C6EE6EE}" type="presParOf" srcId="{1AD074EB-66A4-4015-AEFD-74F15AC11495}" destId="{4C4F23B0-D611-4E67-917C-BFB442D17B73}" srcOrd="7" destOrd="0" presId="urn:microsoft.com/office/officeart/2005/8/layout/vProcess5"/>
    <dgm:cxn modelId="{482D3A75-F5AF-4CC1-B67C-A3793C5EFAF2}" type="presParOf" srcId="{1AD074EB-66A4-4015-AEFD-74F15AC11495}" destId="{4583B2EC-AEDB-497D-B5CB-51F5B95665B1}" srcOrd="8" destOrd="0" presId="urn:microsoft.com/office/officeart/2005/8/layout/vProcess5"/>
    <dgm:cxn modelId="{9EEC4723-1095-45A5-AC59-BC0F5E2A8D49}" type="presParOf" srcId="{1AD074EB-66A4-4015-AEFD-74F15AC11495}" destId="{F837F254-9DFA-4ADA-B3AB-3F70D674D210}" srcOrd="9" destOrd="0" presId="urn:microsoft.com/office/officeart/2005/8/layout/vProcess5"/>
    <dgm:cxn modelId="{28EB0EFE-3C3E-42A3-A23B-C25D0F6540C1}" type="presParOf" srcId="{1AD074EB-66A4-4015-AEFD-74F15AC11495}" destId="{ACD6FF00-875A-42AC-95F8-313BED13B5E4}" srcOrd="10" destOrd="0" presId="urn:microsoft.com/office/officeart/2005/8/layout/vProcess5"/>
    <dgm:cxn modelId="{9E26A7A8-89FD-4CF9-958D-6004A8FDDE95}" type="presParOf" srcId="{1AD074EB-66A4-4015-AEFD-74F15AC11495}" destId="{26F9EB21-0E98-4731-8F2B-DDC0ED35E9D4}" srcOrd="11" destOrd="0" presId="urn:microsoft.com/office/officeart/2005/8/layout/vProcess5"/>
    <dgm:cxn modelId="{29528570-CD95-45C1-84F5-FE2AAF917B9A}" type="presParOf" srcId="{1AD074EB-66A4-4015-AEFD-74F15AC11495}" destId="{9724842F-03C2-4B41-A743-CC72ADADC903}" srcOrd="12" destOrd="0" presId="urn:microsoft.com/office/officeart/2005/8/layout/vProcess5"/>
    <dgm:cxn modelId="{834F1834-EC60-474D-BC78-CF1724F88AD9}" type="presParOf" srcId="{1AD074EB-66A4-4015-AEFD-74F15AC11495}" destId="{787DC165-A2C4-43C7-9DE2-7A4FB7B9E0E3}" srcOrd="13" destOrd="0" presId="urn:microsoft.com/office/officeart/2005/8/layout/vProcess5"/>
    <dgm:cxn modelId="{9198527C-72C7-45FB-BB97-734DEB13F6CF}" type="presParOf" srcId="{1AD074EB-66A4-4015-AEFD-74F15AC11495}" destId="{448DD152-6A04-4342-9D19-516BFE55BBD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noProof="0" dirty="0">
              <a:solidFill>
                <a:schemeClr val="tx1"/>
              </a:solidFill>
            </a:rPr>
            <a:t>Áherslur</a:t>
          </a:r>
          <a:endParaRPr lang="is-IS" sz="1600" noProof="0" dirty="0">
            <a:solidFill>
              <a:schemeClr val="tx1"/>
            </a:solidFill>
          </a:endParaRPr>
        </a:p>
      </dgm:t>
    </dgm:pt>
    <dgm:pt modelId="{583C39E8-EDC9-473C-A909-73B9447930B9}" type="parTrans" cxnId="{59A22B76-7DD4-4F3A-A9B9-148A104DA442}">
      <dgm:prSet/>
      <dgm:spPr/>
      <dgm:t>
        <a:bodyPr/>
        <a:lstStyle/>
        <a:p>
          <a:endParaRPr lang="is-IS" sz="1600" noProof="0" dirty="0"/>
        </a:p>
      </dgm:t>
    </dgm:pt>
    <dgm:pt modelId="{22128662-8298-4E1E-ADF2-D7EC140FDCF1}" type="sibTrans" cxnId="{59A22B76-7DD4-4F3A-A9B9-148A104DA442}">
      <dgm:prSet custT="1"/>
      <dgm:spPr>
        <a:solidFill>
          <a:schemeClr val="tx1"/>
        </a:solidFill>
      </dgm:spPr>
      <dgm:t>
        <a:bodyPr/>
        <a:lstStyle/>
        <a:p>
          <a:endParaRPr lang="is-IS" sz="700" noProof="0" dirty="0"/>
        </a:p>
      </dgm:t>
    </dgm:pt>
    <dgm:pt modelId="{E78E13A0-2172-4556-B544-93222657189D}">
      <dgm:prSet phldrT="[Text]" custT="1"/>
      <dgm:spPr>
        <a:solidFill>
          <a:schemeClr val="bg1"/>
        </a:solidFill>
        <a:ln>
          <a:solidFill>
            <a:schemeClr val="tx1"/>
          </a:solidFill>
        </a:ln>
      </dgm:spPr>
      <dgm:t>
        <a:bodyPr/>
        <a:lstStyle/>
        <a:p>
          <a:r>
            <a:rPr lang="is-IS" sz="1600" b="1" noProof="0" dirty="0">
              <a:solidFill>
                <a:schemeClr val="tx1"/>
              </a:solidFill>
            </a:rPr>
            <a:t>Aðgerðir</a:t>
          </a:r>
          <a:endParaRPr lang="is-IS" sz="1600" noProof="0" dirty="0">
            <a:solidFill>
              <a:schemeClr val="tx1"/>
            </a:solidFill>
          </a:endParaRPr>
        </a:p>
      </dgm:t>
    </dgm:pt>
    <dgm:pt modelId="{75E4D8A0-9F90-4BBB-B952-5D03A17A345C}" type="parTrans" cxnId="{A9D792FD-23E2-4382-8F03-5593D6AB6414}">
      <dgm:prSet/>
      <dgm:spPr/>
      <dgm:t>
        <a:bodyPr/>
        <a:lstStyle/>
        <a:p>
          <a:endParaRPr lang="is-IS" sz="1600" noProof="0" dirty="0"/>
        </a:p>
      </dgm:t>
    </dgm:pt>
    <dgm:pt modelId="{72BACC79-166B-4735-9A18-11EAF6B45C82}" type="sibTrans" cxnId="{A9D792FD-23E2-4382-8F03-5593D6AB6414}">
      <dgm:prSet custT="1"/>
      <dgm:spPr>
        <a:solidFill>
          <a:schemeClr val="tx1"/>
        </a:solidFill>
      </dgm:spPr>
      <dgm:t>
        <a:bodyPr/>
        <a:lstStyle/>
        <a:p>
          <a:endParaRPr lang="is-IS" sz="700" noProof="0" dirty="0"/>
        </a:p>
      </dgm:t>
    </dgm:pt>
    <dgm:pt modelId="{C53BFC26-16D8-4439-8944-33377A178823}">
      <dgm:prSet phldrT="[Text]" custT="1"/>
      <dgm:spPr>
        <a:noFill/>
        <a:ln>
          <a:solidFill>
            <a:schemeClr val="tx1"/>
          </a:solidFill>
        </a:ln>
      </dgm:spPr>
      <dgm:t>
        <a:bodyPr/>
        <a:lstStyle/>
        <a:p>
          <a:r>
            <a:rPr lang="is-IS" sz="1600" b="1" noProof="0" dirty="0">
              <a:solidFill>
                <a:schemeClr val="tx1"/>
              </a:solidFill>
            </a:rPr>
            <a:t>Markmið</a:t>
          </a:r>
          <a:endParaRPr lang="is-IS" sz="1600" noProof="0" dirty="0">
            <a:solidFill>
              <a:schemeClr val="tx1"/>
            </a:solidFill>
          </a:endParaRPr>
        </a:p>
      </dgm:t>
    </dgm:pt>
    <dgm:pt modelId="{B6BC9712-AB8E-4895-9B0A-B9F84FBFDA35}" type="parTrans" cxnId="{06D4E3D9-B411-48FF-ACA5-B311756EDAA7}">
      <dgm:prSet/>
      <dgm:spPr/>
      <dgm:t>
        <a:bodyPr/>
        <a:lstStyle/>
        <a:p>
          <a:endParaRPr lang="is-IS" sz="1600" noProof="0" dirty="0"/>
        </a:p>
      </dgm:t>
    </dgm:pt>
    <dgm:pt modelId="{C051B836-9A9D-4EE5-9004-2BB22F2747E8}" type="sibTrans" cxnId="{06D4E3D9-B411-48FF-ACA5-B311756EDAA7}">
      <dgm:prSet custT="1"/>
      <dgm:spPr>
        <a:solidFill>
          <a:schemeClr val="tx1"/>
        </a:solidFill>
      </dgm:spPr>
      <dgm:t>
        <a:bodyPr/>
        <a:lstStyle/>
        <a:p>
          <a:endParaRPr lang="is-IS" sz="700" noProof="0" dirty="0"/>
        </a:p>
      </dgm:t>
    </dgm:pt>
    <dgm:pt modelId="{2355BE98-86E5-46BF-9C4C-23D2D17113AA}">
      <dgm:prSet custT="1"/>
      <dgm:spPr>
        <a:solidFill>
          <a:schemeClr val="bg1"/>
        </a:solidFill>
        <a:ln>
          <a:solidFill>
            <a:schemeClr val="tx1"/>
          </a:solidFill>
        </a:ln>
      </dgm:spPr>
      <dgm:t>
        <a:bodyPr/>
        <a:lstStyle/>
        <a:p>
          <a:r>
            <a:rPr lang="is-IS" sz="1600" b="1" noProof="0" dirty="0" err="1">
              <a:solidFill>
                <a:schemeClr val="tx1"/>
              </a:solidFill>
            </a:rPr>
            <a:t>Megin-markmið</a:t>
          </a:r>
          <a:endParaRPr lang="is-IS" sz="1600" noProof="0" dirty="0">
            <a:solidFill>
              <a:schemeClr val="tx1"/>
            </a:solidFill>
          </a:endParaRPr>
        </a:p>
      </dgm:t>
    </dgm:pt>
    <dgm:pt modelId="{6C137D38-F03A-4464-8C58-80BC69D848F5}" type="parTrans" cxnId="{6261738B-37CE-444C-9147-18EF41CB8D8F}">
      <dgm:prSet/>
      <dgm:spPr/>
      <dgm:t>
        <a:bodyPr/>
        <a:lstStyle/>
        <a:p>
          <a:endParaRPr lang="is-IS" sz="1600" noProof="0" dirty="0"/>
        </a:p>
      </dgm:t>
    </dgm:pt>
    <dgm:pt modelId="{FB6374F4-75F6-4E5B-9D2C-49612D43BDD7}" type="sibTrans" cxnId="{6261738B-37CE-444C-9147-18EF41CB8D8F}">
      <dgm:prSet custT="1"/>
      <dgm:spPr>
        <a:solidFill>
          <a:schemeClr val="tx1"/>
        </a:solidFill>
      </dgm:spPr>
      <dgm:t>
        <a:bodyPr/>
        <a:lstStyle/>
        <a:p>
          <a:endParaRPr lang="is-IS" sz="800" noProof="0" dirty="0"/>
        </a:p>
      </dgm:t>
    </dgm:pt>
    <dgm:pt modelId="{AA31EE21-3F76-42BC-AEE7-1678B3827275}">
      <dgm:prSet custT="1"/>
      <dgm:spPr>
        <a:noFill/>
        <a:ln>
          <a:solidFill>
            <a:schemeClr val="tx1"/>
          </a:solidFill>
        </a:ln>
      </dgm:spPr>
      <dgm:t>
        <a:bodyPr/>
        <a:lstStyle/>
        <a:p>
          <a:r>
            <a:rPr lang="is-IS" sz="1600" b="1" noProof="0" dirty="0" err="1">
              <a:solidFill>
                <a:schemeClr val="tx1"/>
              </a:solidFill>
            </a:rPr>
            <a:t>Framtíðar-sýn</a:t>
          </a:r>
          <a:r>
            <a:rPr lang="is-IS" sz="1600" noProof="0" dirty="0">
              <a:solidFill>
                <a:schemeClr val="tx1"/>
              </a:solidFill>
            </a:rPr>
            <a:t>          </a:t>
          </a:r>
        </a:p>
      </dgm:t>
    </dgm:pt>
    <dgm:pt modelId="{F15E4603-56CB-4698-B068-E84E6D4EB320}" type="parTrans" cxnId="{B00CDAE0-93AD-401A-899D-9625B7607E7C}">
      <dgm:prSet/>
      <dgm:spPr/>
      <dgm:t>
        <a:bodyPr/>
        <a:lstStyle/>
        <a:p>
          <a:endParaRPr lang="is-IS" sz="1600" noProof="0" dirty="0"/>
        </a:p>
      </dgm:t>
    </dgm:pt>
    <dgm:pt modelId="{0B3A500A-8688-42E3-96BC-24A689C07E99}" type="sibTrans" cxnId="{B00CDAE0-93AD-401A-899D-9625B7607E7C}">
      <dgm:prSet/>
      <dgm:spPr/>
      <dgm:t>
        <a:bodyPr/>
        <a:lstStyle/>
        <a:p>
          <a:endParaRPr lang="is-IS" sz="1600" noProof="0" dirty="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dirty="0">
              <a:solidFill>
                <a:schemeClr val="tx1"/>
              </a:solidFill>
            </a:rPr>
            <a:t>Aðföng</a:t>
          </a:r>
          <a:r>
            <a:rPr lang="is-IS" sz="1600" dirty="0">
              <a:solidFill>
                <a:schemeClr val="tx1"/>
              </a:solidFill>
            </a:rPr>
            <a:t>         (e. </a:t>
          </a:r>
          <a:r>
            <a:rPr lang="is-IS" sz="1600" dirty="0" err="1">
              <a:solidFill>
                <a:schemeClr val="tx1"/>
              </a:solidFill>
            </a:rPr>
            <a:t>Input</a:t>
          </a:r>
          <a:r>
            <a:rPr lang="is-IS" sz="1600" dirty="0">
              <a:solidFill>
                <a:schemeClr val="tx1"/>
              </a:solidFill>
            </a:rPr>
            <a:t>)</a:t>
          </a:r>
        </a:p>
      </dgm:t>
    </dgm:pt>
    <dgm:pt modelId="{583C39E8-EDC9-473C-A909-73B9447930B9}" type="parTrans" cxnId="{59A22B76-7DD4-4F3A-A9B9-148A104DA442}">
      <dgm:prSet/>
      <dgm:spPr/>
      <dgm:t>
        <a:bodyPr/>
        <a:lstStyle/>
        <a:p>
          <a:endParaRPr lang="is-IS" sz="1600"/>
        </a:p>
      </dgm:t>
    </dgm:pt>
    <dgm:pt modelId="{22128662-8298-4E1E-ADF2-D7EC140FDCF1}" type="sibTrans" cxnId="{59A22B76-7DD4-4F3A-A9B9-148A104DA442}">
      <dgm:prSet custT="1"/>
      <dgm:spPr>
        <a:solidFill>
          <a:schemeClr val="tx1"/>
        </a:solidFill>
      </dgm:spPr>
      <dgm:t>
        <a:bodyPr/>
        <a:lstStyle/>
        <a:p>
          <a:endParaRPr lang="is-IS" sz="700"/>
        </a:p>
      </dgm:t>
    </dgm:pt>
    <dgm:pt modelId="{E78E13A0-2172-4556-B544-93222657189D}">
      <dgm:prSet phldrT="[Text]" custT="1"/>
      <dgm:spPr>
        <a:solidFill>
          <a:schemeClr val="bg1"/>
        </a:solidFill>
        <a:ln>
          <a:solidFill>
            <a:schemeClr val="tx1"/>
          </a:solidFill>
        </a:ln>
      </dgm:spPr>
      <dgm:t>
        <a:bodyPr/>
        <a:lstStyle/>
        <a:p>
          <a:r>
            <a:rPr lang="is-IS" sz="1600" b="1" dirty="0">
              <a:solidFill>
                <a:schemeClr val="tx1"/>
              </a:solidFill>
            </a:rPr>
            <a:t>Ferli</a:t>
          </a:r>
          <a:r>
            <a:rPr lang="is-IS" sz="1600" dirty="0">
              <a:solidFill>
                <a:schemeClr val="tx1"/>
              </a:solidFill>
            </a:rPr>
            <a:t>              (e. </a:t>
          </a:r>
          <a:r>
            <a:rPr lang="is-IS" sz="1600" dirty="0" err="1">
              <a:solidFill>
                <a:schemeClr val="tx1"/>
              </a:solidFill>
            </a:rPr>
            <a:t>Activities</a:t>
          </a:r>
          <a:r>
            <a:rPr lang="is-IS" sz="1600" dirty="0">
              <a:solidFill>
                <a:schemeClr val="tx1"/>
              </a:solidFill>
            </a:rPr>
            <a:t>/ </a:t>
          </a:r>
          <a:r>
            <a:rPr lang="is-IS" sz="1600" dirty="0" err="1">
              <a:solidFill>
                <a:schemeClr val="tx1"/>
              </a:solidFill>
            </a:rPr>
            <a:t>Process</a:t>
          </a:r>
          <a:r>
            <a:rPr lang="is-IS" sz="1600" dirty="0">
              <a:solidFill>
                <a:schemeClr val="tx1"/>
              </a:solidFill>
            </a:rPr>
            <a:t>)</a:t>
          </a:r>
        </a:p>
      </dgm:t>
    </dgm:pt>
    <dgm:pt modelId="{75E4D8A0-9F90-4BBB-B952-5D03A17A345C}" type="parTrans" cxnId="{A9D792FD-23E2-4382-8F03-5593D6AB6414}">
      <dgm:prSet/>
      <dgm:spPr/>
      <dgm:t>
        <a:bodyPr/>
        <a:lstStyle/>
        <a:p>
          <a:endParaRPr lang="is-IS" sz="1600"/>
        </a:p>
      </dgm:t>
    </dgm:pt>
    <dgm:pt modelId="{72BACC79-166B-4735-9A18-11EAF6B45C82}" type="sibTrans" cxnId="{A9D792FD-23E2-4382-8F03-5593D6AB6414}">
      <dgm:prSet custT="1"/>
      <dgm:spPr>
        <a:solidFill>
          <a:schemeClr val="tx1"/>
        </a:solidFill>
      </dgm:spPr>
      <dgm:t>
        <a:bodyPr/>
        <a:lstStyle/>
        <a:p>
          <a:endParaRPr lang="is-IS" sz="700"/>
        </a:p>
      </dgm:t>
    </dgm:pt>
    <dgm:pt modelId="{C53BFC26-16D8-4439-8944-33377A178823}">
      <dgm:prSet phldrT="[Text]" custT="1"/>
      <dgm:spPr>
        <a:solidFill>
          <a:schemeClr val="bg1"/>
        </a:solidFill>
        <a:ln>
          <a:solidFill>
            <a:schemeClr val="tx1"/>
          </a:solidFill>
        </a:ln>
      </dgm:spPr>
      <dgm:t>
        <a:bodyPr/>
        <a:lstStyle/>
        <a:p>
          <a:r>
            <a:rPr lang="is-IS" sz="1600" b="1" dirty="0">
              <a:solidFill>
                <a:schemeClr val="tx1"/>
              </a:solidFill>
            </a:rPr>
            <a:t>Afurðir / Skilvirkni       </a:t>
          </a:r>
          <a:r>
            <a:rPr lang="is-IS" sz="1600" dirty="0">
              <a:solidFill>
                <a:schemeClr val="tx1"/>
              </a:solidFill>
            </a:rPr>
            <a:t>(e. </a:t>
          </a:r>
          <a:r>
            <a:rPr lang="is-IS" sz="1600" dirty="0" err="1">
              <a:solidFill>
                <a:schemeClr val="tx1"/>
              </a:solidFill>
            </a:rPr>
            <a:t>Output</a:t>
          </a:r>
          <a:r>
            <a:rPr lang="is-IS" sz="1600" dirty="0">
              <a:solidFill>
                <a:schemeClr val="tx1"/>
              </a:solidFill>
            </a:rPr>
            <a:t>)</a:t>
          </a:r>
        </a:p>
      </dgm:t>
    </dgm:pt>
    <dgm:pt modelId="{B6BC9712-AB8E-4895-9B0A-B9F84FBFDA35}" type="parTrans" cxnId="{06D4E3D9-B411-48FF-ACA5-B311756EDAA7}">
      <dgm:prSet/>
      <dgm:spPr/>
      <dgm:t>
        <a:bodyPr/>
        <a:lstStyle/>
        <a:p>
          <a:endParaRPr lang="is-IS" sz="1600"/>
        </a:p>
      </dgm:t>
    </dgm:pt>
    <dgm:pt modelId="{C051B836-9A9D-4EE5-9004-2BB22F2747E8}" type="sibTrans" cxnId="{06D4E3D9-B411-48FF-ACA5-B311756EDAA7}">
      <dgm:prSet custT="1"/>
      <dgm:spPr>
        <a:solidFill>
          <a:schemeClr val="tx1"/>
        </a:solidFill>
      </dgm:spPr>
      <dgm:t>
        <a:bodyPr/>
        <a:lstStyle/>
        <a:p>
          <a:endParaRPr lang="is-IS" sz="700"/>
        </a:p>
      </dgm:t>
    </dgm:pt>
    <dgm:pt modelId="{2355BE98-86E5-46BF-9C4C-23D2D17113AA}">
      <dgm:prSet custT="1"/>
      <dgm:spPr>
        <a:solidFill>
          <a:schemeClr val="bg1"/>
        </a:solidFill>
        <a:ln>
          <a:solidFill>
            <a:schemeClr val="tx1"/>
          </a:solidFill>
        </a:ln>
      </dgm:spPr>
      <dgm:t>
        <a:bodyPr/>
        <a:lstStyle/>
        <a:p>
          <a:r>
            <a:rPr lang="is-IS" sz="1600" b="1" dirty="0">
              <a:solidFill>
                <a:schemeClr val="tx1"/>
              </a:solidFill>
            </a:rPr>
            <a:t>Áhrif</a:t>
          </a:r>
          <a:r>
            <a:rPr lang="is-IS" sz="1600" dirty="0">
              <a:solidFill>
                <a:schemeClr val="tx1"/>
              </a:solidFill>
            </a:rPr>
            <a:t>          (e. </a:t>
          </a:r>
          <a:r>
            <a:rPr lang="is-IS" sz="1600" dirty="0" err="1">
              <a:solidFill>
                <a:schemeClr val="tx1"/>
              </a:solidFill>
            </a:rPr>
            <a:t>Outcome</a:t>
          </a:r>
          <a:r>
            <a:rPr lang="is-IS" sz="1600" dirty="0">
              <a:solidFill>
                <a:schemeClr val="tx1"/>
              </a:solidFill>
            </a:rPr>
            <a:t>)</a:t>
          </a:r>
        </a:p>
      </dgm:t>
    </dgm:pt>
    <dgm:pt modelId="{6C137D38-F03A-4464-8C58-80BC69D848F5}" type="parTrans" cxnId="{6261738B-37CE-444C-9147-18EF41CB8D8F}">
      <dgm:prSet/>
      <dgm:spPr/>
      <dgm:t>
        <a:bodyPr/>
        <a:lstStyle/>
        <a:p>
          <a:endParaRPr lang="is-IS" sz="1600"/>
        </a:p>
      </dgm:t>
    </dgm:pt>
    <dgm:pt modelId="{FB6374F4-75F6-4E5B-9D2C-49612D43BDD7}" type="sibTrans" cxnId="{6261738B-37CE-444C-9147-18EF41CB8D8F}">
      <dgm:prSet custT="1"/>
      <dgm:spPr>
        <a:solidFill>
          <a:schemeClr val="tx1"/>
        </a:solidFill>
      </dgm:spPr>
      <dgm:t>
        <a:bodyPr/>
        <a:lstStyle/>
        <a:p>
          <a:endParaRPr lang="is-IS" sz="800"/>
        </a:p>
      </dgm:t>
    </dgm:pt>
    <dgm:pt modelId="{AA31EE21-3F76-42BC-AEE7-1678B3827275}">
      <dgm:prSet custT="1"/>
      <dgm:spPr>
        <a:solidFill>
          <a:schemeClr val="bg1"/>
        </a:solidFill>
        <a:ln>
          <a:solidFill>
            <a:schemeClr val="tx1"/>
          </a:solidFill>
        </a:ln>
      </dgm:spPr>
      <dgm:t>
        <a:bodyPr/>
        <a:lstStyle/>
        <a:p>
          <a:r>
            <a:rPr lang="is-IS" sz="1600" b="1" dirty="0">
              <a:solidFill>
                <a:schemeClr val="tx1"/>
              </a:solidFill>
            </a:rPr>
            <a:t>Framfarir</a:t>
          </a:r>
          <a:r>
            <a:rPr lang="is-IS" sz="1600" dirty="0">
              <a:solidFill>
                <a:schemeClr val="tx1"/>
              </a:solidFill>
            </a:rPr>
            <a:t>          (e</a:t>
          </a:r>
          <a:r>
            <a:rPr lang="is-IS" sz="1600">
              <a:solidFill>
                <a:schemeClr val="tx1"/>
              </a:solidFill>
            </a:rPr>
            <a:t>. End-Outcome</a:t>
          </a:r>
          <a:r>
            <a:rPr lang="is-IS" sz="1600" dirty="0">
              <a:solidFill>
                <a:schemeClr val="tx1"/>
              </a:solidFill>
            </a:rPr>
            <a:t>)</a:t>
          </a:r>
        </a:p>
      </dgm:t>
    </dgm:pt>
    <dgm:pt modelId="{F15E4603-56CB-4698-B068-E84E6D4EB320}" type="parTrans" cxnId="{B00CDAE0-93AD-401A-899D-9625B7607E7C}">
      <dgm:prSet/>
      <dgm:spPr/>
      <dgm:t>
        <a:bodyPr/>
        <a:lstStyle/>
        <a:p>
          <a:endParaRPr lang="is-IS" sz="1600"/>
        </a:p>
      </dgm:t>
    </dgm:pt>
    <dgm:pt modelId="{0B3A500A-8688-42E3-96BC-24A689C07E99}" type="sibTrans" cxnId="{B00CDAE0-93AD-401A-899D-9625B7607E7C}">
      <dgm:prSet/>
      <dgm:spPr/>
      <dgm:t>
        <a:bodyPr/>
        <a:lstStyle/>
        <a:p>
          <a:endParaRPr lang="is-IS" sz="16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noProof="0" dirty="0">
              <a:solidFill>
                <a:schemeClr val="tx1"/>
              </a:solidFill>
            </a:rPr>
            <a:t>Áherslur</a:t>
          </a:r>
          <a:endParaRPr lang="is-IS" sz="1600" noProof="0" dirty="0">
            <a:solidFill>
              <a:schemeClr val="tx1"/>
            </a:solidFill>
          </a:endParaRPr>
        </a:p>
      </dgm:t>
    </dgm:pt>
    <dgm:pt modelId="{583C39E8-EDC9-473C-A909-73B9447930B9}" type="parTrans" cxnId="{59A22B76-7DD4-4F3A-A9B9-148A104DA442}">
      <dgm:prSet/>
      <dgm:spPr/>
      <dgm:t>
        <a:bodyPr/>
        <a:lstStyle/>
        <a:p>
          <a:endParaRPr lang="is-IS" sz="1600" noProof="0" dirty="0"/>
        </a:p>
      </dgm:t>
    </dgm:pt>
    <dgm:pt modelId="{22128662-8298-4E1E-ADF2-D7EC140FDCF1}" type="sibTrans" cxnId="{59A22B76-7DD4-4F3A-A9B9-148A104DA442}">
      <dgm:prSet custT="1"/>
      <dgm:spPr>
        <a:solidFill>
          <a:schemeClr val="tx1"/>
        </a:solidFill>
      </dgm:spPr>
      <dgm:t>
        <a:bodyPr/>
        <a:lstStyle/>
        <a:p>
          <a:endParaRPr lang="is-IS" sz="700" noProof="0" dirty="0"/>
        </a:p>
      </dgm:t>
    </dgm:pt>
    <dgm:pt modelId="{E78E13A0-2172-4556-B544-93222657189D}">
      <dgm:prSet phldrT="[Text]" custT="1"/>
      <dgm:spPr>
        <a:solidFill>
          <a:schemeClr val="accent3">
            <a:lumMod val="75000"/>
          </a:schemeClr>
        </a:solidFill>
        <a:ln>
          <a:solidFill>
            <a:schemeClr val="tx1"/>
          </a:solidFill>
        </a:ln>
      </dgm:spPr>
      <dgm:t>
        <a:bodyPr/>
        <a:lstStyle/>
        <a:p>
          <a:r>
            <a:rPr lang="is-IS" sz="1600" b="1" noProof="0" dirty="0">
              <a:solidFill>
                <a:schemeClr val="bg1"/>
              </a:solidFill>
            </a:rPr>
            <a:t>Aðgerðir</a:t>
          </a:r>
          <a:endParaRPr lang="is-IS" sz="1600" noProof="0" dirty="0">
            <a:solidFill>
              <a:schemeClr val="bg1"/>
            </a:solidFill>
          </a:endParaRPr>
        </a:p>
      </dgm:t>
    </dgm:pt>
    <dgm:pt modelId="{75E4D8A0-9F90-4BBB-B952-5D03A17A345C}" type="parTrans" cxnId="{A9D792FD-23E2-4382-8F03-5593D6AB6414}">
      <dgm:prSet/>
      <dgm:spPr/>
      <dgm:t>
        <a:bodyPr/>
        <a:lstStyle/>
        <a:p>
          <a:endParaRPr lang="is-IS" sz="1600" noProof="0" dirty="0"/>
        </a:p>
      </dgm:t>
    </dgm:pt>
    <dgm:pt modelId="{72BACC79-166B-4735-9A18-11EAF6B45C82}" type="sibTrans" cxnId="{A9D792FD-23E2-4382-8F03-5593D6AB6414}">
      <dgm:prSet custT="1"/>
      <dgm:spPr>
        <a:solidFill>
          <a:schemeClr val="tx1"/>
        </a:solidFill>
      </dgm:spPr>
      <dgm:t>
        <a:bodyPr/>
        <a:lstStyle/>
        <a:p>
          <a:endParaRPr lang="is-IS" sz="700" noProof="0" dirty="0"/>
        </a:p>
      </dgm:t>
    </dgm:pt>
    <dgm:pt modelId="{C53BFC26-16D8-4439-8944-33377A178823}">
      <dgm:prSet phldrT="[Text]" custT="1"/>
      <dgm:spPr>
        <a:solidFill>
          <a:schemeClr val="bg1"/>
        </a:solidFill>
        <a:ln>
          <a:solidFill>
            <a:schemeClr val="tx1"/>
          </a:solidFill>
        </a:ln>
      </dgm:spPr>
      <dgm:t>
        <a:bodyPr/>
        <a:lstStyle/>
        <a:p>
          <a:r>
            <a:rPr lang="is-IS" sz="1600" b="1" noProof="0" dirty="0">
              <a:solidFill>
                <a:schemeClr val="tx1"/>
              </a:solidFill>
            </a:rPr>
            <a:t>Markmið</a:t>
          </a:r>
          <a:endParaRPr lang="is-IS" sz="1600" noProof="0" dirty="0">
            <a:solidFill>
              <a:schemeClr val="tx1"/>
            </a:solidFill>
          </a:endParaRPr>
        </a:p>
      </dgm:t>
    </dgm:pt>
    <dgm:pt modelId="{B6BC9712-AB8E-4895-9B0A-B9F84FBFDA35}" type="parTrans" cxnId="{06D4E3D9-B411-48FF-ACA5-B311756EDAA7}">
      <dgm:prSet/>
      <dgm:spPr/>
      <dgm:t>
        <a:bodyPr/>
        <a:lstStyle/>
        <a:p>
          <a:endParaRPr lang="is-IS" sz="1600" noProof="0" dirty="0"/>
        </a:p>
      </dgm:t>
    </dgm:pt>
    <dgm:pt modelId="{C051B836-9A9D-4EE5-9004-2BB22F2747E8}" type="sibTrans" cxnId="{06D4E3D9-B411-48FF-ACA5-B311756EDAA7}">
      <dgm:prSet custT="1"/>
      <dgm:spPr>
        <a:solidFill>
          <a:schemeClr val="tx1"/>
        </a:solidFill>
      </dgm:spPr>
      <dgm:t>
        <a:bodyPr/>
        <a:lstStyle/>
        <a:p>
          <a:endParaRPr lang="is-IS" sz="700" noProof="0" dirty="0"/>
        </a:p>
      </dgm:t>
    </dgm:pt>
    <dgm:pt modelId="{2355BE98-86E5-46BF-9C4C-23D2D17113AA}">
      <dgm:prSet custT="1"/>
      <dgm:spPr>
        <a:solidFill>
          <a:schemeClr val="bg1"/>
        </a:solidFill>
        <a:ln>
          <a:solidFill>
            <a:schemeClr val="tx1"/>
          </a:solidFill>
        </a:ln>
      </dgm:spPr>
      <dgm:t>
        <a:bodyPr/>
        <a:lstStyle/>
        <a:p>
          <a:r>
            <a:rPr lang="is-IS" sz="1600" b="1" noProof="0" dirty="0" err="1">
              <a:solidFill>
                <a:schemeClr val="tx1"/>
              </a:solidFill>
            </a:rPr>
            <a:t>Meginmark-mið</a:t>
          </a:r>
          <a:endParaRPr lang="is-IS" sz="1600" noProof="0" dirty="0">
            <a:solidFill>
              <a:schemeClr val="tx1"/>
            </a:solidFill>
          </a:endParaRPr>
        </a:p>
      </dgm:t>
    </dgm:pt>
    <dgm:pt modelId="{6C137D38-F03A-4464-8C58-80BC69D848F5}" type="parTrans" cxnId="{6261738B-37CE-444C-9147-18EF41CB8D8F}">
      <dgm:prSet/>
      <dgm:spPr/>
      <dgm:t>
        <a:bodyPr/>
        <a:lstStyle/>
        <a:p>
          <a:endParaRPr lang="is-IS" sz="1600" noProof="0" dirty="0"/>
        </a:p>
      </dgm:t>
    </dgm:pt>
    <dgm:pt modelId="{FB6374F4-75F6-4E5B-9D2C-49612D43BDD7}" type="sibTrans" cxnId="{6261738B-37CE-444C-9147-18EF41CB8D8F}">
      <dgm:prSet custT="1"/>
      <dgm:spPr>
        <a:solidFill>
          <a:schemeClr val="tx1"/>
        </a:solidFill>
      </dgm:spPr>
      <dgm:t>
        <a:bodyPr/>
        <a:lstStyle/>
        <a:p>
          <a:endParaRPr lang="is-IS" sz="800" noProof="0" dirty="0"/>
        </a:p>
      </dgm:t>
    </dgm:pt>
    <dgm:pt modelId="{AA31EE21-3F76-42BC-AEE7-1678B3827275}">
      <dgm:prSet custT="1"/>
      <dgm:spPr>
        <a:noFill/>
        <a:ln>
          <a:solidFill>
            <a:schemeClr val="tx1"/>
          </a:solidFill>
        </a:ln>
      </dgm:spPr>
      <dgm:t>
        <a:bodyPr/>
        <a:lstStyle/>
        <a:p>
          <a:r>
            <a:rPr lang="is-IS" sz="1600" b="1" noProof="0" dirty="0" err="1">
              <a:solidFill>
                <a:schemeClr val="tx1"/>
              </a:solidFill>
            </a:rPr>
            <a:t>Framtíðar-sýn</a:t>
          </a:r>
          <a:r>
            <a:rPr lang="is-IS" sz="1600" noProof="0" dirty="0">
              <a:solidFill>
                <a:schemeClr val="tx1"/>
              </a:solidFill>
            </a:rPr>
            <a:t>          </a:t>
          </a:r>
        </a:p>
      </dgm:t>
    </dgm:pt>
    <dgm:pt modelId="{F15E4603-56CB-4698-B068-E84E6D4EB320}" type="parTrans" cxnId="{B00CDAE0-93AD-401A-899D-9625B7607E7C}">
      <dgm:prSet/>
      <dgm:spPr/>
      <dgm:t>
        <a:bodyPr/>
        <a:lstStyle/>
        <a:p>
          <a:endParaRPr lang="is-IS" sz="1600" noProof="0" dirty="0"/>
        </a:p>
      </dgm:t>
    </dgm:pt>
    <dgm:pt modelId="{0B3A500A-8688-42E3-96BC-24A689C07E99}" type="sibTrans" cxnId="{B00CDAE0-93AD-401A-899D-9625B7607E7C}">
      <dgm:prSet/>
      <dgm:spPr/>
      <dgm:t>
        <a:bodyPr/>
        <a:lstStyle/>
        <a:p>
          <a:endParaRPr lang="is-IS" sz="1600" noProof="0" dirty="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dirty="0">
              <a:solidFill>
                <a:schemeClr val="tx1"/>
              </a:solidFill>
            </a:rPr>
            <a:t>Aðföng</a:t>
          </a:r>
          <a:r>
            <a:rPr lang="is-IS" sz="1600" dirty="0">
              <a:solidFill>
                <a:schemeClr val="tx1"/>
              </a:solidFill>
            </a:rPr>
            <a:t>         (e. </a:t>
          </a:r>
          <a:r>
            <a:rPr lang="is-IS" sz="1600" dirty="0" err="1">
              <a:solidFill>
                <a:schemeClr val="tx1"/>
              </a:solidFill>
            </a:rPr>
            <a:t>Input</a:t>
          </a:r>
          <a:r>
            <a:rPr lang="is-IS" sz="1600" dirty="0">
              <a:solidFill>
                <a:schemeClr val="tx1"/>
              </a:solidFill>
            </a:rPr>
            <a:t>)</a:t>
          </a:r>
        </a:p>
      </dgm:t>
    </dgm:pt>
    <dgm:pt modelId="{583C39E8-EDC9-473C-A909-73B9447930B9}" type="parTrans" cxnId="{59A22B76-7DD4-4F3A-A9B9-148A104DA442}">
      <dgm:prSet/>
      <dgm:spPr/>
      <dgm:t>
        <a:bodyPr/>
        <a:lstStyle/>
        <a:p>
          <a:endParaRPr lang="is-IS" sz="1600"/>
        </a:p>
      </dgm:t>
    </dgm:pt>
    <dgm:pt modelId="{22128662-8298-4E1E-ADF2-D7EC140FDCF1}" type="sibTrans" cxnId="{59A22B76-7DD4-4F3A-A9B9-148A104DA442}">
      <dgm:prSet custT="1"/>
      <dgm:spPr>
        <a:solidFill>
          <a:schemeClr val="tx1"/>
        </a:solidFill>
      </dgm:spPr>
      <dgm:t>
        <a:bodyPr/>
        <a:lstStyle/>
        <a:p>
          <a:endParaRPr lang="is-IS" sz="700"/>
        </a:p>
      </dgm:t>
    </dgm:pt>
    <dgm:pt modelId="{E78E13A0-2172-4556-B544-93222657189D}">
      <dgm:prSet phldrT="[Text]" custT="1"/>
      <dgm:spPr>
        <a:solidFill>
          <a:schemeClr val="bg1"/>
        </a:solidFill>
        <a:ln>
          <a:solidFill>
            <a:schemeClr val="tx1"/>
          </a:solidFill>
        </a:ln>
      </dgm:spPr>
      <dgm:t>
        <a:bodyPr/>
        <a:lstStyle/>
        <a:p>
          <a:r>
            <a:rPr lang="is-IS" sz="1600" b="1" dirty="0">
              <a:solidFill>
                <a:schemeClr val="tx1"/>
              </a:solidFill>
            </a:rPr>
            <a:t>Ferli</a:t>
          </a:r>
          <a:r>
            <a:rPr lang="is-IS" sz="1600" dirty="0">
              <a:solidFill>
                <a:schemeClr val="tx1"/>
              </a:solidFill>
            </a:rPr>
            <a:t>              (e. </a:t>
          </a:r>
          <a:r>
            <a:rPr lang="is-IS" sz="1600" dirty="0" err="1">
              <a:solidFill>
                <a:schemeClr val="tx1"/>
              </a:solidFill>
            </a:rPr>
            <a:t>Activities</a:t>
          </a:r>
          <a:r>
            <a:rPr lang="is-IS" sz="1600" dirty="0">
              <a:solidFill>
                <a:schemeClr val="tx1"/>
              </a:solidFill>
            </a:rPr>
            <a:t>/ </a:t>
          </a:r>
          <a:r>
            <a:rPr lang="is-IS" sz="1600" dirty="0" err="1">
              <a:solidFill>
                <a:schemeClr val="tx1"/>
              </a:solidFill>
            </a:rPr>
            <a:t>Process</a:t>
          </a:r>
          <a:r>
            <a:rPr lang="is-IS" sz="1600" dirty="0">
              <a:solidFill>
                <a:schemeClr val="tx1"/>
              </a:solidFill>
            </a:rPr>
            <a:t>)</a:t>
          </a:r>
        </a:p>
      </dgm:t>
    </dgm:pt>
    <dgm:pt modelId="{75E4D8A0-9F90-4BBB-B952-5D03A17A345C}" type="parTrans" cxnId="{A9D792FD-23E2-4382-8F03-5593D6AB6414}">
      <dgm:prSet/>
      <dgm:spPr/>
      <dgm:t>
        <a:bodyPr/>
        <a:lstStyle/>
        <a:p>
          <a:endParaRPr lang="is-IS" sz="1600"/>
        </a:p>
      </dgm:t>
    </dgm:pt>
    <dgm:pt modelId="{72BACC79-166B-4735-9A18-11EAF6B45C82}" type="sibTrans" cxnId="{A9D792FD-23E2-4382-8F03-5593D6AB6414}">
      <dgm:prSet custT="1"/>
      <dgm:spPr>
        <a:solidFill>
          <a:schemeClr val="tx1"/>
        </a:solidFill>
      </dgm:spPr>
      <dgm:t>
        <a:bodyPr/>
        <a:lstStyle/>
        <a:p>
          <a:endParaRPr lang="is-IS" sz="700"/>
        </a:p>
      </dgm:t>
    </dgm:pt>
    <dgm:pt modelId="{C53BFC26-16D8-4439-8944-33377A178823}">
      <dgm:prSet phldrT="[Text]" custT="1"/>
      <dgm:spPr>
        <a:solidFill>
          <a:schemeClr val="bg1"/>
        </a:solidFill>
        <a:ln>
          <a:solidFill>
            <a:schemeClr val="tx1"/>
          </a:solidFill>
        </a:ln>
      </dgm:spPr>
      <dgm:t>
        <a:bodyPr/>
        <a:lstStyle/>
        <a:p>
          <a:r>
            <a:rPr lang="is-IS" sz="1600" b="1" dirty="0">
              <a:solidFill>
                <a:schemeClr val="tx1"/>
              </a:solidFill>
            </a:rPr>
            <a:t>Afurðir / Skilvirkni       </a:t>
          </a:r>
          <a:r>
            <a:rPr lang="is-IS" sz="1600" dirty="0">
              <a:solidFill>
                <a:schemeClr val="tx1"/>
              </a:solidFill>
            </a:rPr>
            <a:t>(e. </a:t>
          </a:r>
          <a:r>
            <a:rPr lang="is-IS" sz="1600" dirty="0" err="1">
              <a:solidFill>
                <a:schemeClr val="tx1"/>
              </a:solidFill>
            </a:rPr>
            <a:t>Output</a:t>
          </a:r>
          <a:r>
            <a:rPr lang="is-IS" sz="1600" dirty="0">
              <a:solidFill>
                <a:schemeClr val="tx1"/>
              </a:solidFill>
            </a:rPr>
            <a:t>)</a:t>
          </a:r>
        </a:p>
      </dgm:t>
    </dgm:pt>
    <dgm:pt modelId="{B6BC9712-AB8E-4895-9B0A-B9F84FBFDA35}" type="parTrans" cxnId="{06D4E3D9-B411-48FF-ACA5-B311756EDAA7}">
      <dgm:prSet/>
      <dgm:spPr/>
      <dgm:t>
        <a:bodyPr/>
        <a:lstStyle/>
        <a:p>
          <a:endParaRPr lang="is-IS" sz="1600"/>
        </a:p>
      </dgm:t>
    </dgm:pt>
    <dgm:pt modelId="{C051B836-9A9D-4EE5-9004-2BB22F2747E8}" type="sibTrans" cxnId="{06D4E3D9-B411-48FF-ACA5-B311756EDAA7}">
      <dgm:prSet custT="1"/>
      <dgm:spPr>
        <a:solidFill>
          <a:schemeClr val="tx1"/>
        </a:solidFill>
      </dgm:spPr>
      <dgm:t>
        <a:bodyPr/>
        <a:lstStyle/>
        <a:p>
          <a:endParaRPr lang="is-IS" sz="700"/>
        </a:p>
      </dgm:t>
    </dgm:pt>
    <dgm:pt modelId="{2355BE98-86E5-46BF-9C4C-23D2D17113AA}">
      <dgm:prSet custT="1"/>
      <dgm:spPr>
        <a:solidFill>
          <a:schemeClr val="bg1"/>
        </a:solidFill>
        <a:ln>
          <a:solidFill>
            <a:schemeClr val="tx1"/>
          </a:solidFill>
        </a:ln>
      </dgm:spPr>
      <dgm:t>
        <a:bodyPr/>
        <a:lstStyle/>
        <a:p>
          <a:r>
            <a:rPr lang="is-IS" sz="1600" b="1" dirty="0">
              <a:solidFill>
                <a:schemeClr val="tx1"/>
              </a:solidFill>
            </a:rPr>
            <a:t>Áhrif</a:t>
          </a:r>
          <a:r>
            <a:rPr lang="is-IS" sz="1600" dirty="0">
              <a:solidFill>
                <a:schemeClr val="tx1"/>
              </a:solidFill>
            </a:rPr>
            <a:t>          (e. </a:t>
          </a:r>
          <a:r>
            <a:rPr lang="is-IS" sz="1600" dirty="0" err="1">
              <a:solidFill>
                <a:schemeClr val="tx1"/>
              </a:solidFill>
            </a:rPr>
            <a:t>Outcome</a:t>
          </a:r>
          <a:r>
            <a:rPr lang="is-IS" sz="1600" dirty="0">
              <a:solidFill>
                <a:schemeClr val="tx1"/>
              </a:solidFill>
            </a:rPr>
            <a:t>)</a:t>
          </a:r>
        </a:p>
      </dgm:t>
    </dgm:pt>
    <dgm:pt modelId="{6C137D38-F03A-4464-8C58-80BC69D848F5}" type="parTrans" cxnId="{6261738B-37CE-444C-9147-18EF41CB8D8F}">
      <dgm:prSet/>
      <dgm:spPr/>
      <dgm:t>
        <a:bodyPr/>
        <a:lstStyle/>
        <a:p>
          <a:endParaRPr lang="is-IS" sz="1600"/>
        </a:p>
      </dgm:t>
    </dgm:pt>
    <dgm:pt modelId="{FB6374F4-75F6-4E5B-9D2C-49612D43BDD7}" type="sibTrans" cxnId="{6261738B-37CE-444C-9147-18EF41CB8D8F}">
      <dgm:prSet custT="1"/>
      <dgm:spPr>
        <a:solidFill>
          <a:schemeClr val="tx1"/>
        </a:solidFill>
      </dgm:spPr>
      <dgm:t>
        <a:bodyPr/>
        <a:lstStyle/>
        <a:p>
          <a:endParaRPr lang="is-IS" sz="800"/>
        </a:p>
      </dgm:t>
    </dgm:pt>
    <dgm:pt modelId="{AA31EE21-3F76-42BC-AEE7-1678B3827275}">
      <dgm:prSet custT="1"/>
      <dgm:spPr>
        <a:solidFill>
          <a:schemeClr val="bg1"/>
        </a:solidFill>
        <a:ln>
          <a:solidFill>
            <a:schemeClr val="tx1"/>
          </a:solidFill>
        </a:ln>
      </dgm:spPr>
      <dgm:t>
        <a:bodyPr/>
        <a:lstStyle/>
        <a:p>
          <a:r>
            <a:rPr lang="is-IS" sz="1600" b="1" dirty="0">
              <a:solidFill>
                <a:schemeClr val="tx1"/>
              </a:solidFill>
            </a:rPr>
            <a:t>Framfarir</a:t>
          </a:r>
          <a:r>
            <a:rPr lang="is-IS" sz="1600" dirty="0">
              <a:solidFill>
                <a:schemeClr val="tx1"/>
              </a:solidFill>
            </a:rPr>
            <a:t>          (e</a:t>
          </a:r>
          <a:r>
            <a:rPr lang="is-IS" sz="1600">
              <a:solidFill>
                <a:schemeClr val="tx1"/>
              </a:solidFill>
            </a:rPr>
            <a:t>. End-Outcome</a:t>
          </a:r>
          <a:r>
            <a:rPr lang="is-IS" sz="1600" dirty="0">
              <a:solidFill>
                <a:schemeClr val="tx1"/>
              </a:solidFill>
            </a:rPr>
            <a:t>)</a:t>
          </a:r>
        </a:p>
      </dgm:t>
    </dgm:pt>
    <dgm:pt modelId="{F15E4603-56CB-4698-B068-E84E6D4EB320}" type="parTrans" cxnId="{B00CDAE0-93AD-401A-899D-9625B7607E7C}">
      <dgm:prSet/>
      <dgm:spPr/>
      <dgm:t>
        <a:bodyPr/>
        <a:lstStyle/>
        <a:p>
          <a:endParaRPr lang="is-IS" sz="1600"/>
        </a:p>
      </dgm:t>
    </dgm:pt>
    <dgm:pt modelId="{0B3A500A-8688-42E3-96BC-24A689C07E99}" type="sibTrans" cxnId="{B00CDAE0-93AD-401A-899D-9625B7607E7C}">
      <dgm:prSet/>
      <dgm:spPr/>
      <dgm:t>
        <a:bodyPr/>
        <a:lstStyle/>
        <a:p>
          <a:endParaRPr lang="is-IS" sz="16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accent2">
            <a:lumMod val="75000"/>
          </a:schemeClr>
        </a:solidFill>
        <a:ln>
          <a:solidFill>
            <a:schemeClr val="tx1"/>
          </a:solidFill>
        </a:ln>
      </dgm:spPr>
      <dgm:t>
        <a:bodyPr/>
        <a:lstStyle/>
        <a:p>
          <a:r>
            <a:rPr lang="is-IS" sz="1600" b="1" noProof="0" dirty="0">
              <a:solidFill>
                <a:schemeClr val="bg1"/>
              </a:solidFill>
            </a:rPr>
            <a:t>Áherslur</a:t>
          </a:r>
          <a:endParaRPr lang="is-IS" sz="1600" noProof="0" dirty="0">
            <a:solidFill>
              <a:schemeClr val="bg1"/>
            </a:solidFill>
          </a:endParaRPr>
        </a:p>
      </dgm:t>
    </dgm:pt>
    <dgm:pt modelId="{583C39E8-EDC9-473C-A909-73B9447930B9}" type="parTrans" cxnId="{59A22B76-7DD4-4F3A-A9B9-148A104DA442}">
      <dgm:prSet/>
      <dgm:spPr/>
      <dgm:t>
        <a:bodyPr/>
        <a:lstStyle/>
        <a:p>
          <a:endParaRPr lang="is-IS" sz="1600" noProof="0" dirty="0"/>
        </a:p>
      </dgm:t>
    </dgm:pt>
    <dgm:pt modelId="{22128662-8298-4E1E-ADF2-D7EC140FDCF1}" type="sibTrans" cxnId="{59A22B76-7DD4-4F3A-A9B9-148A104DA442}">
      <dgm:prSet custT="1"/>
      <dgm:spPr>
        <a:solidFill>
          <a:schemeClr val="tx1"/>
        </a:solidFill>
      </dgm:spPr>
      <dgm:t>
        <a:bodyPr/>
        <a:lstStyle/>
        <a:p>
          <a:endParaRPr lang="is-IS" sz="700" noProof="0" dirty="0"/>
        </a:p>
      </dgm:t>
    </dgm:pt>
    <dgm:pt modelId="{E78E13A0-2172-4556-B544-93222657189D}">
      <dgm:prSet phldrT="[Text]" custT="1"/>
      <dgm:spPr>
        <a:noFill/>
        <a:ln>
          <a:solidFill>
            <a:schemeClr val="tx1"/>
          </a:solidFill>
        </a:ln>
      </dgm:spPr>
      <dgm:t>
        <a:bodyPr/>
        <a:lstStyle/>
        <a:p>
          <a:r>
            <a:rPr lang="is-IS" sz="1600" b="1" noProof="0" dirty="0">
              <a:solidFill>
                <a:schemeClr val="tx1"/>
              </a:solidFill>
            </a:rPr>
            <a:t>Aðgerðir</a:t>
          </a:r>
          <a:endParaRPr lang="is-IS" sz="1600" noProof="0" dirty="0">
            <a:solidFill>
              <a:schemeClr val="tx1"/>
            </a:solidFill>
          </a:endParaRPr>
        </a:p>
      </dgm:t>
    </dgm:pt>
    <dgm:pt modelId="{75E4D8A0-9F90-4BBB-B952-5D03A17A345C}" type="parTrans" cxnId="{A9D792FD-23E2-4382-8F03-5593D6AB6414}">
      <dgm:prSet/>
      <dgm:spPr/>
      <dgm:t>
        <a:bodyPr/>
        <a:lstStyle/>
        <a:p>
          <a:endParaRPr lang="is-IS" sz="1600" noProof="0" dirty="0"/>
        </a:p>
      </dgm:t>
    </dgm:pt>
    <dgm:pt modelId="{72BACC79-166B-4735-9A18-11EAF6B45C82}" type="sibTrans" cxnId="{A9D792FD-23E2-4382-8F03-5593D6AB6414}">
      <dgm:prSet custT="1"/>
      <dgm:spPr>
        <a:solidFill>
          <a:schemeClr val="tx1"/>
        </a:solidFill>
      </dgm:spPr>
      <dgm:t>
        <a:bodyPr/>
        <a:lstStyle/>
        <a:p>
          <a:endParaRPr lang="is-IS" sz="700" noProof="0" dirty="0"/>
        </a:p>
      </dgm:t>
    </dgm:pt>
    <dgm:pt modelId="{C53BFC26-16D8-4439-8944-33377A178823}">
      <dgm:prSet phldrT="[Text]" custT="1"/>
      <dgm:spPr>
        <a:solidFill>
          <a:schemeClr val="bg1"/>
        </a:solidFill>
        <a:ln>
          <a:solidFill>
            <a:schemeClr val="tx1"/>
          </a:solidFill>
        </a:ln>
      </dgm:spPr>
      <dgm:t>
        <a:bodyPr/>
        <a:lstStyle/>
        <a:p>
          <a:r>
            <a:rPr lang="is-IS" sz="1600" b="1" noProof="0" dirty="0">
              <a:solidFill>
                <a:schemeClr val="tx1"/>
              </a:solidFill>
            </a:rPr>
            <a:t>Markmið</a:t>
          </a:r>
          <a:endParaRPr lang="is-IS" sz="1600" noProof="0" dirty="0">
            <a:solidFill>
              <a:schemeClr val="tx1"/>
            </a:solidFill>
          </a:endParaRPr>
        </a:p>
      </dgm:t>
    </dgm:pt>
    <dgm:pt modelId="{B6BC9712-AB8E-4895-9B0A-B9F84FBFDA35}" type="parTrans" cxnId="{06D4E3D9-B411-48FF-ACA5-B311756EDAA7}">
      <dgm:prSet/>
      <dgm:spPr/>
      <dgm:t>
        <a:bodyPr/>
        <a:lstStyle/>
        <a:p>
          <a:endParaRPr lang="is-IS" sz="1600" noProof="0" dirty="0"/>
        </a:p>
      </dgm:t>
    </dgm:pt>
    <dgm:pt modelId="{C051B836-9A9D-4EE5-9004-2BB22F2747E8}" type="sibTrans" cxnId="{06D4E3D9-B411-48FF-ACA5-B311756EDAA7}">
      <dgm:prSet custT="1"/>
      <dgm:spPr>
        <a:solidFill>
          <a:schemeClr val="tx1"/>
        </a:solidFill>
      </dgm:spPr>
      <dgm:t>
        <a:bodyPr/>
        <a:lstStyle/>
        <a:p>
          <a:endParaRPr lang="is-IS" sz="700" noProof="0" dirty="0"/>
        </a:p>
      </dgm:t>
    </dgm:pt>
    <dgm:pt modelId="{2355BE98-86E5-46BF-9C4C-23D2D17113AA}">
      <dgm:prSet custT="1"/>
      <dgm:spPr>
        <a:solidFill>
          <a:schemeClr val="bg1"/>
        </a:solidFill>
        <a:ln>
          <a:solidFill>
            <a:schemeClr val="tx1"/>
          </a:solidFill>
        </a:ln>
      </dgm:spPr>
      <dgm:t>
        <a:bodyPr/>
        <a:lstStyle/>
        <a:p>
          <a:r>
            <a:rPr lang="is-IS" sz="1600" b="1" noProof="0">
              <a:solidFill>
                <a:schemeClr val="tx1"/>
              </a:solidFill>
            </a:rPr>
            <a:t>Meginmark-mið</a:t>
          </a:r>
          <a:endParaRPr lang="is-IS" sz="1600" noProof="0" dirty="0">
            <a:solidFill>
              <a:schemeClr val="tx1"/>
            </a:solidFill>
          </a:endParaRPr>
        </a:p>
      </dgm:t>
    </dgm:pt>
    <dgm:pt modelId="{6C137D38-F03A-4464-8C58-80BC69D848F5}" type="parTrans" cxnId="{6261738B-37CE-444C-9147-18EF41CB8D8F}">
      <dgm:prSet/>
      <dgm:spPr/>
      <dgm:t>
        <a:bodyPr/>
        <a:lstStyle/>
        <a:p>
          <a:endParaRPr lang="is-IS" sz="1600" noProof="0" dirty="0"/>
        </a:p>
      </dgm:t>
    </dgm:pt>
    <dgm:pt modelId="{FB6374F4-75F6-4E5B-9D2C-49612D43BDD7}" type="sibTrans" cxnId="{6261738B-37CE-444C-9147-18EF41CB8D8F}">
      <dgm:prSet custT="1"/>
      <dgm:spPr>
        <a:solidFill>
          <a:schemeClr val="tx1"/>
        </a:solidFill>
      </dgm:spPr>
      <dgm:t>
        <a:bodyPr/>
        <a:lstStyle/>
        <a:p>
          <a:endParaRPr lang="is-IS" sz="800" noProof="0" dirty="0"/>
        </a:p>
      </dgm:t>
    </dgm:pt>
    <dgm:pt modelId="{AA31EE21-3F76-42BC-AEE7-1678B3827275}">
      <dgm:prSet custT="1"/>
      <dgm:spPr>
        <a:noFill/>
        <a:ln>
          <a:solidFill>
            <a:schemeClr val="tx1"/>
          </a:solidFill>
        </a:ln>
      </dgm:spPr>
      <dgm:t>
        <a:bodyPr/>
        <a:lstStyle/>
        <a:p>
          <a:r>
            <a:rPr lang="is-IS" sz="1600" b="1" noProof="0" dirty="0" err="1">
              <a:solidFill>
                <a:schemeClr val="tx1"/>
              </a:solidFill>
            </a:rPr>
            <a:t>Framtíðar-sýn</a:t>
          </a:r>
          <a:r>
            <a:rPr lang="is-IS" sz="1600" noProof="0" dirty="0">
              <a:solidFill>
                <a:schemeClr val="tx1"/>
              </a:solidFill>
            </a:rPr>
            <a:t>          </a:t>
          </a:r>
        </a:p>
      </dgm:t>
    </dgm:pt>
    <dgm:pt modelId="{F15E4603-56CB-4698-B068-E84E6D4EB320}" type="parTrans" cxnId="{B00CDAE0-93AD-401A-899D-9625B7607E7C}">
      <dgm:prSet/>
      <dgm:spPr/>
      <dgm:t>
        <a:bodyPr/>
        <a:lstStyle/>
        <a:p>
          <a:endParaRPr lang="is-IS" sz="1600" noProof="0" dirty="0"/>
        </a:p>
      </dgm:t>
    </dgm:pt>
    <dgm:pt modelId="{0B3A500A-8688-42E3-96BC-24A689C07E99}" type="sibTrans" cxnId="{B00CDAE0-93AD-401A-899D-9625B7607E7C}">
      <dgm:prSet/>
      <dgm:spPr/>
      <dgm:t>
        <a:bodyPr/>
        <a:lstStyle/>
        <a:p>
          <a:endParaRPr lang="is-IS" sz="1600" noProof="0" dirty="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dgm:spPr>
        <a:solidFill>
          <a:schemeClr val="bg1"/>
        </a:solidFill>
        <a:ln>
          <a:solidFill>
            <a:schemeClr val="tx1"/>
          </a:solidFill>
        </a:ln>
      </dgm:spPr>
      <dgm:t>
        <a:bodyPr/>
        <a:lstStyle/>
        <a:p>
          <a:r>
            <a:rPr lang="is-IS" b="1" dirty="0">
              <a:solidFill>
                <a:schemeClr val="tx1"/>
              </a:solidFill>
            </a:rPr>
            <a:t>Aðföng</a:t>
          </a:r>
          <a:r>
            <a:rPr lang="is-IS" dirty="0">
              <a:solidFill>
                <a:schemeClr val="tx1"/>
              </a:solidFill>
            </a:rPr>
            <a:t>          (e. </a:t>
          </a:r>
          <a:r>
            <a:rPr lang="is-IS" dirty="0" err="1">
              <a:solidFill>
                <a:schemeClr val="tx1"/>
              </a:solidFill>
            </a:rPr>
            <a:t>Input</a:t>
          </a:r>
          <a:r>
            <a:rPr lang="is-IS" dirty="0">
              <a:solidFill>
                <a:schemeClr val="tx1"/>
              </a:solidFill>
            </a:rPr>
            <a:t>)</a:t>
          </a:r>
        </a:p>
      </dgm:t>
    </dgm:pt>
    <dgm:pt modelId="{583C39E8-EDC9-473C-A909-73B9447930B9}" type="parTrans" cxnId="{59A22B76-7DD4-4F3A-A9B9-148A104DA442}">
      <dgm:prSet/>
      <dgm:spPr/>
      <dgm:t>
        <a:bodyPr/>
        <a:lstStyle/>
        <a:p>
          <a:endParaRPr lang="is-IS"/>
        </a:p>
      </dgm:t>
    </dgm:pt>
    <dgm:pt modelId="{22128662-8298-4E1E-ADF2-D7EC140FDCF1}" type="sibTrans" cxnId="{59A22B76-7DD4-4F3A-A9B9-148A104DA442}">
      <dgm:prSet/>
      <dgm:spPr>
        <a:solidFill>
          <a:schemeClr val="tx1"/>
        </a:solidFill>
      </dgm:spPr>
      <dgm:t>
        <a:bodyPr/>
        <a:lstStyle/>
        <a:p>
          <a:endParaRPr lang="is-IS"/>
        </a:p>
      </dgm:t>
    </dgm:pt>
    <dgm:pt modelId="{E78E13A0-2172-4556-B544-93222657189D}">
      <dgm:prSet phldrT="[Text]"/>
      <dgm:spPr>
        <a:solidFill>
          <a:schemeClr val="bg1"/>
        </a:solidFill>
        <a:ln>
          <a:solidFill>
            <a:schemeClr val="tx1"/>
          </a:solidFill>
        </a:ln>
      </dgm:spPr>
      <dgm:t>
        <a:bodyPr/>
        <a:lstStyle/>
        <a:p>
          <a:r>
            <a:rPr lang="is-IS" b="1">
              <a:solidFill>
                <a:schemeClr val="tx1"/>
              </a:solidFill>
            </a:rPr>
            <a:t>Ferli</a:t>
          </a:r>
          <a:r>
            <a:rPr lang="is-IS">
              <a:solidFill>
                <a:schemeClr val="tx1"/>
              </a:solidFill>
            </a:rPr>
            <a:t>                </a:t>
          </a:r>
          <a:r>
            <a:rPr lang="is-IS" dirty="0">
              <a:solidFill>
                <a:schemeClr val="tx1"/>
              </a:solidFill>
            </a:rPr>
            <a:t>(e</a:t>
          </a:r>
          <a:r>
            <a:rPr lang="is-IS">
              <a:solidFill>
                <a:schemeClr val="tx1"/>
              </a:solidFill>
            </a:rPr>
            <a:t>. Activities/ </a:t>
          </a:r>
          <a:r>
            <a:rPr lang="is-IS" dirty="0" err="1">
              <a:solidFill>
                <a:schemeClr val="tx1"/>
              </a:solidFill>
            </a:rPr>
            <a:t>Process</a:t>
          </a:r>
          <a:r>
            <a:rPr lang="is-IS" dirty="0">
              <a:solidFill>
                <a:schemeClr val="tx1"/>
              </a:solidFill>
            </a:rPr>
            <a:t>)</a:t>
          </a:r>
        </a:p>
      </dgm:t>
    </dgm:pt>
    <dgm:pt modelId="{75E4D8A0-9F90-4BBB-B952-5D03A17A345C}" type="parTrans" cxnId="{A9D792FD-23E2-4382-8F03-5593D6AB6414}">
      <dgm:prSet/>
      <dgm:spPr/>
      <dgm:t>
        <a:bodyPr/>
        <a:lstStyle/>
        <a:p>
          <a:endParaRPr lang="is-IS"/>
        </a:p>
      </dgm:t>
    </dgm:pt>
    <dgm:pt modelId="{72BACC79-166B-4735-9A18-11EAF6B45C82}" type="sibTrans" cxnId="{A9D792FD-23E2-4382-8F03-5593D6AB6414}">
      <dgm:prSet/>
      <dgm:spPr>
        <a:solidFill>
          <a:schemeClr val="tx1"/>
        </a:solidFill>
      </dgm:spPr>
      <dgm:t>
        <a:bodyPr/>
        <a:lstStyle/>
        <a:p>
          <a:endParaRPr lang="is-IS"/>
        </a:p>
      </dgm:t>
    </dgm:pt>
    <dgm:pt modelId="{C53BFC26-16D8-4439-8944-33377A178823}">
      <dgm:prSet phldrT="[Text]"/>
      <dgm:spPr>
        <a:solidFill>
          <a:schemeClr val="bg1"/>
        </a:solidFill>
        <a:ln>
          <a:solidFill>
            <a:schemeClr val="tx1"/>
          </a:solidFill>
        </a:ln>
      </dgm:spPr>
      <dgm:t>
        <a:bodyPr/>
        <a:lstStyle/>
        <a:p>
          <a:r>
            <a:rPr lang="is-IS" b="1" dirty="0">
              <a:solidFill>
                <a:schemeClr val="tx1"/>
              </a:solidFill>
            </a:rPr>
            <a:t>Afurðir / Skilvirkni       </a:t>
          </a:r>
          <a:r>
            <a:rPr lang="is-IS" dirty="0">
              <a:solidFill>
                <a:schemeClr val="tx1"/>
              </a:solidFill>
            </a:rPr>
            <a:t>(e. </a:t>
          </a:r>
          <a:r>
            <a:rPr lang="is-IS">
              <a:solidFill>
                <a:schemeClr val="tx1"/>
              </a:solidFill>
            </a:rPr>
            <a:t>Output)</a:t>
          </a:r>
        </a:p>
      </dgm:t>
    </dgm:pt>
    <dgm:pt modelId="{B6BC9712-AB8E-4895-9B0A-B9F84FBFDA35}" type="parTrans" cxnId="{06D4E3D9-B411-48FF-ACA5-B311756EDAA7}">
      <dgm:prSet/>
      <dgm:spPr/>
      <dgm:t>
        <a:bodyPr/>
        <a:lstStyle/>
        <a:p>
          <a:endParaRPr lang="is-IS"/>
        </a:p>
      </dgm:t>
    </dgm:pt>
    <dgm:pt modelId="{C051B836-9A9D-4EE5-9004-2BB22F2747E8}" type="sibTrans" cxnId="{06D4E3D9-B411-48FF-ACA5-B311756EDAA7}">
      <dgm:prSet/>
      <dgm:spPr>
        <a:solidFill>
          <a:schemeClr val="tx1"/>
        </a:solidFill>
      </dgm:spPr>
      <dgm:t>
        <a:bodyPr/>
        <a:lstStyle/>
        <a:p>
          <a:endParaRPr lang="is-IS"/>
        </a:p>
      </dgm:t>
    </dgm:pt>
    <dgm:pt modelId="{2355BE98-86E5-46BF-9C4C-23D2D17113AA}">
      <dgm:prSet/>
      <dgm:spPr>
        <a:solidFill>
          <a:schemeClr val="bg1"/>
        </a:solidFill>
        <a:ln>
          <a:solidFill>
            <a:schemeClr val="tx1"/>
          </a:solidFill>
        </a:ln>
      </dgm:spPr>
      <dgm:t>
        <a:bodyPr/>
        <a:lstStyle/>
        <a:p>
          <a:r>
            <a:rPr lang="is-IS" b="1" dirty="0">
              <a:solidFill>
                <a:schemeClr val="tx1"/>
              </a:solidFill>
            </a:rPr>
            <a:t>Áhrif</a:t>
          </a:r>
          <a:r>
            <a:rPr lang="is-IS" dirty="0">
              <a:solidFill>
                <a:schemeClr val="tx1"/>
              </a:solidFill>
            </a:rPr>
            <a:t>              (e. </a:t>
          </a:r>
          <a:r>
            <a:rPr lang="is-IS" dirty="0" err="1">
              <a:solidFill>
                <a:schemeClr val="tx1"/>
              </a:solidFill>
            </a:rPr>
            <a:t>Outcome</a:t>
          </a:r>
          <a:r>
            <a:rPr lang="is-IS" dirty="0">
              <a:solidFill>
                <a:schemeClr val="tx1"/>
              </a:solidFill>
            </a:rPr>
            <a:t>)</a:t>
          </a:r>
        </a:p>
      </dgm:t>
    </dgm:pt>
    <dgm:pt modelId="{6C137D38-F03A-4464-8C58-80BC69D848F5}" type="parTrans" cxnId="{6261738B-37CE-444C-9147-18EF41CB8D8F}">
      <dgm:prSet/>
      <dgm:spPr/>
      <dgm:t>
        <a:bodyPr/>
        <a:lstStyle/>
        <a:p>
          <a:endParaRPr lang="is-IS"/>
        </a:p>
      </dgm:t>
    </dgm:pt>
    <dgm:pt modelId="{FB6374F4-75F6-4E5B-9D2C-49612D43BDD7}" type="sibTrans" cxnId="{6261738B-37CE-444C-9147-18EF41CB8D8F}">
      <dgm:prSet/>
      <dgm:spPr>
        <a:solidFill>
          <a:schemeClr val="tx1"/>
        </a:solidFill>
      </dgm:spPr>
      <dgm:t>
        <a:bodyPr/>
        <a:lstStyle/>
        <a:p>
          <a:endParaRPr lang="is-IS"/>
        </a:p>
      </dgm:t>
    </dgm:pt>
    <dgm:pt modelId="{AA31EE21-3F76-42BC-AEE7-1678B3827275}">
      <dgm:prSet/>
      <dgm:spPr>
        <a:solidFill>
          <a:schemeClr val="bg1"/>
        </a:solidFill>
        <a:ln>
          <a:solidFill>
            <a:schemeClr val="tx1"/>
          </a:solidFill>
        </a:ln>
      </dgm:spPr>
      <dgm:t>
        <a:bodyPr/>
        <a:lstStyle/>
        <a:p>
          <a:r>
            <a:rPr lang="is-IS" b="1" dirty="0">
              <a:solidFill>
                <a:schemeClr val="tx1"/>
              </a:solidFill>
            </a:rPr>
            <a:t>Framfarir</a:t>
          </a:r>
          <a:r>
            <a:rPr lang="is-IS" dirty="0">
              <a:solidFill>
                <a:schemeClr val="tx1"/>
              </a:solidFill>
            </a:rPr>
            <a:t>          (e</a:t>
          </a:r>
          <a:r>
            <a:rPr lang="is-IS">
              <a:solidFill>
                <a:schemeClr val="tx1"/>
              </a:solidFill>
            </a:rPr>
            <a:t>. End-Outcome</a:t>
          </a:r>
          <a:r>
            <a:rPr lang="is-IS" dirty="0">
              <a:solidFill>
                <a:schemeClr val="tx1"/>
              </a:solidFill>
            </a:rPr>
            <a:t>)</a:t>
          </a:r>
        </a:p>
      </dgm:t>
    </dgm:pt>
    <dgm:pt modelId="{F15E4603-56CB-4698-B068-E84E6D4EB320}" type="parTrans" cxnId="{B00CDAE0-93AD-401A-899D-9625B7607E7C}">
      <dgm:prSet/>
      <dgm:spPr/>
      <dgm:t>
        <a:bodyPr/>
        <a:lstStyle/>
        <a:p>
          <a:endParaRPr lang="is-IS"/>
        </a:p>
      </dgm:t>
    </dgm:pt>
    <dgm:pt modelId="{0B3A500A-8688-42E3-96BC-24A689C07E99}" type="sibTrans" cxnId="{B00CDAE0-93AD-401A-899D-9625B7607E7C}">
      <dgm:prSet/>
      <dgm:spPr/>
      <dgm:t>
        <a:bodyPr/>
        <a:lstStyle/>
        <a:p>
          <a:endParaRPr lang="is-IS"/>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D8FFF0F-68EC-4996-8243-FAFF4F97C9E3}" type="presOf" srcId="{2355BE98-86E5-46BF-9C4C-23D2D17113AA}" destId="{73343578-631C-4C94-90CC-83BCE909180C}" srcOrd="0" destOrd="0" presId="urn:microsoft.com/office/officeart/2005/8/layout/process1"/>
    <dgm:cxn modelId="{B5BC0232-4A65-40A0-B12A-9024C7DC65DF}" type="presOf" srcId="{C051B836-9A9D-4EE5-9004-2BB22F2747E8}" destId="{118AA9F6-8DB3-4472-9B9A-DB36AFA61057}" srcOrd="0" destOrd="0" presId="urn:microsoft.com/office/officeart/2005/8/layout/process1"/>
    <dgm:cxn modelId="{F5E9326B-BD22-4484-BE7D-3D2EB3831C58}" type="presOf" srcId="{C051B836-9A9D-4EE5-9004-2BB22F2747E8}" destId="{2143C89E-4D31-4416-B809-70DD757C0C1B}" srcOrd="1" destOrd="0" presId="urn:microsoft.com/office/officeart/2005/8/layout/process1"/>
    <dgm:cxn modelId="{95A18F6F-9E31-436D-862F-D5E29963F0ED}" type="presOf" srcId="{22128662-8298-4E1E-ADF2-D7EC140FDCF1}" destId="{4FBF899F-E60C-4765-B346-E1E3432FCA52}"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4E161A87-473F-4141-811D-5C4EAD10C35B}"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A8BD6F92-D5BD-4E90-B11C-33035A09E9A6}" type="presOf" srcId="{FB6374F4-75F6-4E5B-9D2C-49612D43BDD7}" destId="{8F44E34D-A9B6-4C97-8E0E-091A89F3BF72}" srcOrd="1" destOrd="0" presId="urn:microsoft.com/office/officeart/2005/8/layout/process1"/>
    <dgm:cxn modelId="{969AD39A-84BD-478E-B7AA-9A68B185445A}" type="presOf" srcId="{AA31EE21-3F76-42BC-AEE7-1678B3827275}" destId="{D3DA6190-BACA-4663-AAA7-973B4571F1D1}" srcOrd="0" destOrd="0" presId="urn:microsoft.com/office/officeart/2005/8/layout/process1"/>
    <dgm:cxn modelId="{9F7546A9-DF6C-424E-8AD2-0F1BB1FF1579}" type="presOf" srcId="{22128662-8298-4E1E-ADF2-D7EC140FDCF1}" destId="{DB3CAC1F-7CF2-43D4-AE64-31B1F9915C50}" srcOrd="1" destOrd="0" presId="urn:microsoft.com/office/officeart/2005/8/layout/process1"/>
    <dgm:cxn modelId="{AADA71B1-CC88-4980-B96D-8772CC69C2C1}" type="presOf" srcId="{FB6374F4-75F6-4E5B-9D2C-49612D43BDD7}" destId="{A38D58D0-E704-45E8-A7B1-570ED64D5C11}" srcOrd="0" destOrd="0" presId="urn:microsoft.com/office/officeart/2005/8/layout/process1"/>
    <dgm:cxn modelId="{932F46B3-911B-4628-B55C-F0B7E38ABB98}" type="presOf" srcId="{BCD73CFB-6B22-4A7A-B0DF-B273DE6C755B}" destId="{67C9E088-3F58-41B1-A305-7AA996A7A532}" srcOrd="0" destOrd="0" presId="urn:microsoft.com/office/officeart/2005/8/layout/process1"/>
    <dgm:cxn modelId="{7250DBBC-B816-4BFF-97EF-139353FB18E7}" type="presOf" srcId="{72BACC79-166B-4735-9A18-11EAF6B45C82}" destId="{FDB04381-0EA0-4F8D-9883-FA5B297A8488}" srcOrd="1" destOrd="0" presId="urn:microsoft.com/office/officeart/2005/8/layout/process1"/>
    <dgm:cxn modelId="{5A14FCC3-9A5C-4A07-9205-A00DBCC4E562}" type="presOf" srcId="{C53BFC26-16D8-4439-8944-33377A178823}" destId="{484CE61C-D5F7-4F5E-9AB2-5758AB7790D7}" srcOrd="0" destOrd="0" presId="urn:microsoft.com/office/officeart/2005/8/layout/process1"/>
    <dgm:cxn modelId="{601726D0-EA35-4BA6-81D7-704BA47A9D00}" type="presOf" srcId="{BA740A01-12D3-41C3-B59D-0113A46C3115}" destId="{E9CFD294-18DC-4BE1-912C-DC29B152904F}" srcOrd="0"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73A5FEEA-B8C2-45DC-A5F6-BAA534E5CD97}" type="presOf" srcId="{E78E13A0-2172-4556-B544-93222657189D}" destId="{3F66F1E7-C87F-44E8-8BF9-80DA3DC5E170}" srcOrd="0"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F34A6A59-91C1-4017-8376-42C041918863}" type="presParOf" srcId="{67C9E088-3F58-41B1-A305-7AA996A7A532}" destId="{E9CFD294-18DC-4BE1-912C-DC29B152904F}" srcOrd="0" destOrd="0" presId="urn:microsoft.com/office/officeart/2005/8/layout/process1"/>
    <dgm:cxn modelId="{BFA71D95-FC05-4A2A-B53A-BC627D848E1F}" type="presParOf" srcId="{67C9E088-3F58-41B1-A305-7AA996A7A532}" destId="{4FBF899F-E60C-4765-B346-E1E3432FCA52}" srcOrd="1" destOrd="0" presId="urn:microsoft.com/office/officeart/2005/8/layout/process1"/>
    <dgm:cxn modelId="{C20AFD5B-DD96-48F9-8610-7F049102392A}" type="presParOf" srcId="{4FBF899F-E60C-4765-B346-E1E3432FCA52}" destId="{DB3CAC1F-7CF2-43D4-AE64-31B1F9915C50}" srcOrd="0" destOrd="0" presId="urn:microsoft.com/office/officeart/2005/8/layout/process1"/>
    <dgm:cxn modelId="{EABE8B70-967C-44D1-9AD7-C44E1BE2B766}" type="presParOf" srcId="{67C9E088-3F58-41B1-A305-7AA996A7A532}" destId="{3F66F1E7-C87F-44E8-8BF9-80DA3DC5E170}" srcOrd="2" destOrd="0" presId="urn:microsoft.com/office/officeart/2005/8/layout/process1"/>
    <dgm:cxn modelId="{559951D2-BD4B-4D44-9808-126C401BE05E}" type="presParOf" srcId="{67C9E088-3F58-41B1-A305-7AA996A7A532}" destId="{802110CC-2AF0-40F1-9E38-F4C49B832321}" srcOrd="3" destOrd="0" presId="urn:microsoft.com/office/officeart/2005/8/layout/process1"/>
    <dgm:cxn modelId="{3147ADE4-90D0-49BE-BDDA-07DCD41D207A}" type="presParOf" srcId="{802110CC-2AF0-40F1-9E38-F4C49B832321}" destId="{FDB04381-0EA0-4F8D-9883-FA5B297A8488}" srcOrd="0" destOrd="0" presId="urn:microsoft.com/office/officeart/2005/8/layout/process1"/>
    <dgm:cxn modelId="{832A0850-BEBD-4B26-BE42-409CA38042F0}" type="presParOf" srcId="{67C9E088-3F58-41B1-A305-7AA996A7A532}" destId="{484CE61C-D5F7-4F5E-9AB2-5758AB7790D7}" srcOrd="4" destOrd="0" presId="urn:microsoft.com/office/officeart/2005/8/layout/process1"/>
    <dgm:cxn modelId="{A216CA6B-D73B-4764-A03E-4B5E65B33012}" type="presParOf" srcId="{67C9E088-3F58-41B1-A305-7AA996A7A532}" destId="{118AA9F6-8DB3-4472-9B9A-DB36AFA61057}" srcOrd="5" destOrd="0" presId="urn:microsoft.com/office/officeart/2005/8/layout/process1"/>
    <dgm:cxn modelId="{0058C9DB-9064-432A-80D0-E16B07F52087}" type="presParOf" srcId="{118AA9F6-8DB3-4472-9B9A-DB36AFA61057}" destId="{2143C89E-4D31-4416-B809-70DD757C0C1B}" srcOrd="0" destOrd="0" presId="urn:microsoft.com/office/officeart/2005/8/layout/process1"/>
    <dgm:cxn modelId="{F8675794-DE20-4AFF-BAC6-221BB3739B7B}" type="presParOf" srcId="{67C9E088-3F58-41B1-A305-7AA996A7A532}" destId="{73343578-631C-4C94-90CC-83BCE909180C}" srcOrd="6" destOrd="0" presId="urn:microsoft.com/office/officeart/2005/8/layout/process1"/>
    <dgm:cxn modelId="{483DB8E8-27DE-4DCC-BCC1-B8DA7CA7D1CB}" type="presParOf" srcId="{67C9E088-3F58-41B1-A305-7AA996A7A532}" destId="{A38D58D0-E704-45E8-A7B1-570ED64D5C11}" srcOrd="7" destOrd="0" presId="urn:microsoft.com/office/officeart/2005/8/layout/process1"/>
    <dgm:cxn modelId="{13C01026-7AAA-4337-8107-C9923E13B18F}" type="presParOf" srcId="{A38D58D0-E704-45E8-A7B1-570ED64D5C11}" destId="{8F44E34D-A9B6-4C97-8E0E-091A89F3BF72}" srcOrd="0" destOrd="0" presId="urn:microsoft.com/office/officeart/2005/8/layout/process1"/>
    <dgm:cxn modelId="{B8BD76A2-4E88-4753-8836-2510D1208BE6}"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a:solidFill>
                <a:schemeClr val="tx1"/>
              </a:solidFill>
            </a:rPr>
            <a:t>Áherslur</a:t>
          </a:r>
          <a:endParaRPr lang="is-IS" sz="1600" dirty="0">
            <a:solidFill>
              <a:schemeClr val="tx1"/>
            </a:solidFill>
          </a:endParaRPr>
        </a:p>
      </dgm:t>
    </dgm:pt>
    <dgm:pt modelId="{583C39E8-EDC9-473C-A909-73B9447930B9}" type="parTrans" cxnId="{59A22B76-7DD4-4F3A-A9B9-148A104DA442}">
      <dgm:prSet/>
      <dgm:spPr/>
      <dgm:t>
        <a:bodyPr/>
        <a:lstStyle/>
        <a:p>
          <a:endParaRPr lang="is-IS" sz="1600"/>
        </a:p>
      </dgm:t>
    </dgm:pt>
    <dgm:pt modelId="{22128662-8298-4E1E-ADF2-D7EC140FDCF1}" type="sibTrans" cxnId="{59A22B76-7DD4-4F3A-A9B9-148A104DA442}">
      <dgm:prSet custT="1"/>
      <dgm:spPr>
        <a:solidFill>
          <a:schemeClr val="tx1"/>
        </a:solidFill>
      </dgm:spPr>
      <dgm:t>
        <a:bodyPr/>
        <a:lstStyle/>
        <a:p>
          <a:endParaRPr lang="is-IS" sz="700"/>
        </a:p>
      </dgm:t>
    </dgm:pt>
    <dgm:pt modelId="{E78E13A0-2172-4556-B544-93222657189D}">
      <dgm:prSet phldrT="[Text]" custT="1"/>
      <dgm:spPr>
        <a:solidFill>
          <a:schemeClr val="bg1"/>
        </a:solidFill>
        <a:ln>
          <a:solidFill>
            <a:schemeClr val="tx1"/>
          </a:solidFill>
        </a:ln>
      </dgm:spPr>
      <dgm:t>
        <a:bodyPr/>
        <a:lstStyle/>
        <a:p>
          <a:r>
            <a:rPr lang="is-IS" sz="1600" b="1" dirty="0">
              <a:solidFill>
                <a:schemeClr val="tx1"/>
              </a:solidFill>
            </a:rPr>
            <a:t>Aðgerðir</a:t>
          </a:r>
          <a:endParaRPr lang="is-IS" sz="1600" dirty="0">
            <a:solidFill>
              <a:schemeClr val="tx1"/>
            </a:solidFill>
          </a:endParaRPr>
        </a:p>
      </dgm:t>
    </dgm:pt>
    <dgm:pt modelId="{75E4D8A0-9F90-4BBB-B952-5D03A17A345C}" type="parTrans" cxnId="{A9D792FD-23E2-4382-8F03-5593D6AB6414}">
      <dgm:prSet/>
      <dgm:spPr/>
      <dgm:t>
        <a:bodyPr/>
        <a:lstStyle/>
        <a:p>
          <a:endParaRPr lang="is-IS" sz="1600"/>
        </a:p>
      </dgm:t>
    </dgm:pt>
    <dgm:pt modelId="{72BACC79-166B-4735-9A18-11EAF6B45C82}" type="sibTrans" cxnId="{A9D792FD-23E2-4382-8F03-5593D6AB6414}">
      <dgm:prSet custT="1"/>
      <dgm:spPr>
        <a:solidFill>
          <a:schemeClr val="tx1"/>
        </a:solidFill>
      </dgm:spPr>
      <dgm:t>
        <a:bodyPr/>
        <a:lstStyle/>
        <a:p>
          <a:endParaRPr lang="is-IS" sz="700"/>
        </a:p>
      </dgm:t>
    </dgm:pt>
    <dgm:pt modelId="{C53BFC26-16D8-4439-8944-33377A178823}">
      <dgm:prSet phldrT="[Text]" custT="1"/>
      <dgm:spPr>
        <a:solidFill>
          <a:schemeClr val="bg1"/>
        </a:solidFill>
        <a:ln>
          <a:solidFill>
            <a:schemeClr val="tx1"/>
          </a:solidFill>
        </a:ln>
      </dgm:spPr>
      <dgm:t>
        <a:bodyPr/>
        <a:lstStyle/>
        <a:p>
          <a:r>
            <a:rPr lang="is-IS" sz="1600" b="1" dirty="0">
              <a:solidFill>
                <a:schemeClr val="tx1"/>
              </a:solidFill>
            </a:rPr>
            <a:t>Markmið</a:t>
          </a:r>
          <a:endParaRPr lang="is-IS" sz="1600" dirty="0">
            <a:solidFill>
              <a:schemeClr val="tx1"/>
            </a:solidFill>
          </a:endParaRPr>
        </a:p>
      </dgm:t>
    </dgm:pt>
    <dgm:pt modelId="{B6BC9712-AB8E-4895-9B0A-B9F84FBFDA35}" type="parTrans" cxnId="{06D4E3D9-B411-48FF-ACA5-B311756EDAA7}">
      <dgm:prSet/>
      <dgm:spPr/>
      <dgm:t>
        <a:bodyPr/>
        <a:lstStyle/>
        <a:p>
          <a:endParaRPr lang="is-IS" sz="1600"/>
        </a:p>
      </dgm:t>
    </dgm:pt>
    <dgm:pt modelId="{C051B836-9A9D-4EE5-9004-2BB22F2747E8}" type="sibTrans" cxnId="{06D4E3D9-B411-48FF-ACA5-B311756EDAA7}">
      <dgm:prSet custT="1"/>
      <dgm:spPr>
        <a:solidFill>
          <a:schemeClr val="tx1"/>
        </a:solidFill>
      </dgm:spPr>
      <dgm:t>
        <a:bodyPr/>
        <a:lstStyle/>
        <a:p>
          <a:endParaRPr lang="is-IS" sz="700"/>
        </a:p>
      </dgm:t>
    </dgm:pt>
    <dgm:pt modelId="{2355BE98-86E5-46BF-9C4C-23D2D17113AA}">
      <dgm:prSet custT="1"/>
      <dgm:spPr>
        <a:solidFill>
          <a:schemeClr val="bg1"/>
        </a:solidFill>
        <a:ln>
          <a:solidFill>
            <a:schemeClr val="tx1"/>
          </a:solidFill>
        </a:ln>
      </dgm:spPr>
      <dgm:t>
        <a:bodyPr/>
        <a:lstStyle/>
        <a:p>
          <a:r>
            <a:rPr lang="is-IS" sz="1200" b="1" dirty="0">
              <a:solidFill>
                <a:schemeClr val="tx1"/>
              </a:solidFill>
            </a:rPr>
            <a:t>Meginmarkmið</a:t>
          </a:r>
          <a:endParaRPr lang="is-IS" sz="1400" dirty="0">
            <a:solidFill>
              <a:schemeClr val="tx1"/>
            </a:solidFill>
          </a:endParaRPr>
        </a:p>
      </dgm:t>
    </dgm:pt>
    <dgm:pt modelId="{6C137D38-F03A-4464-8C58-80BC69D848F5}" type="parTrans" cxnId="{6261738B-37CE-444C-9147-18EF41CB8D8F}">
      <dgm:prSet/>
      <dgm:spPr/>
      <dgm:t>
        <a:bodyPr/>
        <a:lstStyle/>
        <a:p>
          <a:endParaRPr lang="is-IS" sz="1600"/>
        </a:p>
      </dgm:t>
    </dgm:pt>
    <dgm:pt modelId="{FB6374F4-75F6-4E5B-9D2C-49612D43BDD7}" type="sibTrans" cxnId="{6261738B-37CE-444C-9147-18EF41CB8D8F}">
      <dgm:prSet custT="1"/>
      <dgm:spPr>
        <a:solidFill>
          <a:schemeClr val="tx1"/>
        </a:solidFill>
      </dgm:spPr>
      <dgm:t>
        <a:bodyPr/>
        <a:lstStyle/>
        <a:p>
          <a:endParaRPr lang="is-IS" sz="800"/>
        </a:p>
      </dgm:t>
    </dgm:pt>
    <dgm:pt modelId="{AA31EE21-3F76-42BC-AEE7-1678B3827275}">
      <dgm:prSet custT="1"/>
      <dgm:spPr>
        <a:solidFill>
          <a:schemeClr val="bg1"/>
        </a:solidFill>
        <a:ln>
          <a:solidFill>
            <a:schemeClr val="tx1"/>
          </a:solidFill>
        </a:ln>
      </dgm:spPr>
      <dgm:t>
        <a:bodyPr/>
        <a:lstStyle/>
        <a:p>
          <a:r>
            <a:rPr lang="is-IS" sz="1400" b="1" dirty="0">
              <a:solidFill>
                <a:schemeClr val="tx1"/>
              </a:solidFill>
            </a:rPr>
            <a:t>Framtíðarsýn</a:t>
          </a:r>
          <a:r>
            <a:rPr lang="is-IS" sz="1600" dirty="0">
              <a:solidFill>
                <a:schemeClr val="tx1"/>
              </a:solidFill>
            </a:rPr>
            <a:t>          </a:t>
          </a:r>
        </a:p>
      </dgm:t>
    </dgm:pt>
    <dgm:pt modelId="{F15E4603-56CB-4698-B068-E84E6D4EB320}" type="parTrans" cxnId="{B00CDAE0-93AD-401A-899D-9625B7607E7C}">
      <dgm:prSet/>
      <dgm:spPr/>
      <dgm:t>
        <a:bodyPr/>
        <a:lstStyle/>
        <a:p>
          <a:endParaRPr lang="is-IS" sz="1600"/>
        </a:p>
      </dgm:t>
    </dgm:pt>
    <dgm:pt modelId="{0B3A500A-8688-42E3-96BC-24A689C07E99}" type="sibTrans" cxnId="{B00CDAE0-93AD-401A-899D-9625B7607E7C}">
      <dgm:prSet/>
      <dgm:spPr/>
      <dgm:t>
        <a:bodyPr/>
        <a:lstStyle/>
        <a:p>
          <a:endParaRPr lang="is-IS" sz="16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7373813-7BB7-40F0-8A4D-4EB523A91C84}" type="presOf" srcId="{72BACC79-166B-4735-9A18-11EAF6B45C82}" destId="{802110CC-2AF0-40F1-9E38-F4C49B832321}" srcOrd="0" destOrd="0" presId="urn:microsoft.com/office/officeart/2005/8/layout/process1"/>
    <dgm:cxn modelId="{F0CBBA1A-D79D-4806-B8F1-06DE4540953D}" type="presOf" srcId="{72BACC79-166B-4735-9A18-11EAF6B45C82}" destId="{FDB04381-0EA0-4F8D-9883-FA5B297A8488}" srcOrd="1" destOrd="0" presId="urn:microsoft.com/office/officeart/2005/8/layout/process1"/>
    <dgm:cxn modelId="{B97C262F-DA9B-4A97-B3A3-63F917C1B269}" type="presOf" srcId="{2355BE98-86E5-46BF-9C4C-23D2D17113AA}" destId="{73343578-631C-4C94-90CC-83BCE909180C}" srcOrd="0" destOrd="0" presId="urn:microsoft.com/office/officeart/2005/8/layout/process1"/>
    <dgm:cxn modelId="{51144239-0290-4B50-9937-9411E281132B}" type="presOf" srcId="{FB6374F4-75F6-4E5B-9D2C-49612D43BDD7}" destId="{A38D58D0-E704-45E8-A7B1-570ED64D5C11}" srcOrd="0" destOrd="0" presId="urn:microsoft.com/office/officeart/2005/8/layout/process1"/>
    <dgm:cxn modelId="{3EE79C64-8C48-4CD7-92D8-835EFE7C4493}" type="presOf" srcId="{C051B836-9A9D-4EE5-9004-2BB22F2747E8}" destId="{118AA9F6-8DB3-4472-9B9A-DB36AFA61057}" srcOrd="0" destOrd="0" presId="urn:microsoft.com/office/officeart/2005/8/layout/process1"/>
    <dgm:cxn modelId="{4D38AC67-B878-469C-9005-34EDAC6BB3A4}" type="presOf" srcId="{C051B836-9A9D-4EE5-9004-2BB22F2747E8}" destId="{2143C89E-4D31-4416-B809-70DD757C0C1B}" srcOrd="1" destOrd="0" presId="urn:microsoft.com/office/officeart/2005/8/layout/process1"/>
    <dgm:cxn modelId="{8F61A351-FABD-4401-B196-CD977C846789}" type="presOf" srcId="{C53BFC26-16D8-4439-8944-33377A178823}" destId="{484CE61C-D5F7-4F5E-9AB2-5758AB7790D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5CF8BA56-41CE-4110-AC9A-3D25CE82C386}" type="presOf" srcId="{BA740A01-12D3-41C3-B59D-0113A46C3115}" destId="{E9CFD294-18DC-4BE1-912C-DC29B152904F}" srcOrd="0" destOrd="0" presId="urn:microsoft.com/office/officeart/2005/8/layout/process1"/>
    <dgm:cxn modelId="{F0E6E67B-1E24-49F5-9CB6-6DC3C8CB7194}" type="presOf" srcId="{22128662-8298-4E1E-ADF2-D7EC140FDCF1}" destId="{4FBF899F-E60C-4765-B346-E1E3432FCA52}"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D9C0978E-4CA6-4EFD-912F-879297CF0EA3}" type="presOf" srcId="{AA31EE21-3F76-42BC-AEE7-1678B3827275}" destId="{D3DA6190-BACA-4663-AAA7-973B4571F1D1}" srcOrd="0" destOrd="0" presId="urn:microsoft.com/office/officeart/2005/8/layout/process1"/>
    <dgm:cxn modelId="{C4BBB7A4-1B06-4783-AE59-58DB65387AF8}" type="presOf" srcId="{22128662-8298-4E1E-ADF2-D7EC140FDCF1}" destId="{DB3CAC1F-7CF2-43D4-AE64-31B1F9915C50}"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085126DF-9DC3-41CB-922E-D901679721D3}" type="presOf" srcId="{E78E13A0-2172-4556-B544-93222657189D}" destId="{3F66F1E7-C87F-44E8-8BF9-80DA3DC5E170}" srcOrd="0" destOrd="0" presId="urn:microsoft.com/office/officeart/2005/8/layout/process1"/>
    <dgm:cxn modelId="{B00CDAE0-93AD-401A-899D-9625B7607E7C}" srcId="{BCD73CFB-6B22-4A7A-B0DF-B273DE6C755B}" destId="{AA31EE21-3F76-42BC-AEE7-1678B3827275}" srcOrd="4" destOrd="0" parTransId="{F15E4603-56CB-4698-B068-E84E6D4EB320}" sibTransId="{0B3A500A-8688-42E3-96BC-24A689C07E99}"/>
    <dgm:cxn modelId="{B57293F2-6358-4D51-AD41-D52E20C665D7}" type="presOf" srcId="{FB6374F4-75F6-4E5B-9D2C-49612D43BDD7}" destId="{8F44E34D-A9B6-4C97-8E0E-091A89F3BF72}" srcOrd="1" destOrd="0" presId="urn:microsoft.com/office/officeart/2005/8/layout/process1"/>
    <dgm:cxn modelId="{AF5143F4-4EC3-4D0E-BF8B-1D7159924CEC}" type="presOf" srcId="{BCD73CFB-6B22-4A7A-B0DF-B273DE6C755B}" destId="{67C9E088-3F58-41B1-A305-7AA996A7A532}" srcOrd="0"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E6380550-16FB-4567-9F23-40DDA56CE1BC}" type="presParOf" srcId="{67C9E088-3F58-41B1-A305-7AA996A7A532}" destId="{E9CFD294-18DC-4BE1-912C-DC29B152904F}" srcOrd="0" destOrd="0" presId="urn:microsoft.com/office/officeart/2005/8/layout/process1"/>
    <dgm:cxn modelId="{9FDFBD47-129C-48EB-A0E0-8487B12DC83F}" type="presParOf" srcId="{67C9E088-3F58-41B1-A305-7AA996A7A532}" destId="{4FBF899F-E60C-4765-B346-E1E3432FCA52}" srcOrd="1" destOrd="0" presId="urn:microsoft.com/office/officeart/2005/8/layout/process1"/>
    <dgm:cxn modelId="{69226161-5548-416B-A607-6B38D3135C87}" type="presParOf" srcId="{4FBF899F-E60C-4765-B346-E1E3432FCA52}" destId="{DB3CAC1F-7CF2-43D4-AE64-31B1F9915C50}" srcOrd="0" destOrd="0" presId="urn:microsoft.com/office/officeart/2005/8/layout/process1"/>
    <dgm:cxn modelId="{4BDA8B13-E48F-4EAE-9453-FA56DAE2FC1C}" type="presParOf" srcId="{67C9E088-3F58-41B1-A305-7AA996A7A532}" destId="{3F66F1E7-C87F-44E8-8BF9-80DA3DC5E170}" srcOrd="2" destOrd="0" presId="urn:microsoft.com/office/officeart/2005/8/layout/process1"/>
    <dgm:cxn modelId="{021DBB2B-995F-47B2-922C-EBB1624FB078}" type="presParOf" srcId="{67C9E088-3F58-41B1-A305-7AA996A7A532}" destId="{802110CC-2AF0-40F1-9E38-F4C49B832321}" srcOrd="3" destOrd="0" presId="urn:microsoft.com/office/officeart/2005/8/layout/process1"/>
    <dgm:cxn modelId="{94098588-FE6F-47FC-A962-D03CFF7E6902}" type="presParOf" srcId="{802110CC-2AF0-40F1-9E38-F4C49B832321}" destId="{FDB04381-0EA0-4F8D-9883-FA5B297A8488}" srcOrd="0" destOrd="0" presId="urn:microsoft.com/office/officeart/2005/8/layout/process1"/>
    <dgm:cxn modelId="{B1EA092D-E131-4720-848D-CAA859271CFB}" type="presParOf" srcId="{67C9E088-3F58-41B1-A305-7AA996A7A532}" destId="{484CE61C-D5F7-4F5E-9AB2-5758AB7790D7}" srcOrd="4" destOrd="0" presId="urn:microsoft.com/office/officeart/2005/8/layout/process1"/>
    <dgm:cxn modelId="{81379B3F-BBCD-440F-AA88-3A0132F3460E}" type="presParOf" srcId="{67C9E088-3F58-41B1-A305-7AA996A7A532}" destId="{118AA9F6-8DB3-4472-9B9A-DB36AFA61057}" srcOrd="5" destOrd="0" presId="urn:microsoft.com/office/officeart/2005/8/layout/process1"/>
    <dgm:cxn modelId="{D165CB6B-1CDC-4A4B-8F37-AA3987B120F4}" type="presParOf" srcId="{118AA9F6-8DB3-4472-9B9A-DB36AFA61057}" destId="{2143C89E-4D31-4416-B809-70DD757C0C1B}" srcOrd="0" destOrd="0" presId="urn:microsoft.com/office/officeart/2005/8/layout/process1"/>
    <dgm:cxn modelId="{442083CD-3259-4122-8DBF-C89545C57E7D}" type="presParOf" srcId="{67C9E088-3F58-41B1-A305-7AA996A7A532}" destId="{73343578-631C-4C94-90CC-83BCE909180C}" srcOrd="6" destOrd="0" presId="urn:microsoft.com/office/officeart/2005/8/layout/process1"/>
    <dgm:cxn modelId="{5729758A-FF4D-4F42-8C9C-8A0B17DCE472}" type="presParOf" srcId="{67C9E088-3F58-41B1-A305-7AA996A7A532}" destId="{A38D58D0-E704-45E8-A7B1-570ED64D5C11}" srcOrd="7" destOrd="0" presId="urn:microsoft.com/office/officeart/2005/8/layout/process1"/>
    <dgm:cxn modelId="{C15A0D5B-D328-4238-A8AD-073B4A9EAB5C}" type="presParOf" srcId="{A38D58D0-E704-45E8-A7B1-570ED64D5C11}" destId="{8F44E34D-A9B6-4C97-8E0E-091A89F3BF72}" srcOrd="0" destOrd="0" presId="urn:microsoft.com/office/officeart/2005/8/layout/process1"/>
    <dgm:cxn modelId="{CEF1B9DD-B0FD-442E-89F2-B489102A8C23}"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dgm:spPr>
        <a:solidFill>
          <a:schemeClr val="bg1"/>
        </a:solidFill>
        <a:ln>
          <a:solidFill>
            <a:schemeClr val="tx1"/>
          </a:solidFill>
        </a:ln>
      </dgm:spPr>
      <dgm:t>
        <a:bodyPr/>
        <a:lstStyle/>
        <a:p>
          <a:r>
            <a:rPr lang="is-IS" b="1" dirty="0">
              <a:solidFill>
                <a:schemeClr val="tx1"/>
              </a:solidFill>
            </a:rPr>
            <a:t>Aðföng</a:t>
          </a:r>
          <a:r>
            <a:rPr lang="is-IS" dirty="0">
              <a:solidFill>
                <a:schemeClr val="tx1"/>
              </a:solidFill>
            </a:rPr>
            <a:t>          (e. </a:t>
          </a:r>
          <a:r>
            <a:rPr lang="is-IS" dirty="0" err="1">
              <a:solidFill>
                <a:schemeClr val="tx1"/>
              </a:solidFill>
            </a:rPr>
            <a:t>Input</a:t>
          </a:r>
          <a:r>
            <a:rPr lang="is-IS" dirty="0">
              <a:solidFill>
                <a:schemeClr val="tx1"/>
              </a:solidFill>
            </a:rPr>
            <a:t>)</a:t>
          </a:r>
        </a:p>
      </dgm:t>
    </dgm:pt>
    <dgm:pt modelId="{583C39E8-EDC9-473C-A909-73B9447930B9}" type="parTrans" cxnId="{59A22B76-7DD4-4F3A-A9B9-148A104DA442}">
      <dgm:prSet/>
      <dgm:spPr/>
      <dgm:t>
        <a:bodyPr/>
        <a:lstStyle/>
        <a:p>
          <a:endParaRPr lang="is-IS"/>
        </a:p>
      </dgm:t>
    </dgm:pt>
    <dgm:pt modelId="{22128662-8298-4E1E-ADF2-D7EC140FDCF1}" type="sibTrans" cxnId="{59A22B76-7DD4-4F3A-A9B9-148A104DA442}">
      <dgm:prSet/>
      <dgm:spPr>
        <a:solidFill>
          <a:schemeClr val="tx1"/>
        </a:solidFill>
      </dgm:spPr>
      <dgm:t>
        <a:bodyPr/>
        <a:lstStyle/>
        <a:p>
          <a:endParaRPr lang="is-IS"/>
        </a:p>
      </dgm:t>
    </dgm:pt>
    <dgm:pt modelId="{E78E13A0-2172-4556-B544-93222657189D}">
      <dgm:prSet phldrT="[Text]"/>
      <dgm:spPr>
        <a:solidFill>
          <a:schemeClr val="bg1"/>
        </a:solidFill>
        <a:ln>
          <a:solidFill>
            <a:schemeClr val="tx1"/>
          </a:solidFill>
        </a:ln>
      </dgm:spPr>
      <dgm:t>
        <a:bodyPr/>
        <a:lstStyle/>
        <a:p>
          <a:r>
            <a:rPr lang="is-IS" b="1">
              <a:solidFill>
                <a:schemeClr val="tx1"/>
              </a:solidFill>
            </a:rPr>
            <a:t>Ferli</a:t>
          </a:r>
          <a:r>
            <a:rPr lang="is-IS">
              <a:solidFill>
                <a:schemeClr val="tx1"/>
              </a:solidFill>
            </a:rPr>
            <a:t>                </a:t>
          </a:r>
          <a:r>
            <a:rPr lang="is-IS" dirty="0">
              <a:solidFill>
                <a:schemeClr val="tx1"/>
              </a:solidFill>
            </a:rPr>
            <a:t>(e</a:t>
          </a:r>
          <a:r>
            <a:rPr lang="is-IS">
              <a:solidFill>
                <a:schemeClr val="tx1"/>
              </a:solidFill>
            </a:rPr>
            <a:t>. Activities/ </a:t>
          </a:r>
          <a:r>
            <a:rPr lang="is-IS" dirty="0" err="1">
              <a:solidFill>
                <a:schemeClr val="tx1"/>
              </a:solidFill>
            </a:rPr>
            <a:t>Process</a:t>
          </a:r>
          <a:r>
            <a:rPr lang="is-IS" dirty="0">
              <a:solidFill>
                <a:schemeClr val="tx1"/>
              </a:solidFill>
            </a:rPr>
            <a:t>)</a:t>
          </a:r>
        </a:p>
      </dgm:t>
    </dgm:pt>
    <dgm:pt modelId="{75E4D8A0-9F90-4BBB-B952-5D03A17A345C}" type="parTrans" cxnId="{A9D792FD-23E2-4382-8F03-5593D6AB6414}">
      <dgm:prSet/>
      <dgm:spPr/>
      <dgm:t>
        <a:bodyPr/>
        <a:lstStyle/>
        <a:p>
          <a:endParaRPr lang="is-IS"/>
        </a:p>
      </dgm:t>
    </dgm:pt>
    <dgm:pt modelId="{72BACC79-166B-4735-9A18-11EAF6B45C82}" type="sibTrans" cxnId="{A9D792FD-23E2-4382-8F03-5593D6AB6414}">
      <dgm:prSet/>
      <dgm:spPr>
        <a:solidFill>
          <a:schemeClr val="tx1"/>
        </a:solidFill>
      </dgm:spPr>
      <dgm:t>
        <a:bodyPr/>
        <a:lstStyle/>
        <a:p>
          <a:endParaRPr lang="is-IS"/>
        </a:p>
      </dgm:t>
    </dgm:pt>
    <dgm:pt modelId="{C53BFC26-16D8-4439-8944-33377A178823}">
      <dgm:prSet phldrT="[Text]"/>
      <dgm:spPr>
        <a:solidFill>
          <a:schemeClr val="bg1"/>
        </a:solidFill>
        <a:ln>
          <a:solidFill>
            <a:schemeClr val="tx1"/>
          </a:solidFill>
        </a:ln>
      </dgm:spPr>
      <dgm:t>
        <a:bodyPr/>
        <a:lstStyle/>
        <a:p>
          <a:r>
            <a:rPr lang="is-IS" b="1" dirty="0">
              <a:solidFill>
                <a:schemeClr val="tx1"/>
              </a:solidFill>
            </a:rPr>
            <a:t>Afurðir / Skilvirkni       </a:t>
          </a:r>
          <a:r>
            <a:rPr lang="is-IS" dirty="0">
              <a:solidFill>
                <a:schemeClr val="tx1"/>
              </a:solidFill>
            </a:rPr>
            <a:t>(e. </a:t>
          </a:r>
          <a:r>
            <a:rPr lang="is-IS">
              <a:solidFill>
                <a:schemeClr val="tx1"/>
              </a:solidFill>
            </a:rPr>
            <a:t>Output)</a:t>
          </a:r>
        </a:p>
      </dgm:t>
    </dgm:pt>
    <dgm:pt modelId="{B6BC9712-AB8E-4895-9B0A-B9F84FBFDA35}" type="parTrans" cxnId="{06D4E3D9-B411-48FF-ACA5-B311756EDAA7}">
      <dgm:prSet/>
      <dgm:spPr/>
      <dgm:t>
        <a:bodyPr/>
        <a:lstStyle/>
        <a:p>
          <a:endParaRPr lang="is-IS"/>
        </a:p>
      </dgm:t>
    </dgm:pt>
    <dgm:pt modelId="{C051B836-9A9D-4EE5-9004-2BB22F2747E8}" type="sibTrans" cxnId="{06D4E3D9-B411-48FF-ACA5-B311756EDAA7}">
      <dgm:prSet/>
      <dgm:spPr>
        <a:solidFill>
          <a:schemeClr val="tx1"/>
        </a:solidFill>
      </dgm:spPr>
      <dgm:t>
        <a:bodyPr/>
        <a:lstStyle/>
        <a:p>
          <a:endParaRPr lang="is-IS"/>
        </a:p>
      </dgm:t>
    </dgm:pt>
    <dgm:pt modelId="{2355BE98-86E5-46BF-9C4C-23D2D17113AA}">
      <dgm:prSet/>
      <dgm:spPr>
        <a:solidFill>
          <a:schemeClr val="bg1"/>
        </a:solidFill>
        <a:ln>
          <a:solidFill>
            <a:schemeClr val="tx1"/>
          </a:solidFill>
        </a:ln>
      </dgm:spPr>
      <dgm:t>
        <a:bodyPr/>
        <a:lstStyle/>
        <a:p>
          <a:r>
            <a:rPr lang="is-IS" b="1" dirty="0">
              <a:solidFill>
                <a:schemeClr val="tx1"/>
              </a:solidFill>
            </a:rPr>
            <a:t>Áhrif</a:t>
          </a:r>
          <a:r>
            <a:rPr lang="is-IS" dirty="0">
              <a:solidFill>
                <a:schemeClr val="tx1"/>
              </a:solidFill>
            </a:rPr>
            <a:t>              (e. </a:t>
          </a:r>
          <a:r>
            <a:rPr lang="is-IS" dirty="0" err="1">
              <a:solidFill>
                <a:schemeClr val="tx1"/>
              </a:solidFill>
            </a:rPr>
            <a:t>Outcome</a:t>
          </a:r>
          <a:r>
            <a:rPr lang="is-IS" dirty="0">
              <a:solidFill>
                <a:schemeClr val="tx1"/>
              </a:solidFill>
            </a:rPr>
            <a:t>)</a:t>
          </a:r>
        </a:p>
      </dgm:t>
    </dgm:pt>
    <dgm:pt modelId="{6C137D38-F03A-4464-8C58-80BC69D848F5}" type="parTrans" cxnId="{6261738B-37CE-444C-9147-18EF41CB8D8F}">
      <dgm:prSet/>
      <dgm:spPr/>
      <dgm:t>
        <a:bodyPr/>
        <a:lstStyle/>
        <a:p>
          <a:endParaRPr lang="is-IS"/>
        </a:p>
      </dgm:t>
    </dgm:pt>
    <dgm:pt modelId="{FB6374F4-75F6-4E5B-9D2C-49612D43BDD7}" type="sibTrans" cxnId="{6261738B-37CE-444C-9147-18EF41CB8D8F}">
      <dgm:prSet/>
      <dgm:spPr>
        <a:solidFill>
          <a:schemeClr val="tx1"/>
        </a:solidFill>
      </dgm:spPr>
      <dgm:t>
        <a:bodyPr/>
        <a:lstStyle/>
        <a:p>
          <a:endParaRPr lang="is-IS"/>
        </a:p>
      </dgm:t>
    </dgm:pt>
    <dgm:pt modelId="{AA31EE21-3F76-42BC-AEE7-1678B3827275}">
      <dgm:prSet/>
      <dgm:spPr>
        <a:solidFill>
          <a:schemeClr val="bg1"/>
        </a:solidFill>
        <a:ln>
          <a:solidFill>
            <a:schemeClr val="tx1"/>
          </a:solidFill>
        </a:ln>
      </dgm:spPr>
      <dgm:t>
        <a:bodyPr/>
        <a:lstStyle/>
        <a:p>
          <a:r>
            <a:rPr lang="is-IS" b="1" dirty="0">
              <a:solidFill>
                <a:schemeClr val="tx1"/>
              </a:solidFill>
            </a:rPr>
            <a:t>Framfarir</a:t>
          </a:r>
          <a:r>
            <a:rPr lang="is-IS" dirty="0">
              <a:solidFill>
                <a:schemeClr val="tx1"/>
              </a:solidFill>
            </a:rPr>
            <a:t>          (e</a:t>
          </a:r>
          <a:r>
            <a:rPr lang="is-IS">
              <a:solidFill>
                <a:schemeClr val="tx1"/>
              </a:solidFill>
            </a:rPr>
            <a:t>. End-Outcome</a:t>
          </a:r>
          <a:r>
            <a:rPr lang="is-IS" dirty="0">
              <a:solidFill>
                <a:schemeClr val="tx1"/>
              </a:solidFill>
            </a:rPr>
            <a:t>)</a:t>
          </a:r>
        </a:p>
      </dgm:t>
    </dgm:pt>
    <dgm:pt modelId="{F15E4603-56CB-4698-B068-E84E6D4EB320}" type="parTrans" cxnId="{B00CDAE0-93AD-401A-899D-9625B7607E7C}">
      <dgm:prSet/>
      <dgm:spPr/>
      <dgm:t>
        <a:bodyPr/>
        <a:lstStyle/>
        <a:p>
          <a:endParaRPr lang="is-IS"/>
        </a:p>
      </dgm:t>
    </dgm:pt>
    <dgm:pt modelId="{0B3A500A-8688-42E3-96BC-24A689C07E99}" type="sibTrans" cxnId="{B00CDAE0-93AD-401A-899D-9625B7607E7C}">
      <dgm:prSet/>
      <dgm:spPr/>
      <dgm:t>
        <a:bodyPr/>
        <a:lstStyle/>
        <a:p>
          <a:endParaRPr lang="is-IS"/>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D8FFF0F-68EC-4996-8243-FAFF4F97C9E3}" type="presOf" srcId="{2355BE98-86E5-46BF-9C4C-23D2D17113AA}" destId="{73343578-631C-4C94-90CC-83BCE909180C}" srcOrd="0" destOrd="0" presId="urn:microsoft.com/office/officeart/2005/8/layout/process1"/>
    <dgm:cxn modelId="{B5BC0232-4A65-40A0-B12A-9024C7DC65DF}" type="presOf" srcId="{C051B836-9A9D-4EE5-9004-2BB22F2747E8}" destId="{118AA9F6-8DB3-4472-9B9A-DB36AFA61057}" srcOrd="0" destOrd="0" presId="urn:microsoft.com/office/officeart/2005/8/layout/process1"/>
    <dgm:cxn modelId="{F5E9326B-BD22-4484-BE7D-3D2EB3831C58}" type="presOf" srcId="{C051B836-9A9D-4EE5-9004-2BB22F2747E8}" destId="{2143C89E-4D31-4416-B809-70DD757C0C1B}" srcOrd="1" destOrd="0" presId="urn:microsoft.com/office/officeart/2005/8/layout/process1"/>
    <dgm:cxn modelId="{95A18F6F-9E31-436D-862F-D5E29963F0ED}" type="presOf" srcId="{22128662-8298-4E1E-ADF2-D7EC140FDCF1}" destId="{4FBF899F-E60C-4765-B346-E1E3432FCA52}"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4E161A87-473F-4141-811D-5C4EAD10C35B}"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A8BD6F92-D5BD-4E90-B11C-33035A09E9A6}" type="presOf" srcId="{FB6374F4-75F6-4E5B-9D2C-49612D43BDD7}" destId="{8F44E34D-A9B6-4C97-8E0E-091A89F3BF72}" srcOrd="1" destOrd="0" presId="urn:microsoft.com/office/officeart/2005/8/layout/process1"/>
    <dgm:cxn modelId="{969AD39A-84BD-478E-B7AA-9A68B185445A}" type="presOf" srcId="{AA31EE21-3F76-42BC-AEE7-1678B3827275}" destId="{D3DA6190-BACA-4663-AAA7-973B4571F1D1}" srcOrd="0" destOrd="0" presId="urn:microsoft.com/office/officeart/2005/8/layout/process1"/>
    <dgm:cxn modelId="{9F7546A9-DF6C-424E-8AD2-0F1BB1FF1579}" type="presOf" srcId="{22128662-8298-4E1E-ADF2-D7EC140FDCF1}" destId="{DB3CAC1F-7CF2-43D4-AE64-31B1F9915C50}" srcOrd="1" destOrd="0" presId="urn:microsoft.com/office/officeart/2005/8/layout/process1"/>
    <dgm:cxn modelId="{AADA71B1-CC88-4980-B96D-8772CC69C2C1}" type="presOf" srcId="{FB6374F4-75F6-4E5B-9D2C-49612D43BDD7}" destId="{A38D58D0-E704-45E8-A7B1-570ED64D5C11}" srcOrd="0" destOrd="0" presId="urn:microsoft.com/office/officeart/2005/8/layout/process1"/>
    <dgm:cxn modelId="{932F46B3-911B-4628-B55C-F0B7E38ABB98}" type="presOf" srcId="{BCD73CFB-6B22-4A7A-B0DF-B273DE6C755B}" destId="{67C9E088-3F58-41B1-A305-7AA996A7A532}" srcOrd="0" destOrd="0" presId="urn:microsoft.com/office/officeart/2005/8/layout/process1"/>
    <dgm:cxn modelId="{7250DBBC-B816-4BFF-97EF-139353FB18E7}" type="presOf" srcId="{72BACC79-166B-4735-9A18-11EAF6B45C82}" destId="{FDB04381-0EA0-4F8D-9883-FA5B297A8488}" srcOrd="1" destOrd="0" presId="urn:microsoft.com/office/officeart/2005/8/layout/process1"/>
    <dgm:cxn modelId="{5A14FCC3-9A5C-4A07-9205-A00DBCC4E562}" type="presOf" srcId="{C53BFC26-16D8-4439-8944-33377A178823}" destId="{484CE61C-D5F7-4F5E-9AB2-5758AB7790D7}" srcOrd="0" destOrd="0" presId="urn:microsoft.com/office/officeart/2005/8/layout/process1"/>
    <dgm:cxn modelId="{601726D0-EA35-4BA6-81D7-704BA47A9D00}" type="presOf" srcId="{BA740A01-12D3-41C3-B59D-0113A46C3115}" destId="{E9CFD294-18DC-4BE1-912C-DC29B152904F}" srcOrd="0"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73A5FEEA-B8C2-45DC-A5F6-BAA534E5CD97}" type="presOf" srcId="{E78E13A0-2172-4556-B544-93222657189D}" destId="{3F66F1E7-C87F-44E8-8BF9-80DA3DC5E170}" srcOrd="0"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F34A6A59-91C1-4017-8376-42C041918863}" type="presParOf" srcId="{67C9E088-3F58-41B1-A305-7AA996A7A532}" destId="{E9CFD294-18DC-4BE1-912C-DC29B152904F}" srcOrd="0" destOrd="0" presId="urn:microsoft.com/office/officeart/2005/8/layout/process1"/>
    <dgm:cxn modelId="{BFA71D95-FC05-4A2A-B53A-BC627D848E1F}" type="presParOf" srcId="{67C9E088-3F58-41B1-A305-7AA996A7A532}" destId="{4FBF899F-E60C-4765-B346-E1E3432FCA52}" srcOrd="1" destOrd="0" presId="urn:microsoft.com/office/officeart/2005/8/layout/process1"/>
    <dgm:cxn modelId="{C20AFD5B-DD96-48F9-8610-7F049102392A}" type="presParOf" srcId="{4FBF899F-E60C-4765-B346-E1E3432FCA52}" destId="{DB3CAC1F-7CF2-43D4-AE64-31B1F9915C50}" srcOrd="0" destOrd="0" presId="urn:microsoft.com/office/officeart/2005/8/layout/process1"/>
    <dgm:cxn modelId="{EABE8B70-967C-44D1-9AD7-C44E1BE2B766}" type="presParOf" srcId="{67C9E088-3F58-41B1-A305-7AA996A7A532}" destId="{3F66F1E7-C87F-44E8-8BF9-80DA3DC5E170}" srcOrd="2" destOrd="0" presId="urn:microsoft.com/office/officeart/2005/8/layout/process1"/>
    <dgm:cxn modelId="{559951D2-BD4B-4D44-9808-126C401BE05E}" type="presParOf" srcId="{67C9E088-3F58-41B1-A305-7AA996A7A532}" destId="{802110CC-2AF0-40F1-9E38-F4C49B832321}" srcOrd="3" destOrd="0" presId="urn:microsoft.com/office/officeart/2005/8/layout/process1"/>
    <dgm:cxn modelId="{3147ADE4-90D0-49BE-BDDA-07DCD41D207A}" type="presParOf" srcId="{802110CC-2AF0-40F1-9E38-F4C49B832321}" destId="{FDB04381-0EA0-4F8D-9883-FA5B297A8488}" srcOrd="0" destOrd="0" presId="urn:microsoft.com/office/officeart/2005/8/layout/process1"/>
    <dgm:cxn modelId="{832A0850-BEBD-4B26-BE42-409CA38042F0}" type="presParOf" srcId="{67C9E088-3F58-41B1-A305-7AA996A7A532}" destId="{484CE61C-D5F7-4F5E-9AB2-5758AB7790D7}" srcOrd="4" destOrd="0" presId="urn:microsoft.com/office/officeart/2005/8/layout/process1"/>
    <dgm:cxn modelId="{A216CA6B-D73B-4764-A03E-4B5E65B33012}" type="presParOf" srcId="{67C9E088-3F58-41B1-A305-7AA996A7A532}" destId="{118AA9F6-8DB3-4472-9B9A-DB36AFA61057}" srcOrd="5" destOrd="0" presId="urn:microsoft.com/office/officeart/2005/8/layout/process1"/>
    <dgm:cxn modelId="{0058C9DB-9064-432A-80D0-E16B07F52087}" type="presParOf" srcId="{118AA9F6-8DB3-4472-9B9A-DB36AFA61057}" destId="{2143C89E-4D31-4416-B809-70DD757C0C1B}" srcOrd="0" destOrd="0" presId="urn:microsoft.com/office/officeart/2005/8/layout/process1"/>
    <dgm:cxn modelId="{F8675794-DE20-4AFF-BAC6-221BB3739B7B}" type="presParOf" srcId="{67C9E088-3F58-41B1-A305-7AA996A7A532}" destId="{73343578-631C-4C94-90CC-83BCE909180C}" srcOrd="6" destOrd="0" presId="urn:microsoft.com/office/officeart/2005/8/layout/process1"/>
    <dgm:cxn modelId="{483DB8E8-27DE-4DCC-BCC1-B8DA7CA7D1CB}" type="presParOf" srcId="{67C9E088-3F58-41B1-A305-7AA996A7A532}" destId="{A38D58D0-E704-45E8-A7B1-570ED64D5C11}" srcOrd="7" destOrd="0" presId="urn:microsoft.com/office/officeart/2005/8/layout/process1"/>
    <dgm:cxn modelId="{13C01026-7AAA-4337-8107-C9923E13B18F}" type="presParOf" srcId="{A38D58D0-E704-45E8-A7B1-570ED64D5C11}" destId="{8F44E34D-A9B6-4C97-8E0E-091A89F3BF72}" srcOrd="0" destOrd="0" presId="urn:microsoft.com/office/officeart/2005/8/layout/process1"/>
    <dgm:cxn modelId="{B8BD76A2-4E88-4753-8836-2510D1208BE6}"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400" b="1" dirty="0">
              <a:solidFill>
                <a:schemeClr val="tx1"/>
              </a:solidFill>
            </a:rPr>
            <a:t>Áherslur</a:t>
          </a:r>
          <a:endParaRPr lang="is-IS" sz="1400" dirty="0">
            <a:solidFill>
              <a:schemeClr val="tx1"/>
            </a:solidFill>
          </a:endParaRPr>
        </a:p>
      </dgm:t>
    </dgm:pt>
    <dgm:pt modelId="{583C39E8-EDC9-473C-A909-73B9447930B9}" type="parTrans" cxnId="{59A22B76-7DD4-4F3A-A9B9-148A104DA442}">
      <dgm:prSet/>
      <dgm:spPr/>
      <dgm:t>
        <a:bodyPr/>
        <a:lstStyle/>
        <a:p>
          <a:endParaRPr lang="is-IS" sz="1400"/>
        </a:p>
      </dgm:t>
    </dgm:pt>
    <dgm:pt modelId="{22128662-8298-4E1E-ADF2-D7EC140FDCF1}" type="sibTrans" cxnId="{59A22B76-7DD4-4F3A-A9B9-148A104DA442}">
      <dgm:prSet custT="1"/>
      <dgm:spPr>
        <a:solidFill>
          <a:schemeClr val="tx1"/>
        </a:solidFill>
      </dgm:spPr>
      <dgm:t>
        <a:bodyPr/>
        <a:lstStyle/>
        <a:p>
          <a:endParaRPr lang="is-IS" sz="600"/>
        </a:p>
      </dgm:t>
    </dgm:pt>
    <dgm:pt modelId="{E78E13A0-2172-4556-B544-93222657189D}">
      <dgm:prSet phldrT="[Text]" custT="1"/>
      <dgm:spPr>
        <a:solidFill>
          <a:schemeClr val="bg1"/>
        </a:solidFill>
        <a:ln>
          <a:solidFill>
            <a:schemeClr val="tx1"/>
          </a:solidFill>
        </a:ln>
      </dgm:spPr>
      <dgm:t>
        <a:bodyPr/>
        <a:lstStyle/>
        <a:p>
          <a:r>
            <a:rPr lang="is-IS" sz="1400" b="1" dirty="0">
              <a:solidFill>
                <a:schemeClr val="tx1"/>
              </a:solidFill>
            </a:rPr>
            <a:t>Aðgerðir</a:t>
          </a:r>
          <a:endParaRPr lang="is-IS" sz="1400" dirty="0">
            <a:solidFill>
              <a:schemeClr val="tx1"/>
            </a:solidFill>
          </a:endParaRPr>
        </a:p>
      </dgm:t>
    </dgm:pt>
    <dgm:pt modelId="{75E4D8A0-9F90-4BBB-B952-5D03A17A345C}" type="parTrans" cxnId="{A9D792FD-23E2-4382-8F03-5593D6AB6414}">
      <dgm:prSet/>
      <dgm:spPr/>
      <dgm:t>
        <a:bodyPr/>
        <a:lstStyle/>
        <a:p>
          <a:endParaRPr lang="is-IS" sz="1400"/>
        </a:p>
      </dgm:t>
    </dgm:pt>
    <dgm:pt modelId="{72BACC79-166B-4735-9A18-11EAF6B45C82}" type="sibTrans" cxnId="{A9D792FD-23E2-4382-8F03-5593D6AB6414}">
      <dgm:prSet custT="1"/>
      <dgm:spPr>
        <a:solidFill>
          <a:schemeClr val="tx1"/>
        </a:solidFill>
      </dgm:spPr>
      <dgm:t>
        <a:bodyPr/>
        <a:lstStyle/>
        <a:p>
          <a:endParaRPr lang="is-IS" sz="600"/>
        </a:p>
      </dgm:t>
    </dgm:pt>
    <dgm:pt modelId="{C53BFC26-16D8-4439-8944-33377A178823}">
      <dgm:prSet phldrT="[Text]" custT="1"/>
      <dgm:spPr>
        <a:solidFill>
          <a:schemeClr val="bg1"/>
        </a:solidFill>
        <a:ln>
          <a:solidFill>
            <a:schemeClr val="tx1"/>
          </a:solidFill>
        </a:ln>
      </dgm:spPr>
      <dgm:t>
        <a:bodyPr/>
        <a:lstStyle/>
        <a:p>
          <a:r>
            <a:rPr lang="is-IS" sz="1400" b="1" dirty="0">
              <a:solidFill>
                <a:schemeClr val="tx1"/>
              </a:solidFill>
            </a:rPr>
            <a:t>Markmið</a:t>
          </a:r>
          <a:endParaRPr lang="is-IS" sz="1400" dirty="0">
            <a:solidFill>
              <a:schemeClr val="tx1"/>
            </a:solidFill>
          </a:endParaRPr>
        </a:p>
      </dgm:t>
    </dgm:pt>
    <dgm:pt modelId="{B6BC9712-AB8E-4895-9B0A-B9F84FBFDA35}" type="parTrans" cxnId="{06D4E3D9-B411-48FF-ACA5-B311756EDAA7}">
      <dgm:prSet/>
      <dgm:spPr/>
      <dgm:t>
        <a:bodyPr/>
        <a:lstStyle/>
        <a:p>
          <a:endParaRPr lang="is-IS" sz="1400"/>
        </a:p>
      </dgm:t>
    </dgm:pt>
    <dgm:pt modelId="{C051B836-9A9D-4EE5-9004-2BB22F2747E8}" type="sibTrans" cxnId="{06D4E3D9-B411-48FF-ACA5-B311756EDAA7}">
      <dgm:prSet custT="1"/>
      <dgm:spPr>
        <a:solidFill>
          <a:schemeClr val="tx1"/>
        </a:solidFill>
      </dgm:spPr>
      <dgm:t>
        <a:bodyPr/>
        <a:lstStyle/>
        <a:p>
          <a:endParaRPr lang="is-IS" sz="600"/>
        </a:p>
      </dgm:t>
    </dgm:pt>
    <dgm:pt modelId="{2355BE98-86E5-46BF-9C4C-23D2D17113AA}">
      <dgm:prSet custT="1"/>
      <dgm:spPr>
        <a:solidFill>
          <a:schemeClr val="bg1"/>
        </a:solidFill>
        <a:ln>
          <a:solidFill>
            <a:schemeClr val="tx1"/>
          </a:solidFill>
        </a:ln>
      </dgm:spPr>
      <dgm:t>
        <a:bodyPr/>
        <a:lstStyle/>
        <a:p>
          <a:r>
            <a:rPr lang="is-IS" sz="1200" b="1" dirty="0">
              <a:solidFill>
                <a:schemeClr val="tx1"/>
              </a:solidFill>
            </a:rPr>
            <a:t>Meginmarkmið</a:t>
          </a:r>
          <a:endParaRPr lang="is-IS" sz="1200" dirty="0">
            <a:solidFill>
              <a:schemeClr val="tx1"/>
            </a:solidFill>
          </a:endParaRPr>
        </a:p>
      </dgm:t>
    </dgm:pt>
    <dgm:pt modelId="{6C137D38-F03A-4464-8C58-80BC69D848F5}" type="parTrans" cxnId="{6261738B-37CE-444C-9147-18EF41CB8D8F}">
      <dgm:prSet/>
      <dgm:spPr/>
      <dgm:t>
        <a:bodyPr/>
        <a:lstStyle/>
        <a:p>
          <a:endParaRPr lang="is-IS" sz="1400"/>
        </a:p>
      </dgm:t>
    </dgm:pt>
    <dgm:pt modelId="{FB6374F4-75F6-4E5B-9D2C-49612D43BDD7}" type="sibTrans" cxnId="{6261738B-37CE-444C-9147-18EF41CB8D8F}">
      <dgm:prSet custT="1"/>
      <dgm:spPr>
        <a:solidFill>
          <a:schemeClr val="tx1"/>
        </a:solidFill>
      </dgm:spPr>
      <dgm:t>
        <a:bodyPr/>
        <a:lstStyle/>
        <a:p>
          <a:endParaRPr lang="is-IS" sz="700"/>
        </a:p>
      </dgm:t>
    </dgm:pt>
    <dgm:pt modelId="{AA31EE21-3F76-42BC-AEE7-1678B3827275}">
      <dgm:prSet custT="1"/>
      <dgm:spPr>
        <a:solidFill>
          <a:schemeClr val="bg1"/>
        </a:solidFill>
        <a:ln>
          <a:solidFill>
            <a:schemeClr val="tx1"/>
          </a:solidFill>
        </a:ln>
      </dgm:spPr>
      <dgm:t>
        <a:bodyPr/>
        <a:lstStyle/>
        <a:p>
          <a:r>
            <a:rPr lang="is-IS" sz="1400" b="1" dirty="0">
              <a:solidFill>
                <a:schemeClr val="tx1"/>
              </a:solidFill>
            </a:rPr>
            <a:t>Framtíðarsýn</a:t>
          </a:r>
          <a:r>
            <a:rPr lang="is-IS" sz="1400" dirty="0">
              <a:solidFill>
                <a:schemeClr val="tx1"/>
              </a:solidFill>
            </a:rPr>
            <a:t>          </a:t>
          </a:r>
        </a:p>
      </dgm:t>
    </dgm:pt>
    <dgm:pt modelId="{F15E4603-56CB-4698-B068-E84E6D4EB320}" type="parTrans" cxnId="{B00CDAE0-93AD-401A-899D-9625B7607E7C}">
      <dgm:prSet/>
      <dgm:spPr/>
      <dgm:t>
        <a:bodyPr/>
        <a:lstStyle/>
        <a:p>
          <a:endParaRPr lang="is-IS" sz="1400"/>
        </a:p>
      </dgm:t>
    </dgm:pt>
    <dgm:pt modelId="{0B3A500A-8688-42E3-96BC-24A689C07E99}" type="sibTrans" cxnId="{B00CDAE0-93AD-401A-899D-9625B7607E7C}">
      <dgm:prSet/>
      <dgm:spPr/>
      <dgm:t>
        <a:bodyPr/>
        <a:lstStyle/>
        <a:p>
          <a:endParaRPr lang="is-IS" sz="14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7373813-7BB7-40F0-8A4D-4EB523A91C84}" type="presOf" srcId="{72BACC79-166B-4735-9A18-11EAF6B45C82}" destId="{802110CC-2AF0-40F1-9E38-F4C49B832321}" srcOrd="0" destOrd="0" presId="urn:microsoft.com/office/officeart/2005/8/layout/process1"/>
    <dgm:cxn modelId="{F0CBBA1A-D79D-4806-B8F1-06DE4540953D}" type="presOf" srcId="{72BACC79-166B-4735-9A18-11EAF6B45C82}" destId="{FDB04381-0EA0-4F8D-9883-FA5B297A8488}" srcOrd="1" destOrd="0" presId="urn:microsoft.com/office/officeart/2005/8/layout/process1"/>
    <dgm:cxn modelId="{B97C262F-DA9B-4A97-B3A3-63F917C1B269}" type="presOf" srcId="{2355BE98-86E5-46BF-9C4C-23D2D17113AA}" destId="{73343578-631C-4C94-90CC-83BCE909180C}" srcOrd="0" destOrd="0" presId="urn:microsoft.com/office/officeart/2005/8/layout/process1"/>
    <dgm:cxn modelId="{51144239-0290-4B50-9937-9411E281132B}" type="presOf" srcId="{FB6374F4-75F6-4E5B-9D2C-49612D43BDD7}" destId="{A38D58D0-E704-45E8-A7B1-570ED64D5C11}" srcOrd="0" destOrd="0" presId="urn:microsoft.com/office/officeart/2005/8/layout/process1"/>
    <dgm:cxn modelId="{3EE79C64-8C48-4CD7-92D8-835EFE7C4493}" type="presOf" srcId="{C051B836-9A9D-4EE5-9004-2BB22F2747E8}" destId="{118AA9F6-8DB3-4472-9B9A-DB36AFA61057}" srcOrd="0" destOrd="0" presId="urn:microsoft.com/office/officeart/2005/8/layout/process1"/>
    <dgm:cxn modelId="{4D38AC67-B878-469C-9005-34EDAC6BB3A4}" type="presOf" srcId="{C051B836-9A9D-4EE5-9004-2BB22F2747E8}" destId="{2143C89E-4D31-4416-B809-70DD757C0C1B}" srcOrd="1" destOrd="0" presId="urn:microsoft.com/office/officeart/2005/8/layout/process1"/>
    <dgm:cxn modelId="{8F61A351-FABD-4401-B196-CD977C846789}" type="presOf" srcId="{C53BFC26-16D8-4439-8944-33377A178823}" destId="{484CE61C-D5F7-4F5E-9AB2-5758AB7790D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5CF8BA56-41CE-4110-AC9A-3D25CE82C386}" type="presOf" srcId="{BA740A01-12D3-41C3-B59D-0113A46C3115}" destId="{E9CFD294-18DC-4BE1-912C-DC29B152904F}" srcOrd="0" destOrd="0" presId="urn:microsoft.com/office/officeart/2005/8/layout/process1"/>
    <dgm:cxn modelId="{F0E6E67B-1E24-49F5-9CB6-6DC3C8CB7194}" type="presOf" srcId="{22128662-8298-4E1E-ADF2-D7EC140FDCF1}" destId="{4FBF899F-E60C-4765-B346-E1E3432FCA52}"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D9C0978E-4CA6-4EFD-912F-879297CF0EA3}" type="presOf" srcId="{AA31EE21-3F76-42BC-AEE7-1678B3827275}" destId="{D3DA6190-BACA-4663-AAA7-973B4571F1D1}" srcOrd="0" destOrd="0" presId="urn:microsoft.com/office/officeart/2005/8/layout/process1"/>
    <dgm:cxn modelId="{C4BBB7A4-1B06-4783-AE59-58DB65387AF8}" type="presOf" srcId="{22128662-8298-4E1E-ADF2-D7EC140FDCF1}" destId="{DB3CAC1F-7CF2-43D4-AE64-31B1F9915C50}"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085126DF-9DC3-41CB-922E-D901679721D3}" type="presOf" srcId="{E78E13A0-2172-4556-B544-93222657189D}" destId="{3F66F1E7-C87F-44E8-8BF9-80DA3DC5E170}" srcOrd="0" destOrd="0" presId="urn:microsoft.com/office/officeart/2005/8/layout/process1"/>
    <dgm:cxn modelId="{B00CDAE0-93AD-401A-899D-9625B7607E7C}" srcId="{BCD73CFB-6B22-4A7A-B0DF-B273DE6C755B}" destId="{AA31EE21-3F76-42BC-AEE7-1678B3827275}" srcOrd="4" destOrd="0" parTransId="{F15E4603-56CB-4698-B068-E84E6D4EB320}" sibTransId="{0B3A500A-8688-42E3-96BC-24A689C07E99}"/>
    <dgm:cxn modelId="{B57293F2-6358-4D51-AD41-D52E20C665D7}" type="presOf" srcId="{FB6374F4-75F6-4E5B-9D2C-49612D43BDD7}" destId="{8F44E34D-A9B6-4C97-8E0E-091A89F3BF72}" srcOrd="1" destOrd="0" presId="urn:microsoft.com/office/officeart/2005/8/layout/process1"/>
    <dgm:cxn modelId="{AF5143F4-4EC3-4D0E-BF8B-1D7159924CEC}" type="presOf" srcId="{BCD73CFB-6B22-4A7A-B0DF-B273DE6C755B}" destId="{67C9E088-3F58-41B1-A305-7AA996A7A532}" srcOrd="0"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E6380550-16FB-4567-9F23-40DDA56CE1BC}" type="presParOf" srcId="{67C9E088-3F58-41B1-A305-7AA996A7A532}" destId="{E9CFD294-18DC-4BE1-912C-DC29B152904F}" srcOrd="0" destOrd="0" presId="urn:microsoft.com/office/officeart/2005/8/layout/process1"/>
    <dgm:cxn modelId="{9FDFBD47-129C-48EB-A0E0-8487B12DC83F}" type="presParOf" srcId="{67C9E088-3F58-41B1-A305-7AA996A7A532}" destId="{4FBF899F-E60C-4765-B346-E1E3432FCA52}" srcOrd="1" destOrd="0" presId="urn:microsoft.com/office/officeart/2005/8/layout/process1"/>
    <dgm:cxn modelId="{69226161-5548-416B-A607-6B38D3135C87}" type="presParOf" srcId="{4FBF899F-E60C-4765-B346-E1E3432FCA52}" destId="{DB3CAC1F-7CF2-43D4-AE64-31B1F9915C50}" srcOrd="0" destOrd="0" presId="urn:microsoft.com/office/officeart/2005/8/layout/process1"/>
    <dgm:cxn modelId="{4BDA8B13-E48F-4EAE-9453-FA56DAE2FC1C}" type="presParOf" srcId="{67C9E088-3F58-41B1-A305-7AA996A7A532}" destId="{3F66F1E7-C87F-44E8-8BF9-80DA3DC5E170}" srcOrd="2" destOrd="0" presId="urn:microsoft.com/office/officeart/2005/8/layout/process1"/>
    <dgm:cxn modelId="{021DBB2B-995F-47B2-922C-EBB1624FB078}" type="presParOf" srcId="{67C9E088-3F58-41B1-A305-7AA996A7A532}" destId="{802110CC-2AF0-40F1-9E38-F4C49B832321}" srcOrd="3" destOrd="0" presId="urn:microsoft.com/office/officeart/2005/8/layout/process1"/>
    <dgm:cxn modelId="{94098588-FE6F-47FC-A962-D03CFF7E6902}" type="presParOf" srcId="{802110CC-2AF0-40F1-9E38-F4C49B832321}" destId="{FDB04381-0EA0-4F8D-9883-FA5B297A8488}" srcOrd="0" destOrd="0" presId="urn:microsoft.com/office/officeart/2005/8/layout/process1"/>
    <dgm:cxn modelId="{B1EA092D-E131-4720-848D-CAA859271CFB}" type="presParOf" srcId="{67C9E088-3F58-41B1-A305-7AA996A7A532}" destId="{484CE61C-D5F7-4F5E-9AB2-5758AB7790D7}" srcOrd="4" destOrd="0" presId="urn:microsoft.com/office/officeart/2005/8/layout/process1"/>
    <dgm:cxn modelId="{81379B3F-BBCD-440F-AA88-3A0132F3460E}" type="presParOf" srcId="{67C9E088-3F58-41B1-A305-7AA996A7A532}" destId="{118AA9F6-8DB3-4472-9B9A-DB36AFA61057}" srcOrd="5" destOrd="0" presId="urn:microsoft.com/office/officeart/2005/8/layout/process1"/>
    <dgm:cxn modelId="{D165CB6B-1CDC-4A4B-8F37-AA3987B120F4}" type="presParOf" srcId="{118AA9F6-8DB3-4472-9B9A-DB36AFA61057}" destId="{2143C89E-4D31-4416-B809-70DD757C0C1B}" srcOrd="0" destOrd="0" presId="urn:microsoft.com/office/officeart/2005/8/layout/process1"/>
    <dgm:cxn modelId="{442083CD-3259-4122-8DBF-C89545C57E7D}" type="presParOf" srcId="{67C9E088-3F58-41B1-A305-7AA996A7A532}" destId="{73343578-631C-4C94-90CC-83BCE909180C}" srcOrd="6" destOrd="0" presId="urn:microsoft.com/office/officeart/2005/8/layout/process1"/>
    <dgm:cxn modelId="{5729758A-FF4D-4F42-8C9C-8A0B17DCE472}" type="presParOf" srcId="{67C9E088-3F58-41B1-A305-7AA996A7A532}" destId="{A38D58D0-E704-45E8-A7B1-570ED64D5C11}" srcOrd="7" destOrd="0" presId="urn:microsoft.com/office/officeart/2005/8/layout/process1"/>
    <dgm:cxn modelId="{C15A0D5B-D328-4238-A8AD-073B4A9EAB5C}" type="presParOf" srcId="{A38D58D0-E704-45E8-A7B1-570ED64D5C11}" destId="{8F44E34D-A9B6-4C97-8E0E-091A89F3BF72}" srcOrd="0" destOrd="0" presId="urn:microsoft.com/office/officeart/2005/8/layout/process1"/>
    <dgm:cxn modelId="{CEF1B9DD-B0FD-442E-89F2-B489102A8C23}"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8EA71-FAEF-422C-B40F-E3D1A38EC6AE}"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is-IS"/>
        </a:p>
      </dgm:t>
    </dgm:pt>
    <dgm:pt modelId="{53FAC2C1-5352-47A7-AF33-4DC643CB8974}">
      <dgm:prSet phldrT="[Text]" custT="1"/>
      <dgm:spPr>
        <a:solidFill>
          <a:schemeClr val="bg2">
            <a:lumMod val="25000"/>
          </a:schemeClr>
        </a:solidFill>
      </dgm:spPr>
      <dgm:t>
        <a:bodyPr/>
        <a:lstStyle/>
        <a:p>
          <a:r>
            <a:rPr lang="is-IS" sz="1800" b="1" dirty="0"/>
            <a:t>Fjárveitinga-bréf</a:t>
          </a:r>
        </a:p>
      </dgm:t>
    </dgm:pt>
    <dgm:pt modelId="{CE2209E2-74C7-4D11-8939-C479896D093A}" type="parTrans" cxnId="{41C927B7-6F9D-418A-B246-F1516C07A39B}">
      <dgm:prSet/>
      <dgm:spPr/>
      <dgm:t>
        <a:bodyPr/>
        <a:lstStyle/>
        <a:p>
          <a:endParaRPr lang="is-IS"/>
        </a:p>
      </dgm:t>
    </dgm:pt>
    <dgm:pt modelId="{7C6C36B5-636C-4BAB-9EA4-94FF7A3DF776}" type="sibTrans" cxnId="{41C927B7-6F9D-418A-B246-F1516C07A39B}">
      <dgm:prSet/>
      <dgm:spPr/>
      <dgm:t>
        <a:bodyPr/>
        <a:lstStyle/>
        <a:p>
          <a:endParaRPr lang="is-IS"/>
        </a:p>
      </dgm:t>
    </dgm:pt>
    <dgm:pt modelId="{AFF64395-A2F6-429A-9AB4-5708B3152D8B}">
      <dgm:prSet phldrT="[Text]" custT="1"/>
      <dgm:spPr>
        <a:ln>
          <a:solidFill>
            <a:schemeClr val="bg2">
              <a:lumMod val="25000"/>
            </a:schemeClr>
          </a:solidFill>
        </a:ln>
      </dgm:spPr>
      <dgm:t>
        <a:bodyPr/>
        <a:lstStyle/>
        <a:p>
          <a:r>
            <a:rPr lang="is-IS" sz="1800" dirty="0"/>
            <a:t>Staðfesting á stefnu stofnunar</a:t>
          </a:r>
        </a:p>
      </dgm:t>
    </dgm:pt>
    <dgm:pt modelId="{FA79FB24-0FB9-4634-9BD4-EA6635D63088}" type="parTrans" cxnId="{F0D833DA-8D4B-47C6-A9E5-24B4FD0C37C7}">
      <dgm:prSet/>
      <dgm:spPr/>
      <dgm:t>
        <a:bodyPr/>
        <a:lstStyle/>
        <a:p>
          <a:endParaRPr lang="is-IS"/>
        </a:p>
      </dgm:t>
    </dgm:pt>
    <dgm:pt modelId="{8B0F70C8-E83C-4BB9-A511-64C2260CC247}" type="sibTrans" cxnId="{F0D833DA-8D4B-47C6-A9E5-24B4FD0C37C7}">
      <dgm:prSet/>
      <dgm:spPr/>
      <dgm:t>
        <a:bodyPr/>
        <a:lstStyle/>
        <a:p>
          <a:endParaRPr lang="is-IS"/>
        </a:p>
      </dgm:t>
    </dgm:pt>
    <dgm:pt modelId="{EE7234AB-B169-4E06-8D21-2EAE5DB79C80}">
      <dgm:prSet phldrT="[Text]"/>
      <dgm:spPr>
        <a:solidFill>
          <a:schemeClr val="accent3">
            <a:lumMod val="75000"/>
          </a:schemeClr>
        </a:solidFill>
      </dgm:spPr>
      <dgm:t>
        <a:bodyPr/>
        <a:lstStyle/>
        <a:p>
          <a:r>
            <a:rPr lang="is-IS" b="1" dirty="0" err="1"/>
            <a:t>Ársskýrsla</a:t>
          </a:r>
          <a:r>
            <a:rPr lang="is-IS" b="1" dirty="0"/>
            <a:t> og ársreikningur</a:t>
          </a:r>
        </a:p>
      </dgm:t>
    </dgm:pt>
    <dgm:pt modelId="{7A1A0BB1-D709-4420-8F6E-2AC352ED6F81}" type="parTrans" cxnId="{76DDC249-0072-4D60-853E-3EB638AB9A27}">
      <dgm:prSet/>
      <dgm:spPr/>
      <dgm:t>
        <a:bodyPr/>
        <a:lstStyle/>
        <a:p>
          <a:endParaRPr lang="is-IS"/>
        </a:p>
      </dgm:t>
    </dgm:pt>
    <dgm:pt modelId="{05E09E0F-FDD4-4E20-A7E8-BA5EC4046720}" type="sibTrans" cxnId="{76DDC249-0072-4D60-853E-3EB638AB9A27}">
      <dgm:prSet/>
      <dgm:spPr/>
      <dgm:t>
        <a:bodyPr/>
        <a:lstStyle/>
        <a:p>
          <a:endParaRPr lang="is-IS"/>
        </a:p>
      </dgm:t>
    </dgm:pt>
    <dgm:pt modelId="{A9D60D55-3CCB-4D63-AFC7-CF58D59E3A53}">
      <dgm:prSet phldrT="[Text]" custT="1"/>
      <dgm:spPr>
        <a:ln>
          <a:solidFill>
            <a:schemeClr val="accent3">
              <a:lumMod val="75000"/>
            </a:schemeClr>
          </a:solidFill>
        </a:ln>
      </dgm:spPr>
      <dgm:t>
        <a:bodyPr/>
        <a:lstStyle/>
        <a:p>
          <a:r>
            <a:rPr lang="is-IS" sz="1800" dirty="0"/>
            <a:t>Fjármálaáætlun</a:t>
          </a:r>
          <a:endParaRPr lang="is-IS" sz="1600" dirty="0"/>
        </a:p>
      </dgm:t>
    </dgm:pt>
    <dgm:pt modelId="{54B811FD-A0E3-462E-86CC-4ABFDB4F493A}" type="parTrans" cxnId="{9198524B-8CF4-48EF-A799-63C7C7B037FA}">
      <dgm:prSet/>
      <dgm:spPr/>
      <dgm:t>
        <a:bodyPr/>
        <a:lstStyle/>
        <a:p>
          <a:endParaRPr lang="is-IS"/>
        </a:p>
      </dgm:t>
    </dgm:pt>
    <dgm:pt modelId="{85C67F8C-5F8F-47C9-AB7C-620FF6CBE877}" type="sibTrans" cxnId="{9198524B-8CF4-48EF-A799-63C7C7B037FA}">
      <dgm:prSet/>
      <dgm:spPr/>
      <dgm:t>
        <a:bodyPr/>
        <a:lstStyle/>
        <a:p>
          <a:endParaRPr lang="is-IS"/>
        </a:p>
      </dgm:t>
    </dgm:pt>
    <dgm:pt modelId="{C94BB23B-39F2-4FA5-9F12-C4C302750B3B}">
      <dgm:prSet phldrT="[Text]"/>
      <dgm:spPr>
        <a:solidFill>
          <a:schemeClr val="accent4">
            <a:lumMod val="75000"/>
          </a:schemeClr>
        </a:solidFill>
      </dgm:spPr>
      <dgm:t>
        <a:bodyPr/>
        <a:lstStyle/>
        <a:p>
          <a:r>
            <a:rPr lang="is-IS" b="1"/>
            <a:t>Stefnumótun hefst</a:t>
          </a:r>
        </a:p>
      </dgm:t>
    </dgm:pt>
    <dgm:pt modelId="{1036E915-BC3E-42BE-A0CE-6B8EDC269CDF}" type="parTrans" cxnId="{FA00E666-7030-4724-8F6D-4D3A9F52C8A0}">
      <dgm:prSet/>
      <dgm:spPr/>
      <dgm:t>
        <a:bodyPr/>
        <a:lstStyle/>
        <a:p>
          <a:endParaRPr lang="is-IS"/>
        </a:p>
      </dgm:t>
    </dgm:pt>
    <dgm:pt modelId="{823F2BBE-061C-4102-A6B1-7B6952AC0D07}" type="sibTrans" cxnId="{FA00E666-7030-4724-8F6D-4D3A9F52C8A0}">
      <dgm:prSet/>
      <dgm:spPr/>
      <dgm:t>
        <a:bodyPr/>
        <a:lstStyle/>
        <a:p>
          <a:endParaRPr lang="is-IS"/>
        </a:p>
      </dgm:t>
    </dgm:pt>
    <dgm:pt modelId="{10A7C0C8-0985-407E-B0D3-3791607391F5}">
      <dgm:prSet phldrT="[Text]" custT="1"/>
      <dgm:spPr>
        <a:ln>
          <a:solidFill>
            <a:schemeClr val="accent4">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800" dirty="0"/>
            <a:t> Ársskýrsla ráðherra</a:t>
          </a:r>
        </a:p>
        <a:p>
          <a:pPr marL="114300" indent="0" defTabSz="666750">
            <a:lnSpc>
              <a:spcPct val="90000"/>
            </a:lnSpc>
            <a:spcBef>
              <a:spcPct val="0"/>
            </a:spcBef>
            <a:spcAft>
              <a:spcPct val="15000"/>
            </a:spcAft>
            <a:buNone/>
          </a:pPr>
          <a:endParaRPr lang="is-IS" sz="1600" dirty="0"/>
        </a:p>
      </dgm:t>
    </dgm:pt>
    <dgm:pt modelId="{78DF201D-35E8-4DC5-937A-AE84C2FF8940}" type="parTrans" cxnId="{113D9F37-8640-44AA-8BFB-24EFDC5AE168}">
      <dgm:prSet/>
      <dgm:spPr/>
      <dgm:t>
        <a:bodyPr/>
        <a:lstStyle/>
        <a:p>
          <a:endParaRPr lang="is-IS"/>
        </a:p>
      </dgm:t>
    </dgm:pt>
    <dgm:pt modelId="{2F3BB793-3DB0-4893-8A60-B5873EBFC665}" type="sibTrans" cxnId="{113D9F37-8640-44AA-8BFB-24EFDC5AE168}">
      <dgm:prSet/>
      <dgm:spPr/>
      <dgm:t>
        <a:bodyPr/>
        <a:lstStyle/>
        <a:p>
          <a:endParaRPr lang="is-IS"/>
        </a:p>
      </dgm:t>
    </dgm:pt>
    <dgm:pt modelId="{ECC63046-D06A-4820-8B7C-6584610CDA62}">
      <dgm:prSet phldrT="[Text]"/>
      <dgm:spPr>
        <a:solidFill>
          <a:srgbClr val="00B0F0"/>
        </a:solidFill>
      </dgm:spPr>
      <dgm:t>
        <a:bodyPr/>
        <a:lstStyle/>
        <a:p>
          <a:r>
            <a:rPr lang="is-IS" b="1" dirty="0"/>
            <a:t>Ársáætlun og stefnuskjal</a:t>
          </a:r>
        </a:p>
      </dgm:t>
    </dgm:pt>
    <dgm:pt modelId="{CFB17A8F-E34E-4002-BB2B-1A11E66613AD}" type="parTrans" cxnId="{485F6C0D-76DC-4708-B800-2C5262EF25B5}">
      <dgm:prSet/>
      <dgm:spPr/>
      <dgm:t>
        <a:bodyPr/>
        <a:lstStyle/>
        <a:p>
          <a:endParaRPr lang="is-IS"/>
        </a:p>
      </dgm:t>
    </dgm:pt>
    <dgm:pt modelId="{986C8D0C-AC6B-4291-8AFF-D3401ED981D6}" type="sibTrans" cxnId="{485F6C0D-76DC-4708-B800-2C5262EF25B5}">
      <dgm:prSet/>
      <dgm:spPr/>
      <dgm:t>
        <a:bodyPr/>
        <a:lstStyle/>
        <a:p>
          <a:endParaRPr lang="is-IS"/>
        </a:p>
      </dgm:t>
    </dgm:pt>
    <dgm:pt modelId="{105C3FEB-4025-40FB-940E-454A22AD3CED}">
      <dgm:prSet phldrT="[Text]" custT="1"/>
      <dgm:spPr>
        <a:ln>
          <a:solidFill>
            <a:srgbClr val="00B0F0"/>
          </a:solidFill>
        </a:ln>
      </dgm:spPr>
      <dgm:t>
        <a:bodyPr/>
        <a:lstStyle/>
        <a:p>
          <a:r>
            <a:rPr lang="is-IS" sz="1800" dirty="0"/>
            <a:t>Fjárlög</a:t>
          </a:r>
          <a:endParaRPr lang="is-IS" sz="1600" dirty="0"/>
        </a:p>
      </dgm:t>
    </dgm:pt>
    <dgm:pt modelId="{620B5E57-1A2A-4472-BCB5-B758D17F2CE0}" type="parTrans" cxnId="{7595075C-C678-4787-A15D-76DB2ABD1990}">
      <dgm:prSet/>
      <dgm:spPr/>
      <dgm:t>
        <a:bodyPr/>
        <a:lstStyle/>
        <a:p>
          <a:endParaRPr lang="is-IS"/>
        </a:p>
      </dgm:t>
    </dgm:pt>
    <dgm:pt modelId="{18281BE6-CC4C-4225-91E7-01D2011800E1}" type="sibTrans" cxnId="{7595075C-C678-4787-A15D-76DB2ABD1990}">
      <dgm:prSet/>
      <dgm:spPr/>
      <dgm:t>
        <a:bodyPr/>
        <a:lstStyle/>
        <a:p>
          <a:endParaRPr lang="is-IS"/>
        </a:p>
      </dgm:t>
    </dgm:pt>
    <dgm:pt modelId="{AA376552-3037-4CFA-B677-8D5E1D8C9A6E}">
      <dgm:prSet phldrT="[Text]"/>
      <dgm:spPr>
        <a:ln>
          <a:solidFill>
            <a:schemeClr val="accent3">
              <a:lumMod val="75000"/>
            </a:schemeClr>
          </a:solidFill>
        </a:ln>
      </dgm:spPr>
      <dgm:t>
        <a:bodyPr/>
        <a:lstStyle/>
        <a:p>
          <a:endParaRPr lang="is-IS" sz="1600"/>
        </a:p>
      </dgm:t>
    </dgm:pt>
    <dgm:pt modelId="{4F82D822-1787-44B0-8C15-95667126F879}" type="parTrans" cxnId="{96CD2694-BA7C-40F5-A8DD-7968438AAA8C}">
      <dgm:prSet/>
      <dgm:spPr/>
      <dgm:t>
        <a:bodyPr/>
        <a:lstStyle/>
        <a:p>
          <a:endParaRPr lang="is-IS"/>
        </a:p>
      </dgm:t>
    </dgm:pt>
    <dgm:pt modelId="{D3721C82-FDFC-49AC-A603-6B6244E6C5E3}" type="sibTrans" cxnId="{96CD2694-BA7C-40F5-A8DD-7968438AAA8C}">
      <dgm:prSet/>
      <dgm:spPr/>
      <dgm:t>
        <a:bodyPr/>
        <a:lstStyle/>
        <a:p>
          <a:endParaRPr lang="is-IS"/>
        </a:p>
      </dgm:t>
    </dgm:pt>
    <dgm:pt modelId="{0AE7DE85-C33E-44F4-9C14-F7BBA10D13AE}">
      <dgm:prSet phldrT="[Text]" custT="1"/>
      <dgm:spPr>
        <a:ln>
          <a:solidFill>
            <a:schemeClr val="bg2">
              <a:lumMod val="25000"/>
            </a:schemeClr>
          </a:solidFill>
        </a:ln>
      </dgm:spPr>
      <dgm:t>
        <a:bodyPr/>
        <a:lstStyle/>
        <a:p>
          <a:r>
            <a:rPr lang="is-IS" sz="1800" dirty="0"/>
            <a:t>Samþykki á ársáætlun</a:t>
          </a:r>
        </a:p>
      </dgm:t>
    </dgm:pt>
    <dgm:pt modelId="{059AF8E4-B312-412A-BCE1-4E940791B5A1}" type="parTrans" cxnId="{1C34066C-A04A-4032-B8AD-6F82CEF81A20}">
      <dgm:prSet/>
      <dgm:spPr/>
      <dgm:t>
        <a:bodyPr/>
        <a:lstStyle/>
        <a:p>
          <a:endParaRPr lang="LID4096"/>
        </a:p>
      </dgm:t>
    </dgm:pt>
    <dgm:pt modelId="{2D9ED789-23E4-4738-91FA-34531308832B}" type="sibTrans" cxnId="{1C34066C-A04A-4032-B8AD-6F82CEF81A20}">
      <dgm:prSet/>
      <dgm:spPr/>
      <dgm:t>
        <a:bodyPr/>
        <a:lstStyle/>
        <a:p>
          <a:endParaRPr lang="LID4096"/>
        </a:p>
      </dgm:t>
    </dgm:pt>
    <dgm:pt modelId="{77D799A6-CA54-4122-95E6-5E13D28B2162}" type="pres">
      <dgm:prSet presAssocID="{0018EA71-FAEF-422C-B40F-E3D1A38EC6AE}" presName="cycleMatrixDiagram" presStyleCnt="0">
        <dgm:presLayoutVars>
          <dgm:chMax val="1"/>
          <dgm:dir/>
          <dgm:animLvl val="lvl"/>
          <dgm:resizeHandles val="exact"/>
        </dgm:presLayoutVars>
      </dgm:prSet>
      <dgm:spPr/>
    </dgm:pt>
    <dgm:pt modelId="{09078E6C-4541-4EB2-B435-55E789A414F6}" type="pres">
      <dgm:prSet presAssocID="{0018EA71-FAEF-422C-B40F-E3D1A38EC6AE}" presName="children" presStyleCnt="0"/>
      <dgm:spPr/>
    </dgm:pt>
    <dgm:pt modelId="{44B4DF7C-03E5-4400-9119-5A22215D3D74}" type="pres">
      <dgm:prSet presAssocID="{0018EA71-FAEF-422C-B40F-E3D1A38EC6AE}" presName="child1group" presStyleCnt="0"/>
      <dgm:spPr/>
    </dgm:pt>
    <dgm:pt modelId="{FB7FF165-9F2C-440E-AC74-BAC29D00E54E}" type="pres">
      <dgm:prSet presAssocID="{0018EA71-FAEF-422C-B40F-E3D1A38EC6AE}" presName="child1" presStyleLbl="bgAcc1" presStyleIdx="0" presStyleCnt="4" custScaleY="59889" custLinFactNeighborX="-5969" custLinFactNeighborY="-25"/>
      <dgm:spPr/>
    </dgm:pt>
    <dgm:pt modelId="{BA43B1E5-5827-4A56-A24C-F89527D10993}" type="pres">
      <dgm:prSet presAssocID="{0018EA71-FAEF-422C-B40F-E3D1A38EC6AE}" presName="child1Text" presStyleLbl="bgAcc1" presStyleIdx="0" presStyleCnt="4">
        <dgm:presLayoutVars>
          <dgm:bulletEnabled val="1"/>
        </dgm:presLayoutVars>
      </dgm:prSet>
      <dgm:spPr/>
    </dgm:pt>
    <dgm:pt modelId="{E54B6252-5BBF-40D4-A7FE-7FDE903FD145}" type="pres">
      <dgm:prSet presAssocID="{0018EA71-FAEF-422C-B40F-E3D1A38EC6AE}" presName="child2group" presStyleCnt="0"/>
      <dgm:spPr/>
    </dgm:pt>
    <dgm:pt modelId="{2D0201E6-891A-403F-B73A-FD1AC8CEFDC2}" type="pres">
      <dgm:prSet presAssocID="{0018EA71-FAEF-422C-B40F-E3D1A38EC6AE}" presName="child2" presStyleLbl="bgAcc1" presStyleIdx="1" presStyleCnt="4" custScaleY="59889" custLinFactNeighborX="16350"/>
      <dgm:spPr/>
    </dgm:pt>
    <dgm:pt modelId="{0188BBCC-A24D-4AB8-A685-D4060D8D5538}" type="pres">
      <dgm:prSet presAssocID="{0018EA71-FAEF-422C-B40F-E3D1A38EC6AE}" presName="child2Text" presStyleLbl="bgAcc1" presStyleIdx="1" presStyleCnt="4">
        <dgm:presLayoutVars>
          <dgm:bulletEnabled val="1"/>
        </dgm:presLayoutVars>
      </dgm:prSet>
      <dgm:spPr/>
    </dgm:pt>
    <dgm:pt modelId="{FD436C6D-BF55-4D28-BBA2-5607F1172F19}" type="pres">
      <dgm:prSet presAssocID="{0018EA71-FAEF-422C-B40F-E3D1A38EC6AE}" presName="child3group" presStyleCnt="0"/>
      <dgm:spPr/>
    </dgm:pt>
    <dgm:pt modelId="{72DBF622-3B64-4B83-807A-79B3AC35A8B7}" type="pres">
      <dgm:prSet presAssocID="{0018EA71-FAEF-422C-B40F-E3D1A38EC6AE}" presName="child3" presStyleLbl="bgAcc1" presStyleIdx="2" presStyleCnt="4" custScaleY="59889" custLinFactNeighborX="16350" custLinFactNeighborY="-24222"/>
      <dgm:spPr/>
    </dgm:pt>
    <dgm:pt modelId="{80D1B21F-CF72-4406-89B7-2E046867D9CC}" type="pres">
      <dgm:prSet presAssocID="{0018EA71-FAEF-422C-B40F-E3D1A38EC6AE}" presName="child3Text" presStyleLbl="bgAcc1" presStyleIdx="2" presStyleCnt="4">
        <dgm:presLayoutVars>
          <dgm:bulletEnabled val="1"/>
        </dgm:presLayoutVars>
      </dgm:prSet>
      <dgm:spPr/>
    </dgm:pt>
    <dgm:pt modelId="{7942651B-2A98-4AA4-9950-76A4525C669A}" type="pres">
      <dgm:prSet presAssocID="{0018EA71-FAEF-422C-B40F-E3D1A38EC6AE}" presName="child4group" presStyleCnt="0"/>
      <dgm:spPr/>
    </dgm:pt>
    <dgm:pt modelId="{6A0C899F-B821-4AC2-9173-F1714AA0AE0B}" type="pres">
      <dgm:prSet presAssocID="{0018EA71-FAEF-422C-B40F-E3D1A38EC6AE}" presName="child4" presStyleLbl="bgAcc1" presStyleIdx="3" presStyleCnt="4" custScaleY="59936" custLinFactNeighborX="-5969" custLinFactNeighborY="-24199"/>
      <dgm:spPr/>
    </dgm:pt>
    <dgm:pt modelId="{6406E5F6-ECF5-42DE-A311-25C788279562}" type="pres">
      <dgm:prSet presAssocID="{0018EA71-FAEF-422C-B40F-E3D1A38EC6AE}" presName="child4Text" presStyleLbl="bgAcc1" presStyleIdx="3" presStyleCnt="4">
        <dgm:presLayoutVars>
          <dgm:bulletEnabled val="1"/>
        </dgm:presLayoutVars>
      </dgm:prSet>
      <dgm:spPr/>
    </dgm:pt>
    <dgm:pt modelId="{42A0BA77-49EF-4671-8930-9CFC90F810D5}" type="pres">
      <dgm:prSet presAssocID="{0018EA71-FAEF-422C-B40F-E3D1A38EC6AE}" presName="childPlaceholder" presStyleCnt="0"/>
      <dgm:spPr/>
    </dgm:pt>
    <dgm:pt modelId="{A5F31182-2140-44D2-B893-B524784DC587}" type="pres">
      <dgm:prSet presAssocID="{0018EA71-FAEF-422C-B40F-E3D1A38EC6AE}" presName="circle" presStyleCnt="0"/>
      <dgm:spPr/>
    </dgm:pt>
    <dgm:pt modelId="{5335955C-380A-4A1A-8136-28F32D2C038E}" type="pres">
      <dgm:prSet presAssocID="{0018EA71-FAEF-422C-B40F-E3D1A38EC6AE}" presName="quadrant1" presStyleLbl="node1" presStyleIdx="0" presStyleCnt="4">
        <dgm:presLayoutVars>
          <dgm:chMax val="1"/>
          <dgm:bulletEnabled val="1"/>
        </dgm:presLayoutVars>
      </dgm:prSet>
      <dgm:spPr/>
    </dgm:pt>
    <dgm:pt modelId="{14DA867E-9B5C-4C6F-9446-8A90A168F263}" type="pres">
      <dgm:prSet presAssocID="{0018EA71-FAEF-422C-B40F-E3D1A38EC6AE}" presName="quadrant2" presStyleLbl="node1" presStyleIdx="1" presStyleCnt="4">
        <dgm:presLayoutVars>
          <dgm:chMax val="1"/>
          <dgm:bulletEnabled val="1"/>
        </dgm:presLayoutVars>
      </dgm:prSet>
      <dgm:spPr/>
    </dgm:pt>
    <dgm:pt modelId="{AACC1AAC-AFD5-4F9E-A9E3-0F671B766C4A}" type="pres">
      <dgm:prSet presAssocID="{0018EA71-FAEF-422C-B40F-E3D1A38EC6AE}" presName="quadrant3" presStyleLbl="node1" presStyleIdx="2" presStyleCnt="4">
        <dgm:presLayoutVars>
          <dgm:chMax val="1"/>
          <dgm:bulletEnabled val="1"/>
        </dgm:presLayoutVars>
      </dgm:prSet>
      <dgm:spPr/>
    </dgm:pt>
    <dgm:pt modelId="{DD70AA2C-ED70-4A37-8CEB-E742D49FBBD4}" type="pres">
      <dgm:prSet presAssocID="{0018EA71-FAEF-422C-B40F-E3D1A38EC6AE}" presName="quadrant4" presStyleLbl="node1" presStyleIdx="3" presStyleCnt="4">
        <dgm:presLayoutVars>
          <dgm:chMax val="1"/>
          <dgm:bulletEnabled val="1"/>
        </dgm:presLayoutVars>
      </dgm:prSet>
      <dgm:spPr/>
    </dgm:pt>
    <dgm:pt modelId="{2AC12B4B-2730-418C-B406-0F05F6998280}" type="pres">
      <dgm:prSet presAssocID="{0018EA71-FAEF-422C-B40F-E3D1A38EC6AE}" presName="quadrantPlaceholder" presStyleCnt="0"/>
      <dgm:spPr/>
    </dgm:pt>
    <dgm:pt modelId="{C327F934-1B7A-4DC6-88BB-CBD8E1AE6ADE}" type="pres">
      <dgm:prSet presAssocID="{0018EA71-FAEF-422C-B40F-E3D1A38EC6AE}" presName="center1" presStyleLbl="fgShp" presStyleIdx="0" presStyleCnt="2"/>
      <dgm:spPr/>
    </dgm:pt>
    <dgm:pt modelId="{07840DF7-7325-4BA4-A444-F7DC8AB11C93}" type="pres">
      <dgm:prSet presAssocID="{0018EA71-FAEF-422C-B40F-E3D1A38EC6AE}" presName="center2" presStyleLbl="fgShp" presStyleIdx="1" presStyleCnt="2"/>
      <dgm:spPr/>
    </dgm:pt>
  </dgm:ptLst>
  <dgm:cxnLst>
    <dgm:cxn modelId="{485F6C0D-76DC-4708-B800-2C5262EF25B5}" srcId="{0018EA71-FAEF-422C-B40F-E3D1A38EC6AE}" destId="{ECC63046-D06A-4820-8B7C-6584610CDA62}" srcOrd="3" destOrd="0" parTransId="{CFB17A8F-E34E-4002-BB2B-1A11E66613AD}" sibTransId="{986C8D0C-AC6B-4291-8AFF-D3401ED981D6}"/>
    <dgm:cxn modelId="{2970C710-0FF2-4BFB-8020-04C1B9925225}" type="presOf" srcId="{EE7234AB-B169-4E06-8D21-2EAE5DB79C80}" destId="{14DA867E-9B5C-4C6F-9446-8A90A168F263}" srcOrd="0" destOrd="0" presId="urn:microsoft.com/office/officeart/2005/8/layout/cycle4"/>
    <dgm:cxn modelId="{0F18571A-23CB-4504-BCE2-E90264C71E15}" type="presOf" srcId="{105C3FEB-4025-40FB-940E-454A22AD3CED}" destId="{6A0C899F-B821-4AC2-9173-F1714AA0AE0B}" srcOrd="0" destOrd="0" presId="urn:microsoft.com/office/officeart/2005/8/layout/cycle4"/>
    <dgm:cxn modelId="{4413881E-5ACA-471C-BA45-7C2B86896344}" type="presOf" srcId="{0AE7DE85-C33E-44F4-9C14-F7BBA10D13AE}" destId="{BA43B1E5-5827-4A56-A24C-F89527D10993}" srcOrd="1" destOrd="1" presId="urn:microsoft.com/office/officeart/2005/8/layout/cycle4"/>
    <dgm:cxn modelId="{29BC2E23-9AEE-416F-94BB-DF0927A85CB1}" type="presOf" srcId="{10A7C0C8-0985-407E-B0D3-3791607391F5}" destId="{80D1B21F-CF72-4406-89B7-2E046867D9CC}" srcOrd="1" destOrd="0" presId="urn:microsoft.com/office/officeart/2005/8/layout/cycle4"/>
    <dgm:cxn modelId="{F78EFF30-A505-4854-92D0-A388F0EF8CB0}" type="presOf" srcId="{AFF64395-A2F6-429A-9AB4-5708B3152D8B}" destId="{FB7FF165-9F2C-440E-AC74-BAC29D00E54E}" srcOrd="0" destOrd="0" presId="urn:microsoft.com/office/officeart/2005/8/layout/cycle4"/>
    <dgm:cxn modelId="{E4A54532-6D54-4C7A-BB8A-B4CB35F2F5E3}" type="presOf" srcId="{0AE7DE85-C33E-44F4-9C14-F7BBA10D13AE}" destId="{FB7FF165-9F2C-440E-AC74-BAC29D00E54E}" srcOrd="0" destOrd="1" presId="urn:microsoft.com/office/officeart/2005/8/layout/cycle4"/>
    <dgm:cxn modelId="{113D9F37-8640-44AA-8BFB-24EFDC5AE168}" srcId="{C94BB23B-39F2-4FA5-9F12-C4C302750B3B}" destId="{10A7C0C8-0985-407E-B0D3-3791607391F5}" srcOrd="0" destOrd="0" parTransId="{78DF201D-35E8-4DC5-937A-AE84C2FF8940}" sibTransId="{2F3BB793-3DB0-4893-8A60-B5873EBFC665}"/>
    <dgm:cxn modelId="{7595075C-C678-4787-A15D-76DB2ABD1990}" srcId="{ECC63046-D06A-4820-8B7C-6584610CDA62}" destId="{105C3FEB-4025-40FB-940E-454A22AD3CED}" srcOrd="0" destOrd="0" parTransId="{620B5E57-1A2A-4472-BCB5-B758D17F2CE0}" sibTransId="{18281BE6-CC4C-4225-91E7-01D2011800E1}"/>
    <dgm:cxn modelId="{FA00E666-7030-4724-8F6D-4D3A9F52C8A0}" srcId="{0018EA71-FAEF-422C-B40F-E3D1A38EC6AE}" destId="{C94BB23B-39F2-4FA5-9F12-C4C302750B3B}" srcOrd="2" destOrd="0" parTransId="{1036E915-BC3E-42BE-A0CE-6B8EDC269CDF}" sibTransId="{823F2BBE-061C-4102-A6B1-7B6952AC0D07}"/>
    <dgm:cxn modelId="{76DDC249-0072-4D60-853E-3EB638AB9A27}" srcId="{0018EA71-FAEF-422C-B40F-E3D1A38EC6AE}" destId="{EE7234AB-B169-4E06-8D21-2EAE5DB79C80}" srcOrd="1" destOrd="0" parTransId="{7A1A0BB1-D709-4420-8F6E-2AC352ED6F81}" sibTransId="{05E09E0F-FDD4-4E20-A7E8-BA5EC4046720}"/>
    <dgm:cxn modelId="{9198524B-8CF4-48EF-A799-63C7C7B037FA}" srcId="{EE7234AB-B169-4E06-8D21-2EAE5DB79C80}" destId="{A9D60D55-3CCB-4D63-AFC7-CF58D59E3A53}" srcOrd="0" destOrd="0" parTransId="{54B811FD-A0E3-462E-86CC-4ABFDB4F493A}" sibTransId="{85C67F8C-5F8F-47C9-AB7C-620FF6CBE877}"/>
    <dgm:cxn modelId="{1C34066C-A04A-4032-B8AD-6F82CEF81A20}" srcId="{53FAC2C1-5352-47A7-AF33-4DC643CB8974}" destId="{0AE7DE85-C33E-44F4-9C14-F7BBA10D13AE}" srcOrd="1" destOrd="0" parTransId="{059AF8E4-B312-412A-BCE1-4E940791B5A1}" sibTransId="{2D9ED789-23E4-4738-91FA-34531308832B}"/>
    <dgm:cxn modelId="{3A5B626E-CE25-4707-80A4-714B3729471B}" type="presOf" srcId="{10A7C0C8-0985-407E-B0D3-3791607391F5}" destId="{72DBF622-3B64-4B83-807A-79B3AC35A8B7}" srcOrd="0" destOrd="0" presId="urn:microsoft.com/office/officeart/2005/8/layout/cycle4"/>
    <dgm:cxn modelId="{8E2B327F-B1B6-4DA7-A873-E500AF345548}" type="presOf" srcId="{A9D60D55-3CCB-4D63-AFC7-CF58D59E3A53}" destId="{2D0201E6-891A-403F-B73A-FD1AC8CEFDC2}" srcOrd="0" destOrd="0" presId="urn:microsoft.com/office/officeart/2005/8/layout/cycle4"/>
    <dgm:cxn modelId="{392FC390-53E2-4F0A-B332-3DCB5A500129}" type="presOf" srcId="{AFF64395-A2F6-429A-9AB4-5708B3152D8B}" destId="{BA43B1E5-5827-4A56-A24C-F89527D10993}" srcOrd="1" destOrd="0" presId="urn:microsoft.com/office/officeart/2005/8/layout/cycle4"/>
    <dgm:cxn modelId="{96CD2694-BA7C-40F5-A8DD-7968438AAA8C}" srcId="{EE7234AB-B169-4E06-8D21-2EAE5DB79C80}" destId="{AA376552-3037-4CFA-B677-8D5E1D8C9A6E}" srcOrd="1" destOrd="0" parTransId="{4F82D822-1787-44B0-8C15-95667126F879}" sibTransId="{D3721C82-FDFC-49AC-A603-6B6244E6C5E3}"/>
    <dgm:cxn modelId="{03D13C9F-BB45-44BE-B912-E57A0ACB463B}" type="presOf" srcId="{A9D60D55-3CCB-4D63-AFC7-CF58D59E3A53}" destId="{0188BBCC-A24D-4AB8-A685-D4060D8D5538}" srcOrd="1" destOrd="0" presId="urn:microsoft.com/office/officeart/2005/8/layout/cycle4"/>
    <dgm:cxn modelId="{20EE16A2-638A-4CDE-9634-1AE8FD64B838}" type="presOf" srcId="{AA376552-3037-4CFA-B677-8D5E1D8C9A6E}" destId="{2D0201E6-891A-403F-B73A-FD1AC8CEFDC2}" srcOrd="0" destOrd="1" presId="urn:microsoft.com/office/officeart/2005/8/layout/cycle4"/>
    <dgm:cxn modelId="{B375D9AC-E1A6-4434-A77C-D380E8919FA8}" type="presOf" srcId="{ECC63046-D06A-4820-8B7C-6584610CDA62}" destId="{DD70AA2C-ED70-4A37-8CEB-E742D49FBBD4}" srcOrd="0" destOrd="0" presId="urn:microsoft.com/office/officeart/2005/8/layout/cycle4"/>
    <dgm:cxn modelId="{41C927B7-6F9D-418A-B246-F1516C07A39B}" srcId="{0018EA71-FAEF-422C-B40F-E3D1A38EC6AE}" destId="{53FAC2C1-5352-47A7-AF33-4DC643CB8974}" srcOrd="0" destOrd="0" parTransId="{CE2209E2-74C7-4D11-8939-C479896D093A}" sibTransId="{7C6C36B5-636C-4BAB-9EA4-94FF7A3DF776}"/>
    <dgm:cxn modelId="{2F7DA8B7-D6E9-4ED9-A5C0-1C63A31DA5B9}" type="presOf" srcId="{0018EA71-FAEF-422C-B40F-E3D1A38EC6AE}" destId="{77D799A6-CA54-4122-95E6-5E13D28B2162}" srcOrd="0" destOrd="0" presId="urn:microsoft.com/office/officeart/2005/8/layout/cycle4"/>
    <dgm:cxn modelId="{A14FB5C5-8B8B-4D74-8D77-CC931B956C75}" type="presOf" srcId="{105C3FEB-4025-40FB-940E-454A22AD3CED}" destId="{6406E5F6-ECF5-42DE-A311-25C788279562}" srcOrd="1" destOrd="0" presId="urn:microsoft.com/office/officeart/2005/8/layout/cycle4"/>
    <dgm:cxn modelId="{21CCD6C8-03AA-4EB3-82BE-D2B6CDBD67B5}" type="presOf" srcId="{C94BB23B-39F2-4FA5-9F12-C4C302750B3B}" destId="{AACC1AAC-AFD5-4F9E-A9E3-0F671B766C4A}" srcOrd="0" destOrd="0" presId="urn:microsoft.com/office/officeart/2005/8/layout/cycle4"/>
    <dgm:cxn modelId="{8777C5D8-9FB9-4813-9FBE-4C5770BDE614}" type="presOf" srcId="{53FAC2C1-5352-47A7-AF33-4DC643CB8974}" destId="{5335955C-380A-4A1A-8136-28F32D2C038E}" srcOrd="0" destOrd="0" presId="urn:microsoft.com/office/officeart/2005/8/layout/cycle4"/>
    <dgm:cxn modelId="{A64DD2D8-5D5F-4B8A-91BA-526484A647E5}" type="presOf" srcId="{AA376552-3037-4CFA-B677-8D5E1D8C9A6E}" destId="{0188BBCC-A24D-4AB8-A685-D4060D8D5538}" srcOrd="1" destOrd="1" presId="urn:microsoft.com/office/officeart/2005/8/layout/cycle4"/>
    <dgm:cxn modelId="{F0D833DA-8D4B-47C6-A9E5-24B4FD0C37C7}" srcId="{53FAC2C1-5352-47A7-AF33-4DC643CB8974}" destId="{AFF64395-A2F6-429A-9AB4-5708B3152D8B}" srcOrd="0" destOrd="0" parTransId="{FA79FB24-0FB9-4634-9BD4-EA6635D63088}" sibTransId="{8B0F70C8-E83C-4BB9-A511-64C2260CC247}"/>
    <dgm:cxn modelId="{DAF8104F-C4CC-40EC-8FEE-27A1C73A137F}" type="presParOf" srcId="{77D799A6-CA54-4122-95E6-5E13D28B2162}" destId="{09078E6C-4541-4EB2-B435-55E789A414F6}" srcOrd="0" destOrd="0" presId="urn:microsoft.com/office/officeart/2005/8/layout/cycle4"/>
    <dgm:cxn modelId="{5014EEBB-4587-4E36-8B42-C545170CBE45}" type="presParOf" srcId="{09078E6C-4541-4EB2-B435-55E789A414F6}" destId="{44B4DF7C-03E5-4400-9119-5A22215D3D74}" srcOrd="0" destOrd="0" presId="urn:microsoft.com/office/officeart/2005/8/layout/cycle4"/>
    <dgm:cxn modelId="{CB16F376-6267-44D9-A182-61023403F6BA}" type="presParOf" srcId="{44B4DF7C-03E5-4400-9119-5A22215D3D74}" destId="{FB7FF165-9F2C-440E-AC74-BAC29D00E54E}" srcOrd="0" destOrd="0" presId="urn:microsoft.com/office/officeart/2005/8/layout/cycle4"/>
    <dgm:cxn modelId="{EDA61C2C-76B3-4217-BE44-D4947EF1563E}" type="presParOf" srcId="{44B4DF7C-03E5-4400-9119-5A22215D3D74}" destId="{BA43B1E5-5827-4A56-A24C-F89527D10993}" srcOrd="1" destOrd="0" presId="urn:microsoft.com/office/officeart/2005/8/layout/cycle4"/>
    <dgm:cxn modelId="{8AD9F41F-9001-48E7-9599-D93AB87CB9E8}" type="presParOf" srcId="{09078E6C-4541-4EB2-B435-55E789A414F6}" destId="{E54B6252-5BBF-40D4-A7FE-7FDE903FD145}" srcOrd="1" destOrd="0" presId="urn:microsoft.com/office/officeart/2005/8/layout/cycle4"/>
    <dgm:cxn modelId="{E85D6C86-81C6-4226-A310-71DE382740BC}" type="presParOf" srcId="{E54B6252-5BBF-40D4-A7FE-7FDE903FD145}" destId="{2D0201E6-891A-403F-B73A-FD1AC8CEFDC2}" srcOrd="0" destOrd="0" presId="urn:microsoft.com/office/officeart/2005/8/layout/cycle4"/>
    <dgm:cxn modelId="{F44A4D7D-8136-43A1-B923-8822E11F5890}" type="presParOf" srcId="{E54B6252-5BBF-40D4-A7FE-7FDE903FD145}" destId="{0188BBCC-A24D-4AB8-A685-D4060D8D5538}" srcOrd="1" destOrd="0" presId="urn:microsoft.com/office/officeart/2005/8/layout/cycle4"/>
    <dgm:cxn modelId="{072F0602-A587-44C5-9D42-E2C973C21A20}" type="presParOf" srcId="{09078E6C-4541-4EB2-B435-55E789A414F6}" destId="{FD436C6D-BF55-4D28-BBA2-5607F1172F19}" srcOrd="2" destOrd="0" presId="urn:microsoft.com/office/officeart/2005/8/layout/cycle4"/>
    <dgm:cxn modelId="{130B9BF4-117D-4656-BC61-C469C07FB81D}" type="presParOf" srcId="{FD436C6D-BF55-4D28-BBA2-5607F1172F19}" destId="{72DBF622-3B64-4B83-807A-79B3AC35A8B7}" srcOrd="0" destOrd="0" presId="urn:microsoft.com/office/officeart/2005/8/layout/cycle4"/>
    <dgm:cxn modelId="{FECBAC52-9CD4-4FEC-91BE-BCF873297E8D}" type="presParOf" srcId="{FD436C6D-BF55-4D28-BBA2-5607F1172F19}" destId="{80D1B21F-CF72-4406-89B7-2E046867D9CC}" srcOrd="1" destOrd="0" presId="urn:microsoft.com/office/officeart/2005/8/layout/cycle4"/>
    <dgm:cxn modelId="{E417C1A7-D4C2-4CA7-885F-566A9F99BDBE}" type="presParOf" srcId="{09078E6C-4541-4EB2-B435-55E789A414F6}" destId="{7942651B-2A98-4AA4-9950-76A4525C669A}" srcOrd="3" destOrd="0" presId="urn:microsoft.com/office/officeart/2005/8/layout/cycle4"/>
    <dgm:cxn modelId="{1F0F9A5E-355D-4D68-A4C0-8B97DCF4AEFA}" type="presParOf" srcId="{7942651B-2A98-4AA4-9950-76A4525C669A}" destId="{6A0C899F-B821-4AC2-9173-F1714AA0AE0B}" srcOrd="0" destOrd="0" presId="urn:microsoft.com/office/officeart/2005/8/layout/cycle4"/>
    <dgm:cxn modelId="{7BE347DB-FD66-41D1-A036-9736B3F6D5C1}" type="presParOf" srcId="{7942651B-2A98-4AA4-9950-76A4525C669A}" destId="{6406E5F6-ECF5-42DE-A311-25C788279562}" srcOrd="1" destOrd="0" presId="urn:microsoft.com/office/officeart/2005/8/layout/cycle4"/>
    <dgm:cxn modelId="{990DE734-A0D9-44CE-ABD9-44F074B2311E}" type="presParOf" srcId="{09078E6C-4541-4EB2-B435-55E789A414F6}" destId="{42A0BA77-49EF-4671-8930-9CFC90F810D5}" srcOrd="4" destOrd="0" presId="urn:microsoft.com/office/officeart/2005/8/layout/cycle4"/>
    <dgm:cxn modelId="{E821D94B-7966-44F6-BA2F-6471977AEAA4}" type="presParOf" srcId="{77D799A6-CA54-4122-95E6-5E13D28B2162}" destId="{A5F31182-2140-44D2-B893-B524784DC587}" srcOrd="1" destOrd="0" presId="urn:microsoft.com/office/officeart/2005/8/layout/cycle4"/>
    <dgm:cxn modelId="{93888153-024E-426E-B799-52E44820875A}" type="presParOf" srcId="{A5F31182-2140-44D2-B893-B524784DC587}" destId="{5335955C-380A-4A1A-8136-28F32D2C038E}" srcOrd="0" destOrd="0" presId="urn:microsoft.com/office/officeart/2005/8/layout/cycle4"/>
    <dgm:cxn modelId="{1F7ADAF8-7232-483D-BD3D-88A57FD03A28}" type="presParOf" srcId="{A5F31182-2140-44D2-B893-B524784DC587}" destId="{14DA867E-9B5C-4C6F-9446-8A90A168F263}" srcOrd="1" destOrd="0" presId="urn:microsoft.com/office/officeart/2005/8/layout/cycle4"/>
    <dgm:cxn modelId="{B0A51875-A5C9-4E93-BBC3-69E1DF5AFF00}" type="presParOf" srcId="{A5F31182-2140-44D2-B893-B524784DC587}" destId="{AACC1AAC-AFD5-4F9E-A9E3-0F671B766C4A}" srcOrd="2" destOrd="0" presId="urn:microsoft.com/office/officeart/2005/8/layout/cycle4"/>
    <dgm:cxn modelId="{3DCC1D1A-A468-438A-A0ED-77E74DE83222}" type="presParOf" srcId="{A5F31182-2140-44D2-B893-B524784DC587}" destId="{DD70AA2C-ED70-4A37-8CEB-E742D49FBBD4}" srcOrd="3" destOrd="0" presId="urn:microsoft.com/office/officeart/2005/8/layout/cycle4"/>
    <dgm:cxn modelId="{45EB987A-EEA4-4B9C-8B5E-57378863053D}" type="presParOf" srcId="{A5F31182-2140-44D2-B893-B524784DC587}" destId="{2AC12B4B-2730-418C-B406-0F05F6998280}" srcOrd="4" destOrd="0" presId="urn:microsoft.com/office/officeart/2005/8/layout/cycle4"/>
    <dgm:cxn modelId="{94CCE8F1-11E4-44A1-BAFA-97B16077FE00}" type="presParOf" srcId="{77D799A6-CA54-4122-95E6-5E13D28B2162}" destId="{C327F934-1B7A-4DC6-88BB-CBD8E1AE6ADE}" srcOrd="2" destOrd="0" presId="urn:microsoft.com/office/officeart/2005/8/layout/cycle4"/>
    <dgm:cxn modelId="{17828C6E-D1EF-4C9D-BC4F-740D67A2B2C9}" type="presParOf" srcId="{77D799A6-CA54-4122-95E6-5E13D28B2162}" destId="{07840DF7-7325-4BA4-A444-F7DC8AB11C9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dirty="0">
              <a:solidFill>
                <a:schemeClr val="tx1"/>
              </a:solidFill>
            </a:rPr>
            <a:t>Aðföng</a:t>
          </a:r>
          <a:r>
            <a:rPr lang="is-IS" sz="1600" dirty="0">
              <a:solidFill>
                <a:schemeClr val="tx1"/>
              </a:solidFill>
            </a:rPr>
            <a:t>         (e. </a:t>
          </a:r>
          <a:r>
            <a:rPr lang="is-IS" sz="1600" dirty="0" err="1">
              <a:solidFill>
                <a:schemeClr val="tx1"/>
              </a:solidFill>
            </a:rPr>
            <a:t>Input</a:t>
          </a:r>
          <a:r>
            <a:rPr lang="is-IS" sz="1600" dirty="0">
              <a:solidFill>
                <a:schemeClr val="tx1"/>
              </a:solidFill>
            </a:rPr>
            <a:t>)</a:t>
          </a:r>
        </a:p>
      </dgm:t>
    </dgm:pt>
    <dgm:pt modelId="{583C39E8-EDC9-473C-A909-73B9447930B9}" type="parTrans" cxnId="{59A22B76-7DD4-4F3A-A9B9-148A104DA442}">
      <dgm:prSet/>
      <dgm:spPr/>
      <dgm:t>
        <a:bodyPr/>
        <a:lstStyle/>
        <a:p>
          <a:endParaRPr lang="is-IS" sz="1600"/>
        </a:p>
      </dgm:t>
    </dgm:pt>
    <dgm:pt modelId="{22128662-8298-4E1E-ADF2-D7EC140FDCF1}" type="sibTrans" cxnId="{59A22B76-7DD4-4F3A-A9B9-148A104DA442}">
      <dgm:prSet custT="1"/>
      <dgm:spPr>
        <a:solidFill>
          <a:schemeClr val="tx1"/>
        </a:solidFill>
      </dgm:spPr>
      <dgm:t>
        <a:bodyPr/>
        <a:lstStyle/>
        <a:p>
          <a:endParaRPr lang="is-IS" sz="700"/>
        </a:p>
      </dgm:t>
    </dgm:pt>
    <dgm:pt modelId="{E78E13A0-2172-4556-B544-93222657189D}">
      <dgm:prSet phldrT="[Text]" custT="1"/>
      <dgm:spPr>
        <a:solidFill>
          <a:schemeClr val="bg1"/>
        </a:solidFill>
        <a:ln>
          <a:solidFill>
            <a:schemeClr val="tx1"/>
          </a:solidFill>
        </a:ln>
      </dgm:spPr>
      <dgm:t>
        <a:bodyPr/>
        <a:lstStyle/>
        <a:p>
          <a:r>
            <a:rPr lang="is-IS" sz="1600" b="1" dirty="0">
              <a:solidFill>
                <a:schemeClr val="tx1"/>
              </a:solidFill>
            </a:rPr>
            <a:t>Ferli</a:t>
          </a:r>
          <a:r>
            <a:rPr lang="is-IS" sz="1600" dirty="0">
              <a:solidFill>
                <a:schemeClr val="tx1"/>
              </a:solidFill>
            </a:rPr>
            <a:t>              (e. </a:t>
          </a:r>
          <a:r>
            <a:rPr lang="is-IS" sz="1600" dirty="0" err="1">
              <a:solidFill>
                <a:schemeClr val="tx1"/>
              </a:solidFill>
            </a:rPr>
            <a:t>Activities</a:t>
          </a:r>
          <a:r>
            <a:rPr lang="is-IS" sz="1600" dirty="0">
              <a:solidFill>
                <a:schemeClr val="tx1"/>
              </a:solidFill>
            </a:rPr>
            <a:t>/ </a:t>
          </a:r>
          <a:r>
            <a:rPr lang="is-IS" sz="1600" dirty="0" err="1">
              <a:solidFill>
                <a:schemeClr val="tx1"/>
              </a:solidFill>
            </a:rPr>
            <a:t>Process</a:t>
          </a:r>
          <a:r>
            <a:rPr lang="is-IS" sz="1600" dirty="0">
              <a:solidFill>
                <a:schemeClr val="tx1"/>
              </a:solidFill>
            </a:rPr>
            <a:t>)</a:t>
          </a:r>
        </a:p>
      </dgm:t>
    </dgm:pt>
    <dgm:pt modelId="{75E4D8A0-9F90-4BBB-B952-5D03A17A345C}" type="parTrans" cxnId="{A9D792FD-23E2-4382-8F03-5593D6AB6414}">
      <dgm:prSet/>
      <dgm:spPr/>
      <dgm:t>
        <a:bodyPr/>
        <a:lstStyle/>
        <a:p>
          <a:endParaRPr lang="is-IS" sz="1600"/>
        </a:p>
      </dgm:t>
    </dgm:pt>
    <dgm:pt modelId="{72BACC79-166B-4735-9A18-11EAF6B45C82}" type="sibTrans" cxnId="{A9D792FD-23E2-4382-8F03-5593D6AB6414}">
      <dgm:prSet custT="1"/>
      <dgm:spPr>
        <a:solidFill>
          <a:schemeClr val="tx1"/>
        </a:solidFill>
      </dgm:spPr>
      <dgm:t>
        <a:bodyPr/>
        <a:lstStyle/>
        <a:p>
          <a:endParaRPr lang="is-IS" sz="700"/>
        </a:p>
      </dgm:t>
    </dgm:pt>
    <dgm:pt modelId="{C53BFC26-16D8-4439-8944-33377A178823}">
      <dgm:prSet phldrT="[Text]" custT="1"/>
      <dgm:spPr>
        <a:solidFill>
          <a:schemeClr val="bg1"/>
        </a:solidFill>
        <a:ln>
          <a:solidFill>
            <a:schemeClr val="tx1"/>
          </a:solidFill>
        </a:ln>
      </dgm:spPr>
      <dgm:t>
        <a:bodyPr/>
        <a:lstStyle/>
        <a:p>
          <a:r>
            <a:rPr lang="is-IS" sz="1600" b="1" dirty="0">
              <a:solidFill>
                <a:schemeClr val="tx1"/>
              </a:solidFill>
            </a:rPr>
            <a:t>Afurðir / Skilvirkni       </a:t>
          </a:r>
          <a:r>
            <a:rPr lang="is-IS" sz="1600" dirty="0">
              <a:solidFill>
                <a:schemeClr val="tx1"/>
              </a:solidFill>
            </a:rPr>
            <a:t>(e. </a:t>
          </a:r>
          <a:r>
            <a:rPr lang="is-IS" sz="1600" dirty="0" err="1">
              <a:solidFill>
                <a:schemeClr val="tx1"/>
              </a:solidFill>
            </a:rPr>
            <a:t>Output</a:t>
          </a:r>
          <a:r>
            <a:rPr lang="is-IS" sz="1600" dirty="0">
              <a:solidFill>
                <a:schemeClr val="tx1"/>
              </a:solidFill>
            </a:rPr>
            <a:t>)</a:t>
          </a:r>
        </a:p>
      </dgm:t>
    </dgm:pt>
    <dgm:pt modelId="{B6BC9712-AB8E-4895-9B0A-B9F84FBFDA35}" type="parTrans" cxnId="{06D4E3D9-B411-48FF-ACA5-B311756EDAA7}">
      <dgm:prSet/>
      <dgm:spPr/>
      <dgm:t>
        <a:bodyPr/>
        <a:lstStyle/>
        <a:p>
          <a:endParaRPr lang="is-IS" sz="1600"/>
        </a:p>
      </dgm:t>
    </dgm:pt>
    <dgm:pt modelId="{C051B836-9A9D-4EE5-9004-2BB22F2747E8}" type="sibTrans" cxnId="{06D4E3D9-B411-48FF-ACA5-B311756EDAA7}">
      <dgm:prSet custT="1"/>
      <dgm:spPr>
        <a:solidFill>
          <a:schemeClr val="tx1"/>
        </a:solidFill>
      </dgm:spPr>
      <dgm:t>
        <a:bodyPr/>
        <a:lstStyle/>
        <a:p>
          <a:endParaRPr lang="is-IS" sz="700"/>
        </a:p>
      </dgm:t>
    </dgm:pt>
    <dgm:pt modelId="{2355BE98-86E5-46BF-9C4C-23D2D17113AA}">
      <dgm:prSet custT="1"/>
      <dgm:spPr>
        <a:solidFill>
          <a:schemeClr val="bg1"/>
        </a:solidFill>
        <a:ln>
          <a:solidFill>
            <a:schemeClr val="tx1"/>
          </a:solidFill>
        </a:ln>
      </dgm:spPr>
      <dgm:t>
        <a:bodyPr/>
        <a:lstStyle/>
        <a:p>
          <a:r>
            <a:rPr lang="is-IS" sz="1600" b="1" dirty="0">
              <a:solidFill>
                <a:schemeClr val="tx1"/>
              </a:solidFill>
            </a:rPr>
            <a:t>Áhrif</a:t>
          </a:r>
          <a:r>
            <a:rPr lang="is-IS" sz="1600" dirty="0">
              <a:solidFill>
                <a:schemeClr val="tx1"/>
              </a:solidFill>
            </a:rPr>
            <a:t>          (e. </a:t>
          </a:r>
          <a:r>
            <a:rPr lang="is-IS" sz="1600" dirty="0" err="1">
              <a:solidFill>
                <a:schemeClr val="tx1"/>
              </a:solidFill>
            </a:rPr>
            <a:t>Outcome</a:t>
          </a:r>
          <a:r>
            <a:rPr lang="is-IS" sz="1600" dirty="0">
              <a:solidFill>
                <a:schemeClr val="tx1"/>
              </a:solidFill>
            </a:rPr>
            <a:t>)</a:t>
          </a:r>
        </a:p>
      </dgm:t>
    </dgm:pt>
    <dgm:pt modelId="{6C137D38-F03A-4464-8C58-80BC69D848F5}" type="parTrans" cxnId="{6261738B-37CE-444C-9147-18EF41CB8D8F}">
      <dgm:prSet/>
      <dgm:spPr/>
      <dgm:t>
        <a:bodyPr/>
        <a:lstStyle/>
        <a:p>
          <a:endParaRPr lang="is-IS" sz="1600"/>
        </a:p>
      </dgm:t>
    </dgm:pt>
    <dgm:pt modelId="{FB6374F4-75F6-4E5B-9D2C-49612D43BDD7}" type="sibTrans" cxnId="{6261738B-37CE-444C-9147-18EF41CB8D8F}">
      <dgm:prSet custT="1"/>
      <dgm:spPr>
        <a:solidFill>
          <a:schemeClr val="tx1"/>
        </a:solidFill>
      </dgm:spPr>
      <dgm:t>
        <a:bodyPr/>
        <a:lstStyle/>
        <a:p>
          <a:endParaRPr lang="is-IS" sz="800"/>
        </a:p>
      </dgm:t>
    </dgm:pt>
    <dgm:pt modelId="{AA31EE21-3F76-42BC-AEE7-1678B3827275}">
      <dgm:prSet custT="1"/>
      <dgm:spPr>
        <a:solidFill>
          <a:schemeClr val="bg1"/>
        </a:solidFill>
        <a:ln>
          <a:solidFill>
            <a:schemeClr val="tx1"/>
          </a:solidFill>
        </a:ln>
      </dgm:spPr>
      <dgm:t>
        <a:bodyPr/>
        <a:lstStyle/>
        <a:p>
          <a:r>
            <a:rPr lang="is-IS" sz="1600" b="1" dirty="0">
              <a:solidFill>
                <a:schemeClr val="tx1"/>
              </a:solidFill>
            </a:rPr>
            <a:t>Framfarir</a:t>
          </a:r>
          <a:r>
            <a:rPr lang="is-IS" sz="1600" dirty="0">
              <a:solidFill>
                <a:schemeClr val="tx1"/>
              </a:solidFill>
            </a:rPr>
            <a:t>          (e</a:t>
          </a:r>
          <a:r>
            <a:rPr lang="is-IS" sz="1600">
              <a:solidFill>
                <a:schemeClr val="tx1"/>
              </a:solidFill>
            </a:rPr>
            <a:t>. End-Outcome</a:t>
          </a:r>
          <a:r>
            <a:rPr lang="is-IS" sz="1600" dirty="0">
              <a:solidFill>
                <a:schemeClr val="tx1"/>
              </a:solidFill>
            </a:rPr>
            <a:t>)</a:t>
          </a:r>
        </a:p>
      </dgm:t>
    </dgm:pt>
    <dgm:pt modelId="{F15E4603-56CB-4698-B068-E84E6D4EB320}" type="parTrans" cxnId="{B00CDAE0-93AD-401A-899D-9625B7607E7C}">
      <dgm:prSet/>
      <dgm:spPr/>
      <dgm:t>
        <a:bodyPr/>
        <a:lstStyle/>
        <a:p>
          <a:endParaRPr lang="is-IS" sz="1600"/>
        </a:p>
      </dgm:t>
    </dgm:pt>
    <dgm:pt modelId="{0B3A500A-8688-42E3-96BC-24A689C07E99}" type="sibTrans" cxnId="{B00CDAE0-93AD-401A-899D-9625B7607E7C}">
      <dgm:prSet/>
      <dgm:spPr/>
      <dgm:t>
        <a:bodyPr/>
        <a:lstStyle/>
        <a:p>
          <a:endParaRPr lang="is-IS" sz="16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B48CDC1B-1008-4D17-9787-313E73189681}" type="presOf" srcId="{BCD73CFB-6B22-4A7A-B0DF-B273DE6C755B}" destId="{67C9E088-3F58-41B1-A305-7AA996A7A532}" srcOrd="0" destOrd="0" presId="urn:microsoft.com/office/officeart/2005/8/layout/process1"/>
    <dgm:cxn modelId="{70EA7B2B-0388-4B57-8A61-32E516624E08}" type="presOf" srcId="{72BACC79-166B-4735-9A18-11EAF6B45C82}" destId="{FDB04381-0EA0-4F8D-9883-FA5B297A8488}" srcOrd="1" destOrd="0" presId="urn:microsoft.com/office/officeart/2005/8/layout/process1"/>
    <dgm:cxn modelId="{CD92CF32-4574-4598-BC80-2E76A82BA516}" type="presOf" srcId="{AA31EE21-3F76-42BC-AEE7-1678B3827275}" destId="{D3DA6190-BACA-4663-AAA7-973B4571F1D1}" srcOrd="0" destOrd="0" presId="urn:microsoft.com/office/officeart/2005/8/layout/process1"/>
    <dgm:cxn modelId="{E12F3936-B2A6-459A-9D4B-382021E779B6}" type="presOf" srcId="{FB6374F4-75F6-4E5B-9D2C-49612D43BDD7}" destId="{8F44E34D-A9B6-4C97-8E0E-091A89F3BF72}" srcOrd="1" destOrd="0" presId="urn:microsoft.com/office/officeart/2005/8/layout/process1"/>
    <dgm:cxn modelId="{8C720B68-E2C2-4A00-8CB2-59373ABB7F87}" type="presOf" srcId="{22128662-8298-4E1E-ADF2-D7EC140FDCF1}" destId="{DB3CAC1F-7CF2-43D4-AE64-31B1F9915C50}" srcOrd="1" destOrd="0" presId="urn:microsoft.com/office/officeart/2005/8/layout/process1"/>
    <dgm:cxn modelId="{999C7B6B-3AA2-458D-83E1-2B5D1C0CF413}" type="presOf" srcId="{C53BFC26-16D8-4439-8944-33377A178823}" destId="{484CE61C-D5F7-4F5E-9AB2-5758AB7790D7}" srcOrd="0" destOrd="0" presId="urn:microsoft.com/office/officeart/2005/8/layout/process1"/>
    <dgm:cxn modelId="{8C3F7F4D-041C-410B-A318-8B9396CB349D}" type="presOf" srcId="{C051B836-9A9D-4EE5-9004-2BB22F2747E8}" destId="{2143C89E-4D31-4416-B809-70DD757C0C1B}" srcOrd="1" destOrd="0" presId="urn:microsoft.com/office/officeart/2005/8/layout/process1"/>
    <dgm:cxn modelId="{81CB1750-5C7A-4A81-A328-9B93D6AD6C2E}" type="presOf" srcId="{E78E13A0-2172-4556-B544-93222657189D}" destId="{3F66F1E7-C87F-44E8-8BF9-80DA3DC5E170}"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6261738B-37CE-444C-9147-18EF41CB8D8F}" srcId="{BCD73CFB-6B22-4A7A-B0DF-B273DE6C755B}" destId="{2355BE98-86E5-46BF-9C4C-23D2D17113AA}" srcOrd="3" destOrd="0" parTransId="{6C137D38-F03A-4464-8C58-80BC69D848F5}" sibTransId="{FB6374F4-75F6-4E5B-9D2C-49612D43BDD7}"/>
    <dgm:cxn modelId="{8DC5D28C-1895-4B87-8634-0D99F432A5E8}" type="presOf" srcId="{BA740A01-12D3-41C3-B59D-0113A46C3115}" destId="{E9CFD294-18DC-4BE1-912C-DC29B152904F}" srcOrd="0" destOrd="0" presId="urn:microsoft.com/office/officeart/2005/8/layout/process1"/>
    <dgm:cxn modelId="{A04F94C7-7F14-498D-BECC-1B4161157BB8}" type="presOf" srcId="{72BACC79-166B-4735-9A18-11EAF6B45C82}" destId="{802110CC-2AF0-40F1-9E38-F4C49B832321}" srcOrd="0" destOrd="0" presId="urn:microsoft.com/office/officeart/2005/8/layout/process1"/>
    <dgm:cxn modelId="{84D8B5CD-6B85-4D29-B6AD-DF908B2156FF}" type="presOf" srcId="{2355BE98-86E5-46BF-9C4C-23D2D17113AA}" destId="{73343578-631C-4C94-90CC-83BCE909180C}" srcOrd="0"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341E35DB-C93B-420B-B856-1A1F8AE1F544}" type="presOf" srcId="{22128662-8298-4E1E-ADF2-D7EC140FDCF1}" destId="{4FBF899F-E60C-4765-B346-E1E3432FCA52}" srcOrd="0" destOrd="0" presId="urn:microsoft.com/office/officeart/2005/8/layout/process1"/>
    <dgm:cxn modelId="{B00CDAE0-93AD-401A-899D-9625B7607E7C}" srcId="{BCD73CFB-6B22-4A7A-B0DF-B273DE6C755B}" destId="{AA31EE21-3F76-42BC-AEE7-1678B3827275}" srcOrd="4" destOrd="0" parTransId="{F15E4603-56CB-4698-B068-E84E6D4EB320}" sibTransId="{0B3A500A-8688-42E3-96BC-24A689C07E99}"/>
    <dgm:cxn modelId="{2CCB4BE5-3A42-49A2-AAF3-DAADCE98F68D}" type="presOf" srcId="{FB6374F4-75F6-4E5B-9D2C-49612D43BDD7}" destId="{A38D58D0-E704-45E8-A7B1-570ED64D5C11}" srcOrd="0" destOrd="0" presId="urn:microsoft.com/office/officeart/2005/8/layout/process1"/>
    <dgm:cxn modelId="{6E3AADF2-C70C-4213-BBD1-4E6F61592D36}" type="presOf" srcId="{C051B836-9A9D-4EE5-9004-2BB22F2747E8}" destId="{118AA9F6-8DB3-4472-9B9A-DB36AFA61057}" srcOrd="0"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387A572A-3BDD-437D-A9C5-C20290F9C68B}" type="presParOf" srcId="{67C9E088-3F58-41B1-A305-7AA996A7A532}" destId="{E9CFD294-18DC-4BE1-912C-DC29B152904F}" srcOrd="0" destOrd="0" presId="urn:microsoft.com/office/officeart/2005/8/layout/process1"/>
    <dgm:cxn modelId="{CB8AC57E-8A49-4D3B-9686-4B10CDCDC5EC}" type="presParOf" srcId="{67C9E088-3F58-41B1-A305-7AA996A7A532}" destId="{4FBF899F-E60C-4765-B346-E1E3432FCA52}" srcOrd="1" destOrd="0" presId="urn:microsoft.com/office/officeart/2005/8/layout/process1"/>
    <dgm:cxn modelId="{8038D1D3-B3A9-442E-986F-26A070264B5F}" type="presParOf" srcId="{4FBF899F-E60C-4765-B346-E1E3432FCA52}" destId="{DB3CAC1F-7CF2-43D4-AE64-31B1F9915C50}" srcOrd="0" destOrd="0" presId="urn:microsoft.com/office/officeart/2005/8/layout/process1"/>
    <dgm:cxn modelId="{3E915291-8D63-4524-89E2-736B42011458}" type="presParOf" srcId="{67C9E088-3F58-41B1-A305-7AA996A7A532}" destId="{3F66F1E7-C87F-44E8-8BF9-80DA3DC5E170}" srcOrd="2" destOrd="0" presId="urn:microsoft.com/office/officeart/2005/8/layout/process1"/>
    <dgm:cxn modelId="{F9CB4BD2-8598-473C-A2BB-17FF36BFF670}" type="presParOf" srcId="{67C9E088-3F58-41B1-A305-7AA996A7A532}" destId="{802110CC-2AF0-40F1-9E38-F4C49B832321}" srcOrd="3" destOrd="0" presId="urn:microsoft.com/office/officeart/2005/8/layout/process1"/>
    <dgm:cxn modelId="{9EB4DE66-F645-46D1-95FC-6355FC858D58}" type="presParOf" srcId="{802110CC-2AF0-40F1-9E38-F4C49B832321}" destId="{FDB04381-0EA0-4F8D-9883-FA5B297A8488}" srcOrd="0" destOrd="0" presId="urn:microsoft.com/office/officeart/2005/8/layout/process1"/>
    <dgm:cxn modelId="{73A54BAE-E856-431F-87D1-038D67780E8B}" type="presParOf" srcId="{67C9E088-3F58-41B1-A305-7AA996A7A532}" destId="{484CE61C-D5F7-4F5E-9AB2-5758AB7790D7}" srcOrd="4" destOrd="0" presId="urn:microsoft.com/office/officeart/2005/8/layout/process1"/>
    <dgm:cxn modelId="{34AE946E-BC30-4BD7-AF65-150F4B2908BA}" type="presParOf" srcId="{67C9E088-3F58-41B1-A305-7AA996A7A532}" destId="{118AA9F6-8DB3-4472-9B9A-DB36AFA61057}" srcOrd="5" destOrd="0" presId="urn:microsoft.com/office/officeart/2005/8/layout/process1"/>
    <dgm:cxn modelId="{3F5270CE-DA41-4AC6-B5D6-8C794ED1E6AA}" type="presParOf" srcId="{118AA9F6-8DB3-4472-9B9A-DB36AFA61057}" destId="{2143C89E-4D31-4416-B809-70DD757C0C1B}" srcOrd="0" destOrd="0" presId="urn:microsoft.com/office/officeart/2005/8/layout/process1"/>
    <dgm:cxn modelId="{EE1A0EFE-0F40-4C6D-BB53-F3C9CE16D4CE}" type="presParOf" srcId="{67C9E088-3F58-41B1-A305-7AA996A7A532}" destId="{73343578-631C-4C94-90CC-83BCE909180C}" srcOrd="6" destOrd="0" presId="urn:microsoft.com/office/officeart/2005/8/layout/process1"/>
    <dgm:cxn modelId="{42F932A9-D0A9-4A61-9099-1BB00B9C0E65}" type="presParOf" srcId="{67C9E088-3F58-41B1-A305-7AA996A7A532}" destId="{A38D58D0-E704-45E8-A7B1-570ED64D5C11}" srcOrd="7" destOrd="0" presId="urn:microsoft.com/office/officeart/2005/8/layout/process1"/>
    <dgm:cxn modelId="{2A7D4620-DB8E-4FF3-9A68-4D0B4ED8AB54}" type="presParOf" srcId="{A38D58D0-E704-45E8-A7B1-570ED64D5C11}" destId="{8F44E34D-A9B6-4C97-8E0E-091A89F3BF72}" srcOrd="0" destOrd="0" presId="urn:microsoft.com/office/officeart/2005/8/layout/process1"/>
    <dgm:cxn modelId="{F028B2A1-F959-4F1C-9C73-0C0E1DCCFD7C}"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noProof="0" dirty="0">
              <a:solidFill>
                <a:schemeClr val="tx1"/>
              </a:solidFill>
            </a:rPr>
            <a:t>Áherslur</a:t>
          </a:r>
          <a:endParaRPr lang="is-IS" sz="1600" noProof="0" dirty="0">
            <a:solidFill>
              <a:schemeClr val="tx1"/>
            </a:solidFill>
          </a:endParaRPr>
        </a:p>
      </dgm:t>
    </dgm:pt>
    <dgm:pt modelId="{583C39E8-EDC9-473C-A909-73B9447930B9}" type="parTrans" cxnId="{59A22B76-7DD4-4F3A-A9B9-148A104DA442}">
      <dgm:prSet/>
      <dgm:spPr/>
      <dgm:t>
        <a:bodyPr/>
        <a:lstStyle/>
        <a:p>
          <a:endParaRPr lang="is-IS" sz="1600" noProof="0" dirty="0"/>
        </a:p>
      </dgm:t>
    </dgm:pt>
    <dgm:pt modelId="{22128662-8298-4E1E-ADF2-D7EC140FDCF1}" type="sibTrans" cxnId="{59A22B76-7DD4-4F3A-A9B9-148A104DA442}">
      <dgm:prSet custT="1"/>
      <dgm:spPr>
        <a:solidFill>
          <a:schemeClr val="tx1"/>
        </a:solidFill>
      </dgm:spPr>
      <dgm:t>
        <a:bodyPr/>
        <a:lstStyle/>
        <a:p>
          <a:endParaRPr lang="is-IS" sz="700" noProof="0" dirty="0"/>
        </a:p>
      </dgm:t>
    </dgm:pt>
    <dgm:pt modelId="{E78E13A0-2172-4556-B544-93222657189D}">
      <dgm:prSet phldrT="[Text]" custT="1"/>
      <dgm:spPr>
        <a:solidFill>
          <a:schemeClr val="bg1"/>
        </a:solidFill>
        <a:ln>
          <a:solidFill>
            <a:schemeClr val="tx1"/>
          </a:solidFill>
        </a:ln>
      </dgm:spPr>
      <dgm:t>
        <a:bodyPr/>
        <a:lstStyle/>
        <a:p>
          <a:r>
            <a:rPr lang="is-IS" sz="1600" b="1" noProof="0" dirty="0">
              <a:solidFill>
                <a:schemeClr val="tx1"/>
              </a:solidFill>
            </a:rPr>
            <a:t>Aðgerðir</a:t>
          </a:r>
          <a:endParaRPr lang="is-IS" sz="1600" noProof="0" dirty="0">
            <a:solidFill>
              <a:schemeClr val="tx1"/>
            </a:solidFill>
          </a:endParaRPr>
        </a:p>
      </dgm:t>
    </dgm:pt>
    <dgm:pt modelId="{75E4D8A0-9F90-4BBB-B952-5D03A17A345C}" type="parTrans" cxnId="{A9D792FD-23E2-4382-8F03-5593D6AB6414}">
      <dgm:prSet/>
      <dgm:spPr/>
      <dgm:t>
        <a:bodyPr/>
        <a:lstStyle/>
        <a:p>
          <a:endParaRPr lang="is-IS" sz="1600" noProof="0" dirty="0"/>
        </a:p>
      </dgm:t>
    </dgm:pt>
    <dgm:pt modelId="{72BACC79-166B-4735-9A18-11EAF6B45C82}" type="sibTrans" cxnId="{A9D792FD-23E2-4382-8F03-5593D6AB6414}">
      <dgm:prSet custT="1"/>
      <dgm:spPr>
        <a:solidFill>
          <a:schemeClr val="tx1"/>
        </a:solidFill>
      </dgm:spPr>
      <dgm:t>
        <a:bodyPr/>
        <a:lstStyle/>
        <a:p>
          <a:endParaRPr lang="is-IS" sz="700" noProof="0" dirty="0"/>
        </a:p>
      </dgm:t>
    </dgm:pt>
    <dgm:pt modelId="{C53BFC26-16D8-4439-8944-33377A178823}">
      <dgm:prSet phldrT="[Text]" custT="1"/>
      <dgm:spPr>
        <a:solidFill>
          <a:schemeClr val="bg1"/>
        </a:solidFill>
        <a:ln>
          <a:solidFill>
            <a:schemeClr val="tx1"/>
          </a:solidFill>
        </a:ln>
      </dgm:spPr>
      <dgm:t>
        <a:bodyPr/>
        <a:lstStyle/>
        <a:p>
          <a:r>
            <a:rPr lang="is-IS" sz="1600" b="1" noProof="0" dirty="0">
              <a:solidFill>
                <a:schemeClr val="tx1"/>
              </a:solidFill>
            </a:rPr>
            <a:t>Markmið</a:t>
          </a:r>
          <a:endParaRPr lang="is-IS" sz="1600" noProof="0" dirty="0">
            <a:solidFill>
              <a:schemeClr val="tx1"/>
            </a:solidFill>
          </a:endParaRPr>
        </a:p>
      </dgm:t>
    </dgm:pt>
    <dgm:pt modelId="{B6BC9712-AB8E-4895-9B0A-B9F84FBFDA35}" type="parTrans" cxnId="{06D4E3D9-B411-48FF-ACA5-B311756EDAA7}">
      <dgm:prSet/>
      <dgm:spPr/>
      <dgm:t>
        <a:bodyPr/>
        <a:lstStyle/>
        <a:p>
          <a:endParaRPr lang="is-IS" sz="1600" noProof="0" dirty="0"/>
        </a:p>
      </dgm:t>
    </dgm:pt>
    <dgm:pt modelId="{C051B836-9A9D-4EE5-9004-2BB22F2747E8}" type="sibTrans" cxnId="{06D4E3D9-B411-48FF-ACA5-B311756EDAA7}">
      <dgm:prSet custT="1"/>
      <dgm:spPr>
        <a:solidFill>
          <a:schemeClr val="tx1"/>
        </a:solidFill>
      </dgm:spPr>
      <dgm:t>
        <a:bodyPr/>
        <a:lstStyle/>
        <a:p>
          <a:endParaRPr lang="is-IS" sz="700" noProof="0" dirty="0"/>
        </a:p>
      </dgm:t>
    </dgm:pt>
    <dgm:pt modelId="{2355BE98-86E5-46BF-9C4C-23D2D17113AA}">
      <dgm:prSet custT="1"/>
      <dgm:spPr>
        <a:solidFill>
          <a:schemeClr val="bg1"/>
        </a:solidFill>
        <a:ln>
          <a:solidFill>
            <a:schemeClr val="tx1"/>
          </a:solidFill>
        </a:ln>
      </dgm:spPr>
      <dgm:t>
        <a:bodyPr/>
        <a:lstStyle/>
        <a:p>
          <a:r>
            <a:rPr lang="is-IS" sz="1600" b="1" noProof="0" dirty="0" err="1">
              <a:solidFill>
                <a:schemeClr val="tx1"/>
              </a:solidFill>
            </a:rPr>
            <a:t>Meginmark-mið</a:t>
          </a:r>
          <a:endParaRPr lang="is-IS" sz="1600" noProof="0" dirty="0">
            <a:solidFill>
              <a:schemeClr val="tx1"/>
            </a:solidFill>
          </a:endParaRPr>
        </a:p>
      </dgm:t>
    </dgm:pt>
    <dgm:pt modelId="{6C137D38-F03A-4464-8C58-80BC69D848F5}" type="parTrans" cxnId="{6261738B-37CE-444C-9147-18EF41CB8D8F}">
      <dgm:prSet/>
      <dgm:spPr/>
      <dgm:t>
        <a:bodyPr/>
        <a:lstStyle/>
        <a:p>
          <a:endParaRPr lang="is-IS" sz="1600" noProof="0" dirty="0"/>
        </a:p>
      </dgm:t>
    </dgm:pt>
    <dgm:pt modelId="{FB6374F4-75F6-4E5B-9D2C-49612D43BDD7}" type="sibTrans" cxnId="{6261738B-37CE-444C-9147-18EF41CB8D8F}">
      <dgm:prSet custT="1"/>
      <dgm:spPr>
        <a:solidFill>
          <a:schemeClr val="tx1"/>
        </a:solidFill>
      </dgm:spPr>
      <dgm:t>
        <a:bodyPr/>
        <a:lstStyle/>
        <a:p>
          <a:endParaRPr lang="is-IS" sz="800" noProof="0" dirty="0"/>
        </a:p>
      </dgm:t>
    </dgm:pt>
    <dgm:pt modelId="{AA31EE21-3F76-42BC-AEE7-1678B3827275}">
      <dgm:prSet custT="1"/>
      <dgm:spPr>
        <a:solidFill>
          <a:schemeClr val="accent1">
            <a:lumMod val="75000"/>
          </a:schemeClr>
        </a:solidFill>
        <a:ln>
          <a:solidFill>
            <a:schemeClr val="tx1"/>
          </a:solidFill>
        </a:ln>
      </dgm:spPr>
      <dgm:t>
        <a:bodyPr/>
        <a:lstStyle/>
        <a:p>
          <a:r>
            <a:rPr lang="is-IS" sz="1600" b="1" noProof="0" dirty="0" err="1">
              <a:solidFill>
                <a:schemeClr val="bg1"/>
              </a:solidFill>
            </a:rPr>
            <a:t>Framtíðar-sýn</a:t>
          </a:r>
          <a:r>
            <a:rPr lang="is-IS" sz="1600" noProof="0" dirty="0">
              <a:solidFill>
                <a:schemeClr val="bg1"/>
              </a:solidFill>
            </a:rPr>
            <a:t>          </a:t>
          </a:r>
        </a:p>
      </dgm:t>
    </dgm:pt>
    <dgm:pt modelId="{F15E4603-56CB-4698-B068-E84E6D4EB320}" type="parTrans" cxnId="{B00CDAE0-93AD-401A-899D-9625B7607E7C}">
      <dgm:prSet/>
      <dgm:spPr/>
      <dgm:t>
        <a:bodyPr/>
        <a:lstStyle/>
        <a:p>
          <a:endParaRPr lang="is-IS" sz="1600" noProof="0" dirty="0"/>
        </a:p>
      </dgm:t>
    </dgm:pt>
    <dgm:pt modelId="{0B3A500A-8688-42E3-96BC-24A689C07E99}" type="sibTrans" cxnId="{B00CDAE0-93AD-401A-899D-9625B7607E7C}">
      <dgm:prSet/>
      <dgm:spPr/>
      <dgm:t>
        <a:bodyPr/>
        <a:lstStyle/>
        <a:p>
          <a:endParaRPr lang="is-IS" sz="1600" noProof="0" dirty="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E882A50F-F13C-45BF-A411-CE1515A8CC2B}" type="presOf" srcId="{FB6374F4-75F6-4E5B-9D2C-49612D43BDD7}" destId="{8F44E34D-A9B6-4C97-8E0E-091A89F3BF72}" srcOrd="1" destOrd="0" presId="urn:microsoft.com/office/officeart/2005/8/layout/process1"/>
    <dgm:cxn modelId="{4F5F7821-9CCB-4F58-BD32-A7516478A3D1}" type="presOf" srcId="{22128662-8298-4E1E-ADF2-D7EC140FDCF1}" destId="{DB3CAC1F-7CF2-43D4-AE64-31B1F9915C50}" srcOrd="1" destOrd="0" presId="urn:microsoft.com/office/officeart/2005/8/layout/process1"/>
    <dgm:cxn modelId="{24313B2E-198F-4884-BE94-A9B20CD6C90F}" type="presOf" srcId="{E78E13A0-2172-4556-B544-93222657189D}" destId="{3F66F1E7-C87F-44E8-8BF9-80DA3DC5E170}" srcOrd="0" destOrd="0" presId="urn:microsoft.com/office/officeart/2005/8/layout/process1"/>
    <dgm:cxn modelId="{29FB663B-0F71-4D53-89FF-092B4EA1E5D4}" type="presOf" srcId="{BA740A01-12D3-41C3-B59D-0113A46C3115}" destId="{E9CFD294-18DC-4BE1-912C-DC29B152904F}"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85641257-87FA-47B8-9B14-C5BFDC180102}" type="presOf" srcId="{22128662-8298-4E1E-ADF2-D7EC140FDCF1}" destId="{4FBF899F-E60C-4765-B346-E1E3432FCA52}" srcOrd="0" destOrd="0" presId="urn:microsoft.com/office/officeart/2005/8/layout/process1"/>
    <dgm:cxn modelId="{881CB85A-0921-4847-8279-6AA959F0E337}" type="presOf" srcId="{2355BE98-86E5-46BF-9C4C-23D2D17113AA}" destId="{73343578-631C-4C94-90CC-83BCE909180C}" srcOrd="0" destOrd="0" presId="urn:microsoft.com/office/officeart/2005/8/layout/process1"/>
    <dgm:cxn modelId="{A29BD683-97F5-4FF0-88F5-94F9306147DA}"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3704558E-52BD-426B-8AA3-4121C723D365}" type="presOf" srcId="{C53BFC26-16D8-4439-8944-33377A178823}" destId="{484CE61C-D5F7-4F5E-9AB2-5758AB7790D7}" srcOrd="0" destOrd="0" presId="urn:microsoft.com/office/officeart/2005/8/layout/process1"/>
    <dgm:cxn modelId="{FD152DC7-4E52-4AAD-981B-AE60799E027C}" type="presOf" srcId="{C051B836-9A9D-4EE5-9004-2BB22F2747E8}" destId="{118AA9F6-8DB3-4472-9B9A-DB36AFA61057}" srcOrd="0" destOrd="0" presId="urn:microsoft.com/office/officeart/2005/8/layout/process1"/>
    <dgm:cxn modelId="{F5C3C2C8-A39D-4BB9-8546-CF1E4DC9F475}" type="presOf" srcId="{AA31EE21-3F76-42BC-AEE7-1678B3827275}" destId="{D3DA6190-BACA-4663-AAA7-973B4571F1D1}" srcOrd="0" destOrd="0" presId="urn:microsoft.com/office/officeart/2005/8/layout/process1"/>
    <dgm:cxn modelId="{C7D8DFCB-66D9-42D6-8999-C3F36DB92BF1}" type="presOf" srcId="{FB6374F4-75F6-4E5B-9D2C-49612D43BDD7}" destId="{A38D58D0-E704-45E8-A7B1-570ED64D5C11}" srcOrd="0" destOrd="0" presId="urn:microsoft.com/office/officeart/2005/8/layout/process1"/>
    <dgm:cxn modelId="{3AD2E7CF-9D3C-4BF1-BA98-634746A4D06A}" type="presOf" srcId="{C051B836-9A9D-4EE5-9004-2BB22F2747E8}" destId="{2143C89E-4D31-4416-B809-70DD757C0C1B}"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F97E26E9-CE7D-4825-8425-1BB9FE5B9879}" type="presOf" srcId="{BCD73CFB-6B22-4A7A-B0DF-B273DE6C755B}" destId="{67C9E088-3F58-41B1-A305-7AA996A7A532}" srcOrd="0" destOrd="0" presId="urn:microsoft.com/office/officeart/2005/8/layout/process1"/>
    <dgm:cxn modelId="{16D48EF2-F3CB-4A29-8B0F-09CFF4D14A68}" type="presOf" srcId="{72BACC79-166B-4735-9A18-11EAF6B45C82}" destId="{FDB04381-0EA0-4F8D-9883-FA5B297A8488}"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C75B848A-901D-405F-B4BC-4A1FF90255D1}" type="presParOf" srcId="{67C9E088-3F58-41B1-A305-7AA996A7A532}" destId="{E9CFD294-18DC-4BE1-912C-DC29B152904F}" srcOrd="0" destOrd="0" presId="urn:microsoft.com/office/officeart/2005/8/layout/process1"/>
    <dgm:cxn modelId="{7EDA2F0E-A4CD-42E3-AEFF-5078E4FFE3AE}" type="presParOf" srcId="{67C9E088-3F58-41B1-A305-7AA996A7A532}" destId="{4FBF899F-E60C-4765-B346-E1E3432FCA52}" srcOrd="1" destOrd="0" presId="urn:microsoft.com/office/officeart/2005/8/layout/process1"/>
    <dgm:cxn modelId="{20EFC9F2-685C-4BAA-BA7B-A7EBB77D815D}" type="presParOf" srcId="{4FBF899F-E60C-4765-B346-E1E3432FCA52}" destId="{DB3CAC1F-7CF2-43D4-AE64-31B1F9915C50}" srcOrd="0" destOrd="0" presId="urn:microsoft.com/office/officeart/2005/8/layout/process1"/>
    <dgm:cxn modelId="{A3535301-004A-41F5-AC55-403376876982}" type="presParOf" srcId="{67C9E088-3F58-41B1-A305-7AA996A7A532}" destId="{3F66F1E7-C87F-44E8-8BF9-80DA3DC5E170}" srcOrd="2" destOrd="0" presId="urn:microsoft.com/office/officeart/2005/8/layout/process1"/>
    <dgm:cxn modelId="{1FC4EF5E-BF4E-472E-AFBD-0252C5200E35}" type="presParOf" srcId="{67C9E088-3F58-41B1-A305-7AA996A7A532}" destId="{802110CC-2AF0-40F1-9E38-F4C49B832321}" srcOrd="3" destOrd="0" presId="urn:microsoft.com/office/officeart/2005/8/layout/process1"/>
    <dgm:cxn modelId="{92A5D014-4F66-4ED5-AB40-0664FA096E29}" type="presParOf" srcId="{802110CC-2AF0-40F1-9E38-F4C49B832321}" destId="{FDB04381-0EA0-4F8D-9883-FA5B297A8488}" srcOrd="0" destOrd="0" presId="urn:microsoft.com/office/officeart/2005/8/layout/process1"/>
    <dgm:cxn modelId="{A5F4BF46-2CA6-4506-9F0A-194FF63D6D5E}" type="presParOf" srcId="{67C9E088-3F58-41B1-A305-7AA996A7A532}" destId="{484CE61C-D5F7-4F5E-9AB2-5758AB7790D7}" srcOrd="4" destOrd="0" presId="urn:microsoft.com/office/officeart/2005/8/layout/process1"/>
    <dgm:cxn modelId="{2F194B46-818C-4F6A-B115-330627156778}" type="presParOf" srcId="{67C9E088-3F58-41B1-A305-7AA996A7A532}" destId="{118AA9F6-8DB3-4472-9B9A-DB36AFA61057}" srcOrd="5" destOrd="0" presId="urn:microsoft.com/office/officeart/2005/8/layout/process1"/>
    <dgm:cxn modelId="{B501A42F-FA6D-4E62-B799-67348564CAA8}" type="presParOf" srcId="{118AA9F6-8DB3-4472-9B9A-DB36AFA61057}" destId="{2143C89E-4D31-4416-B809-70DD757C0C1B}" srcOrd="0" destOrd="0" presId="urn:microsoft.com/office/officeart/2005/8/layout/process1"/>
    <dgm:cxn modelId="{E78D0F26-342A-4B5A-BD69-851086A84E3D}" type="presParOf" srcId="{67C9E088-3F58-41B1-A305-7AA996A7A532}" destId="{73343578-631C-4C94-90CC-83BCE909180C}" srcOrd="6" destOrd="0" presId="urn:microsoft.com/office/officeart/2005/8/layout/process1"/>
    <dgm:cxn modelId="{7D6952A8-A3F5-4F96-99BF-92C67F33EC1D}" type="presParOf" srcId="{67C9E088-3F58-41B1-A305-7AA996A7A532}" destId="{A38D58D0-E704-45E8-A7B1-570ED64D5C11}" srcOrd="7" destOrd="0" presId="urn:microsoft.com/office/officeart/2005/8/layout/process1"/>
    <dgm:cxn modelId="{BDC4C421-0F91-4703-A2E5-6BD59162A796}" type="presParOf" srcId="{A38D58D0-E704-45E8-A7B1-570ED64D5C11}" destId="{8F44E34D-A9B6-4C97-8E0E-091A89F3BF72}" srcOrd="0" destOrd="0" presId="urn:microsoft.com/office/officeart/2005/8/layout/process1"/>
    <dgm:cxn modelId="{44EF79AC-3338-4187-AD94-F77CB8F45D48}"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dirty="0">
              <a:solidFill>
                <a:schemeClr val="tx1"/>
              </a:solidFill>
            </a:rPr>
            <a:t>Aðföng</a:t>
          </a:r>
          <a:r>
            <a:rPr lang="is-IS" sz="1600" dirty="0">
              <a:solidFill>
                <a:schemeClr val="tx1"/>
              </a:solidFill>
            </a:rPr>
            <a:t>         (e. </a:t>
          </a:r>
          <a:r>
            <a:rPr lang="is-IS" sz="1600" dirty="0" err="1">
              <a:solidFill>
                <a:schemeClr val="tx1"/>
              </a:solidFill>
            </a:rPr>
            <a:t>Input</a:t>
          </a:r>
          <a:r>
            <a:rPr lang="is-IS" sz="1600" dirty="0">
              <a:solidFill>
                <a:schemeClr val="tx1"/>
              </a:solidFill>
            </a:rPr>
            <a:t>)</a:t>
          </a:r>
        </a:p>
      </dgm:t>
    </dgm:pt>
    <dgm:pt modelId="{583C39E8-EDC9-473C-A909-73B9447930B9}" type="parTrans" cxnId="{59A22B76-7DD4-4F3A-A9B9-148A104DA442}">
      <dgm:prSet/>
      <dgm:spPr/>
      <dgm:t>
        <a:bodyPr/>
        <a:lstStyle/>
        <a:p>
          <a:endParaRPr lang="is-IS" sz="1600"/>
        </a:p>
      </dgm:t>
    </dgm:pt>
    <dgm:pt modelId="{22128662-8298-4E1E-ADF2-D7EC140FDCF1}" type="sibTrans" cxnId="{59A22B76-7DD4-4F3A-A9B9-148A104DA442}">
      <dgm:prSet custT="1"/>
      <dgm:spPr>
        <a:solidFill>
          <a:schemeClr val="tx1"/>
        </a:solidFill>
      </dgm:spPr>
      <dgm:t>
        <a:bodyPr/>
        <a:lstStyle/>
        <a:p>
          <a:endParaRPr lang="is-IS" sz="700"/>
        </a:p>
      </dgm:t>
    </dgm:pt>
    <dgm:pt modelId="{E78E13A0-2172-4556-B544-93222657189D}">
      <dgm:prSet phldrT="[Text]" custT="1"/>
      <dgm:spPr>
        <a:solidFill>
          <a:schemeClr val="bg1"/>
        </a:solidFill>
        <a:ln>
          <a:solidFill>
            <a:schemeClr val="tx1"/>
          </a:solidFill>
        </a:ln>
      </dgm:spPr>
      <dgm:t>
        <a:bodyPr/>
        <a:lstStyle/>
        <a:p>
          <a:r>
            <a:rPr lang="is-IS" sz="1600" b="1" dirty="0">
              <a:solidFill>
                <a:schemeClr val="tx1"/>
              </a:solidFill>
            </a:rPr>
            <a:t>Ferli</a:t>
          </a:r>
          <a:r>
            <a:rPr lang="is-IS" sz="1600" dirty="0">
              <a:solidFill>
                <a:schemeClr val="tx1"/>
              </a:solidFill>
            </a:rPr>
            <a:t>              (e. </a:t>
          </a:r>
          <a:r>
            <a:rPr lang="is-IS" sz="1600" dirty="0" err="1">
              <a:solidFill>
                <a:schemeClr val="tx1"/>
              </a:solidFill>
            </a:rPr>
            <a:t>Activities</a:t>
          </a:r>
          <a:r>
            <a:rPr lang="is-IS" sz="1600" dirty="0">
              <a:solidFill>
                <a:schemeClr val="tx1"/>
              </a:solidFill>
            </a:rPr>
            <a:t>/ </a:t>
          </a:r>
          <a:r>
            <a:rPr lang="is-IS" sz="1600" dirty="0" err="1">
              <a:solidFill>
                <a:schemeClr val="tx1"/>
              </a:solidFill>
            </a:rPr>
            <a:t>Process</a:t>
          </a:r>
          <a:r>
            <a:rPr lang="is-IS" sz="1600" dirty="0">
              <a:solidFill>
                <a:schemeClr val="tx1"/>
              </a:solidFill>
            </a:rPr>
            <a:t>)</a:t>
          </a:r>
        </a:p>
      </dgm:t>
    </dgm:pt>
    <dgm:pt modelId="{75E4D8A0-9F90-4BBB-B952-5D03A17A345C}" type="parTrans" cxnId="{A9D792FD-23E2-4382-8F03-5593D6AB6414}">
      <dgm:prSet/>
      <dgm:spPr/>
      <dgm:t>
        <a:bodyPr/>
        <a:lstStyle/>
        <a:p>
          <a:endParaRPr lang="is-IS" sz="1600"/>
        </a:p>
      </dgm:t>
    </dgm:pt>
    <dgm:pt modelId="{72BACC79-166B-4735-9A18-11EAF6B45C82}" type="sibTrans" cxnId="{A9D792FD-23E2-4382-8F03-5593D6AB6414}">
      <dgm:prSet custT="1"/>
      <dgm:spPr>
        <a:solidFill>
          <a:schemeClr val="tx1"/>
        </a:solidFill>
      </dgm:spPr>
      <dgm:t>
        <a:bodyPr/>
        <a:lstStyle/>
        <a:p>
          <a:endParaRPr lang="is-IS" sz="700"/>
        </a:p>
      </dgm:t>
    </dgm:pt>
    <dgm:pt modelId="{C53BFC26-16D8-4439-8944-33377A178823}">
      <dgm:prSet phldrT="[Text]" custT="1"/>
      <dgm:spPr>
        <a:solidFill>
          <a:schemeClr val="bg1"/>
        </a:solidFill>
        <a:ln>
          <a:solidFill>
            <a:schemeClr val="tx1"/>
          </a:solidFill>
        </a:ln>
      </dgm:spPr>
      <dgm:t>
        <a:bodyPr/>
        <a:lstStyle/>
        <a:p>
          <a:r>
            <a:rPr lang="is-IS" sz="1600" b="1" dirty="0">
              <a:solidFill>
                <a:schemeClr val="tx1"/>
              </a:solidFill>
            </a:rPr>
            <a:t>Afurðir / Skilvirkni       </a:t>
          </a:r>
          <a:r>
            <a:rPr lang="is-IS" sz="1600" dirty="0">
              <a:solidFill>
                <a:schemeClr val="tx1"/>
              </a:solidFill>
            </a:rPr>
            <a:t>(e. </a:t>
          </a:r>
          <a:r>
            <a:rPr lang="is-IS" sz="1600" dirty="0" err="1">
              <a:solidFill>
                <a:schemeClr val="tx1"/>
              </a:solidFill>
            </a:rPr>
            <a:t>Output</a:t>
          </a:r>
          <a:r>
            <a:rPr lang="is-IS" sz="1600" dirty="0">
              <a:solidFill>
                <a:schemeClr val="tx1"/>
              </a:solidFill>
            </a:rPr>
            <a:t>)</a:t>
          </a:r>
        </a:p>
      </dgm:t>
    </dgm:pt>
    <dgm:pt modelId="{B6BC9712-AB8E-4895-9B0A-B9F84FBFDA35}" type="parTrans" cxnId="{06D4E3D9-B411-48FF-ACA5-B311756EDAA7}">
      <dgm:prSet/>
      <dgm:spPr/>
      <dgm:t>
        <a:bodyPr/>
        <a:lstStyle/>
        <a:p>
          <a:endParaRPr lang="is-IS" sz="1600"/>
        </a:p>
      </dgm:t>
    </dgm:pt>
    <dgm:pt modelId="{C051B836-9A9D-4EE5-9004-2BB22F2747E8}" type="sibTrans" cxnId="{06D4E3D9-B411-48FF-ACA5-B311756EDAA7}">
      <dgm:prSet custT="1"/>
      <dgm:spPr>
        <a:solidFill>
          <a:schemeClr val="tx1"/>
        </a:solidFill>
      </dgm:spPr>
      <dgm:t>
        <a:bodyPr/>
        <a:lstStyle/>
        <a:p>
          <a:endParaRPr lang="is-IS" sz="700"/>
        </a:p>
      </dgm:t>
    </dgm:pt>
    <dgm:pt modelId="{2355BE98-86E5-46BF-9C4C-23D2D17113AA}">
      <dgm:prSet custT="1"/>
      <dgm:spPr>
        <a:solidFill>
          <a:schemeClr val="bg1"/>
        </a:solidFill>
        <a:ln>
          <a:solidFill>
            <a:schemeClr val="tx1"/>
          </a:solidFill>
        </a:ln>
      </dgm:spPr>
      <dgm:t>
        <a:bodyPr/>
        <a:lstStyle/>
        <a:p>
          <a:r>
            <a:rPr lang="is-IS" sz="1600" b="1" dirty="0">
              <a:solidFill>
                <a:schemeClr val="tx1"/>
              </a:solidFill>
            </a:rPr>
            <a:t>Áhrif</a:t>
          </a:r>
          <a:r>
            <a:rPr lang="is-IS" sz="1600" dirty="0">
              <a:solidFill>
                <a:schemeClr val="tx1"/>
              </a:solidFill>
            </a:rPr>
            <a:t>          (e. </a:t>
          </a:r>
          <a:r>
            <a:rPr lang="is-IS" sz="1600" dirty="0" err="1">
              <a:solidFill>
                <a:schemeClr val="tx1"/>
              </a:solidFill>
            </a:rPr>
            <a:t>Outcome</a:t>
          </a:r>
          <a:r>
            <a:rPr lang="is-IS" sz="1600" dirty="0">
              <a:solidFill>
                <a:schemeClr val="tx1"/>
              </a:solidFill>
            </a:rPr>
            <a:t>)</a:t>
          </a:r>
        </a:p>
      </dgm:t>
    </dgm:pt>
    <dgm:pt modelId="{6C137D38-F03A-4464-8C58-80BC69D848F5}" type="parTrans" cxnId="{6261738B-37CE-444C-9147-18EF41CB8D8F}">
      <dgm:prSet/>
      <dgm:spPr/>
      <dgm:t>
        <a:bodyPr/>
        <a:lstStyle/>
        <a:p>
          <a:endParaRPr lang="is-IS" sz="1600"/>
        </a:p>
      </dgm:t>
    </dgm:pt>
    <dgm:pt modelId="{FB6374F4-75F6-4E5B-9D2C-49612D43BDD7}" type="sibTrans" cxnId="{6261738B-37CE-444C-9147-18EF41CB8D8F}">
      <dgm:prSet custT="1"/>
      <dgm:spPr>
        <a:solidFill>
          <a:schemeClr val="tx1"/>
        </a:solidFill>
      </dgm:spPr>
      <dgm:t>
        <a:bodyPr/>
        <a:lstStyle/>
        <a:p>
          <a:endParaRPr lang="is-IS" sz="800"/>
        </a:p>
      </dgm:t>
    </dgm:pt>
    <dgm:pt modelId="{AA31EE21-3F76-42BC-AEE7-1678B3827275}">
      <dgm:prSet custT="1"/>
      <dgm:spPr>
        <a:solidFill>
          <a:schemeClr val="bg1"/>
        </a:solidFill>
        <a:ln>
          <a:solidFill>
            <a:schemeClr val="tx1"/>
          </a:solidFill>
        </a:ln>
      </dgm:spPr>
      <dgm:t>
        <a:bodyPr/>
        <a:lstStyle/>
        <a:p>
          <a:r>
            <a:rPr lang="is-IS" sz="1600" b="1" dirty="0">
              <a:solidFill>
                <a:schemeClr val="tx1"/>
              </a:solidFill>
            </a:rPr>
            <a:t>Framfarir</a:t>
          </a:r>
          <a:r>
            <a:rPr lang="is-IS" sz="1600" dirty="0">
              <a:solidFill>
                <a:schemeClr val="tx1"/>
              </a:solidFill>
            </a:rPr>
            <a:t>          (e</a:t>
          </a:r>
          <a:r>
            <a:rPr lang="is-IS" sz="1600">
              <a:solidFill>
                <a:schemeClr val="tx1"/>
              </a:solidFill>
            </a:rPr>
            <a:t>. End-Outcome</a:t>
          </a:r>
          <a:r>
            <a:rPr lang="is-IS" sz="1600" dirty="0">
              <a:solidFill>
                <a:schemeClr val="tx1"/>
              </a:solidFill>
            </a:rPr>
            <a:t>)</a:t>
          </a:r>
        </a:p>
      </dgm:t>
    </dgm:pt>
    <dgm:pt modelId="{F15E4603-56CB-4698-B068-E84E6D4EB320}" type="parTrans" cxnId="{B00CDAE0-93AD-401A-899D-9625B7607E7C}">
      <dgm:prSet/>
      <dgm:spPr/>
      <dgm:t>
        <a:bodyPr/>
        <a:lstStyle/>
        <a:p>
          <a:endParaRPr lang="is-IS" sz="1600"/>
        </a:p>
      </dgm:t>
    </dgm:pt>
    <dgm:pt modelId="{0B3A500A-8688-42E3-96BC-24A689C07E99}" type="sibTrans" cxnId="{B00CDAE0-93AD-401A-899D-9625B7607E7C}">
      <dgm:prSet/>
      <dgm:spPr/>
      <dgm:t>
        <a:bodyPr/>
        <a:lstStyle/>
        <a:p>
          <a:endParaRPr lang="is-IS" sz="16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noProof="0" dirty="0">
              <a:solidFill>
                <a:schemeClr val="tx1"/>
              </a:solidFill>
            </a:rPr>
            <a:t>Áherslur</a:t>
          </a:r>
          <a:endParaRPr lang="is-IS" sz="1600" noProof="0" dirty="0">
            <a:solidFill>
              <a:schemeClr val="tx1"/>
            </a:solidFill>
          </a:endParaRPr>
        </a:p>
      </dgm:t>
    </dgm:pt>
    <dgm:pt modelId="{583C39E8-EDC9-473C-A909-73B9447930B9}" type="parTrans" cxnId="{59A22B76-7DD4-4F3A-A9B9-148A104DA442}">
      <dgm:prSet/>
      <dgm:spPr/>
      <dgm:t>
        <a:bodyPr/>
        <a:lstStyle/>
        <a:p>
          <a:endParaRPr lang="is-IS" sz="1600" noProof="0" dirty="0"/>
        </a:p>
      </dgm:t>
    </dgm:pt>
    <dgm:pt modelId="{22128662-8298-4E1E-ADF2-D7EC140FDCF1}" type="sibTrans" cxnId="{59A22B76-7DD4-4F3A-A9B9-148A104DA442}">
      <dgm:prSet custT="1"/>
      <dgm:spPr>
        <a:solidFill>
          <a:schemeClr val="tx1"/>
        </a:solidFill>
      </dgm:spPr>
      <dgm:t>
        <a:bodyPr/>
        <a:lstStyle/>
        <a:p>
          <a:endParaRPr lang="is-IS" sz="700" noProof="0" dirty="0"/>
        </a:p>
      </dgm:t>
    </dgm:pt>
    <dgm:pt modelId="{E78E13A0-2172-4556-B544-93222657189D}">
      <dgm:prSet phldrT="[Text]" custT="1"/>
      <dgm:spPr>
        <a:solidFill>
          <a:schemeClr val="bg1"/>
        </a:solidFill>
        <a:ln>
          <a:solidFill>
            <a:schemeClr val="tx1"/>
          </a:solidFill>
        </a:ln>
      </dgm:spPr>
      <dgm:t>
        <a:bodyPr/>
        <a:lstStyle/>
        <a:p>
          <a:r>
            <a:rPr lang="is-IS" sz="1600" b="1" noProof="0" dirty="0">
              <a:solidFill>
                <a:schemeClr val="tx1"/>
              </a:solidFill>
            </a:rPr>
            <a:t>Aðgerðir</a:t>
          </a:r>
          <a:endParaRPr lang="is-IS" sz="1600" noProof="0" dirty="0">
            <a:solidFill>
              <a:schemeClr val="tx1"/>
            </a:solidFill>
          </a:endParaRPr>
        </a:p>
      </dgm:t>
    </dgm:pt>
    <dgm:pt modelId="{75E4D8A0-9F90-4BBB-B952-5D03A17A345C}" type="parTrans" cxnId="{A9D792FD-23E2-4382-8F03-5593D6AB6414}">
      <dgm:prSet/>
      <dgm:spPr/>
      <dgm:t>
        <a:bodyPr/>
        <a:lstStyle/>
        <a:p>
          <a:endParaRPr lang="is-IS" sz="1600" noProof="0" dirty="0"/>
        </a:p>
      </dgm:t>
    </dgm:pt>
    <dgm:pt modelId="{72BACC79-166B-4735-9A18-11EAF6B45C82}" type="sibTrans" cxnId="{A9D792FD-23E2-4382-8F03-5593D6AB6414}">
      <dgm:prSet custT="1"/>
      <dgm:spPr>
        <a:solidFill>
          <a:schemeClr val="tx1"/>
        </a:solidFill>
      </dgm:spPr>
      <dgm:t>
        <a:bodyPr/>
        <a:lstStyle/>
        <a:p>
          <a:endParaRPr lang="is-IS" sz="700" noProof="0" dirty="0"/>
        </a:p>
      </dgm:t>
    </dgm:pt>
    <dgm:pt modelId="{C53BFC26-16D8-4439-8944-33377A178823}">
      <dgm:prSet phldrT="[Text]" custT="1"/>
      <dgm:spPr>
        <a:solidFill>
          <a:schemeClr val="bg1"/>
        </a:solidFill>
        <a:ln>
          <a:solidFill>
            <a:schemeClr val="tx1"/>
          </a:solidFill>
        </a:ln>
      </dgm:spPr>
      <dgm:t>
        <a:bodyPr/>
        <a:lstStyle/>
        <a:p>
          <a:r>
            <a:rPr lang="is-IS" sz="1600" b="1" noProof="0" dirty="0">
              <a:solidFill>
                <a:schemeClr val="tx1"/>
              </a:solidFill>
            </a:rPr>
            <a:t>Markmið</a:t>
          </a:r>
          <a:endParaRPr lang="is-IS" sz="1600" noProof="0" dirty="0">
            <a:solidFill>
              <a:schemeClr val="tx1"/>
            </a:solidFill>
          </a:endParaRPr>
        </a:p>
      </dgm:t>
    </dgm:pt>
    <dgm:pt modelId="{B6BC9712-AB8E-4895-9B0A-B9F84FBFDA35}" type="parTrans" cxnId="{06D4E3D9-B411-48FF-ACA5-B311756EDAA7}">
      <dgm:prSet/>
      <dgm:spPr/>
      <dgm:t>
        <a:bodyPr/>
        <a:lstStyle/>
        <a:p>
          <a:endParaRPr lang="is-IS" sz="1600" noProof="0" dirty="0"/>
        </a:p>
      </dgm:t>
    </dgm:pt>
    <dgm:pt modelId="{C051B836-9A9D-4EE5-9004-2BB22F2747E8}" type="sibTrans" cxnId="{06D4E3D9-B411-48FF-ACA5-B311756EDAA7}">
      <dgm:prSet custT="1"/>
      <dgm:spPr>
        <a:solidFill>
          <a:schemeClr val="tx1"/>
        </a:solidFill>
      </dgm:spPr>
      <dgm:t>
        <a:bodyPr/>
        <a:lstStyle/>
        <a:p>
          <a:endParaRPr lang="is-IS" sz="700" noProof="0" dirty="0"/>
        </a:p>
      </dgm:t>
    </dgm:pt>
    <dgm:pt modelId="{2355BE98-86E5-46BF-9C4C-23D2D17113AA}">
      <dgm:prSet custT="1"/>
      <dgm:spPr>
        <a:solidFill>
          <a:schemeClr val="accent6">
            <a:lumMod val="75000"/>
          </a:schemeClr>
        </a:solidFill>
        <a:ln>
          <a:solidFill>
            <a:schemeClr val="tx1"/>
          </a:solidFill>
        </a:ln>
      </dgm:spPr>
      <dgm:t>
        <a:bodyPr/>
        <a:lstStyle/>
        <a:p>
          <a:r>
            <a:rPr lang="is-IS" sz="1600" b="1" noProof="0" dirty="0" err="1">
              <a:solidFill>
                <a:schemeClr val="bg1"/>
              </a:solidFill>
            </a:rPr>
            <a:t>Meginmark-mið</a:t>
          </a:r>
          <a:endParaRPr lang="is-IS" sz="1600" noProof="0" dirty="0">
            <a:solidFill>
              <a:schemeClr val="bg1"/>
            </a:solidFill>
          </a:endParaRPr>
        </a:p>
      </dgm:t>
    </dgm:pt>
    <dgm:pt modelId="{6C137D38-F03A-4464-8C58-80BC69D848F5}" type="parTrans" cxnId="{6261738B-37CE-444C-9147-18EF41CB8D8F}">
      <dgm:prSet/>
      <dgm:spPr/>
      <dgm:t>
        <a:bodyPr/>
        <a:lstStyle/>
        <a:p>
          <a:endParaRPr lang="is-IS" sz="1600" noProof="0" dirty="0"/>
        </a:p>
      </dgm:t>
    </dgm:pt>
    <dgm:pt modelId="{FB6374F4-75F6-4E5B-9D2C-49612D43BDD7}" type="sibTrans" cxnId="{6261738B-37CE-444C-9147-18EF41CB8D8F}">
      <dgm:prSet custT="1"/>
      <dgm:spPr>
        <a:solidFill>
          <a:schemeClr val="tx1"/>
        </a:solidFill>
      </dgm:spPr>
      <dgm:t>
        <a:bodyPr/>
        <a:lstStyle/>
        <a:p>
          <a:endParaRPr lang="is-IS" sz="800" noProof="0" dirty="0"/>
        </a:p>
      </dgm:t>
    </dgm:pt>
    <dgm:pt modelId="{AA31EE21-3F76-42BC-AEE7-1678B3827275}">
      <dgm:prSet custT="1"/>
      <dgm:spPr>
        <a:noFill/>
        <a:ln>
          <a:solidFill>
            <a:schemeClr val="tx1"/>
          </a:solidFill>
        </a:ln>
      </dgm:spPr>
      <dgm:t>
        <a:bodyPr/>
        <a:lstStyle/>
        <a:p>
          <a:r>
            <a:rPr lang="is-IS" sz="1600" b="1" noProof="0" dirty="0" err="1">
              <a:solidFill>
                <a:schemeClr val="tx1"/>
              </a:solidFill>
            </a:rPr>
            <a:t>Framtíðar-sýn</a:t>
          </a:r>
          <a:r>
            <a:rPr lang="is-IS" sz="1600" noProof="0" dirty="0">
              <a:solidFill>
                <a:schemeClr val="tx1"/>
              </a:solidFill>
            </a:rPr>
            <a:t>          </a:t>
          </a:r>
        </a:p>
      </dgm:t>
    </dgm:pt>
    <dgm:pt modelId="{F15E4603-56CB-4698-B068-E84E6D4EB320}" type="parTrans" cxnId="{B00CDAE0-93AD-401A-899D-9625B7607E7C}">
      <dgm:prSet/>
      <dgm:spPr/>
      <dgm:t>
        <a:bodyPr/>
        <a:lstStyle/>
        <a:p>
          <a:endParaRPr lang="is-IS" sz="1600" noProof="0" dirty="0"/>
        </a:p>
      </dgm:t>
    </dgm:pt>
    <dgm:pt modelId="{0B3A500A-8688-42E3-96BC-24A689C07E99}" type="sibTrans" cxnId="{B00CDAE0-93AD-401A-899D-9625B7607E7C}">
      <dgm:prSet/>
      <dgm:spPr/>
      <dgm:t>
        <a:bodyPr/>
        <a:lstStyle/>
        <a:p>
          <a:endParaRPr lang="is-IS" sz="1600" noProof="0" dirty="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dirty="0">
              <a:solidFill>
                <a:schemeClr val="tx1"/>
              </a:solidFill>
            </a:rPr>
            <a:t>Aðföng</a:t>
          </a:r>
          <a:r>
            <a:rPr lang="is-IS" sz="1600" dirty="0">
              <a:solidFill>
                <a:schemeClr val="tx1"/>
              </a:solidFill>
            </a:rPr>
            <a:t>         (e. </a:t>
          </a:r>
          <a:r>
            <a:rPr lang="is-IS" sz="1600" dirty="0" err="1">
              <a:solidFill>
                <a:schemeClr val="tx1"/>
              </a:solidFill>
            </a:rPr>
            <a:t>Input</a:t>
          </a:r>
          <a:r>
            <a:rPr lang="is-IS" sz="1600" dirty="0">
              <a:solidFill>
                <a:schemeClr val="tx1"/>
              </a:solidFill>
            </a:rPr>
            <a:t>)</a:t>
          </a:r>
        </a:p>
      </dgm:t>
    </dgm:pt>
    <dgm:pt modelId="{583C39E8-EDC9-473C-A909-73B9447930B9}" type="parTrans" cxnId="{59A22B76-7DD4-4F3A-A9B9-148A104DA442}">
      <dgm:prSet/>
      <dgm:spPr/>
      <dgm:t>
        <a:bodyPr/>
        <a:lstStyle/>
        <a:p>
          <a:endParaRPr lang="is-IS" sz="1600"/>
        </a:p>
      </dgm:t>
    </dgm:pt>
    <dgm:pt modelId="{22128662-8298-4E1E-ADF2-D7EC140FDCF1}" type="sibTrans" cxnId="{59A22B76-7DD4-4F3A-A9B9-148A104DA442}">
      <dgm:prSet custT="1"/>
      <dgm:spPr>
        <a:solidFill>
          <a:schemeClr val="tx1"/>
        </a:solidFill>
      </dgm:spPr>
      <dgm:t>
        <a:bodyPr/>
        <a:lstStyle/>
        <a:p>
          <a:endParaRPr lang="is-IS" sz="700"/>
        </a:p>
      </dgm:t>
    </dgm:pt>
    <dgm:pt modelId="{E78E13A0-2172-4556-B544-93222657189D}">
      <dgm:prSet phldrT="[Text]" custT="1"/>
      <dgm:spPr>
        <a:solidFill>
          <a:schemeClr val="bg1"/>
        </a:solidFill>
        <a:ln>
          <a:solidFill>
            <a:schemeClr val="tx1"/>
          </a:solidFill>
        </a:ln>
      </dgm:spPr>
      <dgm:t>
        <a:bodyPr/>
        <a:lstStyle/>
        <a:p>
          <a:r>
            <a:rPr lang="is-IS" sz="1600" b="1" dirty="0">
              <a:solidFill>
                <a:schemeClr val="tx1"/>
              </a:solidFill>
            </a:rPr>
            <a:t>Ferli</a:t>
          </a:r>
          <a:r>
            <a:rPr lang="is-IS" sz="1600" dirty="0">
              <a:solidFill>
                <a:schemeClr val="tx1"/>
              </a:solidFill>
            </a:rPr>
            <a:t>              (e. </a:t>
          </a:r>
          <a:r>
            <a:rPr lang="is-IS" sz="1600" dirty="0" err="1">
              <a:solidFill>
                <a:schemeClr val="tx1"/>
              </a:solidFill>
            </a:rPr>
            <a:t>Activities</a:t>
          </a:r>
          <a:r>
            <a:rPr lang="is-IS" sz="1600" dirty="0">
              <a:solidFill>
                <a:schemeClr val="tx1"/>
              </a:solidFill>
            </a:rPr>
            <a:t>/ </a:t>
          </a:r>
          <a:r>
            <a:rPr lang="is-IS" sz="1600" dirty="0" err="1">
              <a:solidFill>
                <a:schemeClr val="tx1"/>
              </a:solidFill>
            </a:rPr>
            <a:t>Process</a:t>
          </a:r>
          <a:r>
            <a:rPr lang="is-IS" sz="1600" dirty="0">
              <a:solidFill>
                <a:schemeClr val="tx1"/>
              </a:solidFill>
            </a:rPr>
            <a:t>)</a:t>
          </a:r>
        </a:p>
      </dgm:t>
    </dgm:pt>
    <dgm:pt modelId="{75E4D8A0-9F90-4BBB-B952-5D03A17A345C}" type="parTrans" cxnId="{A9D792FD-23E2-4382-8F03-5593D6AB6414}">
      <dgm:prSet/>
      <dgm:spPr/>
      <dgm:t>
        <a:bodyPr/>
        <a:lstStyle/>
        <a:p>
          <a:endParaRPr lang="is-IS" sz="1600"/>
        </a:p>
      </dgm:t>
    </dgm:pt>
    <dgm:pt modelId="{72BACC79-166B-4735-9A18-11EAF6B45C82}" type="sibTrans" cxnId="{A9D792FD-23E2-4382-8F03-5593D6AB6414}">
      <dgm:prSet custT="1"/>
      <dgm:spPr>
        <a:solidFill>
          <a:schemeClr val="tx1"/>
        </a:solidFill>
      </dgm:spPr>
      <dgm:t>
        <a:bodyPr/>
        <a:lstStyle/>
        <a:p>
          <a:endParaRPr lang="is-IS" sz="700"/>
        </a:p>
      </dgm:t>
    </dgm:pt>
    <dgm:pt modelId="{C53BFC26-16D8-4439-8944-33377A178823}">
      <dgm:prSet phldrT="[Text]" custT="1"/>
      <dgm:spPr>
        <a:solidFill>
          <a:schemeClr val="bg1"/>
        </a:solidFill>
        <a:ln>
          <a:solidFill>
            <a:schemeClr val="tx1"/>
          </a:solidFill>
        </a:ln>
      </dgm:spPr>
      <dgm:t>
        <a:bodyPr/>
        <a:lstStyle/>
        <a:p>
          <a:r>
            <a:rPr lang="is-IS" sz="1600" b="1" dirty="0">
              <a:solidFill>
                <a:schemeClr val="tx1"/>
              </a:solidFill>
            </a:rPr>
            <a:t>Afurðir / Skilvirkni       </a:t>
          </a:r>
          <a:r>
            <a:rPr lang="is-IS" sz="1600" dirty="0">
              <a:solidFill>
                <a:schemeClr val="tx1"/>
              </a:solidFill>
            </a:rPr>
            <a:t>(e. </a:t>
          </a:r>
          <a:r>
            <a:rPr lang="is-IS" sz="1600" dirty="0" err="1">
              <a:solidFill>
                <a:schemeClr val="tx1"/>
              </a:solidFill>
            </a:rPr>
            <a:t>Output</a:t>
          </a:r>
          <a:r>
            <a:rPr lang="is-IS" sz="1600" dirty="0">
              <a:solidFill>
                <a:schemeClr val="tx1"/>
              </a:solidFill>
            </a:rPr>
            <a:t>)</a:t>
          </a:r>
        </a:p>
      </dgm:t>
    </dgm:pt>
    <dgm:pt modelId="{B6BC9712-AB8E-4895-9B0A-B9F84FBFDA35}" type="parTrans" cxnId="{06D4E3D9-B411-48FF-ACA5-B311756EDAA7}">
      <dgm:prSet/>
      <dgm:spPr/>
      <dgm:t>
        <a:bodyPr/>
        <a:lstStyle/>
        <a:p>
          <a:endParaRPr lang="is-IS" sz="1600"/>
        </a:p>
      </dgm:t>
    </dgm:pt>
    <dgm:pt modelId="{C051B836-9A9D-4EE5-9004-2BB22F2747E8}" type="sibTrans" cxnId="{06D4E3D9-B411-48FF-ACA5-B311756EDAA7}">
      <dgm:prSet custT="1"/>
      <dgm:spPr>
        <a:solidFill>
          <a:schemeClr val="tx1"/>
        </a:solidFill>
      </dgm:spPr>
      <dgm:t>
        <a:bodyPr/>
        <a:lstStyle/>
        <a:p>
          <a:endParaRPr lang="is-IS" sz="700"/>
        </a:p>
      </dgm:t>
    </dgm:pt>
    <dgm:pt modelId="{2355BE98-86E5-46BF-9C4C-23D2D17113AA}">
      <dgm:prSet custT="1"/>
      <dgm:spPr>
        <a:solidFill>
          <a:schemeClr val="bg1"/>
        </a:solidFill>
        <a:ln>
          <a:solidFill>
            <a:schemeClr val="tx1"/>
          </a:solidFill>
        </a:ln>
      </dgm:spPr>
      <dgm:t>
        <a:bodyPr/>
        <a:lstStyle/>
        <a:p>
          <a:r>
            <a:rPr lang="is-IS" sz="1600" b="1" dirty="0">
              <a:solidFill>
                <a:schemeClr val="tx1"/>
              </a:solidFill>
            </a:rPr>
            <a:t>Áhrif</a:t>
          </a:r>
          <a:r>
            <a:rPr lang="is-IS" sz="1600" dirty="0">
              <a:solidFill>
                <a:schemeClr val="tx1"/>
              </a:solidFill>
            </a:rPr>
            <a:t>          (e. </a:t>
          </a:r>
          <a:r>
            <a:rPr lang="is-IS" sz="1600" dirty="0" err="1">
              <a:solidFill>
                <a:schemeClr val="tx1"/>
              </a:solidFill>
            </a:rPr>
            <a:t>Outcome</a:t>
          </a:r>
          <a:r>
            <a:rPr lang="is-IS" sz="1600" dirty="0">
              <a:solidFill>
                <a:schemeClr val="tx1"/>
              </a:solidFill>
            </a:rPr>
            <a:t>)</a:t>
          </a:r>
        </a:p>
      </dgm:t>
    </dgm:pt>
    <dgm:pt modelId="{6C137D38-F03A-4464-8C58-80BC69D848F5}" type="parTrans" cxnId="{6261738B-37CE-444C-9147-18EF41CB8D8F}">
      <dgm:prSet/>
      <dgm:spPr/>
      <dgm:t>
        <a:bodyPr/>
        <a:lstStyle/>
        <a:p>
          <a:endParaRPr lang="is-IS" sz="1600"/>
        </a:p>
      </dgm:t>
    </dgm:pt>
    <dgm:pt modelId="{FB6374F4-75F6-4E5B-9D2C-49612D43BDD7}" type="sibTrans" cxnId="{6261738B-37CE-444C-9147-18EF41CB8D8F}">
      <dgm:prSet custT="1"/>
      <dgm:spPr>
        <a:solidFill>
          <a:schemeClr val="tx1"/>
        </a:solidFill>
      </dgm:spPr>
      <dgm:t>
        <a:bodyPr/>
        <a:lstStyle/>
        <a:p>
          <a:endParaRPr lang="is-IS" sz="800"/>
        </a:p>
      </dgm:t>
    </dgm:pt>
    <dgm:pt modelId="{AA31EE21-3F76-42BC-AEE7-1678B3827275}">
      <dgm:prSet custT="1"/>
      <dgm:spPr>
        <a:solidFill>
          <a:schemeClr val="bg1"/>
        </a:solidFill>
        <a:ln>
          <a:solidFill>
            <a:schemeClr val="tx1"/>
          </a:solidFill>
        </a:ln>
      </dgm:spPr>
      <dgm:t>
        <a:bodyPr/>
        <a:lstStyle/>
        <a:p>
          <a:r>
            <a:rPr lang="is-IS" sz="1600" b="1" dirty="0">
              <a:solidFill>
                <a:schemeClr val="tx1"/>
              </a:solidFill>
            </a:rPr>
            <a:t>Framfarir</a:t>
          </a:r>
          <a:r>
            <a:rPr lang="is-IS" sz="1600" dirty="0">
              <a:solidFill>
                <a:schemeClr val="tx1"/>
              </a:solidFill>
            </a:rPr>
            <a:t>          (e</a:t>
          </a:r>
          <a:r>
            <a:rPr lang="is-IS" sz="1600">
              <a:solidFill>
                <a:schemeClr val="tx1"/>
              </a:solidFill>
            </a:rPr>
            <a:t>. End-Outcome</a:t>
          </a:r>
          <a:r>
            <a:rPr lang="is-IS" sz="1600" dirty="0">
              <a:solidFill>
                <a:schemeClr val="tx1"/>
              </a:solidFill>
            </a:rPr>
            <a:t>)</a:t>
          </a:r>
        </a:p>
      </dgm:t>
    </dgm:pt>
    <dgm:pt modelId="{F15E4603-56CB-4698-B068-E84E6D4EB320}" type="parTrans" cxnId="{B00CDAE0-93AD-401A-899D-9625B7607E7C}">
      <dgm:prSet/>
      <dgm:spPr/>
      <dgm:t>
        <a:bodyPr/>
        <a:lstStyle/>
        <a:p>
          <a:endParaRPr lang="is-IS" sz="1600"/>
        </a:p>
      </dgm:t>
    </dgm:pt>
    <dgm:pt modelId="{0B3A500A-8688-42E3-96BC-24A689C07E99}" type="sibTrans" cxnId="{B00CDAE0-93AD-401A-899D-9625B7607E7C}">
      <dgm:prSet/>
      <dgm:spPr/>
      <dgm:t>
        <a:bodyPr/>
        <a:lstStyle/>
        <a:p>
          <a:endParaRPr lang="is-IS" sz="16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noProof="0" dirty="0">
              <a:solidFill>
                <a:schemeClr val="tx1"/>
              </a:solidFill>
            </a:rPr>
            <a:t>Áherslur</a:t>
          </a:r>
          <a:endParaRPr lang="is-IS" sz="1600" noProof="0" dirty="0">
            <a:solidFill>
              <a:schemeClr val="tx1"/>
            </a:solidFill>
          </a:endParaRPr>
        </a:p>
      </dgm:t>
    </dgm:pt>
    <dgm:pt modelId="{583C39E8-EDC9-473C-A909-73B9447930B9}" type="parTrans" cxnId="{59A22B76-7DD4-4F3A-A9B9-148A104DA442}">
      <dgm:prSet/>
      <dgm:spPr/>
      <dgm:t>
        <a:bodyPr/>
        <a:lstStyle/>
        <a:p>
          <a:endParaRPr lang="is-IS" sz="1600" noProof="0" dirty="0"/>
        </a:p>
      </dgm:t>
    </dgm:pt>
    <dgm:pt modelId="{22128662-8298-4E1E-ADF2-D7EC140FDCF1}" type="sibTrans" cxnId="{59A22B76-7DD4-4F3A-A9B9-148A104DA442}">
      <dgm:prSet custT="1"/>
      <dgm:spPr>
        <a:solidFill>
          <a:schemeClr val="tx1"/>
        </a:solidFill>
      </dgm:spPr>
      <dgm:t>
        <a:bodyPr/>
        <a:lstStyle/>
        <a:p>
          <a:endParaRPr lang="is-IS" sz="700" noProof="0" dirty="0"/>
        </a:p>
      </dgm:t>
    </dgm:pt>
    <dgm:pt modelId="{E78E13A0-2172-4556-B544-93222657189D}">
      <dgm:prSet phldrT="[Text]" custT="1"/>
      <dgm:spPr>
        <a:solidFill>
          <a:schemeClr val="bg1"/>
        </a:solidFill>
        <a:ln>
          <a:solidFill>
            <a:schemeClr val="tx1"/>
          </a:solidFill>
        </a:ln>
      </dgm:spPr>
      <dgm:t>
        <a:bodyPr/>
        <a:lstStyle/>
        <a:p>
          <a:r>
            <a:rPr lang="is-IS" sz="1600" b="1" noProof="0" dirty="0">
              <a:solidFill>
                <a:schemeClr val="tx1"/>
              </a:solidFill>
            </a:rPr>
            <a:t>Aðgerðir</a:t>
          </a:r>
          <a:endParaRPr lang="is-IS" sz="1600" noProof="0" dirty="0">
            <a:solidFill>
              <a:schemeClr val="tx1"/>
            </a:solidFill>
          </a:endParaRPr>
        </a:p>
      </dgm:t>
    </dgm:pt>
    <dgm:pt modelId="{75E4D8A0-9F90-4BBB-B952-5D03A17A345C}" type="parTrans" cxnId="{A9D792FD-23E2-4382-8F03-5593D6AB6414}">
      <dgm:prSet/>
      <dgm:spPr/>
      <dgm:t>
        <a:bodyPr/>
        <a:lstStyle/>
        <a:p>
          <a:endParaRPr lang="is-IS" sz="1600" noProof="0" dirty="0"/>
        </a:p>
      </dgm:t>
    </dgm:pt>
    <dgm:pt modelId="{72BACC79-166B-4735-9A18-11EAF6B45C82}" type="sibTrans" cxnId="{A9D792FD-23E2-4382-8F03-5593D6AB6414}">
      <dgm:prSet custT="1"/>
      <dgm:spPr>
        <a:solidFill>
          <a:schemeClr val="tx1"/>
        </a:solidFill>
      </dgm:spPr>
      <dgm:t>
        <a:bodyPr/>
        <a:lstStyle/>
        <a:p>
          <a:endParaRPr lang="is-IS" sz="700" noProof="0" dirty="0"/>
        </a:p>
      </dgm:t>
    </dgm:pt>
    <dgm:pt modelId="{C53BFC26-16D8-4439-8944-33377A178823}">
      <dgm:prSet phldrT="[Text]" custT="1"/>
      <dgm:spPr>
        <a:solidFill>
          <a:schemeClr val="accent4">
            <a:lumMod val="75000"/>
          </a:schemeClr>
        </a:solidFill>
        <a:ln>
          <a:solidFill>
            <a:schemeClr val="tx1"/>
          </a:solidFill>
        </a:ln>
      </dgm:spPr>
      <dgm:t>
        <a:bodyPr/>
        <a:lstStyle/>
        <a:p>
          <a:r>
            <a:rPr lang="is-IS" sz="1600" b="1" noProof="0" dirty="0">
              <a:solidFill>
                <a:schemeClr val="bg1"/>
              </a:solidFill>
            </a:rPr>
            <a:t>Markmið</a:t>
          </a:r>
          <a:endParaRPr lang="is-IS" sz="1600" noProof="0" dirty="0">
            <a:solidFill>
              <a:schemeClr val="bg1"/>
            </a:solidFill>
          </a:endParaRPr>
        </a:p>
      </dgm:t>
    </dgm:pt>
    <dgm:pt modelId="{B6BC9712-AB8E-4895-9B0A-B9F84FBFDA35}" type="parTrans" cxnId="{06D4E3D9-B411-48FF-ACA5-B311756EDAA7}">
      <dgm:prSet/>
      <dgm:spPr/>
      <dgm:t>
        <a:bodyPr/>
        <a:lstStyle/>
        <a:p>
          <a:endParaRPr lang="is-IS" sz="1600" noProof="0" dirty="0"/>
        </a:p>
      </dgm:t>
    </dgm:pt>
    <dgm:pt modelId="{C051B836-9A9D-4EE5-9004-2BB22F2747E8}" type="sibTrans" cxnId="{06D4E3D9-B411-48FF-ACA5-B311756EDAA7}">
      <dgm:prSet custT="1"/>
      <dgm:spPr>
        <a:solidFill>
          <a:schemeClr val="tx1"/>
        </a:solidFill>
      </dgm:spPr>
      <dgm:t>
        <a:bodyPr/>
        <a:lstStyle/>
        <a:p>
          <a:endParaRPr lang="is-IS" sz="700" noProof="0" dirty="0"/>
        </a:p>
      </dgm:t>
    </dgm:pt>
    <dgm:pt modelId="{2355BE98-86E5-46BF-9C4C-23D2D17113AA}">
      <dgm:prSet custT="1"/>
      <dgm:spPr>
        <a:solidFill>
          <a:schemeClr val="bg1"/>
        </a:solidFill>
        <a:ln>
          <a:solidFill>
            <a:schemeClr val="tx1"/>
          </a:solidFill>
        </a:ln>
      </dgm:spPr>
      <dgm:t>
        <a:bodyPr/>
        <a:lstStyle/>
        <a:p>
          <a:r>
            <a:rPr lang="is-IS" sz="1600" b="1" noProof="0" dirty="0" err="1">
              <a:solidFill>
                <a:schemeClr val="tx1"/>
              </a:solidFill>
            </a:rPr>
            <a:t>Meginmark-mið</a:t>
          </a:r>
          <a:endParaRPr lang="is-IS" sz="1600" noProof="0" dirty="0">
            <a:solidFill>
              <a:schemeClr val="tx1"/>
            </a:solidFill>
          </a:endParaRPr>
        </a:p>
      </dgm:t>
    </dgm:pt>
    <dgm:pt modelId="{6C137D38-F03A-4464-8C58-80BC69D848F5}" type="parTrans" cxnId="{6261738B-37CE-444C-9147-18EF41CB8D8F}">
      <dgm:prSet/>
      <dgm:spPr/>
      <dgm:t>
        <a:bodyPr/>
        <a:lstStyle/>
        <a:p>
          <a:endParaRPr lang="is-IS" sz="1600" noProof="0" dirty="0"/>
        </a:p>
      </dgm:t>
    </dgm:pt>
    <dgm:pt modelId="{FB6374F4-75F6-4E5B-9D2C-49612D43BDD7}" type="sibTrans" cxnId="{6261738B-37CE-444C-9147-18EF41CB8D8F}">
      <dgm:prSet custT="1"/>
      <dgm:spPr>
        <a:solidFill>
          <a:schemeClr val="tx1"/>
        </a:solidFill>
      </dgm:spPr>
      <dgm:t>
        <a:bodyPr/>
        <a:lstStyle/>
        <a:p>
          <a:endParaRPr lang="is-IS" sz="800" noProof="0" dirty="0"/>
        </a:p>
      </dgm:t>
    </dgm:pt>
    <dgm:pt modelId="{AA31EE21-3F76-42BC-AEE7-1678B3827275}">
      <dgm:prSet custT="1"/>
      <dgm:spPr>
        <a:noFill/>
        <a:ln>
          <a:solidFill>
            <a:schemeClr val="tx1"/>
          </a:solidFill>
        </a:ln>
      </dgm:spPr>
      <dgm:t>
        <a:bodyPr/>
        <a:lstStyle/>
        <a:p>
          <a:r>
            <a:rPr lang="is-IS" sz="1600" b="1" noProof="0" dirty="0" err="1">
              <a:solidFill>
                <a:schemeClr val="tx1"/>
              </a:solidFill>
            </a:rPr>
            <a:t>Framtíðar-sýn</a:t>
          </a:r>
          <a:r>
            <a:rPr lang="is-IS" sz="1600" noProof="0" dirty="0">
              <a:solidFill>
                <a:schemeClr val="tx1"/>
              </a:solidFill>
            </a:rPr>
            <a:t>          </a:t>
          </a:r>
        </a:p>
      </dgm:t>
    </dgm:pt>
    <dgm:pt modelId="{F15E4603-56CB-4698-B068-E84E6D4EB320}" type="parTrans" cxnId="{B00CDAE0-93AD-401A-899D-9625B7607E7C}">
      <dgm:prSet/>
      <dgm:spPr/>
      <dgm:t>
        <a:bodyPr/>
        <a:lstStyle/>
        <a:p>
          <a:endParaRPr lang="is-IS" sz="1600" noProof="0" dirty="0"/>
        </a:p>
      </dgm:t>
    </dgm:pt>
    <dgm:pt modelId="{0B3A500A-8688-42E3-96BC-24A689C07E99}" type="sibTrans" cxnId="{B00CDAE0-93AD-401A-899D-9625B7607E7C}">
      <dgm:prSet/>
      <dgm:spPr/>
      <dgm:t>
        <a:bodyPr/>
        <a:lstStyle/>
        <a:p>
          <a:endParaRPr lang="is-IS" sz="1600" noProof="0" dirty="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D73CFB-6B22-4A7A-B0DF-B273DE6C755B}" type="doc">
      <dgm:prSet loTypeId="urn:microsoft.com/office/officeart/2005/8/layout/process1" loCatId="process" qsTypeId="urn:microsoft.com/office/officeart/2005/8/quickstyle/simple1" qsCatId="simple" csTypeId="urn:microsoft.com/office/officeart/2005/8/colors/accent1_2" csCatId="accent1" phldr="1"/>
      <dgm:spPr/>
    </dgm:pt>
    <dgm:pt modelId="{BA740A01-12D3-41C3-B59D-0113A46C3115}">
      <dgm:prSet phldrT="[Text]" custT="1"/>
      <dgm:spPr>
        <a:solidFill>
          <a:schemeClr val="bg1"/>
        </a:solidFill>
        <a:ln>
          <a:solidFill>
            <a:schemeClr val="tx1"/>
          </a:solidFill>
        </a:ln>
      </dgm:spPr>
      <dgm:t>
        <a:bodyPr/>
        <a:lstStyle/>
        <a:p>
          <a:r>
            <a:rPr lang="is-IS" sz="1600" b="1" dirty="0">
              <a:solidFill>
                <a:schemeClr val="tx1"/>
              </a:solidFill>
            </a:rPr>
            <a:t>Aðföng</a:t>
          </a:r>
          <a:r>
            <a:rPr lang="is-IS" sz="1600" dirty="0">
              <a:solidFill>
                <a:schemeClr val="tx1"/>
              </a:solidFill>
            </a:rPr>
            <a:t>         (e. </a:t>
          </a:r>
          <a:r>
            <a:rPr lang="is-IS" sz="1600" dirty="0" err="1">
              <a:solidFill>
                <a:schemeClr val="tx1"/>
              </a:solidFill>
            </a:rPr>
            <a:t>Input</a:t>
          </a:r>
          <a:r>
            <a:rPr lang="is-IS" sz="1600" dirty="0">
              <a:solidFill>
                <a:schemeClr val="tx1"/>
              </a:solidFill>
            </a:rPr>
            <a:t>)</a:t>
          </a:r>
        </a:p>
      </dgm:t>
    </dgm:pt>
    <dgm:pt modelId="{583C39E8-EDC9-473C-A909-73B9447930B9}" type="parTrans" cxnId="{59A22B76-7DD4-4F3A-A9B9-148A104DA442}">
      <dgm:prSet/>
      <dgm:spPr/>
      <dgm:t>
        <a:bodyPr/>
        <a:lstStyle/>
        <a:p>
          <a:endParaRPr lang="is-IS" sz="1600"/>
        </a:p>
      </dgm:t>
    </dgm:pt>
    <dgm:pt modelId="{22128662-8298-4E1E-ADF2-D7EC140FDCF1}" type="sibTrans" cxnId="{59A22B76-7DD4-4F3A-A9B9-148A104DA442}">
      <dgm:prSet custT="1"/>
      <dgm:spPr>
        <a:solidFill>
          <a:schemeClr val="tx1"/>
        </a:solidFill>
      </dgm:spPr>
      <dgm:t>
        <a:bodyPr/>
        <a:lstStyle/>
        <a:p>
          <a:endParaRPr lang="is-IS" sz="700"/>
        </a:p>
      </dgm:t>
    </dgm:pt>
    <dgm:pt modelId="{E78E13A0-2172-4556-B544-93222657189D}">
      <dgm:prSet phldrT="[Text]" custT="1"/>
      <dgm:spPr>
        <a:solidFill>
          <a:schemeClr val="bg1"/>
        </a:solidFill>
        <a:ln>
          <a:solidFill>
            <a:schemeClr val="tx1"/>
          </a:solidFill>
        </a:ln>
      </dgm:spPr>
      <dgm:t>
        <a:bodyPr/>
        <a:lstStyle/>
        <a:p>
          <a:r>
            <a:rPr lang="is-IS" sz="1600" b="1" dirty="0">
              <a:solidFill>
                <a:schemeClr val="tx1"/>
              </a:solidFill>
            </a:rPr>
            <a:t>Ferli</a:t>
          </a:r>
          <a:r>
            <a:rPr lang="is-IS" sz="1600" dirty="0">
              <a:solidFill>
                <a:schemeClr val="tx1"/>
              </a:solidFill>
            </a:rPr>
            <a:t>              (e. </a:t>
          </a:r>
          <a:r>
            <a:rPr lang="is-IS" sz="1600" dirty="0" err="1">
              <a:solidFill>
                <a:schemeClr val="tx1"/>
              </a:solidFill>
            </a:rPr>
            <a:t>Activities</a:t>
          </a:r>
          <a:r>
            <a:rPr lang="is-IS" sz="1600" dirty="0">
              <a:solidFill>
                <a:schemeClr val="tx1"/>
              </a:solidFill>
            </a:rPr>
            <a:t>/ </a:t>
          </a:r>
          <a:r>
            <a:rPr lang="is-IS" sz="1600" dirty="0" err="1">
              <a:solidFill>
                <a:schemeClr val="tx1"/>
              </a:solidFill>
            </a:rPr>
            <a:t>Process</a:t>
          </a:r>
          <a:r>
            <a:rPr lang="is-IS" sz="1600" dirty="0">
              <a:solidFill>
                <a:schemeClr val="tx1"/>
              </a:solidFill>
            </a:rPr>
            <a:t>)</a:t>
          </a:r>
        </a:p>
      </dgm:t>
    </dgm:pt>
    <dgm:pt modelId="{75E4D8A0-9F90-4BBB-B952-5D03A17A345C}" type="parTrans" cxnId="{A9D792FD-23E2-4382-8F03-5593D6AB6414}">
      <dgm:prSet/>
      <dgm:spPr/>
      <dgm:t>
        <a:bodyPr/>
        <a:lstStyle/>
        <a:p>
          <a:endParaRPr lang="is-IS" sz="1600"/>
        </a:p>
      </dgm:t>
    </dgm:pt>
    <dgm:pt modelId="{72BACC79-166B-4735-9A18-11EAF6B45C82}" type="sibTrans" cxnId="{A9D792FD-23E2-4382-8F03-5593D6AB6414}">
      <dgm:prSet custT="1"/>
      <dgm:spPr>
        <a:solidFill>
          <a:schemeClr val="tx1"/>
        </a:solidFill>
      </dgm:spPr>
      <dgm:t>
        <a:bodyPr/>
        <a:lstStyle/>
        <a:p>
          <a:endParaRPr lang="is-IS" sz="700"/>
        </a:p>
      </dgm:t>
    </dgm:pt>
    <dgm:pt modelId="{C53BFC26-16D8-4439-8944-33377A178823}">
      <dgm:prSet phldrT="[Text]" custT="1"/>
      <dgm:spPr>
        <a:solidFill>
          <a:schemeClr val="bg1"/>
        </a:solidFill>
        <a:ln>
          <a:solidFill>
            <a:schemeClr val="tx1"/>
          </a:solidFill>
        </a:ln>
      </dgm:spPr>
      <dgm:t>
        <a:bodyPr/>
        <a:lstStyle/>
        <a:p>
          <a:r>
            <a:rPr lang="is-IS" sz="1600" b="1" dirty="0">
              <a:solidFill>
                <a:schemeClr val="tx1"/>
              </a:solidFill>
            </a:rPr>
            <a:t>Afurðir / Skilvirkni       </a:t>
          </a:r>
          <a:r>
            <a:rPr lang="is-IS" sz="1600" dirty="0">
              <a:solidFill>
                <a:schemeClr val="tx1"/>
              </a:solidFill>
            </a:rPr>
            <a:t>(e. </a:t>
          </a:r>
          <a:r>
            <a:rPr lang="is-IS" sz="1600" dirty="0" err="1">
              <a:solidFill>
                <a:schemeClr val="tx1"/>
              </a:solidFill>
            </a:rPr>
            <a:t>Output</a:t>
          </a:r>
          <a:r>
            <a:rPr lang="is-IS" sz="1600" dirty="0">
              <a:solidFill>
                <a:schemeClr val="tx1"/>
              </a:solidFill>
            </a:rPr>
            <a:t>)</a:t>
          </a:r>
        </a:p>
      </dgm:t>
    </dgm:pt>
    <dgm:pt modelId="{B6BC9712-AB8E-4895-9B0A-B9F84FBFDA35}" type="parTrans" cxnId="{06D4E3D9-B411-48FF-ACA5-B311756EDAA7}">
      <dgm:prSet/>
      <dgm:spPr/>
      <dgm:t>
        <a:bodyPr/>
        <a:lstStyle/>
        <a:p>
          <a:endParaRPr lang="is-IS" sz="1600"/>
        </a:p>
      </dgm:t>
    </dgm:pt>
    <dgm:pt modelId="{C051B836-9A9D-4EE5-9004-2BB22F2747E8}" type="sibTrans" cxnId="{06D4E3D9-B411-48FF-ACA5-B311756EDAA7}">
      <dgm:prSet custT="1"/>
      <dgm:spPr>
        <a:solidFill>
          <a:schemeClr val="tx1"/>
        </a:solidFill>
      </dgm:spPr>
      <dgm:t>
        <a:bodyPr/>
        <a:lstStyle/>
        <a:p>
          <a:endParaRPr lang="is-IS" sz="700"/>
        </a:p>
      </dgm:t>
    </dgm:pt>
    <dgm:pt modelId="{2355BE98-86E5-46BF-9C4C-23D2D17113AA}">
      <dgm:prSet custT="1"/>
      <dgm:spPr>
        <a:solidFill>
          <a:schemeClr val="bg1"/>
        </a:solidFill>
        <a:ln>
          <a:solidFill>
            <a:schemeClr val="tx1"/>
          </a:solidFill>
        </a:ln>
      </dgm:spPr>
      <dgm:t>
        <a:bodyPr/>
        <a:lstStyle/>
        <a:p>
          <a:r>
            <a:rPr lang="is-IS" sz="1600" b="1" dirty="0">
              <a:solidFill>
                <a:schemeClr val="tx1"/>
              </a:solidFill>
            </a:rPr>
            <a:t>Áhrif</a:t>
          </a:r>
          <a:r>
            <a:rPr lang="is-IS" sz="1600" dirty="0">
              <a:solidFill>
                <a:schemeClr val="tx1"/>
              </a:solidFill>
            </a:rPr>
            <a:t>          (e. </a:t>
          </a:r>
          <a:r>
            <a:rPr lang="is-IS" sz="1600" dirty="0" err="1">
              <a:solidFill>
                <a:schemeClr val="tx1"/>
              </a:solidFill>
            </a:rPr>
            <a:t>Outcome</a:t>
          </a:r>
          <a:r>
            <a:rPr lang="is-IS" sz="1600" dirty="0">
              <a:solidFill>
                <a:schemeClr val="tx1"/>
              </a:solidFill>
            </a:rPr>
            <a:t>)</a:t>
          </a:r>
        </a:p>
      </dgm:t>
    </dgm:pt>
    <dgm:pt modelId="{6C137D38-F03A-4464-8C58-80BC69D848F5}" type="parTrans" cxnId="{6261738B-37CE-444C-9147-18EF41CB8D8F}">
      <dgm:prSet/>
      <dgm:spPr/>
      <dgm:t>
        <a:bodyPr/>
        <a:lstStyle/>
        <a:p>
          <a:endParaRPr lang="is-IS" sz="1600"/>
        </a:p>
      </dgm:t>
    </dgm:pt>
    <dgm:pt modelId="{FB6374F4-75F6-4E5B-9D2C-49612D43BDD7}" type="sibTrans" cxnId="{6261738B-37CE-444C-9147-18EF41CB8D8F}">
      <dgm:prSet custT="1"/>
      <dgm:spPr>
        <a:solidFill>
          <a:schemeClr val="tx1"/>
        </a:solidFill>
      </dgm:spPr>
      <dgm:t>
        <a:bodyPr/>
        <a:lstStyle/>
        <a:p>
          <a:endParaRPr lang="is-IS" sz="800"/>
        </a:p>
      </dgm:t>
    </dgm:pt>
    <dgm:pt modelId="{AA31EE21-3F76-42BC-AEE7-1678B3827275}">
      <dgm:prSet custT="1"/>
      <dgm:spPr>
        <a:solidFill>
          <a:schemeClr val="bg1"/>
        </a:solidFill>
        <a:ln>
          <a:solidFill>
            <a:schemeClr val="tx1"/>
          </a:solidFill>
        </a:ln>
      </dgm:spPr>
      <dgm:t>
        <a:bodyPr/>
        <a:lstStyle/>
        <a:p>
          <a:r>
            <a:rPr lang="is-IS" sz="1600" b="1" dirty="0">
              <a:solidFill>
                <a:schemeClr val="tx1"/>
              </a:solidFill>
            </a:rPr>
            <a:t>Framfarir</a:t>
          </a:r>
          <a:r>
            <a:rPr lang="is-IS" sz="1600" dirty="0">
              <a:solidFill>
                <a:schemeClr val="tx1"/>
              </a:solidFill>
            </a:rPr>
            <a:t>          (e</a:t>
          </a:r>
          <a:r>
            <a:rPr lang="is-IS" sz="1600">
              <a:solidFill>
                <a:schemeClr val="tx1"/>
              </a:solidFill>
            </a:rPr>
            <a:t>. End-Outcome</a:t>
          </a:r>
          <a:r>
            <a:rPr lang="is-IS" sz="1600" dirty="0">
              <a:solidFill>
                <a:schemeClr val="tx1"/>
              </a:solidFill>
            </a:rPr>
            <a:t>)</a:t>
          </a:r>
        </a:p>
      </dgm:t>
    </dgm:pt>
    <dgm:pt modelId="{F15E4603-56CB-4698-B068-E84E6D4EB320}" type="parTrans" cxnId="{B00CDAE0-93AD-401A-899D-9625B7607E7C}">
      <dgm:prSet/>
      <dgm:spPr/>
      <dgm:t>
        <a:bodyPr/>
        <a:lstStyle/>
        <a:p>
          <a:endParaRPr lang="is-IS" sz="1600"/>
        </a:p>
      </dgm:t>
    </dgm:pt>
    <dgm:pt modelId="{0B3A500A-8688-42E3-96BC-24A689C07E99}" type="sibTrans" cxnId="{B00CDAE0-93AD-401A-899D-9625B7607E7C}">
      <dgm:prSet/>
      <dgm:spPr/>
      <dgm:t>
        <a:bodyPr/>
        <a:lstStyle/>
        <a:p>
          <a:endParaRPr lang="is-IS" sz="1600"/>
        </a:p>
      </dgm:t>
    </dgm:pt>
    <dgm:pt modelId="{67C9E088-3F58-41B1-A305-7AA996A7A532}" type="pres">
      <dgm:prSet presAssocID="{BCD73CFB-6B22-4A7A-B0DF-B273DE6C755B}" presName="Name0" presStyleCnt="0">
        <dgm:presLayoutVars>
          <dgm:dir/>
          <dgm:resizeHandles val="exact"/>
        </dgm:presLayoutVars>
      </dgm:prSet>
      <dgm:spPr/>
    </dgm:pt>
    <dgm:pt modelId="{E9CFD294-18DC-4BE1-912C-DC29B152904F}" type="pres">
      <dgm:prSet presAssocID="{BA740A01-12D3-41C3-B59D-0113A46C3115}" presName="node" presStyleLbl="node1" presStyleIdx="0" presStyleCnt="5">
        <dgm:presLayoutVars>
          <dgm:bulletEnabled val="1"/>
        </dgm:presLayoutVars>
      </dgm:prSet>
      <dgm:spPr/>
    </dgm:pt>
    <dgm:pt modelId="{4FBF899F-E60C-4765-B346-E1E3432FCA52}" type="pres">
      <dgm:prSet presAssocID="{22128662-8298-4E1E-ADF2-D7EC140FDCF1}" presName="sibTrans" presStyleLbl="sibTrans2D1" presStyleIdx="0" presStyleCnt="4" custScaleY="55227"/>
      <dgm:spPr/>
    </dgm:pt>
    <dgm:pt modelId="{DB3CAC1F-7CF2-43D4-AE64-31B1F9915C50}" type="pres">
      <dgm:prSet presAssocID="{22128662-8298-4E1E-ADF2-D7EC140FDCF1}" presName="connectorText" presStyleLbl="sibTrans2D1" presStyleIdx="0" presStyleCnt="4"/>
      <dgm:spPr/>
    </dgm:pt>
    <dgm:pt modelId="{3F66F1E7-C87F-44E8-8BF9-80DA3DC5E170}" type="pres">
      <dgm:prSet presAssocID="{E78E13A0-2172-4556-B544-93222657189D}" presName="node" presStyleLbl="node1" presStyleIdx="1" presStyleCnt="5">
        <dgm:presLayoutVars>
          <dgm:bulletEnabled val="1"/>
        </dgm:presLayoutVars>
      </dgm:prSet>
      <dgm:spPr/>
    </dgm:pt>
    <dgm:pt modelId="{802110CC-2AF0-40F1-9E38-F4C49B832321}" type="pres">
      <dgm:prSet presAssocID="{72BACC79-166B-4735-9A18-11EAF6B45C82}" presName="sibTrans" presStyleLbl="sibTrans2D1" presStyleIdx="1" presStyleCnt="4" custScaleY="55227"/>
      <dgm:spPr/>
    </dgm:pt>
    <dgm:pt modelId="{FDB04381-0EA0-4F8D-9883-FA5B297A8488}" type="pres">
      <dgm:prSet presAssocID="{72BACC79-166B-4735-9A18-11EAF6B45C82}" presName="connectorText" presStyleLbl="sibTrans2D1" presStyleIdx="1" presStyleCnt="4"/>
      <dgm:spPr/>
    </dgm:pt>
    <dgm:pt modelId="{484CE61C-D5F7-4F5E-9AB2-5758AB7790D7}" type="pres">
      <dgm:prSet presAssocID="{C53BFC26-16D8-4439-8944-33377A178823}" presName="node" presStyleLbl="node1" presStyleIdx="2" presStyleCnt="5">
        <dgm:presLayoutVars>
          <dgm:bulletEnabled val="1"/>
        </dgm:presLayoutVars>
      </dgm:prSet>
      <dgm:spPr/>
    </dgm:pt>
    <dgm:pt modelId="{118AA9F6-8DB3-4472-9B9A-DB36AFA61057}" type="pres">
      <dgm:prSet presAssocID="{C051B836-9A9D-4EE5-9004-2BB22F2747E8}" presName="sibTrans" presStyleLbl="sibTrans2D1" presStyleIdx="2" presStyleCnt="4" custScaleY="55227"/>
      <dgm:spPr/>
    </dgm:pt>
    <dgm:pt modelId="{2143C89E-4D31-4416-B809-70DD757C0C1B}" type="pres">
      <dgm:prSet presAssocID="{C051B836-9A9D-4EE5-9004-2BB22F2747E8}" presName="connectorText" presStyleLbl="sibTrans2D1" presStyleIdx="2" presStyleCnt="4"/>
      <dgm:spPr/>
    </dgm:pt>
    <dgm:pt modelId="{73343578-631C-4C94-90CC-83BCE909180C}" type="pres">
      <dgm:prSet presAssocID="{2355BE98-86E5-46BF-9C4C-23D2D17113AA}" presName="node" presStyleLbl="node1" presStyleIdx="3" presStyleCnt="5">
        <dgm:presLayoutVars>
          <dgm:bulletEnabled val="1"/>
        </dgm:presLayoutVars>
      </dgm:prSet>
      <dgm:spPr/>
    </dgm:pt>
    <dgm:pt modelId="{A38D58D0-E704-45E8-A7B1-570ED64D5C11}" type="pres">
      <dgm:prSet presAssocID="{FB6374F4-75F6-4E5B-9D2C-49612D43BDD7}" presName="sibTrans" presStyleLbl="sibTrans2D1" presStyleIdx="3" presStyleCnt="4" custScaleY="65506"/>
      <dgm:spPr/>
    </dgm:pt>
    <dgm:pt modelId="{8F44E34D-A9B6-4C97-8E0E-091A89F3BF72}" type="pres">
      <dgm:prSet presAssocID="{FB6374F4-75F6-4E5B-9D2C-49612D43BDD7}" presName="connectorText" presStyleLbl="sibTrans2D1" presStyleIdx="3" presStyleCnt="4"/>
      <dgm:spPr/>
    </dgm:pt>
    <dgm:pt modelId="{D3DA6190-BACA-4663-AAA7-973B4571F1D1}" type="pres">
      <dgm:prSet presAssocID="{AA31EE21-3F76-42BC-AEE7-1678B3827275}" presName="node" presStyleLbl="node1" presStyleIdx="4" presStyleCnt="5">
        <dgm:presLayoutVars>
          <dgm:bulletEnabled val="1"/>
        </dgm:presLayoutVars>
      </dgm:prSet>
      <dgm:spPr/>
    </dgm:pt>
  </dgm:ptLst>
  <dgm:cxnLst>
    <dgm:cxn modelId="{D4840B1A-F192-408C-904B-8BECFB7F579E}" type="presOf" srcId="{BA740A01-12D3-41C3-B59D-0113A46C3115}" destId="{E9CFD294-18DC-4BE1-912C-DC29B152904F}" srcOrd="0" destOrd="0" presId="urn:microsoft.com/office/officeart/2005/8/layout/process1"/>
    <dgm:cxn modelId="{DF25B948-B4AB-4768-A2BB-CF86F7ABBB13}" type="presOf" srcId="{FB6374F4-75F6-4E5B-9D2C-49612D43BDD7}" destId="{A38D58D0-E704-45E8-A7B1-570ED64D5C11}" srcOrd="0" destOrd="0" presId="urn:microsoft.com/office/officeart/2005/8/layout/process1"/>
    <dgm:cxn modelId="{F013B46D-4428-42DB-BF0A-BE15676C37F6}" type="presOf" srcId="{E78E13A0-2172-4556-B544-93222657189D}" destId="{3F66F1E7-C87F-44E8-8BF9-80DA3DC5E170}" srcOrd="0" destOrd="0" presId="urn:microsoft.com/office/officeart/2005/8/layout/process1"/>
    <dgm:cxn modelId="{D40D2650-AFE3-4342-925B-84191C3D84A0}" type="presOf" srcId="{2355BE98-86E5-46BF-9C4C-23D2D17113AA}" destId="{73343578-631C-4C94-90CC-83BCE909180C}" srcOrd="0" destOrd="0" presId="urn:microsoft.com/office/officeart/2005/8/layout/process1"/>
    <dgm:cxn modelId="{E6CD6F53-9293-4465-B7E8-A6D1E0987932}" type="presOf" srcId="{C051B836-9A9D-4EE5-9004-2BB22F2747E8}" destId="{118AA9F6-8DB3-4472-9B9A-DB36AFA61057}" srcOrd="0" destOrd="0" presId="urn:microsoft.com/office/officeart/2005/8/layout/process1"/>
    <dgm:cxn modelId="{59A22B76-7DD4-4F3A-A9B9-148A104DA442}" srcId="{BCD73CFB-6B22-4A7A-B0DF-B273DE6C755B}" destId="{BA740A01-12D3-41C3-B59D-0113A46C3115}" srcOrd="0" destOrd="0" parTransId="{583C39E8-EDC9-473C-A909-73B9447930B9}" sibTransId="{22128662-8298-4E1E-ADF2-D7EC140FDCF1}"/>
    <dgm:cxn modelId="{FFFF2D82-ADAC-4093-B10D-3F4AA015E069}" type="presOf" srcId="{C53BFC26-16D8-4439-8944-33377A178823}" destId="{484CE61C-D5F7-4F5E-9AB2-5758AB7790D7}" srcOrd="0" destOrd="0" presId="urn:microsoft.com/office/officeart/2005/8/layout/process1"/>
    <dgm:cxn modelId="{D8751A84-AE9C-4B16-A94D-EDF50247F925}" type="presOf" srcId="{72BACC79-166B-4735-9A18-11EAF6B45C82}" destId="{802110CC-2AF0-40F1-9E38-F4C49B832321}" srcOrd="0" destOrd="0" presId="urn:microsoft.com/office/officeart/2005/8/layout/process1"/>
    <dgm:cxn modelId="{6261738B-37CE-444C-9147-18EF41CB8D8F}" srcId="{BCD73CFB-6B22-4A7A-B0DF-B273DE6C755B}" destId="{2355BE98-86E5-46BF-9C4C-23D2D17113AA}" srcOrd="3" destOrd="0" parTransId="{6C137D38-F03A-4464-8C58-80BC69D848F5}" sibTransId="{FB6374F4-75F6-4E5B-9D2C-49612D43BDD7}"/>
    <dgm:cxn modelId="{5FDF079C-B2EA-4E18-9BFF-DD31A9F42EC3}" type="presOf" srcId="{22128662-8298-4E1E-ADF2-D7EC140FDCF1}" destId="{DB3CAC1F-7CF2-43D4-AE64-31B1F9915C50}" srcOrd="1" destOrd="0" presId="urn:microsoft.com/office/officeart/2005/8/layout/process1"/>
    <dgm:cxn modelId="{F2BCE2A5-0A04-46A9-8589-DF295CB54424}" type="presOf" srcId="{C051B836-9A9D-4EE5-9004-2BB22F2747E8}" destId="{2143C89E-4D31-4416-B809-70DD757C0C1B}" srcOrd="1" destOrd="0" presId="urn:microsoft.com/office/officeart/2005/8/layout/process1"/>
    <dgm:cxn modelId="{089341C1-60C9-4442-A7B1-3D59CD3F8C1E}" type="presOf" srcId="{BCD73CFB-6B22-4A7A-B0DF-B273DE6C755B}" destId="{67C9E088-3F58-41B1-A305-7AA996A7A532}" srcOrd="0" destOrd="0" presId="urn:microsoft.com/office/officeart/2005/8/layout/process1"/>
    <dgm:cxn modelId="{9B93D8C1-E3CB-4655-8BC3-4FB929D9D1BC}" type="presOf" srcId="{72BACC79-166B-4735-9A18-11EAF6B45C82}" destId="{FDB04381-0EA0-4F8D-9883-FA5B297A8488}" srcOrd="1" destOrd="0" presId="urn:microsoft.com/office/officeart/2005/8/layout/process1"/>
    <dgm:cxn modelId="{06D4E3D9-B411-48FF-ACA5-B311756EDAA7}" srcId="{BCD73CFB-6B22-4A7A-B0DF-B273DE6C755B}" destId="{C53BFC26-16D8-4439-8944-33377A178823}" srcOrd="2" destOrd="0" parTransId="{B6BC9712-AB8E-4895-9B0A-B9F84FBFDA35}" sibTransId="{C051B836-9A9D-4EE5-9004-2BB22F2747E8}"/>
    <dgm:cxn modelId="{B00CDAE0-93AD-401A-899D-9625B7607E7C}" srcId="{BCD73CFB-6B22-4A7A-B0DF-B273DE6C755B}" destId="{AA31EE21-3F76-42BC-AEE7-1678B3827275}" srcOrd="4" destOrd="0" parTransId="{F15E4603-56CB-4698-B068-E84E6D4EB320}" sibTransId="{0B3A500A-8688-42E3-96BC-24A689C07E99}"/>
    <dgm:cxn modelId="{216272E8-A8E0-4624-AAE8-E3E50EBEEC86}" type="presOf" srcId="{22128662-8298-4E1E-ADF2-D7EC140FDCF1}" destId="{4FBF899F-E60C-4765-B346-E1E3432FCA52}" srcOrd="0" destOrd="0" presId="urn:microsoft.com/office/officeart/2005/8/layout/process1"/>
    <dgm:cxn modelId="{88B219EB-2C61-410D-B8E5-C86231B2B575}" type="presOf" srcId="{AA31EE21-3F76-42BC-AEE7-1678B3827275}" destId="{D3DA6190-BACA-4663-AAA7-973B4571F1D1}" srcOrd="0" destOrd="0" presId="urn:microsoft.com/office/officeart/2005/8/layout/process1"/>
    <dgm:cxn modelId="{1D371EF5-EC38-46AB-A241-AE6FE718896E}" type="presOf" srcId="{FB6374F4-75F6-4E5B-9D2C-49612D43BDD7}" destId="{8F44E34D-A9B6-4C97-8E0E-091A89F3BF72}" srcOrd="1" destOrd="0" presId="urn:microsoft.com/office/officeart/2005/8/layout/process1"/>
    <dgm:cxn modelId="{A9D792FD-23E2-4382-8F03-5593D6AB6414}" srcId="{BCD73CFB-6B22-4A7A-B0DF-B273DE6C755B}" destId="{E78E13A0-2172-4556-B544-93222657189D}" srcOrd="1" destOrd="0" parTransId="{75E4D8A0-9F90-4BBB-B952-5D03A17A345C}" sibTransId="{72BACC79-166B-4735-9A18-11EAF6B45C82}"/>
    <dgm:cxn modelId="{A231A130-B152-4E05-AA13-CE3E003A11BE}" type="presParOf" srcId="{67C9E088-3F58-41B1-A305-7AA996A7A532}" destId="{E9CFD294-18DC-4BE1-912C-DC29B152904F}" srcOrd="0" destOrd="0" presId="urn:microsoft.com/office/officeart/2005/8/layout/process1"/>
    <dgm:cxn modelId="{5CE88FA0-A825-4B90-9232-358E52A019A8}" type="presParOf" srcId="{67C9E088-3F58-41B1-A305-7AA996A7A532}" destId="{4FBF899F-E60C-4765-B346-E1E3432FCA52}" srcOrd="1" destOrd="0" presId="urn:microsoft.com/office/officeart/2005/8/layout/process1"/>
    <dgm:cxn modelId="{3CFF740A-134E-4D16-8FE7-94BC97C0B623}" type="presParOf" srcId="{4FBF899F-E60C-4765-B346-E1E3432FCA52}" destId="{DB3CAC1F-7CF2-43D4-AE64-31B1F9915C50}" srcOrd="0" destOrd="0" presId="urn:microsoft.com/office/officeart/2005/8/layout/process1"/>
    <dgm:cxn modelId="{517188C7-BA00-4644-800A-496ABD357217}" type="presParOf" srcId="{67C9E088-3F58-41B1-A305-7AA996A7A532}" destId="{3F66F1E7-C87F-44E8-8BF9-80DA3DC5E170}" srcOrd="2" destOrd="0" presId="urn:microsoft.com/office/officeart/2005/8/layout/process1"/>
    <dgm:cxn modelId="{2AA83D1D-CEAA-4E82-B265-35F4891F9FEA}" type="presParOf" srcId="{67C9E088-3F58-41B1-A305-7AA996A7A532}" destId="{802110CC-2AF0-40F1-9E38-F4C49B832321}" srcOrd="3" destOrd="0" presId="urn:microsoft.com/office/officeart/2005/8/layout/process1"/>
    <dgm:cxn modelId="{9F686CC9-A0B4-4DAF-BB29-8156536D38D8}" type="presParOf" srcId="{802110CC-2AF0-40F1-9E38-F4C49B832321}" destId="{FDB04381-0EA0-4F8D-9883-FA5B297A8488}" srcOrd="0" destOrd="0" presId="urn:microsoft.com/office/officeart/2005/8/layout/process1"/>
    <dgm:cxn modelId="{E07D543C-20BE-4300-B3CC-20212BA1B15F}" type="presParOf" srcId="{67C9E088-3F58-41B1-A305-7AA996A7A532}" destId="{484CE61C-D5F7-4F5E-9AB2-5758AB7790D7}" srcOrd="4" destOrd="0" presId="urn:microsoft.com/office/officeart/2005/8/layout/process1"/>
    <dgm:cxn modelId="{D17540E2-CA2C-4921-A17A-8131A64B5DEB}" type="presParOf" srcId="{67C9E088-3F58-41B1-A305-7AA996A7A532}" destId="{118AA9F6-8DB3-4472-9B9A-DB36AFA61057}" srcOrd="5" destOrd="0" presId="urn:microsoft.com/office/officeart/2005/8/layout/process1"/>
    <dgm:cxn modelId="{E99B62CC-F024-4C5C-86B4-939A6A8C11E0}" type="presParOf" srcId="{118AA9F6-8DB3-4472-9B9A-DB36AFA61057}" destId="{2143C89E-4D31-4416-B809-70DD757C0C1B}" srcOrd="0" destOrd="0" presId="urn:microsoft.com/office/officeart/2005/8/layout/process1"/>
    <dgm:cxn modelId="{9E6E8736-F87E-4F2B-B4CC-5AF99D4D3E41}" type="presParOf" srcId="{67C9E088-3F58-41B1-A305-7AA996A7A532}" destId="{73343578-631C-4C94-90CC-83BCE909180C}" srcOrd="6" destOrd="0" presId="urn:microsoft.com/office/officeart/2005/8/layout/process1"/>
    <dgm:cxn modelId="{6BA04F4D-54F2-4EFF-A034-540EA81D61F9}" type="presParOf" srcId="{67C9E088-3F58-41B1-A305-7AA996A7A532}" destId="{A38D58D0-E704-45E8-A7B1-570ED64D5C11}" srcOrd="7" destOrd="0" presId="urn:microsoft.com/office/officeart/2005/8/layout/process1"/>
    <dgm:cxn modelId="{02606D08-3D09-4F5F-A12A-D29A020A514C}" type="presParOf" srcId="{A38D58D0-E704-45E8-A7B1-570ED64D5C11}" destId="{8F44E34D-A9B6-4C97-8E0E-091A89F3BF72}" srcOrd="0" destOrd="0" presId="urn:microsoft.com/office/officeart/2005/8/layout/process1"/>
    <dgm:cxn modelId="{8831E592-EB86-42D7-BD76-3E25159BBB5B}" type="presParOf" srcId="{67C9E088-3F58-41B1-A305-7AA996A7A532}" destId="{D3DA6190-BACA-4663-AAA7-973B4571F1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5481B-AE0E-4135-99B1-FC1B5420E2FD}">
      <dsp:nvSpPr>
        <dsp:cNvPr id="0" name=""/>
        <dsp:cNvSpPr/>
      </dsp:nvSpPr>
      <dsp:spPr>
        <a:xfrm>
          <a:off x="0" y="0"/>
          <a:ext cx="6336792" cy="81467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Heimsmarkmið</a:t>
          </a:r>
          <a:r>
            <a:rPr lang="en-US" sz="3400" kern="1200" dirty="0"/>
            <a:t> (17)</a:t>
          </a:r>
        </a:p>
      </dsp:txBody>
      <dsp:txXfrm>
        <a:off x="23861" y="23861"/>
        <a:ext cx="5362379" cy="766951"/>
      </dsp:txXfrm>
    </dsp:sp>
    <dsp:sp modelId="{2549CE30-292A-49AA-B6F8-7B32ABEA1414}">
      <dsp:nvSpPr>
        <dsp:cNvPr id="0" name=""/>
        <dsp:cNvSpPr/>
      </dsp:nvSpPr>
      <dsp:spPr>
        <a:xfrm>
          <a:off x="473202" y="927822"/>
          <a:ext cx="6336792" cy="81467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Stefna</a:t>
          </a:r>
          <a:r>
            <a:rPr lang="en-US" sz="3400" kern="1200" dirty="0"/>
            <a:t> </a:t>
          </a:r>
          <a:r>
            <a:rPr lang="en-US" sz="3400" kern="1200" dirty="0" err="1"/>
            <a:t>ríkisstjórnar</a:t>
          </a:r>
          <a:endParaRPr lang="en-US" sz="3400" kern="1200" dirty="0"/>
        </a:p>
      </dsp:txBody>
      <dsp:txXfrm>
        <a:off x="497063" y="951683"/>
        <a:ext cx="5286330" cy="766951"/>
      </dsp:txXfrm>
    </dsp:sp>
    <dsp:sp modelId="{C2E2EAEC-80B9-4779-8834-3C35E36967E7}">
      <dsp:nvSpPr>
        <dsp:cNvPr id="0" name=""/>
        <dsp:cNvSpPr/>
      </dsp:nvSpPr>
      <dsp:spPr>
        <a:xfrm>
          <a:off x="946404" y="1855644"/>
          <a:ext cx="6336792" cy="81467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Málefnasvið</a:t>
          </a:r>
          <a:r>
            <a:rPr lang="en-US" sz="3400" kern="1200" dirty="0"/>
            <a:t> (34)</a:t>
          </a:r>
        </a:p>
      </dsp:txBody>
      <dsp:txXfrm>
        <a:off x="970265" y="1879505"/>
        <a:ext cx="5286330" cy="766951"/>
      </dsp:txXfrm>
    </dsp:sp>
    <dsp:sp modelId="{A9C6BED7-F1B5-4EC2-BEDE-ED43836500BD}">
      <dsp:nvSpPr>
        <dsp:cNvPr id="0" name=""/>
        <dsp:cNvSpPr/>
      </dsp:nvSpPr>
      <dsp:spPr>
        <a:xfrm>
          <a:off x="1419605" y="2783467"/>
          <a:ext cx="6336792" cy="81467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Málaflokkar</a:t>
          </a:r>
          <a:r>
            <a:rPr lang="en-US" sz="3400" kern="1200" dirty="0"/>
            <a:t> (101)</a:t>
          </a:r>
        </a:p>
      </dsp:txBody>
      <dsp:txXfrm>
        <a:off x="1443466" y="2807328"/>
        <a:ext cx="5286330" cy="766951"/>
      </dsp:txXfrm>
    </dsp:sp>
    <dsp:sp modelId="{11D294C2-E3A6-4BCF-AB01-900316D54970}">
      <dsp:nvSpPr>
        <dsp:cNvPr id="0" name=""/>
        <dsp:cNvSpPr/>
      </dsp:nvSpPr>
      <dsp:spPr>
        <a:xfrm>
          <a:off x="1892808" y="3711289"/>
          <a:ext cx="6336792" cy="81467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Stofnanir</a:t>
          </a:r>
          <a:r>
            <a:rPr lang="en-US" sz="3400" kern="1200" dirty="0"/>
            <a:t> (160) </a:t>
          </a:r>
          <a:r>
            <a:rPr lang="en-US" sz="3400" kern="1200" dirty="0" err="1"/>
            <a:t>og</a:t>
          </a:r>
          <a:r>
            <a:rPr lang="en-US" sz="3400" kern="1200" dirty="0"/>
            <a:t> </a:t>
          </a:r>
          <a:r>
            <a:rPr lang="en-US" sz="3400" kern="1200" dirty="0" err="1"/>
            <a:t>ríkisaðilar</a:t>
          </a:r>
          <a:endParaRPr lang="en-US" sz="3400" kern="1200" dirty="0"/>
        </a:p>
      </dsp:txBody>
      <dsp:txXfrm>
        <a:off x="1916669" y="3735150"/>
        <a:ext cx="5286330" cy="766951"/>
      </dsp:txXfrm>
    </dsp:sp>
    <dsp:sp modelId="{FC5AE992-C8CB-41C3-972C-9732C67A234B}">
      <dsp:nvSpPr>
        <dsp:cNvPr id="0" name=""/>
        <dsp:cNvSpPr/>
      </dsp:nvSpPr>
      <dsp:spPr>
        <a:xfrm>
          <a:off x="5807254" y="595164"/>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926400" y="595164"/>
        <a:ext cx="291245" cy="398477"/>
      </dsp:txXfrm>
    </dsp:sp>
    <dsp:sp modelId="{4C4F23B0-D611-4E67-917C-BFB442D17B73}">
      <dsp:nvSpPr>
        <dsp:cNvPr id="0" name=""/>
        <dsp:cNvSpPr/>
      </dsp:nvSpPr>
      <dsp:spPr>
        <a:xfrm>
          <a:off x="6280456" y="1522986"/>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399602" y="1522986"/>
        <a:ext cx="291245" cy="398477"/>
      </dsp:txXfrm>
    </dsp:sp>
    <dsp:sp modelId="{4583B2EC-AEDB-497D-B5CB-51F5B95665B1}">
      <dsp:nvSpPr>
        <dsp:cNvPr id="0" name=""/>
        <dsp:cNvSpPr/>
      </dsp:nvSpPr>
      <dsp:spPr>
        <a:xfrm>
          <a:off x="6753658" y="2437231"/>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872804" y="2437231"/>
        <a:ext cx="291245" cy="398477"/>
      </dsp:txXfrm>
    </dsp:sp>
    <dsp:sp modelId="{F837F254-9DFA-4ADA-B3AB-3F70D674D210}">
      <dsp:nvSpPr>
        <dsp:cNvPr id="0" name=""/>
        <dsp:cNvSpPr/>
      </dsp:nvSpPr>
      <dsp:spPr>
        <a:xfrm>
          <a:off x="7226860" y="3374105"/>
          <a:ext cx="529537" cy="52953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346006" y="3374105"/>
        <a:ext cx="291245" cy="3984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56133"/>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Áherslur</a:t>
          </a:r>
          <a:endParaRPr lang="is-IS" sz="1600" kern="1200" noProof="0" dirty="0">
            <a:solidFill>
              <a:schemeClr val="tx1"/>
            </a:solidFill>
          </a:endParaRPr>
        </a:p>
      </dsp:txBody>
      <dsp:txXfrm>
        <a:off x="27657" y="79501"/>
        <a:ext cx="1283021" cy="751118"/>
      </dsp:txXfrm>
    </dsp:sp>
    <dsp:sp modelId="{4FBF899F-E60C-4765-B346-E1E3432FCA52}">
      <dsp:nvSpPr>
        <dsp:cNvPr id="0" name=""/>
        <dsp:cNvSpPr/>
      </dsp:nvSpPr>
      <dsp:spPr>
        <a:xfrm>
          <a:off x="1467022" y="363997"/>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1467022" y="400422"/>
        <a:ext cx="227270" cy="109277"/>
      </dsp:txXfrm>
    </dsp:sp>
    <dsp:sp modelId="{3F66F1E7-C87F-44E8-8BF9-80DA3DC5E170}">
      <dsp:nvSpPr>
        <dsp:cNvPr id="0" name=""/>
        <dsp:cNvSpPr/>
      </dsp:nvSpPr>
      <dsp:spPr>
        <a:xfrm>
          <a:off x="1865949" y="56133"/>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Aðgerðir</a:t>
          </a:r>
          <a:endParaRPr lang="is-IS" sz="1600" kern="1200" noProof="0" dirty="0">
            <a:solidFill>
              <a:schemeClr val="tx1"/>
            </a:solidFill>
          </a:endParaRPr>
        </a:p>
      </dsp:txBody>
      <dsp:txXfrm>
        <a:off x="1889317" y="79501"/>
        <a:ext cx="1283021" cy="751118"/>
      </dsp:txXfrm>
    </dsp:sp>
    <dsp:sp modelId="{802110CC-2AF0-40F1-9E38-F4C49B832321}">
      <dsp:nvSpPr>
        <dsp:cNvPr id="0" name=""/>
        <dsp:cNvSpPr/>
      </dsp:nvSpPr>
      <dsp:spPr>
        <a:xfrm>
          <a:off x="3328682" y="363997"/>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3328682" y="400422"/>
        <a:ext cx="227270" cy="109277"/>
      </dsp:txXfrm>
    </dsp:sp>
    <dsp:sp modelId="{484CE61C-D5F7-4F5E-9AB2-5758AB7790D7}">
      <dsp:nvSpPr>
        <dsp:cNvPr id="0" name=""/>
        <dsp:cNvSpPr/>
      </dsp:nvSpPr>
      <dsp:spPr>
        <a:xfrm>
          <a:off x="3727609" y="56133"/>
          <a:ext cx="1329757" cy="797854"/>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Markmið</a:t>
          </a:r>
          <a:endParaRPr lang="is-IS" sz="1600" kern="1200" noProof="0" dirty="0">
            <a:solidFill>
              <a:schemeClr val="tx1"/>
            </a:solidFill>
          </a:endParaRPr>
        </a:p>
      </dsp:txBody>
      <dsp:txXfrm>
        <a:off x="3750977" y="79501"/>
        <a:ext cx="1283021" cy="751118"/>
      </dsp:txXfrm>
    </dsp:sp>
    <dsp:sp modelId="{118AA9F6-8DB3-4472-9B9A-DB36AFA61057}">
      <dsp:nvSpPr>
        <dsp:cNvPr id="0" name=""/>
        <dsp:cNvSpPr/>
      </dsp:nvSpPr>
      <dsp:spPr>
        <a:xfrm>
          <a:off x="5190342" y="363997"/>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5190342" y="400422"/>
        <a:ext cx="227270" cy="109277"/>
      </dsp:txXfrm>
    </dsp:sp>
    <dsp:sp modelId="{73343578-631C-4C94-90CC-83BCE909180C}">
      <dsp:nvSpPr>
        <dsp:cNvPr id="0" name=""/>
        <dsp:cNvSpPr/>
      </dsp:nvSpPr>
      <dsp:spPr>
        <a:xfrm>
          <a:off x="5589269" y="56133"/>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Megin-markmið</a:t>
          </a:r>
          <a:endParaRPr lang="is-IS" sz="1600" kern="1200" noProof="0" dirty="0">
            <a:solidFill>
              <a:schemeClr val="tx1"/>
            </a:solidFill>
          </a:endParaRPr>
        </a:p>
      </dsp:txBody>
      <dsp:txXfrm>
        <a:off x="5612637" y="79501"/>
        <a:ext cx="1283021" cy="751118"/>
      </dsp:txXfrm>
    </dsp:sp>
    <dsp:sp modelId="{A38D58D0-E704-45E8-A7B1-570ED64D5C11}">
      <dsp:nvSpPr>
        <dsp:cNvPr id="0" name=""/>
        <dsp:cNvSpPr/>
      </dsp:nvSpPr>
      <dsp:spPr>
        <a:xfrm>
          <a:off x="7052002" y="347048"/>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noProof="0" dirty="0"/>
        </a:p>
      </dsp:txBody>
      <dsp:txXfrm>
        <a:off x="7052002" y="390253"/>
        <a:ext cx="217101" cy="129615"/>
      </dsp:txXfrm>
    </dsp:sp>
    <dsp:sp modelId="{D3DA6190-BACA-4663-AAA7-973B4571F1D1}">
      <dsp:nvSpPr>
        <dsp:cNvPr id="0" name=""/>
        <dsp:cNvSpPr/>
      </dsp:nvSpPr>
      <dsp:spPr>
        <a:xfrm>
          <a:off x="7450929" y="56133"/>
          <a:ext cx="1329757" cy="797854"/>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Framtíðar-sýn</a:t>
          </a:r>
          <a:r>
            <a:rPr lang="is-IS" sz="1600" kern="1200" noProof="0" dirty="0">
              <a:solidFill>
                <a:schemeClr val="tx1"/>
              </a:solidFill>
            </a:rPr>
            <a:t>          </a:t>
          </a:r>
        </a:p>
      </dsp:txBody>
      <dsp:txXfrm>
        <a:off x="7474297" y="79501"/>
        <a:ext cx="1283021" cy="751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Aðföng</a:t>
          </a:r>
          <a:r>
            <a:rPr lang="is-IS" sz="1600" kern="1200" dirty="0">
              <a:solidFill>
                <a:schemeClr val="tx1"/>
              </a:solidFill>
            </a:rPr>
            <a:t>         (e. </a:t>
          </a:r>
          <a:r>
            <a:rPr lang="is-IS" sz="1600" kern="1200" dirty="0" err="1">
              <a:solidFill>
                <a:schemeClr val="tx1"/>
              </a:solidFill>
            </a:rPr>
            <a:t>Input</a:t>
          </a:r>
          <a:r>
            <a:rPr lang="is-IS" sz="1600" kern="1200" dirty="0">
              <a:solidFill>
                <a:schemeClr val="tx1"/>
              </a:solidFill>
            </a:rPr>
            <a:t>)</a:t>
          </a:r>
        </a:p>
      </dsp:txBody>
      <dsp:txXfrm>
        <a:off x="28753" y="362921"/>
        <a:ext cx="1280829" cy="786325"/>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1467022" y="701445"/>
        <a:ext cx="227270" cy="109277"/>
      </dsp:txXfrm>
    </dsp:sp>
    <dsp:sp modelId="{3F66F1E7-C87F-44E8-8BF9-80DA3DC5E170}">
      <dsp:nvSpPr>
        <dsp:cNvPr id="0" name=""/>
        <dsp:cNvSpPr/>
      </dsp:nvSpPr>
      <dsp:spPr>
        <a:xfrm>
          <a:off x="186594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Ferli</a:t>
          </a:r>
          <a:r>
            <a:rPr lang="is-IS" sz="1600" kern="1200" dirty="0">
              <a:solidFill>
                <a:schemeClr val="tx1"/>
              </a:solidFill>
            </a:rPr>
            <a:t>              (e. </a:t>
          </a:r>
          <a:r>
            <a:rPr lang="is-IS" sz="1600" kern="1200" dirty="0" err="1">
              <a:solidFill>
                <a:schemeClr val="tx1"/>
              </a:solidFill>
            </a:rPr>
            <a:t>Activities</a:t>
          </a:r>
          <a:r>
            <a:rPr lang="is-IS" sz="1600" kern="1200" dirty="0">
              <a:solidFill>
                <a:schemeClr val="tx1"/>
              </a:solidFill>
            </a:rPr>
            <a:t>/ </a:t>
          </a:r>
          <a:r>
            <a:rPr lang="is-IS" sz="1600" kern="1200" dirty="0" err="1">
              <a:solidFill>
                <a:schemeClr val="tx1"/>
              </a:solidFill>
            </a:rPr>
            <a:t>Process</a:t>
          </a:r>
          <a:r>
            <a:rPr lang="is-IS" sz="1600" kern="1200" dirty="0">
              <a:solidFill>
                <a:schemeClr val="tx1"/>
              </a:solidFill>
            </a:rPr>
            <a:t>)</a:t>
          </a:r>
        </a:p>
      </dsp:txBody>
      <dsp:txXfrm>
        <a:off x="1890413" y="362921"/>
        <a:ext cx="1280829" cy="786325"/>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3328682" y="701445"/>
        <a:ext cx="227270" cy="109277"/>
      </dsp:txXfrm>
    </dsp:sp>
    <dsp:sp modelId="{484CE61C-D5F7-4F5E-9AB2-5758AB7790D7}">
      <dsp:nvSpPr>
        <dsp:cNvPr id="0" name=""/>
        <dsp:cNvSpPr/>
      </dsp:nvSpPr>
      <dsp:spPr>
        <a:xfrm>
          <a:off x="372760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Afurðir / Skilvirkni       </a:t>
          </a:r>
          <a:r>
            <a:rPr lang="is-IS" sz="1600" kern="1200" dirty="0">
              <a:solidFill>
                <a:schemeClr val="tx1"/>
              </a:solidFill>
            </a:rPr>
            <a:t>(e. </a:t>
          </a:r>
          <a:r>
            <a:rPr lang="is-IS" sz="1600" kern="1200" dirty="0" err="1">
              <a:solidFill>
                <a:schemeClr val="tx1"/>
              </a:solidFill>
            </a:rPr>
            <a:t>Output</a:t>
          </a:r>
          <a:r>
            <a:rPr lang="is-IS" sz="1600" kern="1200" dirty="0">
              <a:solidFill>
                <a:schemeClr val="tx1"/>
              </a:solidFill>
            </a:rPr>
            <a:t>)</a:t>
          </a:r>
        </a:p>
      </dsp:txBody>
      <dsp:txXfrm>
        <a:off x="3752073" y="362921"/>
        <a:ext cx="1280829" cy="786325"/>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5190342" y="701445"/>
        <a:ext cx="227270" cy="109277"/>
      </dsp:txXfrm>
    </dsp:sp>
    <dsp:sp modelId="{73343578-631C-4C94-90CC-83BCE909180C}">
      <dsp:nvSpPr>
        <dsp:cNvPr id="0" name=""/>
        <dsp:cNvSpPr/>
      </dsp:nvSpPr>
      <dsp:spPr>
        <a:xfrm>
          <a:off x="558926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Áhrif</a:t>
          </a:r>
          <a:r>
            <a:rPr lang="is-IS" sz="1600" kern="1200" dirty="0">
              <a:solidFill>
                <a:schemeClr val="tx1"/>
              </a:solidFill>
            </a:rPr>
            <a:t>          (e. </a:t>
          </a:r>
          <a:r>
            <a:rPr lang="is-IS" sz="1600" kern="1200" dirty="0" err="1">
              <a:solidFill>
                <a:schemeClr val="tx1"/>
              </a:solidFill>
            </a:rPr>
            <a:t>Outcome</a:t>
          </a:r>
          <a:r>
            <a:rPr lang="is-IS" sz="1600" kern="1200" dirty="0">
              <a:solidFill>
                <a:schemeClr val="tx1"/>
              </a:solidFill>
            </a:rPr>
            <a:t>)</a:t>
          </a:r>
        </a:p>
      </dsp:txBody>
      <dsp:txXfrm>
        <a:off x="5613733" y="362921"/>
        <a:ext cx="1280829" cy="786325"/>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7052002" y="691276"/>
        <a:ext cx="217101" cy="129615"/>
      </dsp:txXfrm>
    </dsp:sp>
    <dsp:sp modelId="{D3DA6190-BACA-4663-AAA7-973B4571F1D1}">
      <dsp:nvSpPr>
        <dsp:cNvPr id="0" name=""/>
        <dsp:cNvSpPr/>
      </dsp:nvSpPr>
      <dsp:spPr>
        <a:xfrm>
          <a:off x="745092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Framfarir</a:t>
          </a:r>
          <a:r>
            <a:rPr lang="is-IS" sz="1600" kern="1200" dirty="0">
              <a:solidFill>
                <a:schemeClr val="tx1"/>
              </a:solidFill>
            </a:rPr>
            <a:t>          (e</a:t>
          </a:r>
          <a:r>
            <a:rPr lang="is-IS" sz="1600" kern="1200">
              <a:solidFill>
                <a:schemeClr val="tx1"/>
              </a:solidFill>
            </a:rPr>
            <a:t>. End-Outcome</a:t>
          </a:r>
          <a:r>
            <a:rPr lang="is-IS" sz="1600" kern="1200" dirty="0">
              <a:solidFill>
                <a:schemeClr val="tx1"/>
              </a:solidFill>
            </a:rPr>
            <a:t>)</a:t>
          </a:r>
        </a:p>
      </dsp:txBody>
      <dsp:txXfrm>
        <a:off x="7475393" y="362921"/>
        <a:ext cx="1280829" cy="7863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Áherslur</a:t>
          </a:r>
          <a:endParaRPr lang="is-IS" sz="1600" kern="1200" noProof="0" dirty="0">
            <a:solidFill>
              <a:schemeClr val="tx1"/>
            </a:solidFill>
          </a:endParaRPr>
        </a:p>
      </dsp:txBody>
      <dsp:txXfrm>
        <a:off x="27657" y="380524"/>
        <a:ext cx="1283021" cy="751118"/>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1467022" y="701445"/>
        <a:ext cx="227270" cy="109277"/>
      </dsp:txXfrm>
    </dsp:sp>
    <dsp:sp modelId="{3F66F1E7-C87F-44E8-8BF9-80DA3DC5E170}">
      <dsp:nvSpPr>
        <dsp:cNvPr id="0" name=""/>
        <dsp:cNvSpPr/>
      </dsp:nvSpPr>
      <dsp:spPr>
        <a:xfrm>
          <a:off x="1865949" y="357156"/>
          <a:ext cx="1329757" cy="797854"/>
        </a:xfrm>
        <a:prstGeom prst="roundRect">
          <a:avLst>
            <a:gd name="adj" fmla="val 10000"/>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bg1"/>
              </a:solidFill>
            </a:rPr>
            <a:t>Aðgerðir</a:t>
          </a:r>
          <a:endParaRPr lang="is-IS" sz="1600" kern="1200" noProof="0" dirty="0">
            <a:solidFill>
              <a:schemeClr val="bg1"/>
            </a:solidFill>
          </a:endParaRPr>
        </a:p>
      </dsp:txBody>
      <dsp:txXfrm>
        <a:off x="1889317" y="380524"/>
        <a:ext cx="1283021" cy="751118"/>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3328682" y="701445"/>
        <a:ext cx="227270" cy="109277"/>
      </dsp:txXfrm>
    </dsp:sp>
    <dsp:sp modelId="{484CE61C-D5F7-4F5E-9AB2-5758AB7790D7}">
      <dsp:nvSpPr>
        <dsp:cNvPr id="0" name=""/>
        <dsp:cNvSpPr/>
      </dsp:nvSpPr>
      <dsp:spPr>
        <a:xfrm>
          <a:off x="372760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Markmið</a:t>
          </a:r>
          <a:endParaRPr lang="is-IS" sz="1600" kern="1200" noProof="0" dirty="0">
            <a:solidFill>
              <a:schemeClr val="tx1"/>
            </a:solidFill>
          </a:endParaRPr>
        </a:p>
      </dsp:txBody>
      <dsp:txXfrm>
        <a:off x="3750977" y="380524"/>
        <a:ext cx="1283021" cy="751118"/>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5190342" y="701445"/>
        <a:ext cx="227270" cy="109277"/>
      </dsp:txXfrm>
    </dsp:sp>
    <dsp:sp modelId="{73343578-631C-4C94-90CC-83BCE909180C}">
      <dsp:nvSpPr>
        <dsp:cNvPr id="0" name=""/>
        <dsp:cNvSpPr/>
      </dsp:nvSpPr>
      <dsp:spPr>
        <a:xfrm>
          <a:off x="558926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Meginmark-mið</a:t>
          </a:r>
          <a:endParaRPr lang="is-IS" sz="1600" kern="1200" noProof="0" dirty="0">
            <a:solidFill>
              <a:schemeClr val="tx1"/>
            </a:solidFill>
          </a:endParaRPr>
        </a:p>
      </dsp:txBody>
      <dsp:txXfrm>
        <a:off x="5612637" y="380524"/>
        <a:ext cx="1283021" cy="751118"/>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noProof="0" dirty="0"/>
        </a:p>
      </dsp:txBody>
      <dsp:txXfrm>
        <a:off x="7052002" y="691276"/>
        <a:ext cx="217101" cy="129615"/>
      </dsp:txXfrm>
    </dsp:sp>
    <dsp:sp modelId="{D3DA6190-BACA-4663-AAA7-973B4571F1D1}">
      <dsp:nvSpPr>
        <dsp:cNvPr id="0" name=""/>
        <dsp:cNvSpPr/>
      </dsp:nvSpPr>
      <dsp:spPr>
        <a:xfrm>
          <a:off x="7450929" y="357156"/>
          <a:ext cx="1329757" cy="797854"/>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Framtíðar-sýn</a:t>
          </a:r>
          <a:r>
            <a:rPr lang="is-IS" sz="1600" kern="1200" noProof="0" dirty="0">
              <a:solidFill>
                <a:schemeClr val="tx1"/>
              </a:solidFill>
            </a:rPr>
            <a:t>          </a:t>
          </a:r>
        </a:p>
      </dsp:txBody>
      <dsp:txXfrm>
        <a:off x="7474297" y="380524"/>
        <a:ext cx="1283021" cy="7511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Aðföng</a:t>
          </a:r>
          <a:r>
            <a:rPr lang="is-IS" sz="1600" kern="1200" dirty="0">
              <a:solidFill>
                <a:schemeClr val="tx1"/>
              </a:solidFill>
            </a:rPr>
            <a:t>         (e. </a:t>
          </a:r>
          <a:r>
            <a:rPr lang="is-IS" sz="1600" kern="1200" dirty="0" err="1">
              <a:solidFill>
                <a:schemeClr val="tx1"/>
              </a:solidFill>
            </a:rPr>
            <a:t>Input</a:t>
          </a:r>
          <a:r>
            <a:rPr lang="is-IS" sz="1600" kern="1200" dirty="0">
              <a:solidFill>
                <a:schemeClr val="tx1"/>
              </a:solidFill>
            </a:rPr>
            <a:t>)</a:t>
          </a:r>
        </a:p>
      </dsp:txBody>
      <dsp:txXfrm>
        <a:off x="28753" y="362921"/>
        <a:ext cx="1280829" cy="786325"/>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1467022" y="701445"/>
        <a:ext cx="227270" cy="109277"/>
      </dsp:txXfrm>
    </dsp:sp>
    <dsp:sp modelId="{3F66F1E7-C87F-44E8-8BF9-80DA3DC5E170}">
      <dsp:nvSpPr>
        <dsp:cNvPr id="0" name=""/>
        <dsp:cNvSpPr/>
      </dsp:nvSpPr>
      <dsp:spPr>
        <a:xfrm>
          <a:off x="186594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Ferli</a:t>
          </a:r>
          <a:r>
            <a:rPr lang="is-IS" sz="1600" kern="1200" dirty="0">
              <a:solidFill>
                <a:schemeClr val="tx1"/>
              </a:solidFill>
            </a:rPr>
            <a:t>              (e. </a:t>
          </a:r>
          <a:r>
            <a:rPr lang="is-IS" sz="1600" kern="1200" dirty="0" err="1">
              <a:solidFill>
                <a:schemeClr val="tx1"/>
              </a:solidFill>
            </a:rPr>
            <a:t>Activities</a:t>
          </a:r>
          <a:r>
            <a:rPr lang="is-IS" sz="1600" kern="1200" dirty="0">
              <a:solidFill>
                <a:schemeClr val="tx1"/>
              </a:solidFill>
            </a:rPr>
            <a:t>/ </a:t>
          </a:r>
          <a:r>
            <a:rPr lang="is-IS" sz="1600" kern="1200" dirty="0" err="1">
              <a:solidFill>
                <a:schemeClr val="tx1"/>
              </a:solidFill>
            </a:rPr>
            <a:t>Process</a:t>
          </a:r>
          <a:r>
            <a:rPr lang="is-IS" sz="1600" kern="1200" dirty="0">
              <a:solidFill>
                <a:schemeClr val="tx1"/>
              </a:solidFill>
            </a:rPr>
            <a:t>)</a:t>
          </a:r>
        </a:p>
      </dsp:txBody>
      <dsp:txXfrm>
        <a:off x="1890413" y="362921"/>
        <a:ext cx="1280829" cy="786325"/>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3328682" y="701445"/>
        <a:ext cx="227270" cy="109277"/>
      </dsp:txXfrm>
    </dsp:sp>
    <dsp:sp modelId="{484CE61C-D5F7-4F5E-9AB2-5758AB7790D7}">
      <dsp:nvSpPr>
        <dsp:cNvPr id="0" name=""/>
        <dsp:cNvSpPr/>
      </dsp:nvSpPr>
      <dsp:spPr>
        <a:xfrm>
          <a:off x="372760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Afurðir / Skilvirkni       </a:t>
          </a:r>
          <a:r>
            <a:rPr lang="is-IS" sz="1600" kern="1200" dirty="0">
              <a:solidFill>
                <a:schemeClr val="tx1"/>
              </a:solidFill>
            </a:rPr>
            <a:t>(e. </a:t>
          </a:r>
          <a:r>
            <a:rPr lang="is-IS" sz="1600" kern="1200" dirty="0" err="1">
              <a:solidFill>
                <a:schemeClr val="tx1"/>
              </a:solidFill>
            </a:rPr>
            <a:t>Output</a:t>
          </a:r>
          <a:r>
            <a:rPr lang="is-IS" sz="1600" kern="1200" dirty="0">
              <a:solidFill>
                <a:schemeClr val="tx1"/>
              </a:solidFill>
            </a:rPr>
            <a:t>)</a:t>
          </a:r>
        </a:p>
      </dsp:txBody>
      <dsp:txXfrm>
        <a:off x="3752073" y="362921"/>
        <a:ext cx="1280829" cy="786325"/>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5190342" y="701445"/>
        <a:ext cx="227270" cy="109277"/>
      </dsp:txXfrm>
    </dsp:sp>
    <dsp:sp modelId="{73343578-631C-4C94-90CC-83BCE909180C}">
      <dsp:nvSpPr>
        <dsp:cNvPr id="0" name=""/>
        <dsp:cNvSpPr/>
      </dsp:nvSpPr>
      <dsp:spPr>
        <a:xfrm>
          <a:off x="558926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Áhrif</a:t>
          </a:r>
          <a:r>
            <a:rPr lang="is-IS" sz="1600" kern="1200" dirty="0">
              <a:solidFill>
                <a:schemeClr val="tx1"/>
              </a:solidFill>
            </a:rPr>
            <a:t>          (e. </a:t>
          </a:r>
          <a:r>
            <a:rPr lang="is-IS" sz="1600" kern="1200" dirty="0" err="1">
              <a:solidFill>
                <a:schemeClr val="tx1"/>
              </a:solidFill>
            </a:rPr>
            <a:t>Outcome</a:t>
          </a:r>
          <a:r>
            <a:rPr lang="is-IS" sz="1600" kern="1200" dirty="0">
              <a:solidFill>
                <a:schemeClr val="tx1"/>
              </a:solidFill>
            </a:rPr>
            <a:t>)</a:t>
          </a:r>
        </a:p>
      </dsp:txBody>
      <dsp:txXfrm>
        <a:off x="5613733" y="362921"/>
        <a:ext cx="1280829" cy="786325"/>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7052002" y="691276"/>
        <a:ext cx="217101" cy="129615"/>
      </dsp:txXfrm>
    </dsp:sp>
    <dsp:sp modelId="{D3DA6190-BACA-4663-AAA7-973B4571F1D1}">
      <dsp:nvSpPr>
        <dsp:cNvPr id="0" name=""/>
        <dsp:cNvSpPr/>
      </dsp:nvSpPr>
      <dsp:spPr>
        <a:xfrm>
          <a:off x="745092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Framfarir</a:t>
          </a:r>
          <a:r>
            <a:rPr lang="is-IS" sz="1600" kern="1200" dirty="0">
              <a:solidFill>
                <a:schemeClr val="tx1"/>
              </a:solidFill>
            </a:rPr>
            <a:t>          (e</a:t>
          </a:r>
          <a:r>
            <a:rPr lang="is-IS" sz="1600" kern="1200">
              <a:solidFill>
                <a:schemeClr val="tx1"/>
              </a:solidFill>
            </a:rPr>
            <a:t>. End-Outcome</a:t>
          </a:r>
          <a:r>
            <a:rPr lang="is-IS" sz="1600" kern="1200" dirty="0">
              <a:solidFill>
                <a:schemeClr val="tx1"/>
              </a:solidFill>
            </a:rPr>
            <a:t>)</a:t>
          </a:r>
        </a:p>
      </dsp:txBody>
      <dsp:txXfrm>
        <a:off x="7475393" y="362921"/>
        <a:ext cx="1280829" cy="7863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57156"/>
          <a:ext cx="1329757" cy="797854"/>
        </a:xfrm>
        <a:prstGeom prst="roundRect">
          <a:avLst>
            <a:gd name="adj" fmla="val 10000"/>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bg1"/>
              </a:solidFill>
            </a:rPr>
            <a:t>Áherslur</a:t>
          </a:r>
          <a:endParaRPr lang="is-IS" sz="1600" kern="1200" noProof="0" dirty="0">
            <a:solidFill>
              <a:schemeClr val="bg1"/>
            </a:solidFill>
          </a:endParaRPr>
        </a:p>
      </dsp:txBody>
      <dsp:txXfrm>
        <a:off x="27657" y="380524"/>
        <a:ext cx="1283021" cy="751118"/>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1467022" y="701445"/>
        <a:ext cx="227270" cy="109277"/>
      </dsp:txXfrm>
    </dsp:sp>
    <dsp:sp modelId="{3F66F1E7-C87F-44E8-8BF9-80DA3DC5E170}">
      <dsp:nvSpPr>
        <dsp:cNvPr id="0" name=""/>
        <dsp:cNvSpPr/>
      </dsp:nvSpPr>
      <dsp:spPr>
        <a:xfrm>
          <a:off x="1865949" y="357156"/>
          <a:ext cx="1329757" cy="797854"/>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Aðgerðir</a:t>
          </a:r>
          <a:endParaRPr lang="is-IS" sz="1600" kern="1200" noProof="0" dirty="0">
            <a:solidFill>
              <a:schemeClr val="tx1"/>
            </a:solidFill>
          </a:endParaRPr>
        </a:p>
      </dsp:txBody>
      <dsp:txXfrm>
        <a:off x="1889317" y="380524"/>
        <a:ext cx="1283021" cy="751118"/>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3328682" y="701445"/>
        <a:ext cx="227270" cy="109277"/>
      </dsp:txXfrm>
    </dsp:sp>
    <dsp:sp modelId="{484CE61C-D5F7-4F5E-9AB2-5758AB7790D7}">
      <dsp:nvSpPr>
        <dsp:cNvPr id="0" name=""/>
        <dsp:cNvSpPr/>
      </dsp:nvSpPr>
      <dsp:spPr>
        <a:xfrm>
          <a:off x="372760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Markmið</a:t>
          </a:r>
          <a:endParaRPr lang="is-IS" sz="1600" kern="1200" noProof="0" dirty="0">
            <a:solidFill>
              <a:schemeClr val="tx1"/>
            </a:solidFill>
          </a:endParaRPr>
        </a:p>
      </dsp:txBody>
      <dsp:txXfrm>
        <a:off x="3750977" y="380524"/>
        <a:ext cx="1283021" cy="751118"/>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5190342" y="701445"/>
        <a:ext cx="227270" cy="109277"/>
      </dsp:txXfrm>
    </dsp:sp>
    <dsp:sp modelId="{73343578-631C-4C94-90CC-83BCE909180C}">
      <dsp:nvSpPr>
        <dsp:cNvPr id="0" name=""/>
        <dsp:cNvSpPr/>
      </dsp:nvSpPr>
      <dsp:spPr>
        <a:xfrm>
          <a:off x="558926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a:solidFill>
                <a:schemeClr val="tx1"/>
              </a:solidFill>
            </a:rPr>
            <a:t>Meginmark-mið</a:t>
          </a:r>
          <a:endParaRPr lang="is-IS" sz="1600" kern="1200" noProof="0" dirty="0">
            <a:solidFill>
              <a:schemeClr val="tx1"/>
            </a:solidFill>
          </a:endParaRPr>
        </a:p>
      </dsp:txBody>
      <dsp:txXfrm>
        <a:off x="5612637" y="380524"/>
        <a:ext cx="1283021" cy="751118"/>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noProof="0" dirty="0"/>
        </a:p>
      </dsp:txBody>
      <dsp:txXfrm>
        <a:off x="7052002" y="691276"/>
        <a:ext cx="217101" cy="129615"/>
      </dsp:txXfrm>
    </dsp:sp>
    <dsp:sp modelId="{D3DA6190-BACA-4663-AAA7-973B4571F1D1}">
      <dsp:nvSpPr>
        <dsp:cNvPr id="0" name=""/>
        <dsp:cNvSpPr/>
      </dsp:nvSpPr>
      <dsp:spPr>
        <a:xfrm>
          <a:off x="7450929" y="357156"/>
          <a:ext cx="1329757" cy="797854"/>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Framtíðar-sýn</a:t>
          </a:r>
          <a:r>
            <a:rPr lang="is-IS" sz="1600" kern="1200" noProof="0" dirty="0">
              <a:solidFill>
                <a:schemeClr val="tx1"/>
              </a:solidFill>
            </a:rPr>
            <a:t>          </a:t>
          </a:r>
        </a:p>
      </dsp:txBody>
      <dsp:txXfrm>
        <a:off x="7474297" y="380524"/>
        <a:ext cx="1283021" cy="7511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Aðföng</a:t>
          </a:r>
          <a:r>
            <a:rPr lang="is-IS" sz="1700" kern="1200" dirty="0">
              <a:solidFill>
                <a:schemeClr val="tx1"/>
              </a:solidFill>
            </a:rPr>
            <a:t>          (e. </a:t>
          </a:r>
          <a:r>
            <a:rPr lang="is-IS" sz="1700" kern="1200" dirty="0" err="1">
              <a:solidFill>
                <a:schemeClr val="tx1"/>
              </a:solidFill>
            </a:rPr>
            <a:t>Input</a:t>
          </a:r>
          <a:r>
            <a:rPr lang="is-IS" sz="1700" kern="1200" dirty="0">
              <a:solidFill>
                <a:schemeClr val="tx1"/>
              </a:solidFill>
            </a:rPr>
            <a:t>)</a:t>
          </a:r>
        </a:p>
      </dsp:txBody>
      <dsp:txXfrm>
        <a:off x="29848" y="156295"/>
        <a:ext cx="1278639" cy="821535"/>
      </dsp:txXfrm>
    </dsp:sp>
    <dsp:sp modelId="{4FBF899F-E60C-4765-B346-E1E3432FCA52}">
      <dsp:nvSpPr>
        <dsp:cNvPr id="0" name=""/>
        <dsp:cNvSpPr/>
      </dsp:nvSpPr>
      <dsp:spPr>
        <a:xfrm>
          <a:off x="1467022" y="475999"/>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1467022" y="512424"/>
        <a:ext cx="227270" cy="109277"/>
      </dsp:txXfrm>
    </dsp:sp>
    <dsp:sp modelId="{3F66F1E7-C87F-44E8-8BF9-80DA3DC5E170}">
      <dsp:nvSpPr>
        <dsp:cNvPr id="0" name=""/>
        <dsp:cNvSpPr/>
      </dsp:nvSpPr>
      <dsp:spPr>
        <a:xfrm>
          <a:off x="186594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a:solidFill>
                <a:schemeClr val="tx1"/>
              </a:solidFill>
            </a:rPr>
            <a:t>Ferli</a:t>
          </a:r>
          <a:r>
            <a:rPr lang="is-IS" sz="1700" kern="1200">
              <a:solidFill>
                <a:schemeClr val="tx1"/>
              </a:solidFill>
            </a:rPr>
            <a:t>                </a:t>
          </a:r>
          <a:r>
            <a:rPr lang="is-IS" sz="1700" kern="1200" dirty="0">
              <a:solidFill>
                <a:schemeClr val="tx1"/>
              </a:solidFill>
            </a:rPr>
            <a:t>(e</a:t>
          </a:r>
          <a:r>
            <a:rPr lang="is-IS" sz="1700" kern="1200">
              <a:solidFill>
                <a:schemeClr val="tx1"/>
              </a:solidFill>
            </a:rPr>
            <a:t>. Activities/ </a:t>
          </a:r>
          <a:r>
            <a:rPr lang="is-IS" sz="1700" kern="1200" dirty="0" err="1">
              <a:solidFill>
                <a:schemeClr val="tx1"/>
              </a:solidFill>
            </a:rPr>
            <a:t>Process</a:t>
          </a:r>
          <a:r>
            <a:rPr lang="is-IS" sz="1700" kern="1200" dirty="0">
              <a:solidFill>
                <a:schemeClr val="tx1"/>
              </a:solidFill>
            </a:rPr>
            <a:t>)</a:t>
          </a:r>
        </a:p>
      </dsp:txBody>
      <dsp:txXfrm>
        <a:off x="1891508" y="156295"/>
        <a:ext cx="1278639" cy="821535"/>
      </dsp:txXfrm>
    </dsp:sp>
    <dsp:sp modelId="{802110CC-2AF0-40F1-9E38-F4C49B832321}">
      <dsp:nvSpPr>
        <dsp:cNvPr id="0" name=""/>
        <dsp:cNvSpPr/>
      </dsp:nvSpPr>
      <dsp:spPr>
        <a:xfrm>
          <a:off x="3328682" y="475999"/>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3328682" y="512424"/>
        <a:ext cx="227270" cy="109277"/>
      </dsp:txXfrm>
    </dsp:sp>
    <dsp:sp modelId="{484CE61C-D5F7-4F5E-9AB2-5758AB7790D7}">
      <dsp:nvSpPr>
        <dsp:cNvPr id="0" name=""/>
        <dsp:cNvSpPr/>
      </dsp:nvSpPr>
      <dsp:spPr>
        <a:xfrm>
          <a:off x="372760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Afurðir / Skilvirkni       </a:t>
          </a:r>
          <a:r>
            <a:rPr lang="is-IS" sz="1700" kern="1200" dirty="0">
              <a:solidFill>
                <a:schemeClr val="tx1"/>
              </a:solidFill>
            </a:rPr>
            <a:t>(e. </a:t>
          </a:r>
          <a:r>
            <a:rPr lang="is-IS" sz="1700" kern="1200">
              <a:solidFill>
                <a:schemeClr val="tx1"/>
              </a:solidFill>
            </a:rPr>
            <a:t>Output)</a:t>
          </a:r>
        </a:p>
      </dsp:txBody>
      <dsp:txXfrm>
        <a:off x="3753168" y="156295"/>
        <a:ext cx="1278639" cy="821535"/>
      </dsp:txXfrm>
    </dsp:sp>
    <dsp:sp modelId="{118AA9F6-8DB3-4472-9B9A-DB36AFA61057}">
      <dsp:nvSpPr>
        <dsp:cNvPr id="0" name=""/>
        <dsp:cNvSpPr/>
      </dsp:nvSpPr>
      <dsp:spPr>
        <a:xfrm>
          <a:off x="5190342" y="475999"/>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5190342" y="512424"/>
        <a:ext cx="227270" cy="109277"/>
      </dsp:txXfrm>
    </dsp:sp>
    <dsp:sp modelId="{73343578-631C-4C94-90CC-83BCE909180C}">
      <dsp:nvSpPr>
        <dsp:cNvPr id="0" name=""/>
        <dsp:cNvSpPr/>
      </dsp:nvSpPr>
      <dsp:spPr>
        <a:xfrm>
          <a:off x="558926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Áhrif</a:t>
          </a:r>
          <a:r>
            <a:rPr lang="is-IS" sz="1700" kern="1200" dirty="0">
              <a:solidFill>
                <a:schemeClr val="tx1"/>
              </a:solidFill>
            </a:rPr>
            <a:t>              (e. </a:t>
          </a:r>
          <a:r>
            <a:rPr lang="is-IS" sz="1700" kern="1200" dirty="0" err="1">
              <a:solidFill>
                <a:schemeClr val="tx1"/>
              </a:solidFill>
            </a:rPr>
            <a:t>Outcome</a:t>
          </a:r>
          <a:r>
            <a:rPr lang="is-IS" sz="1700" kern="1200" dirty="0">
              <a:solidFill>
                <a:schemeClr val="tx1"/>
              </a:solidFill>
            </a:rPr>
            <a:t>)</a:t>
          </a:r>
        </a:p>
      </dsp:txBody>
      <dsp:txXfrm>
        <a:off x="5614828" y="156295"/>
        <a:ext cx="1278639" cy="821535"/>
      </dsp:txXfrm>
    </dsp:sp>
    <dsp:sp modelId="{A38D58D0-E704-45E8-A7B1-570ED64D5C11}">
      <dsp:nvSpPr>
        <dsp:cNvPr id="0" name=""/>
        <dsp:cNvSpPr/>
      </dsp:nvSpPr>
      <dsp:spPr>
        <a:xfrm>
          <a:off x="7052002" y="459050"/>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s-IS" sz="900" kern="1200"/>
        </a:p>
      </dsp:txBody>
      <dsp:txXfrm>
        <a:off x="7052002" y="502255"/>
        <a:ext cx="217101" cy="129615"/>
      </dsp:txXfrm>
    </dsp:sp>
    <dsp:sp modelId="{D3DA6190-BACA-4663-AAA7-973B4571F1D1}">
      <dsp:nvSpPr>
        <dsp:cNvPr id="0" name=""/>
        <dsp:cNvSpPr/>
      </dsp:nvSpPr>
      <dsp:spPr>
        <a:xfrm>
          <a:off x="745092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Framfarir</a:t>
          </a:r>
          <a:r>
            <a:rPr lang="is-IS" sz="1700" kern="1200" dirty="0">
              <a:solidFill>
                <a:schemeClr val="tx1"/>
              </a:solidFill>
            </a:rPr>
            <a:t>          (e</a:t>
          </a:r>
          <a:r>
            <a:rPr lang="is-IS" sz="1700" kern="1200">
              <a:solidFill>
                <a:schemeClr val="tx1"/>
              </a:solidFill>
            </a:rPr>
            <a:t>. End-Outcome</a:t>
          </a:r>
          <a:r>
            <a:rPr lang="is-IS" sz="1700" kern="1200" dirty="0">
              <a:solidFill>
                <a:schemeClr val="tx1"/>
              </a:solidFill>
            </a:rPr>
            <a:t>)</a:t>
          </a:r>
        </a:p>
      </dsp:txBody>
      <dsp:txXfrm>
        <a:off x="7476488" y="156295"/>
        <a:ext cx="1278639" cy="8215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863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a:solidFill>
                <a:schemeClr val="tx1"/>
              </a:solidFill>
            </a:rPr>
            <a:t>Áherslur</a:t>
          </a:r>
          <a:endParaRPr lang="is-IS" sz="1600" kern="1200" dirty="0">
            <a:solidFill>
              <a:schemeClr val="tx1"/>
            </a:solidFill>
          </a:endParaRPr>
        </a:p>
      </dsp:txBody>
      <dsp:txXfrm>
        <a:off x="15775" y="7141"/>
        <a:ext cx="1323353" cy="229542"/>
      </dsp:txXfrm>
    </dsp:sp>
    <dsp:sp modelId="{4FBF899F-E60C-4765-B346-E1E3432FCA52}">
      <dsp:nvSpPr>
        <dsp:cNvPr id="0" name=""/>
        <dsp:cNvSpPr/>
      </dsp:nvSpPr>
      <dsp:spPr>
        <a:xfrm>
          <a:off x="1480033" y="54583"/>
          <a:ext cx="283578" cy="1346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1480033" y="81514"/>
        <a:ext cx="243181" cy="80794"/>
      </dsp:txXfrm>
    </dsp:sp>
    <dsp:sp modelId="{3F66F1E7-C87F-44E8-8BF9-80DA3DC5E170}">
      <dsp:nvSpPr>
        <dsp:cNvPr id="0" name=""/>
        <dsp:cNvSpPr/>
      </dsp:nvSpPr>
      <dsp:spPr>
        <a:xfrm>
          <a:off x="188132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Aðgerðir</a:t>
          </a:r>
          <a:endParaRPr lang="is-IS" sz="1600" kern="1200" dirty="0">
            <a:solidFill>
              <a:schemeClr val="tx1"/>
            </a:solidFill>
          </a:endParaRPr>
        </a:p>
      </dsp:txBody>
      <dsp:txXfrm>
        <a:off x="1888465" y="7141"/>
        <a:ext cx="1323353" cy="229542"/>
      </dsp:txXfrm>
    </dsp:sp>
    <dsp:sp modelId="{802110CC-2AF0-40F1-9E38-F4C49B832321}">
      <dsp:nvSpPr>
        <dsp:cNvPr id="0" name=""/>
        <dsp:cNvSpPr/>
      </dsp:nvSpPr>
      <dsp:spPr>
        <a:xfrm>
          <a:off x="3352723" y="54583"/>
          <a:ext cx="283578" cy="1346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3352723" y="81514"/>
        <a:ext cx="243181" cy="80794"/>
      </dsp:txXfrm>
    </dsp:sp>
    <dsp:sp modelId="{484CE61C-D5F7-4F5E-9AB2-5758AB7790D7}">
      <dsp:nvSpPr>
        <dsp:cNvPr id="0" name=""/>
        <dsp:cNvSpPr/>
      </dsp:nvSpPr>
      <dsp:spPr>
        <a:xfrm>
          <a:off x="375401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Markmið</a:t>
          </a:r>
          <a:endParaRPr lang="is-IS" sz="1600" kern="1200" dirty="0">
            <a:solidFill>
              <a:schemeClr val="tx1"/>
            </a:solidFill>
          </a:endParaRPr>
        </a:p>
      </dsp:txBody>
      <dsp:txXfrm>
        <a:off x="3761155" y="7141"/>
        <a:ext cx="1323353" cy="229542"/>
      </dsp:txXfrm>
    </dsp:sp>
    <dsp:sp modelId="{118AA9F6-8DB3-4472-9B9A-DB36AFA61057}">
      <dsp:nvSpPr>
        <dsp:cNvPr id="0" name=""/>
        <dsp:cNvSpPr/>
      </dsp:nvSpPr>
      <dsp:spPr>
        <a:xfrm>
          <a:off x="5225414" y="54583"/>
          <a:ext cx="283578" cy="1346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5225414" y="81514"/>
        <a:ext cx="243181" cy="80794"/>
      </dsp:txXfrm>
    </dsp:sp>
    <dsp:sp modelId="{73343578-631C-4C94-90CC-83BCE909180C}">
      <dsp:nvSpPr>
        <dsp:cNvPr id="0" name=""/>
        <dsp:cNvSpPr/>
      </dsp:nvSpPr>
      <dsp:spPr>
        <a:xfrm>
          <a:off x="562670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s-IS" sz="1200" b="1" kern="1200" dirty="0">
              <a:solidFill>
                <a:schemeClr val="tx1"/>
              </a:solidFill>
            </a:rPr>
            <a:t>Meginmarkmið</a:t>
          </a:r>
          <a:endParaRPr lang="is-IS" sz="1400" kern="1200" dirty="0">
            <a:solidFill>
              <a:schemeClr val="tx1"/>
            </a:solidFill>
          </a:endParaRPr>
        </a:p>
      </dsp:txBody>
      <dsp:txXfrm>
        <a:off x="5633845" y="7141"/>
        <a:ext cx="1323353" cy="229542"/>
      </dsp:txXfrm>
    </dsp:sp>
    <dsp:sp modelId="{A38D58D0-E704-45E8-A7B1-570ED64D5C11}">
      <dsp:nvSpPr>
        <dsp:cNvPr id="0" name=""/>
        <dsp:cNvSpPr/>
      </dsp:nvSpPr>
      <dsp:spPr>
        <a:xfrm>
          <a:off x="7098104" y="42052"/>
          <a:ext cx="283578" cy="15971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7098104" y="73996"/>
        <a:ext cx="235662" cy="95831"/>
      </dsp:txXfrm>
    </dsp:sp>
    <dsp:sp modelId="{D3DA6190-BACA-4663-AAA7-973B4571F1D1}">
      <dsp:nvSpPr>
        <dsp:cNvPr id="0" name=""/>
        <dsp:cNvSpPr/>
      </dsp:nvSpPr>
      <dsp:spPr>
        <a:xfrm>
          <a:off x="7499395"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s-IS" sz="1400" b="1" kern="1200" dirty="0">
              <a:solidFill>
                <a:schemeClr val="tx1"/>
              </a:solidFill>
            </a:rPr>
            <a:t>Framtíðarsýn</a:t>
          </a:r>
          <a:r>
            <a:rPr lang="is-IS" sz="1600" kern="1200" dirty="0">
              <a:solidFill>
                <a:schemeClr val="tx1"/>
              </a:solidFill>
            </a:rPr>
            <a:t>          </a:t>
          </a:r>
        </a:p>
      </dsp:txBody>
      <dsp:txXfrm>
        <a:off x="7506536" y="7141"/>
        <a:ext cx="1323353" cy="2295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Aðföng</a:t>
          </a:r>
          <a:r>
            <a:rPr lang="is-IS" sz="1700" kern="1200" dirty="0">
              <a:solidFill>
                <a:schemeClr val="tx1"/>
              </a:solidFill>
            </a:rPr>
            <a:t>          (e. </a:t>
          </a:r>
          <a:r>
            <a:rPr lang="is-IS" sz="1700" kern="1200" dirty="0" err="1">
              <a:solidFill>
                <a:schemeClr val="tx1"/>
              </a:solidFill>
            </a:rPr>
            <a:t>Input</a:t>
          </a:r>
          <a:r>
            <a:rPr lang="is-IS" sz="1700" kern="1200" dirty="0">
              <a:solidFill>
                <a:schemeClr val="tx1"/>
              </a:solidFill>
            </a:rPr>
            <a:t>)</a:t>
          </a:r>
        </a:p>
      </dsp:txBody>
      <dsp:txXfrm>
        <a:off x="29848" y="156295"/>
        <a:ext cx="1278639" cy="821535"/>
      </dsp:txXfrm>
    </dsp:sp>
    <dsp:sp modelId="{4FBF899F-E60C-4765-B346-E1E3432FCA52}">
      <dsp:nvSpPr>
        <dsp:cNvPr id="0" name=""/>
        <dsp:cNvSpPr/>
      </dsp:nvSpPr>
      <dsp:spPr>
        <a:xfrm>
          <a:off x="1467022" y="475999"/>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1467022" y="512424"/>
        <a:ext cx="227270" cy="109277"/>
      </dsp:txXfrm>
    </dsp:sp>
    <dsp:sp modelId="{3F66F1E7-C87F-44E8-8BF9-80DA3DC5E170}">
      <dsp:nvSpPr>
        <dsp:cNvPr id="0" name=""/>
        <dsp:cNvSpPr/>
      </dsp:nvSpPr>
      <dsp:spPr>
        <a:xfrm>
          <a:off x="186594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a:solidFill>
                <a:schemeClr val="tx1"/>
              </a:solidFill>
            </a:rPr>
            <a:t>Ferli</a:t>
          </a:r>
          <a:r>
            <a:rPr lang="is-IS" sz="1700" kern="1200">
              <a:solidFill>
                <a:schemeClr val="tx1"/>
              </a:solidFill>
            </a:rPr>
            <a:t>                </a:t>
          </a:r>
          <a:r>
            <a:rPr lang="is-IS" sz="1700" kern="1200" dirty="0">
              <a:solidFill>
                <a:schemeClr val="tx1"/>
              </a:solidFill>
            </a:rPr>
            <a:t>(e</a:t>
          </a:r>
          <a:r>
            <a:rPr lang="is-IS" sz="1700" kern="1200">
              <a:solidFill>
                <a:schemeClr val="tx1"/>
              </a:solidFill>
            </a:rPr>
            <a:t>. Activities/ </a:t>
          </a:r>
          <a:r>
            <a:rPr lang="is-IS" sz="1700" kern="1200" dirty="0" err="1">
              <a:solidFill>
                <a:schemeClr val="tx1"/>
              </a:solidFill>
            </a:rPr>
            <a:t>Process</a:t>
          </a:r>
          <a:r>
            <a:rPr lang="is-IS" sz="1700" kern="1200" dirty="0">
              <a:solidFill>
                <a:schemeClr val="tx1"/>
              </a:solidFill>
            </a:rPr>
            <a:t>)</a:t>
          </a:r>
        </a:p>
      </dsp:txBody>
      <dsp:txXfrm>
        <a:off x="1891508" y="156295"/>
        <a:ext cx="1278639" cy="821535"/>
      </dsp:txXfrm>
    </dsp:sp>
    <dsp:sp modelId="{802110CC-2AF0-40F1-9E38-F4C49B832321}">
      <dsp:nvSpPr>
        <dsp:cNvPr id="0" name=""/>
        <dsp:cNvSpPr/>
      </dsp:nvSpPr>
      <dsp:spPr>
        <a:xfrm>
          <a:off x="3328682" y="475999"/>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3328682" y="512424"/>
        <a:ext cx="227270" cy="109277"/>
      </dsp:txXfrm>
    </dsp:sp>
    <dsp:sp modelId="{484CE61C-D5F7-4F5E-9AB2-5758AB7790D7}">
      <dsp:nvSpPr>
        <dsp:cNvPr id="0" name=""/>
        <dsp:cNvSpPr/>
      </dsp:nvSpPr>
      <dsp:spPr>
        <a:xfrm>
          <a:off x="372760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Afurðir / Skilvirkni       </a:t>
          </a:r>
          <a:r>
            <a:rPr lang="is-IS" sz="1700" kern="1200" dirty="0">
              <a:solidFill>
                <a:schemeClr val="tx1"/>
              </a:solidFill>
            </a:rPr>
            <a:t>(e. </a:t>
          </a:r>
          <a:r>
            <a:rPr lang="is-IS" sz="1700" kern="1200">
              <a:solidFill>
                <a:schemeClr val="tx1"/>
              </a:solidFill>
            </a:rPr>
            <a:t>Output)</a:t>
          </a:r>
        </a:p>
      </dsp:txBody>
      <dsp:txXfrm>
        <a:off x="3753168" y="156295"/>
        <a:ext cx="1278639" cy="821535"/>
      </dsp:txXfrm>
    </dsp:sp>
    <dsp:sp modelId="{118AA9F6-8DB3-4472-9B9A-DB36AFA61057}">
      <dsp:nvSpPr>
        <dsp:cNvPr id="0" name=""/>
        <dsp:cNvSpPr/>
      </dsp:nvSpPr>
      <dsp:spPr>
        <a:xfrm>
          <a:off x="5190342" y="475999"/>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5190342" y="512424"/>
        <a:ext cx="227270" cy="109277"/>
      </dsp:txXfrm>
    </dsp:sp>
    <dsp:sp modelId="{73343578-631C-4C94-90CC-83BCE909180C}">
      <dsp:nvSpPr>
        <dsp:cNvPr id="0" name=""/>
        <dsp:cNvSpPr/>
      </dsp:nvSpPr>
      <dsp:spPr>
        <a:xfrm>
          <a:off x="558926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Áhrif</a:t>
          </a:r>
          <a:r>
            <a:rPr lang="is-IS" sz="1700" kern="1200" dirty="0">
              <a:solidFill>
                <a:schemeClr val="tx1"/>
              </a:solidFill>
            </a:rPr>
            <a:t>              (e. </a:t>
          </a:r>
          <a:r>
            <a:rPr lang="is-IS" sz="1700" kern="1200" dirty="0" err="1">
              <a:solidFill>
                <a:schemeClr val="tx1"/>
              </a:solidFill>
            </a:rPr>
            <a:t>Outcome</a:t>
          </a:r>
          <a:r>
            <a:rPr lang="is-IS" sz="1700" kern="1200" dirty="0">
              <a:solidFill>
                <a:schemeClr val="tx1"/>
              </a:solidFill>
            </a:rPr>
            <a:t>)</a:t>
          </a:r>
        </a:p>
      </dsp:txBody>
      <dsp:txXfrm>
        <a:off x="5614828" y="156295"/>
        <a:ext cx="1278639" cy="821535"/>
      </dsp:txXfrm>
    </dsp:sp>
    <dsp:sp modelId="{A38D58D0-E704-45E8-A7B1-570ED64D5C11}">
      <dsp:nvSpPr>
        <dsp:cNvPr id="0" name=""/>
        <dsp:cNvSpPr/>
      </dsp:nvSpPr>
      <dsp:spPr>
        <a:xfrm>
          <a:off x="7052002" y="459050"/>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s-IS" sz="900" kern="1200"/>
        </a:p>
      </dsp:txBody>
      <dsp:txXfrm>
        <a:off x="7052002" y="502255"/>
        <a:ext cx="217101" cy="129615"/>
      </dsp:txXfrm>
    </dsp:sp>
    <dsp:sp modelId="{D3DA6190-BACA-4663-AAA7-973B4571F1D1}">
      <dsp:nvSpPr>
        <dsp:cNvPr id="0" name=""/>
        <dsp:cNvSpPr/>
      </dsp:nvSpPr>
      <dsp:spPr>
        <a:xfrm>
          <a:off x="7450929" y="130736"/>
          <a:ext cx="1329757" cy="8726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s-IS" sz="1700" b="1" kern="1200" dirty="0">
              <a:solidFill>
                <a:schemeClr val="tx1"/>
              </a:solidFill>
            </a:rPr>
            <a:t>Framfarir</a:t>
          </a:r>
          <a:r>
            <a:rPr lang="is-IS" sz="1700" kern="1200" dirty="0">
              <a:solidFill>
                <a:schemeClr val="tx1"/>
              </a:solidFill>
            </a:rPr>
            <a:t>          (e</a:t>
          </a:r>
          <a:r>
            <a:rPr lang="is-IS" sz="1700" kern="1200">
              <a:solidFill>
                <a:schemeClr val="tx1"/>
              </a:solidFill>
            </a:rPr>
            <a:t>. End-Outcome</a:t>
          </a:r>
          <a:r>
            <a:rPr lang="is-IS" sz="1700" kern="1200" dirty="0">
              <a:solidFill>
                <a:schemeClr val="tx1"/>
              </a:solidFill>
            </a:rPr>
            <a:t>)</a:t>
          </a:r>
        </a:p>
      </dsp:txBody>
      <dsp:txXfrm>
        <a:off x="7476488" y="156295"/>
        <a:ext cx="1278639" cy="8215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863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s-IS" sz="1400" b="1" kern="1200" dirty="0">
              <a:solidFill>
                <a:schemeClr val="tx1"/>
              </a:solidFill>
            </a:rPr>
            <a:t>Áherslur</a:t>
          </a:r>
          <a:endParaRPr lang="is-IS" sz="1400" kern="1200" dirty="0">
            <a:solidFill>
              <a:schemeClr val="tx1"/>
            </a:solidFill>
          </a:endParaRPr>
        </a:p>
      </dsp:txBody>
      <dsp:txXfrm>
        <a:off x="15775" y="7141"/>
        <a:ext cx="1323353" cy="229542"/>
      </dsp:txXfrm>
    </dsp:sp>
    <dsp:sp modelId="{4FBF899F-E60C-4765-B346-E1E3432FCA52}">
      <dsp:nvSpPr>
        <dsp:cNvPr id="0" name=""/>
        <dsp:cNvSpPr/>
      </dsp:nvSpPr>
      <dsp:spPr>
        <a:xfrm>
          <a:off x="1480033" y="54583"/>
          <a:ext cx="283578" cy="1346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is-IS" sz="600" kern="1200"/>
        </a:p>
      </dsp:txBody>
      <dsp:txXfrm>
        <a:off x="1480033" y="81514"/>
        <a:ext cx="243181" cy="80794"/>
      </dsp:txXfrm>
    </dsp:sp>
    <dsp:sp modelId="{3F66F1E7-C87F-44E8-8BF9-80DA3DC5E170}">
      <dsp:nvSpPr>
        <dsp:cNvPr id="0" name=""/>
        <dsp:cNvSpPr/>
      </dsp:nvSpPr>
      <dsp:spPr>
        <a:xfrm>
          <a:off x="188132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s-IS" sz="1400" b="1" kern="1200" dirty="0">
              <a:solidFill>
                <a:schemeClr val="tx1"/>
              </a:solidFill>
            </a:rPr>
            <a:t>Aðgerðir</a:t>
          </a:r>
          <a:endParaRPr lang="is-IS" sz="1400" kern="1200" dirty="0">
            <a:solidFill>
              <a:schemeClr val="tx1"/>
            </a:solidFill>
          </a:endParaRPr>
        </a:p>
      </dsp:txBody>
      <dsp:txXfrm>
        <a:off x="1888465" y="7141"/>
        <a:ext cx="1323353" cy="229542"/>
      </dsp:txXfrm>
    </dsp:sp>
    <dsp:sp modelId="{802110CC-2AF0-40F1-9E38-F4C49B832321}">
      <dsp:nvSpPr>
        <dsp:cNvPr id="0" name=""/>
        <dsp:cNvSpPr/>
      </dsp:nvSpPr>
      <dsp:spPr>
        <a:xfrm>
          <a:off x="3352723" y="54583"/>
          <a:ext cx="283578" cy="1346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is-IS" sz="600" kern="1200"/>
        </a:p>
      </dsp:txBody>
      <dsp:txXfrm>
        <a:off x="3352723" y="81514"/>
        <a:ext cx="243181" cy="80794"/>
      </dsp:txXfrm>
    </dsp:sp>
    <dsp:sp modelId="{484CE61C-D5F7-4F5E-9AB2-5758AB7790D7}">
      <dsp:nvSpPr>
        <dsp:cNvPr id="0" name=""/>
        <dsp:cNvSpPr/>
      </dsp:nvSpPr>
      <dsp:spPr>
        <a:xfrm>
          <a:off x="375401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s-IS" sz="1400" b="1" kern="1200" dirty="0">
              <a:solidFill>
                <a:schemeClr val="tx1"/>
              </a:solidFill>
            </a:rPr>
            <a:t>Markmið</a:t>
          </a:r>
          <a:endParaRPr lang="is-IS" sz="1400" kern="1200" dirty="0">
            <a:solidFill>
              <a:schemeClr val="tx1"/>
            </a:solidFill>
          </a:endParaRPr>
        </a:p>
      </dsp:txBody>
      <dsp:txXfrm>
        <a:off x="3761155" y="7141"/>
        <a:ext cx="1323353" cy="229542"/>
      </dsp:txXfrm>
    </dsp:sp>
    <dsp:sp modelId="{118AA9F6-8DB3-4472-9B9A-DB36AFA61057}">
      <dsp:nvSpPr>
        <dsp:cNvPr id="0" name=""/>
        <dsp:cNvSpPr/>
      </dsp:nvSpPr>
      <dsp:spPr>
        <a:xfrm>
          <a:off x="5225414" y="54583"/>
          <a:ext cx="283578" cy="1346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is-IS" sz="600" kern="1200"/>
        </a:p>
      </dsp:txBody>
      <dsp:txXfrm>
        <a:off x="5225414" y="81514"/>
        <a:ext cx="243181" cy="80794"/>
      </dsp:txXfrm>
    </dsp:sp>
    <dsp:sp modelId="{73343578-631C-4C94-90CC-83BCE909180C}">
      <dsp:nvSpPr>
        <dsp:cNvPr id="0" name=""/>
        <dsp:cNvSpPr/>
      </dsp:nvSpPr>
      <dsp:spPr>
        <a:xfrm>
          <a:off x="5626704"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s-IS" sz="1200" b="1" kern="1200" dirty="0">
              <a:solidFill>
                <a:schemeClr val="tx1"/>
              </a:solidFill>
            </a:rPr>
            <a:t>Meginmarkmið</a:t>
          </a:r>
          <a:endParaRPr lang="is-IS" sz="1200" kern="1200" dirty="0">
            <a:solidFill>
              <a:schemeClr val="tx1"/>
            </a:solidFill>
          </a:endParaRPr>
        </a:p>
      </dsp:txBody>
      <dsp:txXfrm>
        <a:off x="5633845" y="7141"/>
        <a:ext cx="1323353" cy="229542"/>
      </dsp:txXfrm>
    </dsp:sp>
    <dsp:sp modelId="{A38D58D0-E704-45E8-A7B1-570ED64D5C11}">
      <dsp:nvSpPr>
        <dsp:cNvPr id="0" name=""/>
        <dsp:cNvSpPr/>
      </dsp:nvSpPr>
      <dsp:spPr>
        <a:xfrm>
          <a:off x="7098104" y="42052"/>
          <a:ext cx="283578" cy="15971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7098104" y="73996"/>
        <a:ext cx="235662" cy="95831"/>
      </dsp:txXfrm>
    </dsp:sp>
    <dsp:sp modelId="{D3DA6190-BACA-4663-AAA7-973B4571F1D1}">
      <dsp:nvSpPr>
        <dsp:cNvPr id="0" name=""/>
        <dsp:cNvSpPr/>
      </dsp:nvSpPr>
      <dsp:spPr>
        <a:xfrm>
          <a:off x="7499395" y="0"/>
          <a:ext cx="1337635" cy="24382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s-IS" sz="1400" b="1" kern="1200" dirty="0">
              <a:solidFill>
                <a:schemeClr val="tx1"/>
              </a:solidFill>
            </a:rPr>
            <a:t>Framtíðarsýn</a:t>
          </a:r>
          <a:r>
            <a:rPr lang="is-IS" sz="1400" kern="1200" dirty="0">
              <a:solidFill>
                <a:schemeClr val="tx1"/>
              </a:solidFill>
            </a:rPr>
            <a:t>          </a:t>
          </a:r>
        </a:p>
      </dsp:txBody>
      <dsp:txXfrm>
        <a:off x="7506536" y="7141"/>
        <a:ext cx="1323353" cy="229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BF622-3B64-4B83-807A-79B3AC35A8B7}">
      <dsp:nvSpPr>
        <dsp:cNvPr id="0" name=""/>
        <dsp:cNvSpPr/>
      </dsp:nvSpPr>
      <dsp:spPr>
        <a:xfrm>
          <a:off x="6298394" y="3744418"/>
          <a:ext cx="2774612" cy="1076396"/>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is-IS" sz="1800" kern="1200" dirty="0"/>
            <a:t> Ársskýrsla ráðherra</a:t>
          </a:r>
        </a:p>
        <a:p>
          <a:pPr marL="114300" lvl="1" indent="0" algn="l" defTabSz="666750">
            <a:lnSpc>
              <a:spcPct val="90000"/>
            </a:lnSpc>
            <a:spcBef>
              <a:spcPct val="0"/>
            </a:spcBef>
            <a:spcAft>
              <a:spcPct val="15000"/>
            </a:spcAft>
            <a:buNone/>
          </a:pPr>
          <a:endParaRPr lang="is-IS" sz="1600" kern="1200" dirty="0"/>
        </a:p>
      </dsp:txBody>
      <dsp:txXfrm>
        <a:off x="7154423" y="4037163"/>
        <a:ext cx="1894938" cy="760007"/>
      </dsp:txXfrm>
    </dsp:sp>
    <dsp:sp modelId="{6A0C899F-B821-4AC2-9173-F1714AA0AE0B}">
      <dsp:nvSpPr>
        <dsp:cNvPr id="0" name=""/>
        <dsp:cNvSpPr/>
      </dsp:nvSpPr>
      <dsp:spPr>
        <a:xfrm>
          <a:off x="1152129" y="3744410"/>
          <a:ext cx="2774612" cy="1077241"/>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is-IS" sz="1800" kern="1200" dirty="0"/>
            <a:t>Fjárlög</a:t>
          </a:r>
          <a:endParaRPr lang="is-IS" sz="1600" kern="1200" dirty="0"/>
        </a:p>
      </dsp:txBody>
      <dsp:txXfrm>
        <a:off x="1175792" y="4037383"/>
        <a:ext cx="1894902" cy="760605"/>
      </dsp:txXfrm>
    </dsp:sp>
    <dsp:sp modelId="{2D0201E6-891A-403F-B73A-FD1AC8CEFDC2}">
      <dsp:nvSpPr>
        <dsp:cNvPr id="0" name=""/>
        <dsp:cNvSpPr/>
      </dsp:nvSpPr>
      <dsp:spPr>
        <a:xfrm>
          <a:off x="6298394" y="360461"/>
          <a:ext cx="2774612" cy="107639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is-IS" sz="1800" kern="1200" dirty="0"/>
            <a:t>Fjármálaáætlun</a:t>
          </a:r>
          <a:endParaRPr lang="is-IS" sz="1600" kern="1200" dirty="0"/>
        </a:p>
        <a:p>
          <a:pPr marL="171450" lvl="1" indent="-171450" algn="l" defTabSz="711200">
            <a:lnSpc>
              <a:spcPct val="90000"/>
            </a:lnSpc>
            <a:spcBef>
              <a:spcPct val="0"/>
            </a:spcBef>
            <a:spcAft>
              <a:spcPct val="15000"/>
            </a:spcAft>
            <a:buChar char="•"/>
          </a:pPr>
          <a:endParaRPr lang="is-IS" sz="1600" kern="1200"/>
        </a:p>
      </dsp:txBody>
      <dsp:txXfrm>
        <a:off x="7154423" y="384106"/>
        <a:ext cx="1894938" cy="760007"/>
      </dsp:txXfrm>
    </dsp:sp>
    <dsp:sp modelId="{FB7FF165-9F2C-440E-AC74-BAC29D00E54E}">
      <dsp:nvSpPr>
        <dsp:cNvPr id="0" name=""/>
        <dsp:cNvSpPr/>
      </dsp:nvSpPr>
      <dsp:spPr>
        <a:xfrm>
          <a:off x="1152129" y="360012"/>
          <a:ext cx="2774612" cy="1076396"/>
        </a:xfrm>
        <a:prstGeom prst="roundRect">
          <a:avLst>
            <a:gd name="adj" fmla="val 10000"/>
          </a:avLst>
        </a:prstGeom>
        <a:solidFill>
          <a:schemeClr val="lt1">
            <a:alpha val="90000"/>
            <a:hueOff val="0"/>
            <a:satOff val="0"/>
            <a:lumOff val="0"/>
            <a:alphaOff val="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is-IS" sz="1800" kern="1200" dirty="0"/>
            <a:t>Staðfesting á stefnu stofnunar</a:t>
          </a:r>
        </a:p>
        <a:p>
          <a:pPr marL="171450" lvl="1" indent="-171450" algn="l" defTabSz="800100">
            <a:lnSpc>
              <a:spcPct val="90000"/>
            </a:lnSpc>
            <a:spcBef>
              <a:spcPct val="0"/>
            </a:spcBef>
            <a:spcAft>
              <a:spcPct val="15000"/>
            </a:spcAft>
            <a:buChar char="•"/>
          </a:pPr>
          <a:r>
            <a:rPr lang="is-IS" sz="1800" kern="1200" dirty="0"/>
            <a:t>Samþykki á ársáætlun</a:t>
          </a:r>
        </a:p>
      </dsp:txBody>
      <dsp:txXfrm>
        <a:off x="1175774" y="383657"/>
        <a:ext cx="1894938" cy="760007"/>
      </dsp:txXfrm>
    </dsp:sp>
    <dsp:sp modelId="{5335955C-380A-4A1A-8136-28F32D2C038E}">
      <dsp:nvSpPr>
        <dsp:cNvPr id="0" name=""/>
        <dsp:cNvSpPr/>
      </dsp:nvSpPr>
      <dsp:spPr>
        <a:xfrm>
          <a:off x="2480387" y="320147"/>
          <a:ext cx="2431998" cy="2431998"/>
        </a:xfrm>
        <a:prstGeom prst="pieWedg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s-IS" sz="1800" b="1" kern="1200" dirty="0"/>
            <a:t>Fjárveitinga-bréf</a:t>
          </a:r>
        </a:p>
      </dsp:txBody>
      <dsp:txXfrm>
        <a:off x="3192703" y="1032463"/>
        <a:ext cx="1719682" cy="1719682"/>
      </dsp:txXfrm>
    </dsp:sp>
    <dsp:sp modelId="{14DA867E-9B5C-4C6F-9446-8A90A168F263}">
      <dsp:nvSpPr>
        <dsp:cNvPr id="0" name=""/>
        <dsp:cNvSpPr/>
      </dsp:nvSpPr>
      <dsp:spPr>
        <a:xfrm rot="5400000">
          <a:off x="5024718" y="320147"/>
          <a:ext cx="2431998" cy="2431998"/>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s-IS" sz="1800" b="1" kern="1200" dirty="0" err="1"/>
            <a:t>Ársskýrsla</a:t>
          </a:r>
          <a:r>
            <a:rPr lang="is-IS" sz="1800" b="1" kern="1200" dirty="0"/>
            <a:t> og ársreikningur</a:t>
          </a:r>
        </a:p>
      </dsp:txBody>
      <dsp:txXfrm rot="-5400000">
        <a:off x="5024718" y="1032463"/>
        <a:ext cx="1719682" cy="1719682"/>
      </dsp:txXfrm>
    </dsp:sp>
    <dsp:sp modelId="{AACC1AAC-AFD5-4F9E-A9E3-0F671B766C4A}">
      <dsp:nvSpPr>
        <dsp:cNvPr id="0" name=""/>
        <dsp:cNvSpPr/>
      </dsp:nvSpPr>
      <dsp:spPr>
        <a:xfrm rot="10800000">
          <a:off x="5024718" y="2864478"/>
          <a:ext cx="2431998" cy="2431998"/>
        </a:xfrm>
        <a:prstGeom prst="pieWedg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s-IS" sz="1800" b="1" kern="1200"/>
            <a:t>Stefnumótun hefst</a:t>
          </a:r>
        </a:p>
      </dsp:txBody>
      <dsp:txXfrm rot="10800000">
        <a:off x="5024718" y="2864478"/>
        <a:ext cx="1719682" cy="1719682"/>
      </dsp:txXfrm>
    </dsp:sp>
    <dsp:sp modelId="{DD70AA2C-ED70-4A37-8CEB-E742D49FBBD4}">
      <dsp:nvSpPr>
        <dsp:cNvPr id="0" name=""/>
        <dsp:cNvSpPr/>
      </dsp:nvSpPr>
      <dsp:spPr>
        <a:xfrm rot="16200000">
          <a:off x="2480387" y="2864478"/>
          <a:ext cx="2431998" cy="2431998"/>
        </a:xfrm>
        <a:prstGeom prst="pieWedg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s-IS" sz="1800" b="1" kern="1200" dirty="0"/>
            <a:t>Ársáætlun og stefnuskjal</a:t>
          </a:r>
        </a:p>
      </dsp:txBody>
      <dsp:txXfrm rot="5400000">
        <a:off x="3192703" y="2864478"/>
        <a:ext cx="1719682" cy="1719682"/>
      </dsp:txXfrm>
    </dsp:sp>
    <dsp:sp modelId="{C327F934-1B7A-4DC6-88BB-CBD8E1AE6ADE}">
      <dsp:nvSpPr>
        <dsp:cNvPr id="0" name=""/>
        <dsp:cNvSpPr/>
      </dsp:nvSpPr>
      <dsp:spPr>
        <a:xfrm>
          <a:off x="4548709" y="2302815"/>
          <a:ext cx="839685" cy="73016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40DF7-7325-4BA4-A444-F7DC8AB11C93}">
      <dsp:nvSpPr>
        <dsp:cNvPr id="0" name=""/>
        <dsp:cNvSpPr/>
      </dsp:nvSpPr>
      <dsp:spPr>
        <a:xfrm rot="10800000">
          <a:off x="4548709" y="2583647"/>
          <a:ext cx="839685" cy="73016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Aðföng</a:t>
          </a:r>
          <a:r>
            <a:rPr lang="is-IS" sz="1600" kern="1200" dirty="0">
              <a:solidFill>
                <a:schemeClr val="tx1"/>
              </a:solidFill>
            </a:rPr>
            <a:t>         (e. </a:t>
          </a:r>
          <a:r>
            <a:rPr lang="is-IS" sz="1600" kern="1200" dirty="0" err="1">
              <a:solidFill>
                <a:schemeClr val="tx1"/>
              </a:solidFill>
            </a:rPr>
            <a:t>Input</a:t>
          </a:r>
          <a:r>
            <a:rPr lang="is-IS" sz="1600" kern="1200" dirty="0">
              <a:solidFill>
                <a:schemeClr val="tx1"/>
              </a:solidFill>
            </a:rPr>
            <a:t>)</a:t>
          </a:r>
        </a:p>
      </dsp:txBody>
      <dsp:txXfrm>
        <a:off x="28753" y="362921"/>
        <a:ext cx="1280829" cy="786325"/>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1467022" y="701445"/>
        <a:ext cx="227270" cy="109277"/>
      </dsp:txXfrm>
    </dsp:sp>
    <dsp:sp modelId="{3F66F1E7-C87F-44E8-8BF9-80DA3DC5E170}">
      <dsp:nvSpPr>
        <dsp:cNvPr id="0" name=""/>
        <dsp:cNvSpPr/>
      </dsp:nvSpPr>
      <dsp:spPr>
        <a:xfrm>
          <a:off x="186594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Ferli</a:t>
          </a:r>
          <a:r>
            <a:rPr lang="is-IS" sz="1600" kern="1200" dirty="0">
              <a:solidFill>
                <a:schemeClr val="tx1"/>
              </a:solidFill>
            </a:rPr>
            <a:t>              (e. </a:t>
          </a:r>
          <a:r>
            <a:rPr lang="is-IS" sz="1600" kern="1200" dirty="0" err="1">
              <a:solidFill>
                <a:schemeClr val="tx1"/>
              </a:solidFill>
            </a:rPr>
            <a:t>Activities</a:t>
          </a:r>
          <a:r>
            <a:rPr lang="is-IS" sz="1600" kern="1200" dirty="0">
              <a:solidFill>
                <a:schemeClr val="tx1"/>
              </a:solidFill>
            </a:rPr>
            <a:t>/ </a:t>
          </a:r>
          <a:r>
            <a:rPr lang="is-IS" sz="1600" kern="1200" dirty="0" err="1">
              <a:solidFill>
                <a:schemeClr val="tx1"/>
              </a:solidFill>
            </a:rPr>
            <a:t>Process</a:t>
          </a:r>
          <a:r>
            <a:rPr lang="is-IS" sz="1600" kern="1200" dirty="0">
              <a:solidFill>
                <a:schemeClr val="tx1"/>
              </a:solidFill>
            </a:rPr>
            <a:t>)</a:t>
          </a:r>
        </a:p>
      </dsp:txBody>
      <dsp:txXfrm>
        <a:off x="1890413" y="362921"/>
        <a:ext cx="1280829" cy="786325"/>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3328682" y="701445"/>
        <a:ext cx="227270" cy="109277"/>
      </dsp:txXfrm>
    </dsp:sp>
    <dsp:sp modelId="{484CE61C-D5F7-4F5E-9AB2-5758AB7790D7}">
      <dsp:nvSpPr>
        <dsp:cNvPr id="0" name=""/>
        <dsp:cNvSpPr/>
      </dsp:nvSpPr>
      <dsp:spPr>
        <a:xfrm>
          <a:off x="372760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Afurðir / Skilvirkni       </a:t>
          </a:r>
          <a:r>
            <a:rPr lang="is-IS" sz="1600" kern="1200" dirty="0">
              <a:solidFill>
                <a:schemeClr val="tx1"/>
              </a:solidFill>
            </a:rPr>
            <a:t>(e. </a:t>
          </a:r>
          <a:r>
            <a:rPr lang="is-IS" sz="1600" kern="1200" dirty="0" err="1">
              <a:solidFill>
                <a:schemeClr val="tx1"/>
              </a:solidFill>
            </a:rPr>
            <a:t>Output</a:t>
          </a:r>
          <a:r>
            <a:rPr lang="is-IS" sz="1600" kern="1200" dirty="0">
              <a:solidFill>
                <a:schemeClr val="tx1"/>
              </a:solidFill>
            </a:rPr>
            <a:t>)</a:t>
          </a:r>
        </a:p>
      </dsp:txBody>
      <dsp:txXfrm>
        <a:off x="3752073" y="362921"/>
        <a:ext cx="1280829" cy="786325"/>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5190342" y="701445"/>
        <a:ext cx="227270" cy="109277"/>
      </dsp:txXfrm>
    </dsp:sp>
    <dsp:sp modelId="{73343578-631C-4C94-90CC-83BCE909180C}">
      <dsp:nvSpPr>
        <dsp:cNvPr id="0" name=""/>
        <dsp:cNvSpPr/>
      </dsp:nvSpPr>
      <dsp:spPr>
        <a:xfrm>
          <a:off x="558926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Áhrif</a:t>
          </a:r>
          <a:r>
            <a:rPr lang="is-IS" sz="1600" kern="1200" dirty="0">
              <a:solidFill>
                <a:schemeClr val="tx1"/>
              </a:solidFill>
            </a:rPr>
            <a:t>          (e. </a:t>
          </a:r>
          <a:r>
            <a:rPr lang="is-IS" sz="1600" kern="1200" dirty="0" err="1">
              <a:solidFill>
                <a:schemeClr val="tx1"/>
              </a:solidFill>
            </a:rPr>
            <a:t>Outcome</a:t>
          </a:r>
          <a:r>
            <a:rPr lang="is-IS" sz="1600" kern="1200" dirty="0">
              <a:solidFill>
                <a:schemeClr val="tx1"/>
              </a:solidFill>
            </a:rPr>
            <a:t>)</a:t>
          </a:r>
        </a:p>
      </dsp:txBody>
      <dsp:txXfrm>
        <a:off x="5613733" y="362921"/>
        <a:ext cx="1280829" cy="786325"/>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7052002" y="691276"/>
        <a:ext cx="217101" cy="129615"/>
      </dsp:txXfrm>
    </dsp:sp>
    <dsp:sp modelId="{D3DA6190-BACA-4663-AAA7-973B4571F1D1}">
      <dsp:nvSpPr>
        <dsp:cNvPr id="0" name=""/>
        <dsp:cNvSpPr/>
      </dsp:nvSpPr>
      <dsp:spPr>
        <a:xfrm>
          <a:off x="745092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Framfarir</a:t>
          </a:r>
          <a:r>
            <a:rPr lang="is-IS" sz="1600" kern="1200" dirty="0">
              <a:solidFill>
                <a:schemeClr val="tx1"/>
              </a:solidFill>
            </a:rPr>
            <a:t>          (e</a:t>
          </a:r>
          <a:r>
            <a:rPr lang="is-IS" sz="1600" kern="1200">
              <a:solidFill>
                <a:schemeClr val="tx1"/>
              </a:solidFill>
            </a:rPr>
            <a:t>. End-Outcome</a:t>
          </a:r>
          <a:r>
            <a:rPr lang="is-IS" sz="1600" kern="1200" dirty="0">
              <a:solidFill>
                <a:schemeClr val="tx1"/>
              </a:solidFill>
            </a:rPr>
            <a:t>)</a:t>
          </a:r>
        </a:p>
      </dsp:txBody>
      <dsp:txXfrm>
        <a:off x="7475393" y="362921"/>
        <a:ext cx="1280829" cy="786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Áherslur</a:t>
          </a:r>
          <a:endParaRPr lang="is-IS" sz="1600" kern="1200" noProof="0" dirty="0">
            <a:solidFill>
              <a:schemeClr val="tx1"/>
            </a:solidFill>
          </a:endParaRPr>
        </a:p>
      </dsp:txBody>
      <dsp:txXfrm>
        <a:off x="27657" y="380524"/>
        <a:ext cx="1283021" cy="751118"/>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1467022" y="701445"/>
        <a:ext cx="227270" cy="109277"/>
      </dsp:txXfrm>
    </dsp:sp>
    <dsp:sp modelId="{3F66F1E7-C87F-44E8-8BF9-80DA3DC5E170}">
      <dsp:nvSpPr>
        <dsp:cNvPr id="0" name=""/>
        <dsp:cNvSpPr/>
      </dsp:nvSpPr>
      <dsp:spPr>
        <a:xfrm>
          <a:off x="186594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Aðgerðir</a:t>
          </a:r>
          <a:endParaRPr lang="is-IS" sz="1600" kern="1200" noProof="0" dirty="0">
            <a:solidFill>
              <a:schemeClr val="tx1"/>
            </a:solidFill>
          </a:endParaRPr>
        </a:p>
      </dsp:txBody>
      <dsp:txXfrm>
        <a:off x="1889317" y="380524"/>
        <a:ext cx="1283021" cy="751118"/>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3328682" y="701445"/>
        <a:ext cx="227270" cy="109277"/>
      </dsp:txXfrm>
    </dsp:sp>
    <dsp:sp modelId="{484CE61C-D5F7-4F5E-9AB2-5758AB7790D7}">
      <dsp:nvSpPr>
        <dsp:cNvPr id="0" name=""/>
        <dsp:cNvSpPr/>
      </dsp:nvSpPr>
      <dsp:spPr>
        <a:xfrm>
          <a:off x="372760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Markmið</a:t>
          </a:r>
          <a:endParaRPr lang="is-IS" sz="1600" kern="1200" noProof="0" dirty="0">
            <a:solidFill>
              <a:schemeClr val="tx1"/>
            </a:solidFill>
          </a:endParaRPr>
        </a:p>
      </dsp:txBody>
      <dsp:txXfrm>
        <a:off x="3750977" y="380524"/>
        <a:ext cx="1283021" cy="751118"/>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5190342" y="701445"/>
        <a:ext cx="227270" cy="109277"/>
      </dsp:txXfrm>
    </dsp:sp>
    <dsp:sp modelId="{73343578-631C-4C94-90CC-83BCE909180C}">
      <dsp:nvSpPr>
        <dsp:cNvPr id="0" name=""/>
        <dsp:cNvSpPr/>
      </dsp:nvSpPr>
      <dsp:spPr>
        <a:xfrm>
          <a:off x="558926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Meginmark-mið</a:t>
          </a:r>
          <a:endParaRPr lang="is-IS" sz="1600" kern="1200" noProof="0" dirty="0">
            <a:solidFill>
              <a:schemeClr val="tx1"/>
            </a:solidFill>
          </a:endParaRPr>
        </a:p>
      </dsp:txBody>
      <dsp:txXfrm>
        <a:off x="5612637" y="380524"/>
        <a:ext cx="1283021" cy="751118"/>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noProof="0" dirty="0"/>
        </a:p>
      </dsp:txBody>
      <dsp:txXfrm>
        <a:off x="7052002" y="691276"/>
        <a:ext cx="217101" cy="129615"/>
      </dsp:txXfrm>
    </dsp:sp>
    <dsp:sp modelId="{D3DA6190-BACA-4663-AAA7-973B4571F1D1}">
      <dsp:nvSpPr>
        <dsp:cNvPr id="0" name=""/>
        <dsp:cNvSpPr/>
      </dsp:nvSpPr>
      <dsp:spPr>
        <a:xfrm>
          <a:off x="7450929" y="357156"/>
          <a:ext cx="1329757" cy="797854"/>
        </a:xfrm>
        <a:prstGeom prst="roundRect">
          <a:avLst>
            <a:gd name="adj" fmla="val 10000"/>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bg1"/>
              </a:solidFill>
            </a:rPr>
            <a:t>Framtíðar-sýn</a:t>
          </a:r>
          <a:r>
            <a:rPr lang="is-IS" sz="1600" kern="1200" noProof="0" dirty="0">
              <a:solidFill>
                <a:schemeClr val="bg1"/>
              </a:solidFill>
            </a:rPr>
            <a:t>          </a:t>
          </a:r>
        </a:p>
      </dsp:txBody>
      <dsp:txXfrm>
        <a:off x="7474297" y="380524"/>
        <a:ext cx="1283021" cy="751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Aðföng</a:t>
          </a:r>
          <a:r>
            <a:rPr lang="is-IS" sz="1600" kern="1200" dirty="0">
              <a:solidFill>
                <a:schemeClr val="tx1"/>
              </a:solidFill>
            </a:rPr>
            <a:t>         (e. </a:t>
          </a:r>
          <a:r>
            <a:rPr lang="is-IS" sz="1600" kern="1200" dirty="0" err="1">
              <a:solidFill>
                <a:schemeClr val="tx1"/>
              </a:solidFill>
            </a:rPr>
            <a:t>Input</a:t>
          </a:r>
          <a:r>
            <a:rPr lang="is-IS" sz="1600" kern="1200" dirty="0">
              <a:solidFill>
                <a:schemeClr val="tx1"/>
              </a:solidFill>
            </a:rPr>
            <a:t>)</a:t>
          </a:r>
        </a:p>
      </dsp:txBody>
      <dsp:txXfrm>
        <a:off x="28753" y="362921"/>
        <a:ext cx="1280829" cy="786325"/>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1467022" y="701445"/>
        <a:ext cx="227270" cy="109277"/>
      </dsp:txXfrm>
    </dsp:sp>
    <dsp:sp modelId="{3F66F1E7-C87F-44E8-8BF9-80DA3DC5E170}">
      <dsp:nvSpPr>
        <dsp:cNvPr id="0" name=""/>
        <dsp:cNvSpPr/>
      </dsp:nvSpPr>
      <dsp:spPr>
        <a:xfrm>
          <a:off x="186594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Ferli</a:t>
          </a:r>
          <a:r>
            <a:rPr lang="is-IS" sz="1600" kern="1200" dirty="0">
              <a:solidFill>
                <a:schemeClr val="tx1"/>
              </a:solidFill>
            </a:rPr>
            <a:t>              (e. </a:t>
          </a:r>
          <a:r>
            <a:rPr lang="is-IS" sz="1600" kern="1200" dirty="0" err="1">
              <a:solidFill>
                <a:schemeClr val="tx1"/>
              </a:solidFill>
            </a:rPr>
            <a:t>Activities</a:t>
          </a:r>
          <a:r>
            <a:rPr lang="is-IS" sz="1600" kern="1200" dirty="0">
              <a:solidFill>
                <a:schemeClr val="tx1"/>
              </a:solidFill>
            </a:rPr>
            <a:t>/ </a:t>
          </a:r>
          <a:r>
            <a:rPr lang="is-IS" sz="1600" kern="1200" dirty="0" err="1">
              <a:solidFill>
                <a:schemeClr val="tx1"/>
              </a:solidFill>
            </a:rPr>
            <a:t>Process</a:t>
          </a:r>
          <a:r>
            <a:rPr lang="is-IS" sz="1600" kern="1200" dirty="0">
              <a:solidFill>
                <a:schemeClr val="tx1"/>
              </a:solidFill>
            </a:rPr>
            <a:t>)</a:t>
          </a:r>
        </a:p>
      </dsp:txBody>
      <dsp:txXfrm>
        <a:off x="1890413" y="362921"/>
        <a:ext cx="1280829" cy="786325"/>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3328682" y="701445"/>
        <a:ext cx="227270" cy="109277"/>
      </dsp:txXfrm>
    </dsp:sp>
    <dsp:sp modelId="{484CE61C-D5F7-4F5E-9AB2-5758AB7790D7}">
      <dsp:nvSpPr>
        <dsp:cNvPr id="0" name=""/>
        <dsp:cNvSpPr/>
      </dsp:nvSpPr>
      <dsp:spPr>
        <a:xfrm>
          <a:off x="372760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Afurðir / Skilvirkni       </a:t>
          </a:r>
          <a:r>
            <a:rPr lang="is-IS" sz="1600" kern="1200" dirty="0">
              <a:solidFill>
                <a:schemeClr val="tx1"/>
              </a:solidFill>
            </a:rPr>
            <a:t>(e. </a:t>
          </a:r>
          <a:r>
            <a:rPr lang="is-IS" sz="1600" kern="1200" dirty="0" err="1">
              <a:solidFill>
                <a:schemeClr val="tx1"/>
              </a:solidFill>
            </a:rPr>
            <a:t>Output</a:t>
          </a:r>
          <a:r>
            <a:rPr lang="is-IS" sz="1600" kern="1200" dirty="0">
              <a:solidFill>
                <a:schemeClr val="tx1"/>
              </a:solidFill>
            </a:rPr>
            <a:t>)</a:t>
          </a:r>
        </a:p>
      </dsp:txBody>
      <dsp:txXfrm>
        <a:off x="3752073" y="362921"/>
        <a:ext cx="1280829" cy="786325"/>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5190342" y="701445"/>
        <a:ext cx="227270" cy="109277"/>
      </dsp:txXfrm>
    </dsp:sp>
    <dsp:sp modelId="{73343578-631C-4C94-90CC-83BCE909180C}">
      <dsp:nvSpPr>
        <dsp:cNvPr id="0" name=""/>
        <dsp:cNvSpPr/>
      </dsp:nvSpPr>
      <dsp:spPr>
        <a:xfrm>
          <a:off x="558926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Áhrif</a:t>
          </a:r>
          <a:r>
            <a:rPr lang="is-IS" sz="1600" kern="1200" dirty="0">
              <a:solidFill>
                <a:schemeClr val="tx1"/>
              </a:solidFill>
            </a:rPr>
            <a:t>          (e. </a:t>
          </a:r>
          <a:r>
            <a:rPr lang="is-IS" sz="1600" kern="1200" dirty="0" err="1">
              <a:solidFill>
                <a:schemeClr val="tx1"/>
              </a:solidFill>
            </a:rPr>
            <a:t>Outcome</a:t>
          </a:r>
          <a:r>
            <a:rPr lang="is-IS" sz="1600" kern="1200" dirty="0">
              <a:solidFill>
                <a:schemeClr val="tx1"/>
              </a:solidFill>
            </a:rPr>
            <a:t>)</a:t>
          </a:r>
        </a:p>
      </dsp:txBody>
      <dsp:txXfrm>
        <a:off x="5613733" y="362921"/>
        <a:ext cx="1280829" cy="786325"/>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7052002" y="691276"/>
        <a:ext cx="217101" cy="129615"/>
      </dsp:txXfrm>
    </dsp:sp>
    <dsp:sp modelId="{D3DA6190-BACA-4663-AAA7-973B4571F1D1}">
      <dsp:nvSpPr>
        <dsp:cNvPr id="0" name=""/>
        <dsp:cNvSpPr/>
      </dsp:nvSpPr>
      <dsp:spPr>
        <a:xfrm>
          <a:off x="745092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Framfarir</a:t>
          </a:r>
          <a:r>
            <a:rPr lang="is-IS" sz="1600" kern="1200" dirty="0">
              <a:solidFill>
                <a:schemeClr val="tx1"/>
              </a:solidFill>
            </a:rPr>
            <a:t>          (e</a:t>
          </a:r>
          <a:r>
            <a:rPr lang="is-IS" sz="1600" kern="1200">
              <a:solidFill>
                <a:schemeClr val="tx1"/>
              </a:solidFill>
            </a:rPr>
            <a:t>. End-Outcome</a:t>
          </a:r>
          <a:r>
            <a:rPr lang="is-IS" sz="1600" kern="1200" dirty="0">
              <a:solidFill>
                <a:schemeClr val="tx1"/>
              </a:solidFill>
            </a:rPr>
            <a:t>)</a:t>
          </a:r>
        </a:p>
      </dsp:txBody>
      <dsp:txXfrm>
        <a:off x="7475393" y="362921"/>
        <a:ext cx="1280829" cy="786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Áherslur</a:t>
          </a:r>
          <a:endParaRPr lang="is-IS" sz="1600" kern="1200" noProof="0" dirty="0">
            <a:solidFill>
              <a:schemeClr val="tx1"/>
            </a:solidFill>
          </a:endParaRPr>
        </a:p>
      </dsp:txBody>
      <dsp:txXfrm>
        <a:off x="27657" y="380524"/>
        <a:ext cx="1283021" cy="751118"/>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1467022" y="701445"/>
        <a:ext cx="227270" cy="109277"/>
      </dsp:txXfrm>
    </dsp:sp>
    <dsp:sp modelId="{3F66F1E7-C87F-44E8-8BF9-80DA3DC5E170}">
      <dsp:nvSpPr>
        <dsp:cNvPr id="0" name=""/>
        <dsp:cNvSpPr/>
      </dsp:nvSpPr>
      <dsp:spPr>
        <a:xfrm>
          <a:off x="186594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Aðgerðir</a:t>
          </a:r>
          <a:endParaRPr lang="is-IS" sz="1600" kern="1200" noProof="0" dirty="0">
            <a:solidFill>
              <a:schemeClr val="tx1"/>
            </a:solidFill>
          </a:endParaRPr>
        </a:p>
      </dsp:txBody>
      <dsp:txXfrm>
        <a:off x="1889317" y="380524"/>
        <a:ext cx="1283021" cy="751118"/>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3328682" y="701445"/>
        <a:ext cx="227270" cy="109277"/>
      </dsp:txXfrm>
    </dsp:sp>
    <dsp:sp modelId="{484CE61C-D5F7-4F5E-9AB2-5758AB7790D7}">
      <dsp:nvSpPr>
        <dsp:cNvPr id="0" name=""/>
        <dsp:cNvSpPr/>
      </dsp:nvSpPr>
      <dsp:spPr>
        <a:xfrm>
          <a:off x="372760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Markmið</a:t>
          </a:r>
          <a:endParaRPr lang="is-IS" sz="1600" kern="1200" noProof="0" dirty="0">
            <a:solidFill>
              <a:schemeClr val="tx1"/>
            </a:solidFill>
          </a:endParaRPr>
        </a:p>
      </dsp:txBody>
      <dsp:txXfrm>
        <a:off x="3750977" y="380524"/>
        <a:ext cx="1283021" cy="751118"/>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5190342" y="701445"/>
        <a:ext cx="227270" cy="109277"/>
      </dsp:txXfrm>
    </dsp:sp>
    <dsp:sp modelId="{73343578-631C-4C94-90CC-83BCE909180C}">
      <dsp:nvSpPr>
        <dsp:cNvPr id="0" name=""/>
        <dsp:cNvSpPr/>
      </dsp:nvSpPr>
      <dsp:spPr>
        <a:xfrm>
          <a:off x="5589269" y="357156"/>
          <a:ext cx="1329757" cy="797854"/>
        </a:xfrm>
        <a:prstGeom prst="roundRect">
          <a:avLst>
            <a:gd name="adj" fmla="val 10000"/>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bg1"/>
              </a:solidFill>
            </a:rPr>
            <a:t>Meginmark-mið</a:t>
          </a:r>
          <a:endParaRPr lang="is-IS" sz="1600" kern="1200" noProof="0" dirty="0">
            <a:solidFill>
              <a:schemeClr val="bg1"/>
            </a:solidFill>
          </a:endParaRPr>
        </a:p>
      </dsp:txBody>
      <dsp:txXfrm>
        <a:off x="5612637" y="380524"/>
        <a:ext cx="1283021" cy="751118"/>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noProof="0" dirty="0"/>
        </a:p>
      </dsp:txBody>
      <dsp:txXfrm>
        <a:off x="7052002" y="691276"/>
        <a:ext cx="217101" cy="129615"/>
      </dsp:txXfrm>
    </dsp:sp>
    <dsp:sp modelId="{D3DA6190-BACA-4663-AAA7-973B4571F1D1}">
      <dsp:nvSpPr>
        <dsp:cNvPr id="0" name=""/>
        <dsp:cNvSpPr/>
      </dsp:nvSpPr>
      <dsp:spPr>
        <a:xfrm>
          <a:off x="7450929" y="357156"/>
          <a:ext cx="1329757" cy="797854"/>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Framtíðar-sýn</a:t>
          </a:r>
          <a:r>
            <a:rPr lang="is-IS" sz="1600" kern="1200" noProof="0" dirty="0">
              <a:solidFill>
                <a:schemeClr val="tx1"/>
              </a:solidFill>
            </a:rPr>
            <a:t>          </a:t>
          </a:r>
        </a:p>
      </dsp:txBody>
      <dsp:txXfrm>
        <a:off x="7474297" y="380524"/>
        <a:ext cx="1283021" cy="751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Aðföng</a:t>
          </a:r>
          <a:r>
            <a:rPr lang="is-IS" sz="1600" kern="1200" dirty="0">
              <a:solidFill>
                <a:schemeClr val="tx1"/>
              </a:solidFill>
            </a:rPr>
            <a:t>         (e. </a:t>
          </a:r>
          <a:r>
            <a:rPr lang="is-IS" sz="1600" kern="1200" dirty="0" err="1">
              <a:solidFill>
                <a:schemeClr val="tx1"/>
              </a:solidFill>
            </a:rPr>
            <a:t>Input</a:t>
          </a:r>
          <a:r>
            <a:rPr lang="is-IS" sz="1600" kern="1200" dirty="0">
              <a:solidFill>
                <a:schemeClr val="tx1"/>
              </a:solidFill>
            </a:rPr>
            <a:t>)</a:t>
          </a:r>
        </a:p>
      </dsp:txBody>
      <dsp:txXfrm>
        <a:off x="28753" y="362921"/>
        <a:ext cx="1280829" cy="786325"/>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1467022" y="701445"/>
        <a:ext cx="227270" cy="109277"/>
      </dsp:txXfrm>
    </dsp:sp>
    <dsp:sp modelId="{3F66F1E7-C87F-44E8-8BF9-80DA3DC5E170}">
      <dsp:nvSpPr>
        <dsp:cNvPr id="0" name=""/>
        <dsp:cNvSpPr/>
      </dsp:nvSpPr>
      <dsp:spPr>
        <a:xfrm>
          <a:off x="186594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Ferli</a:t>
          </a:r>
          <a:r>
            <a:rPr lang="is-IS" sz="1600" kern="1200" dirty="0">
              <a:solidFill>
                <a:schemeClr val="tx1"/>
              </a:solidFill>
            </a:rPr>
            <a:t>              (e. </a:t>
          </a:r>
          <a:r>
            <a:rPr lang="is-IS" sz="1600" kern="1200" dirty="0" err="1">
              <a:solidFill>
                <a:schemeClr val="tx1"/>
              </a:solidFill>
            </a:rPr>
            <a:t>Activities</a:t>
          </a:r>
          <a:r>
            <a:rPr lang="is-IS" sz="1600" kern="1200" dirty="0">
              <a:solidFill>
                <a:schemeClr val="tx1"/>
              </a:solidFill>
            </a:rPr>
            <a:t>/ </a:t>
          </a:r>
          <a:r>
            <a:rPr lang="is-IS" sz="1600" kern="1200" dirty="0" err="1">
              <a:solidFill>
                <a:schemeClr val="tx1"/>
              </a:solidFill>
            </a:rPr>
            <a:t>Process</a:t>
          </a:r>
          <a:r>
            <a:rPr lang="is-IS" sz="1600" kern="1200" dirty="0">
              <a:solidFill>
                <a:schemeClr val="tx1"/>
              </a:solidFill>
            </a:rPr>
            <a:t>)</a:t>
          </a:r>
        </a:p>
      </dsp:txBody>
      <dsp:txXfrm>
        <a:off x="1890413" y="362921"/>
        <a:ext cx="1280829" cy="786325"/>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3328682" y="701445"/>
        <a:ext cx="227270" cy="109277"/>
      </dsp:txXfrm>
    </dsp:sp>
    <dsp:sp modelId="{484CE61C-D5F7-4F5E-9AB2-5758AB7790D7}">
      <dsp:nvSpPr>
        <dsp:cNvPr id="0" name=""/>
        <dsp:cNvSpPr/>
      </dsp:nvSpPr>
      <dsp:spPr>
        <a:xfrm>
          <a:off x="372760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Afurðir / Skilvirkni       </a:t>
          </a:r>
          <a:r>
            <a:rPr lang="is-IS" sz="1600" kern="1200" dirty="0">
              <a:solidFill>
                <a:schemeClr val="tx1"/>
              </a:solidFill>
            </a:rPr>
            <a:t>(e. </a:t>
          </a:r>
          <a:r>
            <a:rPr lang="is-IS" sz="1600" kern="1200" dirty="0" err="1">
              <a:solidFill>
                <a:schemeClr val="tx1"/>
              </a:solidFill>
            </a:rPr>
            <a:t>Output</a:t>
          </a:r>
          <a:r>
            <a:rPr lang="is-IS" sz="1600" kern="1200" dirty="0">
              <a:solidFill>
                <a:schemeClr val="tx1"/>
              </a:solidFill>
            </a:rPr>
            <a:t>)</a:t>
          </a:r>
        </a:p>
      </dsp:txBody>
      <dsp:txXfrm>
        <a:off x="3752073" y="362921"/>
        <a:ext cx="1280829" cy="786325"/>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5190342" y="701445"/>
        <a:ext cx="227270" cy="109277"/>
      </dsp:txXfrm>
    </dsp:sp>
    <dsp:sp modelId="{73343578-631C-4C94-90CC-83BCE909180C}">
      <dsp:nvSpPr>
        <dsp:cNvPr id="0" name=""/>
        <dsp:cNvSpPr/>
      </dsp:nvSpPr>
      <dsp:spPr>
        <a:xfrm>
          <a:off x="558926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Áhrif</a:t>
          </a:r>
          <a:r>
            <a:rPr lang="is-IS" sz="1600" kern="1200" dirty="0">
              <a:solidFill>
                <a:schemeClr val="tx1"/>
              </a:solidFill>
            </a:rPr>
            <a:t>          (e. </a:t>
          </a:r>
          <a:r>
            <a:rPr lang="is-IS" sz="1600" kern="1200" dirty="0" err="1">
              <a:solidFill>
                <a:schemeClr val="tx1"/>
              </a:solidFill>
            </a:rPr>
            <a:t>Outcome</a:t>
          </a:r>
          <a:r>
            <a:rPr lang="is-IS" sz="1600" kern="1200" dirty="0">
              <a:solidFill>
                <a:schemeClr val="tx1"/>
              </a:solidFill>
            </a:rPr>
            <a:t>)</a:t>
          </a:r>
        </a:p>
      </dsp:txBody>
      <dsp:txXfrm>
        <a:off x="5613733" y="362921"/>
        <a:ext cx="1280829" cy="786325"/>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7052002" y="691276"/>
        <a:ext cx="217101" cy="129615"/>
      </dsp:txXfrm>
    </dsp:sp>
    <dsp:sp modelId="{D3DA6190-BACA-4663-AAA7-973B4571F1D1}">
      <dsp:nvSpPr>
        <dsp:cNvPr id="0" name=""/>
        <dsp:cNvSpPr/>
      </dsp:nvSpPr>
      <dsp:spPr>
        <a:xfrm>
          <a:off x="745092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Framfarir</a:t>
          </a:r>
          <a:r>
            <a:rPr lang="is-IS" sz="1600" kern="1200" dirty="0">
              <a:solidFill>
                <a:schemeClr val="tx1"/>
              </a:solidFill>
            </a:rPr>
            <a:t>          (e</a:t>
          </a:r>
          <a:r>
            <a:rPr lang="is-IS" sz="1600" kern="1200">
              <a:solidFill>
                <a:schemeClr val="tx1"/>
              </a:solidFill>
            </a:rPr>
            <a:t>. End-Outcome</a:t>
          </a:r>
          <a:r>
            <a:rPr lang="is-IS" sz="1600" kern="1200" dirty="0">
              <a:solidFill>
                <a:schemeClr val="tx1"/>
              </a:solidFill>
            </a:rPr>
            <a:t>)</a:t>
          </a:r>
        </a:p>
      </dsp:txBody>
      <dsp:txXfrm>
        <a:off x="7475393" y="362921"/>
        <a:ext cx="1280829" cy="7863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Áherslur</a:t>
          </a:r>
          <a:endParaRPr lang="is-IS" sz="1600" kern="1200" noProof="0" dirty="0">
            <a:solidFill>
              <a:schemeClr val="tx1"/>
            </a:solidFill>
          </a:endParaRPr>
        </a:p>
      </dsp:txBody>
      <dsp:txXfrm>
        <a:off x="27657" y="380524"/>
        <a:ext cx="1283021" cy="751118"/>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1467022" y="701445"/>
        <a:ext cx="227270" cy="109277"/>
      </dsp:txXfrm>
    </dsp:sp>
    <dsp:sp modelId="{3F66F1E7-C87F-44E8-8BF9-80DA3DC5E170}">
      <dsp:nvSpPr>
        <dsp:cNvPr id="0" name=""/>
        <dsp:cNvSpPr/>
      </dsp:nvSpPr>
      <dsp:spPr>
        <a:xfrm>
          <a:off x="186594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tx1"/>
              </a:solidFill>
            </a:rPr>
            <a:t>Aðgerðir</a:t>
          </a:r>
          <a:endParaRPr lang="is-IS" sz="1600" kern="1200" noProof="0" dirty="0">
            <a:solidFill>
              <a:schemeClr val="tx1"/>
            </a:solidFill>
          </a:endParaRPr>
        </a:p>
      </dsp:txBody>
      <dsp:txXfrm>
        <a:off x="1889317" y="380524"/>
        <a:ext cx="1283021" cy="751118"/>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3328682" y="701445"/>
        <a:ext cx="227270" cy="109277"/>
      </dsp:txXfrm>
    </dsp:sp>
    <dsp:sp modelId="{484CE61C-D5F7-4F5E-9AB2-5758AB7790D7}">
      <dsp:nvSpPr>
        <dsp:cNvPr id="0" name=""/>
        <dsp:cNvSpPr/>
      </dsp:nvSpPr>
      <dsp:spPr>
        <a:xfrm>
          <a:off x="3727609" y="357156"/>
          <a:ext cx="1329757" cy="797854"/>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a:solidFill>
                <a:schemeClr val="bg1"/>
              </a:solidFill>
            </a:rPr>
            <a:t>Markmið</a:t>
          </a:r>
          <a:endParaRPr lang="is-IS" sz="1600" kern="1200" noProof="0" dirty="0">
            <a:solidFill>
              <a:schemeClr val="bg1"/>
            </a:solidFill>
          </a:endParaRPr>
        </a:p>
      </dsp:txBody>
      <dsp:txXfrm>
        <a:off x="3750977" y="380524"/>
        <a:ext cx="1283021" cy="751118"/>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noProof="0" dirty="0"/>
        </a:p>
      </dsp:txBody>
      <dsp:txXfrm>
        <a:off x="5190342" y="701445"/>
        <a:ext cx="227270" cy="109277"/>
      </dsp:txXfrm>
    </dsp:sp>
    <dsp:sp modelId="{73343578-631C-4C94-90CC-83BCE909180C}">
      <dsp:nvSpPr>
        <dsp:cNvPr id="0" name=""/>
        <dsp:cNvSpPr/>
      </dsp:nvSpPr>
      <dsp:spPr>
        <a:xfrm>
          <a:off x="5589269" y="357156"/>
          <a:ext cx="1329757" cy="797854"/>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Meginmark-mið</a:t>
          </a:r>
          <a:endParaRPr lang="is-IS" sz="1600" kern="1200" noProof="0" dirty="0">
            <a:solidFill>
              <a:schemeClr val="tx1"/>
            </a:solidFill>
          </a:endParaRPr>
        </a:p>
      </dsp:txBody>
      <dsp:txXfrm>
        <a:off x="5612637" y="380524"/>
        <a:ext cx="1283021" cy="751118"/>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noProof="0" dirty="0"/>
        </a:p>
      </dsp:txBody>
      <dsp:txXfrm>
        <a:off x="7052002" y="691276"/>
        <a:ext cx="217101" cy="129615"/>
      </dsp:txXfrm>
    </dsp:sp>
    <dsp:sp modelId="{D3DA6190-BACA-4663-AAA7-973B4571F1D1}">
      <dsp:nvSpPr>
        <dsp:cNvPr id="0" name=""/>
        <dsp:cNvSpPr/>
      </dsp:nvSpPr>
      <dsp:spPr>
        <a:xfrm>
          <a:off x="7450929" y="357156"/>
          <a:ext cx="1329757" cy="797854"/>
        </a:xfrm>
        <a:prstGeom prst="roundRect">
          <a:avLst>
            <a:gd name="adj" fmla="val 1000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noProof="0" dirty="0" err="1">
              <a:solidFill>
                <a:schemeClr val="tx1"/>
              </a:solidFill>
            </a:rPr>
            <a:t>Framtíðar-sýn</a:t>
          </a:r>
          <a:r>
            <a:rPr lang="is-IS" sz="1600" kern="1200" noProof="0" dirty="0">
              <a:solidFill>
                <a:schemeClr val="tx1"/>
              </a:solidFill>
            </a:rPr>
            <a:t>          </a:t>
          </a:r>
        </a:p>
      </dsp:txBody>
      <dsp:txXfrm>
        <a:off x="7474297" y="380524"/>
        <a:ext cx="1283021" cy="7511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D294-18DC-4BE1-912C-DC29B152904F}">
      <dsp:nvSpPr>
        <dsp:cNvPr id="0" name=""/>
        <dsp:cNvSpPr/>
      </dsp:nvSpPr>
      <dsp:spPr>
        <a:xfrm>
          <a:off x="428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Aðföng</a:t>
          </a:r>
          <a:r>
            <a:rPr lang="is-IS" sz="1600" kern="1200" dirty="0">
              <a:solidFill>
                <a:schemeClr val="tx1"/>
              </a:solidFill>
            </a:rPr>
            <a:t>         (e. </a:t>
          </a:r>
          <a:r>
            <a:rPr lang="is-IS" sz="1600" kern="1200" dirty="0" err="1">
              <a:solidFill>
                <a:schemeClr val="tx1"/>
              </a:solidFill>
            </a:rPr>
            <a:t>Input</a:t>
          </a:r>
          <a:r>
            <a:rPr lang="is-IS" sz="1600" kern="1200" dirty="0">
              <a:solidFill>
                <a:schemeClr val="tx1"/>
              </a:solidFill>
            </a:rPr>
            <a:t>)</a:t>
          </a:r>
        </a:p>
      </dsp:txBody>
      <dsp:txXfrm>
        <a:off x="28753" y="362921"/>
        <a:ext cx="1280829" cy="786325"/>
      </dsp:txXfrm>
    </dsp:sp>
    <dsp:sp modelId="{4FBF899F-E60C-4765-B346-E1E3432FCA52}">
      <dsp:nvSpPr>
        <dsp:cNvPr id="0" name=""/>
        <dsp:cNvSpPr/>
      </dsp:nvSpPr>
      <dsp:spPr>
        <a:xfrm>
          <a:off x="146702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1467022" y="701445"/>
        <a:ext cx="227270" cy="109277"/>
      </dsp:txXfrm>
    </dsp:sp>
    <dsp:sp modelId="{3F66F1E7-C87F-44E8-8BF9-80DA3DC5E170}">
      <dsp:nvSpPr>
        <dsp:cNvPr id="0" name=""/>
        <dsp:cNvSpPr/>
      </dsp:nvSpPr>
      <dsp:spPr>
        <a:xfrm>
          <a:off x="186594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Ferli</a:t>
          </a:r>
          <a:r>
            <a:rPr lang="is-IS" sz="1600" kern="1200" dirty="0">
              <a:solidFill>
                <a:schemeClr val="tx1"/>
              </a:solidFill>
            </a:rPr>
            <a:t>              (e. </a:t>
          </a:r>
          <a:r>
            <a:rPr lang="is-IS" sz="1600" kern="1200" dirty="0" err="1">
              <a:solidFill>
                <a:schemeClr val="tx1"/>
              </a:solidFill>
            </a:rPr>
            <a:t>Activities</a:t>
          </a:r>
          <a:r>
            <a:rPr lang="is-IS" sz="1600" kern="1200" dirty="0">
              <a:solidFill>
                <a:schemeClr val="tx1"/>
              </a:solidFill>
            </a:rPr>
            <a:t>/ </a:t>
          </a:r>
          <a:r>
            <a:rPr lang="is-IS" sz="1600" kern="1200" dirty="0" err="1">
              <a:solidFill>
                <a:schemeClr val="tx1"/>
              </a:solidFill>
            </a:rPr>
            <a:t>Process</a:t>
          </a:r>
          <a:r>
            <a:rPr lang="is-IS" sz="1600" kern="1200" dirty="0">
              <a:solidFill>
                <a:schemeClr val="tx1"/>
              </a:solidFill>
            </a:rPr>
            <a:t>)</a:t>
          </a:r>
        </a:p>
      </dsp:txBody>
      <dsp:txXfrm>
        <a:off x="1890413" y="362921"/>
        <a:ext cx="1280829" cy="786325"/>
      </dsp:txXfrm>
    </dsp:sp>
    <dsp:sp modelId="{802110CC-2AF0-40F1-9E38-F4C49B832321}">
      <dsp:nvSpPr>
        <dsp:cNvPr id="0" name=""/>
        <dsp:cNvSpPr/>
      </dsp:nvSpPr>
      <dsp:spPr>
        <a:xfrm>
          <a:off x="332868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3328682" y="701445"/>
        <a:ext cx="227270" cy="109277"/>
      </dsp:txXfrm>
    </dsp:sp>
    <dsp:sp modelId="{484CE61C-D5F7-4F5E-9AB2-5758AB7790D7}">
      <dsp:nvSpPr>
        <dsp:cNvPr id="0" name=""/>
        <dsp:cNvSpPr/>
      </dsp:nvSpPr>
      <dsp:spPr>
        <a:xfrm>
          <a:off x="372760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Afurðir / Skilvirkni       </a:t>
          </a:r>
          <a:r>
            <a:rPr lang="is-IS" sz="1600" kern="1200" dirty="0">
              <a:solidFill>
                <a:schemeClr val="tx1"/>
              </a:solidFill>
            </a:rPr>
            <a:t>(e. </a:t>
          </a:r>
          <a:r>
            <a:rPr lang="is-IS" sz="1600" kern="1200" dirty="0" err="1">
              <a:solidFill>
                <a:schemeClr val="tx1"/>
              </a:solidFill>
            </a:rPr>
            <a:t>Output</a:t>
          </a:r>
          <a:r>
            <a:rPr lang="is-IS" sz="1600" kern="1200" dirty="0">
              <a:solidFill>
                <a:schemeClr val="tx1"/>
              </a:solidFill>
            </a:rPr>
            <a:t>)</a:t>
          </a:r>
        </a:p>
      </dsp:txBody>
      <dsp:txXfrm>
        <a:off x="3752073" y="362921"/>
        <a:ext cx="1280829" cy="786325"/>
      </dsp:txXfrm>
    </dsp:sp>
    <dsp:sp modelId="{118AA9F6-8DB3-4472-9B9A-DB36AFA61057}">
      <dsp:nvSpPr>
        <dsp:cNvPr id="0" name=""/>
        <dsp:cNvSpPr/>
      </dsp:nvSpPr>
      <dsp:spPr>
        <a:xfrm>
          <a:off x="5190342" y="665020"/>
          <a:ext cx="281908" cy="1821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s-IS" sz="700" kern="1200"/>
        </a:p>
      </dsp:txBody>
      <dsp:txXfrm>
        <a:off x="5190342" y="701445"/>
        <a:ext cx="227270" cy="109277"/>
      </dsp:txXfrm>
    </dsp:sp>
    <dsp:sp modelId="{73343578-631C-4C94-90CC-83BCE909180C}">
      <dsp:nvSpPr>
        <dsp:cNvPr id="0" name=""/>
        <dsp:cNvSpPr/>
      </dsp:nvSpPr>
      <dsp:spPr>
        <a:xfrm>
          <a:off x="558926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Áhrif</a:t>
          </a:r>
          <a:r>
            <a:rPr lang="is-IS" sz="1600" kern="1200" dirty="0">
              <a:solidFill>
                <a:schemeClr val="tx1"/>
              </a:solidFill>
            </a:rPr>
            <a:t>          (e. </a:t>
          </a:r>
          <a:r>
            <a:rPr lang="is-IS" sz="1600" kern="1200" dirty="0" err="1">
              <a:solidFill>
                <a:schemeClr val="tx1"/>
              </a:solidFill>
            </a:rPr>
            <a:t>Outcome</a:t>
          </a:r>
          <a:r>
            <a:rPr lang="is-IS" sz="1600" kern="1200" dirty="0">
              <a:solidFill>
                <a:schemeClr val="tx1"/>
              </a:solidFill>
            </a:rPr>
            <a:t>)</a:t>
          </a:r>
        </a:p>
      </dsp:txBody>
      <dsp:txXfrm>
        <a:off x="5613733" y="362921"/>
        <a:ext cx="1280829" cy="786325"/>
      </dsp:txXfrm>
    </dsp:sp>
    <dsp:sp modelId="{A38D58D0-E704-45E8-A7B1-570ED64D5C11}">
      <dsp:nvSpPr>
        <dsp:cNvPr id="0" name=""/>
        <dsp:cNvSpPr/>
      </dsp:nvSpPr>
      <dsp:spPr>
        <a:xfrm>
          <a:off x="7052002" y="648071"/>
          <a:ext cx="281908" cy="2160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s-IS" sz="800" kern="1200"/>
        </a:p>
      </dsp:txBody>
      <dsp:txXfrm>
        <a:off x="7052002" y="691276"/>
        <a:ext cx="217101" cy="129615"/>
      </dsp:txXfrm>
    </dsp:sp>
    <dsp:sp modelId="{D3DA6190-BACA-4663-AAA7-973B4571F1D1}">
      <dsp:nvSpPr>
        <dsp:cNvPr id="0" name=""/>
        <dsp:cNvSpPr/>
      </dsp:nvSpPr>
      <dsp:spPr>
        <a:xfrm>
          <a:off x="7450929" y="338457"/>
          <a:ext cx="1329757" cy="83525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s-IS" sz="1600" b="1" kern="1200" dirty="0">
              <a:solidFill>
                <a:schemeClr val="tx1"/>
              </a:solidFill>
            </a:rPr>
            <a:t>Framfarir</a:t>
          </a:r>
          <a:r>
            <a:rPr lang="is-IS" sz="1600" kern="1200" dirty="0">
              <a:solidFill>
                <a:schemeClr val="tx1"/>
              </a:solidFill>
            </a:rPr>
            <a:t>          (e</a:t>
          </a:r>
          <a:r>
            <a:rPr lang="is-IS" sz="1600" kern="1200">
              <a:solidFill>
                <a:schemeClr val="tx1"/>
              </a:solidFill>
            </a:rPr>
            <a:t>. End-Outcome</a:t>
          </a:r>
          <a:r>
            <a:rPr lang="is-IS" sz="1600" kern="1200" dirty="0">
              <a:solidFill>
                <a:schemeClr val="tx1"/>
              </a:solidFill>
            </a:rPr>
            <a:t>)</a:t>
          </a:r>
        </a:p>
      </dsp:txBody>
      <dsp:txXfrm>
        <a:off x="7475393" y="362921"/>
        <a:ext cx="1280829" cy="7863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89938" cy="496332"/>
          </a:xfrm>
          <a:prstGeom prst="rect">
            <a:avLst/>
          </a:prstGeom>
        </p:spPr>
        <p:txBody>
          <a:bodyPr vert="horz" lIns="92142" tIns="46071" rIns="92142" bIns="46071" rtlCol="0"/>
          <a:lstStyle>
            <a:lvl1pPr algn="l">
              <a:defRPr sz="1200"/>
            </a:lvl1pPr>
          </a:lstStyle>
          <a:p>
            <a:endParaRPr lang="is-IS" dirty="0"/>
          </a:p>
        </p:txBody>
      </p:sp>
      <p:sp>
        <p:nvSpPr>
          <p:cNvPr id="3" name="Date Placeholder 2"/>
          <p:cNvSpPr>
            <a:spLocks noGrp="1"/>
          </p:cNvSpPr>
          <p:nvPr>
            <p:ph type="dt" sz="quarter" idx="1"/>
          </p:nvPr>
        </p:nvSpPr>
        <p:spPr>
          <a:xfrm>
            <a:off x="3777609" y="0"/>
            <a:ext cx="2889938" cy="496332"/>
          </a:xfrm>
          <a:prstGeom prst="rect">
            <a:avLst/>
          </a:prstGeom>
        </p:spPr>
        <p:txBody>
          <a:bodyPr vert="horz" lIns="92142" tIns="46071" rIns="92142" bIns="46071" rtlCol="0"/>
          <a:lstStyle>
            <a:lvl1pPr algn="r">
              <a:defRPr sz="1200"/>
            </a:lvl1pPr>
          </a:lstStyle>
          <a:p>
            <a:fld id="{7CA2065E-B0E6-4699-84EC-6AB9540B70FB}" type="datetimeFigureOut">
              <a:rPr lang="is-IS" smtClean="0"/>
              <a:pPr/>
              <a:t>3.10.2018</a:t>
            </a:fld>
            <a:endParaRPr lang="is-IS"/>
          </a:p>
        </p:txBody>
      </p:sp>
      <p:sp>
        <p:nvSpPr>
          <p:cNvPr id="4" name="Footer Placeholder 3"/>
          <p:cNvSpPr>
            <a:spLocks noGrp="1"/>
          </p:cNvSpPr>
          <p:nvPr>
            <p:ph type="ftr" sz="quarter" idx="2"/>
          </p:nvPr>
        </p:nvSpPr>
        <p:spPr>
          <a:xfrm>
            <a:off x="3" y="9428586"/>
            <a:ext cx="2889938" cy="496332"/>
          </a:xfrm>
          <a:prstGeom prst="rect">
            <a:avLst/>
          </a:prstGeom>
        </p:spPr>
        <p:txBody>
          <a:bodyPr vert="horz" lIns="92142" tIns="46071" rIns="92142" bIns="46071" rtlCol="0" anchor="b"/>
          <a:lstStyle>
            <a:lvl1pPr algn="l">
              <a:defRPr sz="1200"/>
            </a:lvl1pPr>
          </a:lstStyle>
          <a:p>
            <a:r>
              <a:rPr lang="is-IS" dirty="0"/>
              <a:t>Stefnumótun málefnasviða og málaflokka</a:t>
            </a:r>
          </a:p>
        </p:txBody>
      </p:sp>
      <p:sp>
        <p:nvSpPr>
          <p:cNvPr id="5" name="Slide Number Placeholder 4"/>
          <p:cNvSpPr>
            <a:spLocks noGrp="1"/>
          </p:cNvSpPr>
          <p:nvPr>
            <p:ph type="sldNum" sz="quarter" idx="3"/>
          </p:nvPr>
        </p:nvSpPr>
        <p:spPr>
          <a:xfrm>
            <a:off x="3777609" y="9428586"/>
            <a:ext cx="2889938" cy="496332"/>
          </a:xfrm>
          <a:prstGeom prst="rect">
            <a:avLst/>
          </a:prstGeom>
        </p:spPr>
        <p:txBody>
          <a:bodyPr vert="horz" lIns="92142" tIns="46071" rIns="92142" bIns="46071" rtlCol="0" anchor="b"/>
          <a:lstStyle>
            <a:lvl1pPr algn="r">
              <a:defRPr sz="1200"/>
            </a:lvl1pPr>
          </a:lstStyle>
          <a:p>
            <a:fld id="{590A7FFF-8E96-481D-AFAE-C0FD02CA817E}" type="slidenum">
              <a:rPr lang="is-IS" smtClean="0"/>
              <a:pPr/>
              <a:t>‹#›</a:t>
            </a:fld>
            <a:endParaRPr lang="is-IS"/>
          </a:p>
        </p:txBody>
      </p:sp>
      <p:pic>
        <p:nvPicPr>
          <p:cNvPr id="6" name="Picture 5">
            <a:extLst>
              <a:ext uri="{FF2B5EF4-FFF2-40B4-BE49-F238E27FC236}">
                <a16:creationId xmlns:a16="http://schemas.microsoft.com/office/drawing/2014/main" id="{780FA1BD-3827-49E1-AB23-ACA4D7744757}"/>
              </a:ext>
            </a:extLst>
          </p:cNvPr>
          <p:cNvPicPr>
            <a:picLocks noChangeAspect="1"/>
          </p:cNvPicPr>
          <p:nvPr/>
        </p:nvPicPr>
        <p:blipFill>
          <a:blip r:embed="rId2"/>
          <a:stretch>
            <a:fillRect/>
          </a:stretch>
        </p:blipFill>
        <p:spPr>
          <a:xfrm>
            <a:off x="1" y="1"/>
            <a:ext cx="658223" cy="754558"/>
          </a:xfrm>
          <a:prstGeom prst="rect">
            <a:avLst/>
          </a:prstGeom>
        </p:spPr>
      </p:pic>
    </p:spTree>
    <p:extLst>
      <p:ext uri="{BB962C8B-B14F-4D97-AF65-F5344CB8AC3E}">
        <p14:creationId xmlns:p14="http://schemas.microsoft.com/office/powerpoint/2010/main" val="2581489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89938" cy="496332"/>
          </a:xfrm>
          <a:prstGeom prst="rect">
            <a:avLst/>
          </a:prstGeom>
        </p:spPr>
        <p:txBody>
          <a:bodyPr vert="horz" lIns="92142" tIns="46071" rIns="92142" bIns="46071" rtlCol="0"/>
          <a:lstStyle>
            <a:lvl1pPr algn="l">
              <a:defRPr sz="1200"/>
            </a:lvl1pPr>
          </a:lstStyle>
          <a:p>
            <a:endParaRPr lang="is-IS"/>
          </a:p>
        </p:txBody>
      </p:sp>
      <p:sp>
        <p:nvSpPr>
          <p:cNvPr id="3" name="Date Placeholder 2"/>
          <p:cNvSpPr>
            <a:spLocks noGrp="1"/>
          </p:cNvSpPr>
          <p:nvPr>
            <p:ph type="dt" idx="1"/>
          </p:nvPr>
        </p:nvSpPr>
        <p:spPr>
          <a:xfrm>
            <a:off x="3777609" y="0"/>
            <a:ext cx="2889938" cy="496332"/>
          </a:xfrm>
          <a:prstGeom prst="rect">
            <a:avLst/>
          </a:prstGeom>
        </p:spPr>
        <p:txBody>
          <a:bodyPr vert="horz" lIns="92142" tIns="46071" rIns="92142" bIns="46071" rtlCol="0"/>
          <a:lstStyle>
            <a:lvl1pPr algn="r">
              <a:defRPr sz="1200"/>
            </a:lvl1pPr>
          </a:lstStyle>
          <a:p>
            <a:fld id="{004CD070-990E-437E-BB05-24D2832AB59E}" type="datetimeFigureOut">
              <a:rPr lang="is-IS" smtClean="0"/>
              <a:pPr/>
              <a:t>3.10.2018</a:t>
            </a:fld>
            <a:endParaRPr lang="is-IS"/>
          </a:p>
        </p:txBody>
      </p:sp>
      <p:sp>
        <p:nvSpPr>
          <p:cNvPr id="4" name="Slide Image Placeholder 3"/>
          <p:cNvSpPr>
            <a:spLocks noGrp="1" noRot="1" noChangeAspect="1"/>
          </p:cNvSpPr>
          <p:nvPr>
            <p:ph type="sldImg" idx="2"/>
          </p:nvPr>
        </p:nvSpPr>
        <p:spPr>
          <a:xfrm>
            <a:off x="855663" y="744538"/>
            <a:ext cx="4957762" cy="3719512"/>
          </a:xfrm>
          <a:prstGeom prst="rect">
            <a:avLst/>
          </a:prstGeom>
          <a:noFill/>
          <a:ln w="12700">
            <a:solidFill>
              <a:prstClr val="black"/>
            </a:solidFill>
          </a:ln>
        </p:spPr>
        <p:txBody>
          <a:bodyPr vert="horz" lIns="92142" tIns="46071" rIns="92142" bIns="46071" rtlCol="0" anchor="ctr"/>
          <a:lstStyle/>
          <a:p>
            <a:endParaRPr lang="is-IS"/>
          </a:p>
        </p:txBody>
      </p:sp>
      <p:sp>
        <p:nvSpPr>
          <p:cNvPr id="5" name="Notes Placeholder 4"/>
          <p:cNvSpPr>
            <a:spLocks noGrp="1"/>
          </p:cNvSpPr>
          <p:nvPr>
            <p:ph type="body" sz="quarter" idx="3"/>
          </p:nvPr>
        </p:nvSpPr>
        <p:spPr>
          <a:xfrm>
            <a:off x="666909" y="4715155"/>
            <a:ext cx="5335270" cy="4466987"/>
          </a:xfrm>
          <a:prstGeom prst="rect">
            <a:avLst/>
          </a:prstGeom>
        </p:spPr>
        <p:txBody>
          <a:bodyPr vert="horz" lIns="92142" tIns="46071" rIns="92142" bIns="460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3" y="9428586"/>
            <a:ext cx="2889938" cy="496332"/>
          </a:xfrm>
          <a:prstGeom prst="rect">
            <a:avLst/>
          </a:prstGeom>
        </p:spPr>
        <p:txBody>
          <a:bodyPr vert="horz" lIns="92142" tIns="46071" rIns="92142" bIns="46071" rtlCol="0" anchor="b"/>
          <a:lstStyle>
            <a:lvl1pPr algn="l">
              <a:defRPr sz="1200"/>
            </a:lvl1pPr>
          </a:lstStyle>
          <a:p>
            <a:endParaRPr lang="is-IS"/>
          </a:p>
        </p:txBody>
      </p:sp>
      <p:sp>
        <p:nvSpPr>
          <p:cNvPr id="7" name="Slide Number Placeholder 6"/>
          <p:cNvSpPr>
            <a:spLocks noGrp="1"/>
          </p:cNvSpPr>
          <p:nvPr>
            <p:ph type="sldNum" sz="quarter" idx="5"/>
          </p:nvPr>
        </p:nvSpPr>
        <p:spPr>
          <a:xfrm>
            <a:off x="3777609" y="9428586"/>
            <a:ext cx="2889938" cy="496332"/>
          </a:xfrm>
          <a:prstGeom prst="rect">
            <a:avLst/>
          </a:prstGeom>
        </p:spPr>
        <p:txBody>
          <a:bodyPr vert="horz" lIns="92142" tIns="46071" rIns="92142" bIns="46071" rtlCol="0" anchor="b"/>
          <a:lstStyle>
            <a:lvl1pPr algn="r">
              <a:defRPr sz="1200"/>
            </a:lvl1pPr>
          </a:lstStyle>
          <a:p>
            <a:fld id="{F71AB2B9-075F-44CF-A2D9-7DE79075DA29}" type="slidenum">
              <a:rPr lang="is-IS" smtClean="0"/>
              <a:pPr/>
              <a:t>‹#›</a:t>
            </a:fld>
            <a:endParaRPr lang="is-IS"/>
          </a:p>
        </p:txBody>
      </p:sp>
    </p:spTree>
    <p:extLst>
      <p:ext uri="{BB962C8B-B14F-4D97-AF65-F5344CB8AC3E}">
        <p14:creationId xmlns:p14="http://schemas.microsoft.com/office/powerpoint/2010/main" val="84536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dirty="0"/>
          </a:p>
        </p:txBody>
      </p:sp>
      <p:sp>
        <p:nvSpPr>
          <p:cNvPr id="4" name="Skyggnunúmersstaðgengill 3"/>
          <p:cNvSpPr>
            <a:spLocks noGrp="1"/>
          </p:cNvSpPr>
          <p:nvPr>
            <p:ph type="sldNum" sz="quarter" idx="10"/>
          </p:nvPr>
        </p:nvSpPr>
        <p:spPr/>
        <p:txBody>
          <a:bodyPr/>
          <a:lstStyle/>
          <a:p>
            <a:fld id="{F71AB2B9-075F-44CF-A2D9-7DE79075DA29}" type="slidenum">
              <a:rPr lang="is-IS" smtClean="0"/>
              <a:pPr/>
              <a:t>1</a:t>
            </a:fld>
            <a:endParaRPr lang="is-IS"/>
          </a:p>
        </p:txBody>
      </p:sp>
    </p:spTree>
    <p:extLst>
      <p:ext uri="{BB962C8B-B14F-4D97-AF65-F5344CB8AC3E}">
        <p14:creationId xmlns:p14="http://schemas.microsoft.com/office/powerpoint/2010/main" val="336215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17</a:t>
            </a:fld>
            <a:endParaRPr lang="is-IS"/>
          </a:p>
        </p:txBody>
      </p:sp>
    </p:spTree>
    <p:extLst>
      <p:ext uri="{BB962C8B-B14F-4D97-AF65-F5344CB8AC3E}">
        <p14:creationId xmlns:p14="http://schemas.microsoft.com/office/powerpoint/2010/main" val="368189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18</a:t>
            </a:fld>
            <a:endParaRPr lang="is-IS"/>
          </a:p>
        </p:txBody>
      </p:sp>
    </p:spTree>
    <p:extLst>
      <p:ext uri="{BB962C8B-B14F-4D97-AF65-F5344CB8AC3E}">
        <p14:creationId xmlns:p14="http://schemas.microsoft.com/office/powerpoint/2010/main" val="96659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19</a:t>
            </a:fld>
            <a:endParaRPr lang="is-IS"/>
          </a:p>
        </p:txBody>
      </p:sp>
    </p:spTree>
    <p:extLst>
      <p:ext uri="{BB962C8B-B14F-4D97-AF65-F5344CB8AC3E}">
        <p14:creationId xmlns:p14="http://schemas.microsoft.com/office/powerpoint/2010/main" val="206780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defTabSz="904433">
              <a:defRPr/>
            </a:pPr>
            <a:fld id="{5D065A02-9172-40D0-864C-1A547F8CCD79}" type="slidenum">
              <a:rPr lang="is-IS">
                <a:solidFill>
                  <a:prstClr val="black"/>
                </a:solidFill>
                <a:latin typeface="Calibri"/>
              </a:rPr>
              <a:pPr defTabSz="904433">
                <a:defRPr/>
              </a:pPr>
              <a:t>20</a:t>
            </a:fld>
            <a:endParaRPr lang="is-IS">
              <a:solidFill>
                <a:prstClr val="black"/>
              </a:solidFill>
              <a:latin typeface="Calibri"/>
            </a:endParaRPr>
          </a:p>
        </p:txBody>
      </p:sp>
    </p:spTree>
    <p:extLst>
      <p:ext uri="{BB962C8B-B14F-4D97-AF65-F5344CB8AC3E}">
        <p14:creationId xmlns:p14="http://schemas.microsoft.com/office/powerpoint/2010/main" val="3919657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defTabSz="904433">
              <a:defRPr/>
            </a:pPr>
            <a:fld id="{5D065A02-9172-40D0-864C-1A547F8CCD79}" type="slidenum">
              <a:rPr lang="is-IS">
                <a:solidFill>
                  <a:prstClr val="black"/>
                </a:solidFill>
                <a:latin typeface="Calibri"/>
              </a:rPr>
              <a:pPr defTabSz="904433">
                <a:defRPr/>
              </a:pPr>
              <a:t>21</a:t>
            </a:fld>
            <a:endParaRPr lang="is-IS">
              <a:solidFill>
                <a:prstClr val="black"/>
              </a:solidFill>
              <a:latin typeface="Calibri"/>
            </a:endParaRPr>
          </a:p>
        </p:txBody>
      </p:sp>
    </p:spTree>
    <p:extLst>
      <p:ext uri="{BB962C8B-B14F-4D97-AF65-F5344CB8AC3E}">
        <p14:creationId xmlns:p14="http://schemas.microsoft.com/office/powerpoint/2010/main" val="96428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22</a:t>
            </a:fld>
            <a:endParaRPr lang="is-IS"/>
          </a:p>
        </p:txBody>
      </p:sp>
    </p:spTree>
    <p:extLst>
      <p:ext uri="{BB962C8B-B14F-4D97-AF65-F5344CB8AC3E}">
        <p14:creationId xmlns:p14="http://schemas.microsoft.com/office/powerpoint/2010/main" val="52853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23</a:t>
            </a:fld>
            <a:endParaRPr lang="is-IS"/>
          </a:p>
        </p:txBody>
      </p:sp>
    </p:spTree>
    <p:extLst>
      <p:ext uri="{BB962C8B-B14F-4D97-AF65-F5344CB8AC3E}">
        <p14:creationId xmlns:p14="http://schemas.microsoft.com/office/powerpoint/2010/main" val="322310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24</a:t>
            </a:fld>
            <a:endParaRPr lang="is-IS"/>
          </a:p>
        </p:txBody>
      </p:sp>
    </p:spTree>
    <p:extLst>
      <p:ext uri="{BB962C8B-B14F-4D97-AF65-F5344CB8AC3E}">
        <p14:creationId xmlns:p14="http://schemas.microsoft.com/office/powerpoint/2010/main" val="13369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25</a:t>
            </a:fld>
            <a:endParaRPr lang="is-IS"/>
          </a:p>
        </p:txBody>
      </p:sp>
    </p:spTree>
    <p:extLst>
      <p:ext uri="{BB962C8B-B14F-4D97-AF65-F5344CB8AC3E}">
        <p14:creationId xmlns:p14="http://schemas.microsoft.com/office/powerpoint/2010/main" val="167599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2C00E7E-3444-4A3E-9F74-8EE9B7333EC9}"/>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7826" indent="-295197">
              <a:spcBef>
                <a:spcPct val="30000"/>
              </a:spcBef>
              <a:defRPr sz="1200">
                <a:solidFill>
                  <a:schemeClr val="tx1"/>
                </a:solidFill>
                <a:latin typeface="Arial" panose="020B0604020202020204" pitchFamily="34" charset="0"/>
              </a:defRPr>
            </a:lvl2pPr>
            <a:lvl3pPr marL="1182358" indent="-235529">
              <a:spcBef>
                <a:spcPct val="30000"/>
              </a:spcBef>
              <a:defRPr sz="1200">
                <a:solidFill>
                  <a:schemeClr val="tx1"/>
                </a:solidFill>
                <a:latin typeface="Arial" panose="020B0604020202020204" pitchFamily="34" charset="0"/>
              </a:defRPr>
            </a:lvl3pPr>
            <a:lvl4pPr marL="1654987" indent="-235529">
              <a:spcBef>
                <a:spcPct val="30000"/>
              </a:spcBef>
              <a:defRPr sz="1200">
                <a:solidFill>
                  <a:schemeClr val="tx1"/>
                </a:solidFill>
                <a:latin typeface="Arial" panose="020B0604020202020204" pitchFamily="34" charset="0"/>
              </a:defRPr>
            </a:lvl4pPr>
            <a:lvl5pPr marL="2127616" indent="-235529">
              <a:spcBef>
                <a:spcPct val="30000"/>
              </a:spcBef>
              <a:defRPr sz="1200">
                <a:solidFill>
                  <a:schemeClr val="tx1"/>
                </a:solidFill>
                <a:latin typeface="Arial" panose="020B0604020202020204" pitchFamily="34" charset="0"/>
              </a:defRPr>
            </a:lvl5pPr>
            <a:lvl6pPr marL="2579833" indent="-235529" eaLnBrk="0" fontAlgn="base" hangingPunct="0">
              <a:spcBef>
                <a:spcPct val="30000"/>
              </a:spcBef>
              <a:spcAft>
                <a:spcPct val="0"/>
              </a:spcAft>
              <a:defRPr sz="1200">
                <a:solidFill>
                  <a:schemeClr val="tx1"/>
                </a:solidFill>
                <a:latin typeface="Arial" panose="020B0604020202020204" pitchFamily="34" charset="0"/>
              </a:defRPr>
            </a:lvl6pPr>
            <a:lvl7pPr marL="3032049" indent="-235529" eaLnBrk="0" fontAlgn="base" hangingPunct="0">
              <a:spcBef>
                <a:spcPct val="30000"/>
              </a:spcBef>
              <a:spcAft>
                <a:spcPct val="0"/>
              </a:spcAft>
              <a:defRPr sz="1200">
                <a:solidFill>
                  <a:schemeClr val="tx1"/>
                </a:solidFill>
                <a:latin typeface="Arial" panose="020B0604020202020204" pitchFamily="34" charset="0"/>
              </a:defRPr>
            </a:lvl7pPr>
            <a:lvl8pPr marL="3484266" indent="-235529" eaLnBrk="0" fontAlgn="base" hangingPunct="0">
              <a:spcBef>
                <a:spcPct val="30000"/>
              </a:spcBef>
              <a:spcAft>
                <a:spcPct val="0"/>
              </a:spcAft>
              <a:defRPr sz="1200">
                <a:solidFill>
                  <a:schemeClr val="tx1"/>
                </a:solidFill>
                <a:latin typeface="Arial" panose="020B0604020202020204" pitchFamily="34" charset="0"/>
              </a:defRPr>
            </a:lvl8pPr>
            <a:lvl9pPr marL="3936482" indent="-235529" eaLnBrk="0" fontAlgn="base" hangingPunct="0">
              <a:spcBef>
                <a:spcPct val="30000"/>
              </a:spcBef>
              <a:spcAft>
                <a:spcPct val="0"/>
              </a:spcAft>
              <a:defRPr sz="1200">
                <a:solidFill>
                  <a:schemeClr val="tx1"/>
                </a:solidFill>
                <a:latin typeface="Arial" panose="020B0604020202020204" pitchFamily="34" charset="0"/>
              </a:defRPr>
            </a:lvl9pPr>
          </a:lstStyle>
          <a:p>
            <a:pPr defTabSz="904433">
              <a:spcBef>
                <a:spcPct val="0"/>
              </a:spcBef>
              <a:defRPr/>
            </a:pPr>
            <a:fld id="{3397DDE0-69C2-491F-9F02-88ABB88FBA9D}" type="slidenum">
              <a:rPr lang="en-US" altLang="en-US" sz="1300" kern="0">
                <a:solidFill>
                  <a:srgbClr val="000000"/>
                </a:solidFill>
                <a:ea typeface="ＭＳ Ｐゴシック" panose="020B0600070205080204" pitchFamily="34" charset="-128"/>
              </a:rPr>
              <a:pPr defTabSz="904433">
                <a:spcBef>
                  <a:spcPct val="0"/>
                </a:spcBef>
                <a:defRPr/>
              </a:pPr>
              <a:t>3</a:t>
            </a:fld>
            <a:endParaRPr lang="en-US" altLang="en-US" sz="1300" kern="0">
              <a:solidFill>
                <a:srgbClr val="000000"/>
              </a:solidFill>
              <a:ea typeface="ＭＳ Ｐゴシック" panose="020B0600070205080204" pitchFamily="34" charset="-128"/>
            </a:endParaRPr>
          </a:p>
        </p:txBody>
      </p:sp>
      <p:sp>
        <p:nvSpPr>
          <p:cNvPr id="73731" name="Rectangle 2">
            <a:extLst>
              <a:ext uri="{FF2B5EF4-FFF2-40B4-BE49-F238E27FC236}">
                <a16:creationId xmlns:a16="http://schemas.microsoft.com/office/drawing/2014/main" id="{F47D1B25-268A-46C5-B0F4-4AF7CA15016A}"/>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9E4E161-9CB4-4DF5-8202-C81333D5679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is-IS" altLang="en-US" dirty="0">
                <a:latin typeface="Arial" panose="020B0604020202020204" pitchFamily="34" charset="0"/>
              </a:rPr>
              <a:t>10 – 0 - 10</a:t>
            </a:r>
          </a:p>
        </p:txBody>
      </p:sp>
      <p:sp>
        <p:nvSpPr>
          <p:cNvPr id="73733" name="Date Placeholder 4">
            <a:extLst>
              <a:ext uri="{FF2B5EF4-FFF2-40B4-BE49-F238E27FC236}">
                <a16:creationId xmlns:a16="http://schemas.microsoft.com/office/drawing/2014/main" id="{341EDC3A-1625-478F-A117-6D68D32CA3A5}"/>
              </a:ext>
            </a:extLst>
          </p:cNvPr>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7826" indent="-295197">
              <a:spcBef>
                <a:spcPct val="30000"/>
              </a:spcBef>
              <a:defRPr sz="1200">
                <a:solidFill>
                  <a:schemeClr val="tx1"/>
                </a:solidFill>
                <a:latin typeface="Arial" panose="020B0604020202020204" pitchFamily="34" charset="0"/>
              </a:defRPr>
            </a:lvl2pPr>
            <a:lvl3pPr marL="1182358" indent="-235529">
              <a:spcBef>
                <a:spcPct val="30000"/>
              </a:spcBef>
              <a:defRPr sz="1200">
                <a:solidFill>
                  <a:schemeClr val="tx1"/>
                </a:solidFill>
                <a:latin typeface="Arial" panose="020B0604020202020204" pitchFamily="34" charset="0"/>
              </a:defRPr>
            </a:lvl3pPr>
            <a:lvl4pPr marL="1654987" indent="-235529">
              <a:spcBef>
                <a:spcPct val="30000"/>
              </a:spcBef>
              <a:defRPr sz="1200">
                <a:solidFill>
                  <a:schemeClr val="tx1"/>
                </a:solidFill>
                <a:latin typeface="Arial" panose="020B0604020202020204" pitchFamily="34" charset="0"/>
              </a:defRPr>
            </a:lvl4pPr>
            <a:lvl5pPr marL="2127616" indent="-235529">
              <a:spcBef>
                <a:spcPct val="30000"/>
              </a:spcBef>
              <a:defRPr sz="1200">
                <a:solidFill>
                  <a:schemeClr val="tx1"/>
                </a:solidFill>
                <a:latin typeface="Arial" panose="020B0604020202020204" pitchFamily="34" charset="0"/>
              </a:defRPr>
            </a:lvl5pPr>
            <a:lvl6pPr marL="2579833" indent="-235529" eaLnBrk="0" fontAlgn="base" hangingPunct="0">
              <a:spcBef>
                <a:spcPct val="30000"/>
              </a:spcBef>
              <a:spcAft>
                <a:spcPct val="0"/>
              </a:spcAft>
              <a:defRPr sz="1200">
                <a:solidFill>
                  <a:schemeClr val="tx1"/>
                </a:solidFill>
                <a:latin typeface="Arial" panose="020B0604020202020204" pitchFamily="34" charset="0"/>
              </a:defRPr>
            </a:lvl6pPr>
            <a:lvl7pPr marL="3032049" indent="-235529" eaLnBrk="0" fontAlgn="base" hangingPunct="0">
              <a:spcBef>
                <a:spcPct val="30000"/>
              </a:spcBef>
              <a:spcAft>
                <a:spcPct val="0"/>
              </a:spcAft>
              <a:defRPr sz="1200">
                <a:solidFill>
                  <a:schemeClr val="tx1"/>
                </a:solidFill>
                <a:latin typeface="Arial" panose="020B0604020202020204" pitchFamily="34" charset="0"/>
              </a:defRPr>
            </a:lvl7pPr>
            <a:lvl8pPr marL="3484266" indent="-235529" eaLnBrk="0" fontAlgn="base" hangingPunct="0">
              <a:spcBef>
                <a:spcPct val="30000"/>
              </a:spcBef>
              <a:spcAft>
                <a:spcPct val="0"/>
              </a:spcAft>
              <a:defRPr sz="1200">
                <a:solidFill>
                  <a:schemeClr val="tx1"/>
                </a:solidFill>
                <a:latin typeface="Arial" panose="020B0604020202020204" pitchFamily="34" charset="0"/>
              </a:defRPr>
            </a:lvl8pPr>
            <a:lvl9pPr marL="3936482" indent="-235529" eaLnBrk="0" fontAlgn="base" hangingPunct="0">
              <a:spcBef>
                <a:spcPct val="30000"/>
              </a:spcBef>
              <a:spcAft>
                <a:spcPct val="0"/>
              </a:spcAft>
              <a:defRPr sz="1200">
                <a:solidFill>
                  <a:schemeClr val="tx1"/>
                </a:solidFill>
                <a:latin typeface="Arial" panose="020B0604020202020204" pitchFamily="34" charset="0"/>
              </a:defRPr>
            </a:lvl9pPr>
          </a:lstStyle>
          <a:p>
            <a:pPr defTabSz="904433">
              <a:spcBef>
                <a:spcPct val="0"/>
              </a:spcBef>
              <a:defRPr/>
            </a:pPr>
            <a:r>
              <a:rPr lang="is-IS" altLang="en-US" sz="1300" kern="0">
                <a:solidFill>
                  <a:srgbClr val="000000"/>
                </a:solidFill>
                <a:ea typeface="ＭＳ Ｐゴシック" panose="020B0600070205080204" pitchFamily="34" charset="-128"/>
              </a:rPr>
              <a:t>11/02/2011</a:t>
            </a:r>
            <a:endParaRPr lang="en-US" altLang="en-US" sz="1300" kern="0">
              <a:solidFill>
                <a:srgbClr val="000000"/>
              </a:solidFill>
              <a:ea typeface="ＭＳ Ｐゴシック" panose="020B0600070205080204" pitchFamily="34" charset="-128"/>
            </a:endParaRPr>
          </a:p>
        </p:txBody>
      </p:sp>
      <p:sp>
        <p:nvSpPr>
          <p:cNvPr id="73734" name="Footer Placeholder 1">
            <a:extLst>
              <a:ext uri="{FF2B5EF4-FFF2-40B4-BE49-F238E27FC236}">
                <a16:creationId xmlns:a16="http://schemas.microsoft.com/office/drawing/2014/main" id="{21F003CC-5CA0-4E64-B7E8-ECC1ED593E60}"/>
              </a:ext>
            </a:extLst>
          </p:cNvPr>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433">
              <a:defRPr/>
            </a:pPr>
            <a:r>
              <a:rPr lang="en-US" altLang="is-IS" sz="1800" kern="0">
                <a:solidFill>
                  <a:sysClr val="windowText" lastClr="000000"/>
                </a:solidFill>
                <a:latin typeface="Arial" panose="020B0604020202020204" pitchFamily="34" charset="0"/>
                <a:ea typeface="ＭＳ Ｐゴシック" panose="020B0600070205080204" pitchFamily="34" charset="-128"/>
              </a:rPr>
              <a:t>Guðrún Högnadóttir 2015</a:t>
            </a:r>
          </a:p>
        </p:txBody>
      </p:sp>
    </p:spTree>
    <p:extLst>
      <p:ext uri="{BB962C8B-B14F-4D97-AF65-F5344CB8AC3E}">
        <p14:creationId xmlns:p14="http://schemas.microsoft.com/office/powerpoint/2010/main" val="47065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26</a:t>
            </a:fld>
            <a:endParaRPr lang="is-IS"/>
          </a:p>
        </p:txBody>
      </p:sp>
    </p:spTree>
    <p:extLst>
      <p:ext uri="{BB962C8B-B14F-4D97-AF65-F5344CB8AC3E}">
        <p14:creationId xmlns:p14="http://schemas.microsoft.com/office/powerpoint/2010/main" val="272840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27</a:t>
            </a:fld>
            <a:endParaRPr lang="is-IS"/>
          </a:p>
        </p:txBody>
      </p:sp>
    </p:spTree>
    <p:extLst>
      <p:ext uri="{BB962C8B-B14F-4D97-AF65-F5344CB8AC3E}">
        <p14:creationId xmlns:p14="http://schemas.microsoft.com/office/powerpoint/2010/main" val="1635266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28</a:t>
            </a:fld>
            <a:endParaRPr lang="is-IS"/>
          </a:p>
        </p:txBody>
      </p:sp>
    </p:spTree>
    <p:extLst>
      <p:ext uri="{BB962C8B-B14F-4D97-AF65-F5344CB8AC3E}">
        <p14:creationId xmlns:p14="http://schemas.microsoft.com/office/powerpoint/2010/main" val="83783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29</a:t>
            </a:fld>
            <a:endParaRPr lang="is-IS"/>
          </a:p>
        </p:txBody>
      </p:sp>
    </p:spTree>
    <p:extLst>
      <p:ext uri="{BB962C8B-B14F-4D97-AF65-F5344CB8AC3E}">
        <p14:creationId xmlns:p14="http://schemas.microsoft.com/office/powerpoint/2010/main" val="360857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30</a:t>
            </a:fld>
            <a:endParaRPr lang="is-IS"/>
          </a:p>
        </p:txBody>
      </p:sp>
    </p:spTree>
    <p:extLst>
      <p:ext uri="{BB962C8B-B14F-4D97-AF65-F5344CB8AC3E}">
        <p14:creationId xmlns:p14="http://schemas.microsoft.com/office/powerpoint/2010/main" val="3177039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1AB2B9-075F-44CF-A2D9-7DE79075DA29}" type="slidenum">
              <a:rPr kumimoji="0" lang="is-I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s-I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921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32</a:t>
            </a:fld>
            <a:endParaRPr lang="is-IS"/>
          </a:p>
        </p:txBody>
      </p:sp>
    </p:spTree>
    <p:extLst>
      <p:ext uri="{BB962C8B-B14F-4D97-AF65-F5344CB8AC3E}">
        <p14:creationId xmlns:p14="http://schemas.microsoft.com/office/powerpoint/2010/main" val="1409388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33</a:t>
            </a:fld>
            <a:endParaRPr lang="is-IS"/>
          </a:p>
        </p:txBody>
      </p:sp>
    </p:spTree>
    <p:extLst>
      <p:ext uri="{BB962C8B-B14F-4D97-AF65-F5344CB8AC3E}">
        <p14:creationId xmlns:p14="http://schemas.microsoft.com/office/powerpoint/2010/main" val="883044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34</a:t>
            </a:fld>
            <a:endParaRPr lang="is-IS"/>
          </a:p>
        </p:txBody>
      </p:sp>
    </p:spTree>
    <p:extLst>
      <p:ext uri="{BB962C8B-B14F-4D97-AF65-F5344CB8AC3E}">
        <p14:creationId xmlns:p14="http://schemas.microsoft.com/office/powerpoint/2010/main" val="661517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35</a:t>
            </a:fld>
            <a:endParaRPr lang="is-IS"/>
          </a:p>
        </p:txBody>
      </p:sp>
    </p:spTree>
    <p:extLst>
      <p:ext uri="{BB962C8B-B14F-4D97-AF65-F5344CB8AC3E}">
        <p14:creationId xmlns:p14="http://schemas.microsoft.com/office/powerpoint/2010/main" val="241033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pPr defTabSz="921423">
              <a:defRPr/>
            </a:pPr>
            <a:r>
              <a:rPr lang="is-IS">
                <a:solidFill>
                  <a:prstClr val="black"/>
                </a:solidFill>
                <a:latin typeface="Calibri"/>
              </a:rPr>
              <a:t>Guðrún Högnadóttir 2007</a:t>
            </a:r>
          </a:p>
        </p:txBody>
      </p:sp>
      <p:sp>
        <p:nvSpPr>
          <p:cNvPr id="7" name="Rectangle 7"/>
          <p:cNvSpPr>
            <a:spLocks noGrp="1" noChangeArrowheads="1"/>
          </p:cNvSpPr>
          <p:nvPr>
            <p:ph type="sldNum" sz="quarter" idx="5"/>
          </p:nvPr>
        </p:nvSpPr>
        <p:spPr>
          <a:ln/>
        </p:spPr>
        <p:txBody>
          <a:bodyPr/>
          <a:lstStyle/>
          <a:p>
            <a:pPr defTabSz="921423">
              <a:defRPr/>
            </a:pPr>
            <a:fld id="{5C43CBBE-75EC-48B6-A251-B01D9D431006}" type="slidenum">
              <a:rPr lang="is-IS">
                <a:solidFill>
                  <a:prstClr val="black"/>
                </a:solidFill>
                <a:latin typeface="Calibri"/>
              </a:rPr>
              <a:pPr defTabSz="921423">
                <a:defRPr/>
              </a:pPr>
              <a:t>6</a:t>
            </a:fld>
            <a:endParaRPr lang="is-IS">
              <a:solidFill>
                <a:prstClr val="black"/>
              </a:solidFill>
              <a:latin typeface="Calibri"/>
            </a:endParaRPr>
          </a:p>
        </p:txBody>
      </p:sp>
      <p:sp>
        <p:nvSpPr>
          <p:cNvPr id="327682" name="Rectangle 2"/>
          <p:cNvSpPr>
            <a:spLocks noGrp="1" noRot="1" noChangeAspect="1" noChangeArrowheads="1" noTextEdit="1"/>
          </p:cNvSpPr>
          <p:nvPr>
            <p:ph type="sldImg"/>
          </p:nvPr>
        </p:nvSpPr>
        <p:spPr>
          <a:xfrm>
            <a:off x="917575" y="744538"/>
            <a:ext cx="4960938" cy="3721100"/>
          </a:xfrm>
          <a:ln/>
        </p:spPr>
      </p:sp>
      <p:sp>
        <p:nvSpPr>
          <p:cNvPr id="327683" name="Rectangle 3"/>
          <p:cNvSpPr>
            <a:spLocks noGrp="1" noChangeArrowheads="1"/>
          </p:cNvSpPr>
          <p:nvPr>
            <p:ph type="body" idx="1"/>
          </p:nvPr>
        </p:nvSpPr>
        <p:spPr/>
        <p:txBody>
          <a:bodyPr/>
          <a:lstStyle/>
          <a:p>
            <a:pPr lvl="1"/>
            <a:endParaRPr lang="en-US" dirty="0"/>
          </a:p>
        </p:txBody>
      </p:sp>
    </p:spTree>
    <p:extLst>
      <p:ext uri="{BB962C8B-B14F-4D97-AF65-F5344CB8AC3E}">
        <p14:creationId xmlns:p14="http://schemas.microsoft.com/office/powerpoint/2010/main" val="20557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36</a:t>
            </a:fld>
            <a:endParaRPr lang="is-IS"/>
          </a:p>
        </p:txBody>
      </p:sp>
    </p:spTree>
    <p:extLst>
      <p:ext uri="{BB962C8B-B14F-4D97-AF65-F5344CB8AC3E}">
        <p14:creationId xmlns:p14="http://schemas.microsoft.com/office/powerpoint/2010/main" val="181426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37</a:t>
            </a:fld>
            <a:endParaRPr lang="is-IS"/>
          </a:p>
        </p:txBody>
      </p:sp>
    </p:spTree>
    <p:extLst>
      <p:ext uri="{BB962C8B-B14F-4D97-AF65-F5344CB8AC3E}">
        <p14:creationId xmlns:p14="http://schemas.microsoft.com/office/powerpoint/2010/main" val="2289719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38</a:t>
            </a:fld>
            <a:endParaRPr lang="is-IS">
              <a:solidFill>
                <a:prstClr val="black"/>
              </a:solidFill>
              <a:latin typeface="Calibri"/>
            </a:endParaRPr>
          </a:p>
        </p:txBody>
      </p:sp>
    </p:spTree>
    <p:extLst>
      <p:ext uri="{BB962C8B-B14F-4D97-AF65-F5344CB8AC3E}">
        <p14:creationId xmlns:p14="http://schemas.microsoft.com/office/powerpoint/2010/main" val="1978562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defTabSz="904433">
              <a:defRPr/>
            </a:pPr>
            <a:fld id="{F71AB2B9-075F-44CF-A2D9-7DE79075DA29}" type="slidenum">
              <a:rPr lang="is-IS">
                <a:solidFill>
                  <a:prstClr val="black"/>
                </a:solidFill>
                <a:latin typeface="Calibri"/>
              </a:rPr>
              <a:pPr defTabSz="904433">
                <a:defRPr/>
              </a:pPr>
              <a:t>39</a:t>
            </a:fld>
            <a:endParaRPr lang="is-IS">
              <a:solidFill>
                <a:prstClr val="black"/>
              </a:solidFill>
              <a:latin typeface="Calibri"/>
            </a:endParaRPr>
          </a:p>
        </p:txBody>
      </p:sp>
    </p:spTree>
    <p:extLst>
      <p:ext uri="{BB962C8B-B14F-4D97-AF65-F5344CB8AC3E}">
        <p14:creationId xmlns:p14="http://schemas.microsoft.com/office/powerpoint/2010/main" val="642480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Sjá tillögu að haus</a:t>
            </a:r>
            <a:endParaRPr lang="LID4096" dirty="0"/>
          </a:p>
        </p:txBody>
      </p:sp>
      <p:sp>
        <p:nvSpPr>
          <p:cNvPr id="4" name="Skyggnunúmersstaðgengill 3"/>
          <p:cNvSpPr>
            <a:spLocks noGrp="1"/>
          </p:cNvSpPr>
          <p:nvPr>
            <p:ph type="sldNum" sz="quarter" idx="10"/>
          </p:nvPr>
        </p:nvSpPr>
        <p:spPr/>
        <p:txBody>
          <a:bodyPr/>
          <a:lstStyle/>
          <a:p>
            <a:fld id="{F71AB2B9-075F-44CF-A2D9-7DE79075DA29}" type="slidenum">
              <a:rPr lang="is-IS" smtClean="0"/>
              <a:pPr/>
              <a:t>40</a:t>
            </a:fld>
            <a:endParaRPr lang="is-IS"/>
          </a:p>
        </p:txBody>
      </p:sp>
    </p:spTree>
    <p:extLst>
      <p:ext uri="{BB962C8B-B14F-4D97-AF65-F5344CB8AC3E}">
        <p14:creationId xmlns:p14="http://schemas.microsoft.com/office/powerpoint/2010/main" val="125950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41</a:t>
            </a:fld>
            <a:endParaRPr lang="is-IS"/>
          </a:p>
        </p:txBody>
      </p:sp>
    </p:spTree>
    <p:extLst>
      <p:ext uri="{BB962C8B-B14F-4D97-AF65-F5344CB8AC3E}">
        <p14:creationId xmlns:p14="http://schemas.microsoft.com/office/powerpoint/2010/main" val="249090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42</a:t>
            </a:fld>
            <a:endParaRPr lang="is-IS"/>
          </a:p>
        </p:txBody>
      </p:sp>
    </p:spTree>
    <p:extLst>
      <p:ext uri="{BB962C8B-B14F-4D97-AF65-F5344CB8AC3E}">
        <p14:creationId xmlns:p14="http://schemas.microsoft.com/office/powerpoint/2010/main" val="2133297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43</a:t>
            </a:fld>
            <a:endParaRPr lang="is-IS"/>
          </a:p>
        </p:txBody>
      </p:sp>
    </p:spTree>
    <p:extLst>
      <p:ext uri="{BB962C8B-B14F-4D97-AF65-F5344CB8AC3E}">
        <p14:creationId xmlns:p14="http://schemas.microsoft.com/office/powerpoint/2010/main" val="3292046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44</a:t>
            </a:fld>
            <a:endParaRPr lang="is-IS"/>
          </a:p>
        </p:txBody>
      </p:sp>
    </p:spTree>
    <p:extLst>
      <p:ext uri="{BB962C8B-B14F-4D97-AF65-F5344CB8AC3E}">
        <p14:creationId xmlns:p14="http://schemas.microsoft.com/office/powerpoint/2010/main" val="3274887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45</a:t>
            </a:fld>
            <a:endParaRPr lang="is-IS"/>
          </a:p>
        </p:txBody>
      </p:sp>
    </p:spTree>
    <p:extLst>
      <p:ext uri="{BB962C8B-B14F-4D97-AF65-F5344CB8AC3E}">
        <p14:creationId xmlns:p14="http://schemas.microsoft.com/office/powerpoint/2010/main" val="20783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10</a:t>
            </a:fld>
            <a:endParaRPr lang="is-IS"/>
          </a:p>
        </p:txBody>
      </p:sp>
    </p:spTree>
    <p:extLst>
      <p:ext uri="{BB962C8B-B14F-4D97-AF65-F5344CB8AC3E}">
        <p14:creationId xmlns:p14="http://schemas.microsoft.com/office/powerpoint/2010/main" val="3416196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46</a:t>
            </a:fld>
            <a:endParaRPr lang="is-IS"/>
          </a:p>
        </p:txBody>
      </p:sp>
    </p:spTree>
    <p:extLst>
      <p:ext uri="{BB962C8B-B14F-4D97-AF65-F5344CB8AC3E}">
        <p14:creationId xmlns:p14="http://schemas.microsoft.com/office/powerpoint/2010/main" val="1375803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47</a:t>
            </a:fld>
            <a:endParaRPr lang="is-IS"/>
          </a:p>
        </p:txBody>
      </p:sp>
    </p:spTree>
    <p:extLst>
      <p:ext uri="{BB962C8B-B14F-4D97-AF65-F5344CB8AC3E}">
        <p14:creationId xmlns:p14="http://schemas.microsoft.com/office/powerpoint/2010/main" val="3200071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48</a:t>
            </a:fld>
            <a:endParaRPr lang="is-IS"/>
          </a:p>
        </p:txBody>
      </p:sp>
    </p:spTree>
    <p:extLst>
      <p:ext uri="{BB962C8B-B14F-4D97-AF65-F5344CB8AC3E}">
        <p14:creationId xmlns:p14="http://schemas.microsoft.com/office/powerpoint/2010/main" val="2890984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49</a:t>
            </a:fld>
            <a:endParaRPr lang="is-IS"/>
          </a:p>
        </p:txBody>
      </p:sp>
    </p:spTree>
    <p:extLst>
      <p:ext uri="{BB962C8B-B14F-4D97-AF65-F5344CB8AC3E}">
        <p14:creationId xmlns:p14="http://schemas.microsoft.com/office/powerpoint/2010/main" val="118887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50</a:t>
            </a:fld>
            <a:endParaRPr lang="is-IS"/>
          </a:p>
        </p:txBody>
      </p:sp>
    </p:spTree>
    <p:extLst>
      <p:ext uri="{BB962C8B-B14F-4D97-AF65-F5344CB8AC3E}">
        <p14:creationId xmlns:p14="http://schemas.microsoft.com/office/powerpoint/2010/main" val="2021973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51</a:t>
            </a:fld>
            <a:endParaRPr lang="is-IS"/>
          </a:p>
        </p:txBody>
      </p:sp>
    </p:spTree>
    <p:extLst>
      <p:ext uri="{BB962C8B-B14F-4D97-AF65-F5344CB8AC3E}">
        <p14:creationId xmlns:p14="http://schemas.microsoft.com/office/powerpoint/2010/main" val="1495919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52</a:t>
            </a:fld>
            <a:endParaRPr lang="is-IS"/>
          </a:p>
        </p:txBody>
      </p:sp>
    </p:spTree>
    <p:extLst>
      <p:ext uri="{BB962C8B-B14F-4D97-AF65-F5344CB8AC3E}">
        <p14:creationId xmlns:p14="http://schemas.microsoft.com/office/powerpoint/2010/main" val="1078856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53</a:t>
            </a:fld>
            <a:endParaRPr lang="is-IS"/>
          </a:p>
        </p:txBody>
      </p:sp>
    </p:spTree>
    <p:extLst>
      <p:ext uri="{BB962C8B-B14F-4D97-AF65-F5344CB8AC3E}">
        <p14:creationId xmlns:p14="http://schemas.microsoft.com/office/powerpoint/2010/main" val="1969469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54</a:t>
            </a:fld>
            <a:endParaRPr lang="is-IS"/>
          </a:p>
        </p:txBody>
      </p:sp>
    </p:spTree>
    <p:extLst>
      <p:ext uri="{BB962C8B-B14F-4D97-AF65-F5344CB8AC3E}">
        <p14:creationId xmlns:p14="http://schemas.microsoft.com/office/powerpoint/2010/main" val="1111081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55</a:t>
            </a:fld>
            <a:endParaRPr lang="is-IS"/>
          </a:p>
        </p:txBody>
      </p:sp>
    </p:spTree>
    <p:extLst>
      <p:ext uri="{BB962C8B-B14F-4D97-AF65-F5344CB8AC3E}">
        <p14:creationId xmlns:p14="http://schemas.microsoft.com/office/powerpoint/2010/main" val="103224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56</a:t>
            </a:fld>
            <a:endParaRPr lang="is-IS"/>
          </a:p>
        </p:txBody>
      </p:sp>
    </p:spTree>
    <p:extLst>
      <p:ext uri="{BB962C8B-B14F-4D97-AF65-F5344CB8AC3E}">
        <p14:creationId xmlns:p14="http://schemas.microsoft.com/office/powerpoint/2010/main" val="3499964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57</a:t>
            </a:fld>
            <a:endParaRPr lang="is-IS"/>
          </a:p>
        </p:txBody>
      </p:sp>
    </p:spTree>
    <p:extLst>
      <p:ext uri="{BB962C8B-B14F-4D97-AF65-F5344CB8AC3E}">
        <p14:creationId xmlns:p14="http://schemas.microsoft.com/office/powerpoint/2010/main" val="2834367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58</a:t>
            </a:fld>
            <a:endParaRPr lang="is-IS"/>
          </a:p>
        </p:txBody>
      </p:sp>
    </p:spTree>
    <p:extLst>
      <p:ext uri="{BB962C8B-B14F-4D97-AF65-F5344CB8AC3E}">
        <p14:creationId xmlns:p14="http://schemas.microsoft.com/office/powerpoint/2010/main" val="39475310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59</a:t>
            </a:fld>
            <a:endParaRPr lang="is-IS"/>
          </a:p>
        </p:txBody>
      </p:sp>
    </p:spTree>
    <p:extLst>
      <p:ext uri="{BB962C8B-B14F-4D97-AF65-F5344CB8AC3E}">
        <p14:creationId xmlns:p14="http://schemas.microsoft.com/office/powerpoint/2010/main" val="3135282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60</a:t>
            </a:fld>
            <a:endParaRPr lang="is-IS"/>
          </a:p>
        </p:txBody>
      </p:sp>
    </p:spTree>
    <p:extLst>
      <p:ext uri="{BB962C8B-B14F-4D97-AF65-F5344CB8AC3E}">
        <p14:creationId xmlns:p14="http://schemas.microsoft.com/office/powerpoint/2010/main" val="208468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61</a:t>
            </a:fld>
            <a:endParaRPr lang="is-IS"/>
          </a:p>
        </p:txBody>
      </p:sp>
    </p:spTree>
    <p:extLst>
      <p:ext uri="{BB962C8B-B14F-4D97-AF65-F5344CB8AC3E}">
        <p14:creationId xmlns:p14="http://schemas.microsoft.com/office/powerpoint/2010/main" val="1959817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62</a:t>
            </a:fld>
            <a:endParaRPr lang="is-IS"/>
          </a:p>
        </p:txBody>
      </p:sp>
    </p:spTree>
    <p:extLst>
      <p:ext uri="{BB962C8B-B14F-4D97-AF65-F5344CB8AC3E}">
        <p14:creationId xmlns:p14="http://schemas.microsoft.com/office/powerpoint/2010/main" val="2203808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63</a:t>
            </a:fld>
            <a:endParaRPr lang="is-IS"/>
          </a:p>
        </p:txBody>
      </p:sp>
    </p:spTree>
    <p:extLst>
      <p:ext uri="{BB962C8B-B14F-4D97-AF65-F5344CB8AC3E}">
        <p14:creationId xmlns:p14="http://schemas.microsoft.com/office/powerpoint/2010/main" val="2034136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64</a:t>
            </a:fld>
            <a:endParaRPr lang="is-IS"/>
          </a:p>
        </p:txBody>
      </p:sp>
    </p:spTree>
    <p:extLst>
      <p:ext uri="{BB962C8B-B14F-4D97-AF65-F5344CB8AC3E}">
        <p14:creationId xmlns:p14="http://schemas.microsoft.com/office/powerpoint/2010/main" val="1593458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65</a:t>
            </a:fld>
            <a:endParaRPr lang="is-IS"/>
          </a:p>
        </p:txBody>
      </p:sp>
    </p:spTree>
    <p:extLst>
      <p:ext uri="{BB962C8B-B14F-4D97-AF65-F5344CB8AC3E}">
        <p14:creationId xmlns:p14="http://schemas.microsoft.com/office/powerpoint/2010/main" val="41318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nnispunktastaðgengill 1">
            <a:extLst>
              <a:ext uri="{FF2B5EF4-FFF2-40B4-BE49-F238E27FC236}">
                <a16:creationId xmlns:a16="http://schemas.microsoft.com/office/drawing/2014/main" id="{1BE148E4-AED4-4381-A846-32CEFB9272B3}"/>
              </a:ext>
            </a:extLst>
          </p:cNvPr>
          <p:cNvSpPr>
            <a:spLocks noGrp="1"/>
          </p:cNvSpPr>
          <p:nvPr>
            <p:ph type="body" idx="1"/>
          </p:nvPr>
        </p:nvSpPr>
        <p:spPr/>
        <p:txBody>
          <a:bodyPr/>
          <a:lstStyle/>
          <a:p>
            <a:endParaRPr lang="LID4096"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66</a:t>
            </a:fld>
            <a:endParaRPr lang="is-IS"/>
          </a:p>
        </p:txBody>
      </p:sp>
    </p:spTree>
    <p:extLst>
      <p:ext uri="{BB962C8B-B14F-4D97-AF65-F5344CB8AC3E}">
        <p14:creationId xmlns:p14="http://schemas.microsoft.com/office/powerpoint/2010/main" val="3204698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67</a:t>
            </a:fld>
            <a:endParaRPr lang="is-IS"/>
          </a:p>
        </p:txBody>
      </p:sp>
    </p:spTree>
    <p:extLst>
      <p:ext uri="{BB962C8B-B14F-4D97-AF65-F5344CB8AC3E}">
        <p14:creationId xmlns:p14="http://schemas.microsoft.com/office/powerpoint/2010/main" val="4256596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68</a:t>
            </a:fld>
            <a:endParaRPr lang="is-IS"/>
          </a:p>
        </p:txBody>
      </p:sp>
    </p:spTree>
    <p:extLst>
      <p:ext uri="{BB962C8B-B14F-4D97-AF65-F5344CB8AC3E}">
        <p14:creationId xmlns:p14="http://schemas.microsoft.com/office/powerpoint/2010/main" val="12641196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69</a:t>
            </a:fld>
            <a:endParaRPr lang="is-IS"/>
          </a:p>
        </p:txBody>
      </p:sp>
    </p:spTree>
    <p:extLst>
      <p:ext uri="{BB962C8B-B14F-4D97-AF65-F5344CB8AC3E}">
        <p14:creationId xmlns:p14="http://schemas.microsoft.com/office/powerpoint/2010/main" val="4031751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70</a:t>
            </a:fld>
            <a:endParaRPr lang="is-IS"/>
          </a:p>
        </p:txBody>
      </p:sp>
    </p:spTree>
    <p:extLst>
      <p:ext uri="{BB962C8B-B14F-4D97-AF65-F5344CB8AC3E}">
        <p14:creationId xmlns:p14="http://schemas.microsoft.com/office/powerpoint/2010/main" val="22219172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71</a:t>
            </a:fld>
            <a:endParaRPr lang="is-IS"/>
          </a:p>
        </p:txBody>
      </p:sp>
    </p:spTree>
    <p:extLst>
      <p:ext uri="{BB962C8B-B14F-4D97-AF65-F5344CB8AC3E}">
        <p14:creationId xmlns:p14="http://schemas.microsoft.com/office/powerpoint/2010/main" val="995038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72</a:t>
            </a:fld>
            <a:endParaRPr lang="is-IS"/>
          </a:p>
        </p:txBody>
      </p:sp>
    </p:spTree>
    <p:extLst>
      <p:ext uri="{BB962C8B-B14F-4D97-AF65-F5344CB8AC3E}">
        <p14:creationId xmlns:p14="http://schemas.microsoft.com/office/powerpoint/2010/main" val="12828963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73</a:t>
            </a:fld>
            <a:endParaRPr lang="is-IS">
              <a:solidFill>
                <a:prstClr val="black"/>
              </a:solidFill>
              <a:latin typeface="Calibri"/>
            </a:endParaRPr>
          </a:p>
        </p:txBody>
      </p:sp>
    </p:spTree>
    <p:extLst>
      <p:ext uri="{BB962C8B-B14F-4D97-AF65-F5344CB8AC3E}">
        <p14:creationId xmlns:p14="http://schemas.microsoft.com/office/powerpoint/2010/main" val="1397824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74</a:t>
            </a:fld>
            <a:endParaRPr lang="is-IS">
              <a:solidFill>
                <a:prstClr val="black"/>
              </a:solidFill>
              <a:latin typeface="Calibri"/>
            </a:endParaRPr>
          </a:p>
        </p:txBody>
      </p:sp>
    </p:spTree>
    <p:extLst>
      <p:ext uri="{BB962C8B-B14F-4D97-AF65-F5344CB8AC3E}">
        <p14:creationId xmlns:p14="http://schemas.microsoft.com/office/powerpoint/2010/main" val="40694296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Neðsta málsgreinin er viðbót MRN.</a:t>
            </a:r>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75</a:t>
            </a:fld>
            <a:endParaRPr lang="is-IS">
              <a:solidFill>
                <a:prstClr val="black"/>
              </a:solidFill>
              <a:latin typeface="Calibri"/>
            </a:endParaRPr>
          </a:p>
        </p:txBody>
      </p:sp>
    </p:spTree>
    <p:extLst>
      <p:ext uri="{BB962C8B-B14F-4D97-AF65-F5344CB8AC3E}">
        <p14:creationId xmlns:p14="http://schemas.microsoft.com/office/powerpoint/2010/main" val="227823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0" baseline="0" dirty="0"/>
              <a:t> </a:t>
            </a:r>
            <a:endParaRPr lang="is-IS" b="1" dirty="0"/>
          </a:p>
        </p:txBody>
      </p:sp>
      <p:sp>
        <p:nvSpPr>
          <p:cNvPr id="4" name="Slide Number Placeholder 3"/>
          <p:cNvSpPr>
            <a:spLocks noGrp="1"/>
          </p:cNvSpPr>
          <p:nvPr>
            <p:ph type="sldNum" sz="quarter" idx="10"/>
          </p:nvPr>
        </p:nvSpPr>
        <p:spPr/>
        <p:txBody>
          <a:bodyPr/>
          <a:lstStyle/>
          <a:p>
            <a:fld id="{C48CA608-679D-4850-89BB-6A415CD52362}" type="slidenum">
              <a:rPr lang="is-IS" smtClean="0"/>
              <a:t>13</a:t>
            </a:fld>
            <a:endParaRPr lang="is-IS"/>
          </a:p>
        </p:txBody>
      </p:sp>
    </p:spTree>
    <p:extLst>
      <p:ext uri="{BB962C8B-B14F-4D97-AF65-F5344CB8AC3E}">
        <p14:creationId xmlns:p14="http://schemas.microsoft.com/office/powerpoint/2010/main" val="13631581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76</a:t>
            </a:fld>
            <a:endParaRPr lang="is-IS">
              <a:solidFill>
                <a:prstClr val="black"/>
              </a:solidFill>
              <a:latin typeface="Calibri"/>
            </a:endParaRPr>
          </a:p>
        </p:txBody>
      </p:sp>
    </p:spTree>
    <p:extLst>
      <p:ext uri="{BB962C8B-B14F-4D97-AF65-F5344CB8AC3E}">
        <p14:creationId xmlns:p14="http://schemas.microsoft.com/office/powerpoint/2010/main" val="7613583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77</a:t>
            </a:fld>
            <a:endParaRPr lang="is-IS">
              <a:solidFill>
                <a:prstClr val="black"/>
              </a:solidFill>
              <a:latin typeface="Calibri"/>
            </a:endParaRPr>
          </a:p>
        </p:txBody>
      </p:sp>
    </p:spTree>
    <p:extLst>
      <p:ext uri="{BB962C8B-B14F-4D97-AF65-F5344CB8AC3E}">
        <p14:creationId xmlns:p14="http://schemas.microsoft.com/office/powerpoint/2010/main" val="11395331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 innan útgjaldaramma málefnasviðs.“ Hér erum við að ræða stofnanir, ekki eiga þær að nýta allan ramma sviðsins ;) Breyta í „… innan fjárveitinga (eða er það fjárheimilda?) ríkisaðila.“</a:t>
            </a:r>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78</a:t>
            </a:fld>
            <a:endParaRPr lang="is-IS">
              <a:solidFill>
                <a:prstClr val="black"/>
              </a:solidFill>
              <a:latin typeface="Calibri"/>
            </a:endParaRPr>
          </a:p>
        </p:txBody>
      </p:sp>
    </p:spTree>
    <p:extLst>
      <p:ext uri="{BB962C8B-B14F-4D97-AF65-F5344CB8AC3E}">
        <p14:creationId xmlns:p14="http://schemas.microsoft.com/office/powerpoint/2010/main" val="22083060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Örlítil breyting, aðallega á uppröðun. Teknar </a:t>
            </a:r>
            <a:r>
              <a:rPr lang="is-IS"/>
              <a:t>inn áskoranir …</a:t>
            </a:r>
            <a:endParaRPr lang="is-IS" dirty="0"/>
          </a:p>
        </p:txBody>
      </p:sp>
      <p:sp>
        <p:nvSpPr>
          <p:cNvPr id="4" name="Slide Number Placeholder 3"/>
          <p:cNvSpPr>
            <a:spLocks noGrp="1"/>
          </p:cNvSpPr>
          <p:nvPr>
            <p:ph type="sldNum" sz="quarter" idx="10"/>
          </p:nvPr>
        </p:nvSpPr>
        <p:spPr/>
        <p:txBody>
          <a:bodyPr/>
          <a:lstStyle/>
          <a:p>
            <a:pPr defTabSz="914291">
              <a:defRPr/>
            </a:pPr>
            <a:fld id="{24333D5D-45AB-4134-9754-D5161214699B}" type="slidenum">
              <a:rPr lang="is-IS">
                <a:solidFill>
                  <a:prstClr val="black"/>
                </a:solidFill>
                <a:latin typeface="Calibri"/>
              </a:rPr>
              <a:pPr defTabSz="914291">
                <a:defRPr/>
              </a:pPr>
              <a:t>79</a:t>
            </a:fld>
            <a:endParaRPr lang="is-IS">
              <a:solidFill>
                <a:prstClr val="black"/>
              </a:solidFill>
              <a:latin typeface="Calibri"/>
            </a:endParaRPr>
          </a:p>
        </p:txBody>
      </p:sp>
    </p:spTree>
    <p:extLst>
      <p:ext uri="{BB962C8B-B14F-4D97-AF65-F5344CB8AC3E}">
        <p14:creationId xmlns:p14="http://schemas.microsoft.com/office/powerpoint/2010/main" val="18836141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dirty="0"/>
          </a:p>
        </p:txBody>
      </p:sp>
      <p:sp>
        <p:nvSpPr>
          <p:cNvPr id="4" name="Skyggnunúmersstaðgengill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1AB2B9-075F-44CF-A2D9-7DE79075DA29}" type="slidenum">
              <a:rPr kumimoji="0" lang="is-I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is-I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5724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228725"/>
            <a:ext cx="4425950" cy="3319463"/>
          </a:xfrm>
        </p:spPr>
      </p:sp>
      <p:sp>
        <p:nvSpPr>
          <p:cNvPr id="3" name="Notes Placeholder 2"/>
          <p:cNvSpPr>
            <a:spLocks noGrp="1"/>
          </p:cNvSpPr>
          <p:nvPr>
            <p:ph type="body" idx="1"/>
          </p:nvPr>
        </p:nvSpPr>
        <p:spPr/>
        <p:txBody>
          <a:bodyPr>
            <a:normAutofit fontScale="92500"/>
          </a:bodyPr>
          <a:lstStyle/>
          <a:p>
            <a:pPr>
              <a:spcAft>
                <a:spcPts val="1187"/>
              </a:spcAft>
            </a:pPr>
            <a:r>
              <a:rPr lang="is-IS" b="1" dirty="0"/>
              <a:t>Hugmyndir að mælikvörðum:</a:t>
            </a:r>
          </a:p>
          <a:p>
            <a:pPr>
              <a:spcAft>
                <a:spcPts val="1187"/>
              </a:spcAft>
            </a:pPr>
            <a:endParaRPr lang="is-IS" b="1" dirty="0"/>
          </a:p>
          <a:p>
            <a:pPr defTabSz="904433">
              <a:spcAft>
                <a:spcPts val="1187"/>
              </a:spcAft>
              <a:defRPr/>
            </a:pPr>
            <a:r>
              <a:rPr lang="is-IS" dirty="0"/>
              <a:t>Rýnihópar og kannanir (þ.m.t. hlustendamælingar) meðal hagsmunaaðila og haghafa:</a:t>
            </a:r>
          </a:p>
          <a:p>
            <a:pPr marL="226108" indent="-226108">
              <a:spcAft>
                <a:spcPts val="1187"/>
              </a:spcAft>
              <a:buFont typeface="+mj-lt"/>
              <a:buAutoNum type="arabicPeriod"/>
            </a:pPr>
            <a:r>
              <a:rPr lang="is-IS" dirty="0"/>
              <a:t>Hlutfall aldurshópa sem nýtir fjölmiðilinn</a:t>
            </a:r>
          </a:p>
          <a:p>
            <a:pPr marL="226108" indent="-226108">
              <a:spcAft>
                <a:spcPts val="1187"/>
              </a:spcAft>
              <a:buFont typeface="+mj-lt"/>
              <a:buAutoNum type="arabicPeriod"/>
            </a:pPr>
            <a:r>
              <a:rPr lang="is-IS" dirty="0"/>
              <a:t>Hlutfall fólks á aldrinum 12-20 ára sem nýtir rafræna miðlun (</a:t>
            </a:r>
            <a:r>
              <a:rPr lang="is-IS" dirty="0" err="1"/>
              <a:t>snjalltæki</a:t>
            </a:r>
            <a:r>
              <a:rPr lang="is-IS" dirty="0"/>
              <a:t>, tölvur, sjónvarp eftir pöntun)</a:t>
            </a:r>
          </a:p>
          <a:p>
            <a:pPr marL="226108" indent="-226108">
              <a:spcAft>
                <a:spcPts val="1187"/>
              </a:spcAft>
              <a:buFont typeface="+mj-lt"/>
              <a:buAutoNum type="arabicPeriod"/>
            </a:pPr>
            <a:r>
              <a:rPr lang="is-IS" dirty="0"/>
              <a:t>Hlutfall umfjöllunar af borgarsvæðum / landsbyggð</a:t>
            </a:r>
          </a:p>
          <a:p>
            <a:pPr marL="226108" indent="-226108">
              <a:spcAft>
                <a:spcPts val="1187"/>
              </a:spcAft>
              <a:buFont typeface="+mj-lt"/>
              <a:buAutoNum type="arabicPeriod"/>
            </a:pPr>
            <a:r>
              <a:rPr lang="is-IS" dirty="0"/>
              <a:t>Hlutfall kynja í dagskrárgerð og sem viðmælendur</a:t>
            </a:r>
          </a:p>
          <a:p>
            <a:pPr marL="226108" indent="-226108">
              <a:spcAft>
                <a:spcPts val="1187"/>
              </a:spcAft>
              <a:buFont typeface="+mj-lt"/>
              <a:buAutoNum type="arabicPeriod"/>
            </a:pPr>
            <a:r>
              <a:rPr lang="is-IS" dirty="0"/>
              <a:t>Ánægja fólks með áherslur í dagskrá </a:t>
            </a:r>
          </a:p>
          <a:p>
            <a:pPr>
              <a:spcAft>
                <a:spcPts val="1187"/>
              </a:spcAft>
            </a:pPr>
            <a:r>
              <a:rPr lang="is-IS" dirty="0"/>
              <a:t>- speglar Norrænt mannlíf á víðtækan og fjölbreyttan hátt?</a:t>
            </a:r>
          </a:p>
          <a:p>
            <a:pPr>
              <a:spcAft>
                <a:spcPts val="1187"/>
              </a:spcAft>
            </a:pPr>
            <a:r>
              <a:rPr lang="is-IS" dirty="0"/>
              <a:t>- jafnvægi milli fræðslu og menningar?</a:t>
            </a:r>
          </a:p>
          <a:p>
            <a:pPr>
              <a:spcAft>
                <a:spcPts val="1187"/>
              </a:spcAft>
            </a:pPr>
            <a:r>
              <a:rPr lang="is-IS" dirty="0"/>
              <a:t>- traust á fréttastofu?</a:t>
            </a:r>
          </a:p>
          <a:p>
            <a:pPr>
              <a:spcAft>
                <a:spcPts val="1187"/>
              </a:spcAft>
            </a:pPr>
            <a:r>
              <a:rPr lang="is-IS" dirty="0"/>
              <a:t>6. Hlutfall umfjöllunar í dagskrá sem er sprottið úr leit að hugmyndum frá almenningi</a:t>
            </a:r>
          </a:p>
          <a:p>
            <a:pPr>
              <a:spcAft>
                <a:spcPts val="1187"/>
              </a:spcAft>
            </a:pPr>
            <a:r>
              <a:rPr lang="is-IS" dirty="0"/>
              <a:t>7. Hlutfall ábendinga/hugmynda sem endurspeglast í breyttri þjónustu</a:t>
            </a:r>
          </a:p>
          <a:p>
            <a:pPr>
              <a:spcAft>
                <a:spcPts val="1187"/>
              </a:spcAft>
            </a:pPr>
            <a:endParaRPr lang="is-IS" dirty="0"/>
          </a:p>
        </p:txBody>
      </p:sp>
      <p:sp>
        <p:nvSpPr>
          <p:cNvPr id="4" name="Slide Number Placeholder 3"/>
          <p:cNvSpPr>
            <a:spLocks noGrp="1"/>
          </p:cNvSpPr>
          <p:nvPr>
            <p:ph type="sldNum" sz="quarter" idx="10"/>
          </p:nvPr>
        </p:nvSpPr>
        <p:spPr/>
        <p:txBody>
          <a:bodyPr/>
          <a:lstStyle/>
          <a:p>
            <a:pPr defTabSz="904433">
              <a:defRPr/>
            </a:pPr>
            <a:fld id="{24333D5D-45AB-4134-9754-D5161214699B}" type="slidenum">
              <a:rPr lang="is-IS">
                <a:solidFill>
                  <a:prstClr val="black"/>
                </a:solidFill>
                <a:latin typeface="Calibri" panose="020F0502020204030204"/>
              </a:rPr>
              <a:pPr defTabSz="904433">
                <a:defRPr/>
              </a:pPr>
              <a:t>81</a:t>
            </a:fld>
            <a:endParaRPr lang="is-IS">
              <a:solidFill>
                <a:prstClr val="black"/>
              </a:solidFill>
              <a:latin typeface="Calibri" panose="020F0502020204030204"/>
            </a:endParaRPr>
          </a:p>
        </p:txBody>
      </p:sp>
    </p:spTree>
    <p:extLst>
      <p:ext uri="{BB962C8B-B14F-4D97-AF65-F5344CB8AC3E}">
        <p14:creationId xmlns:p14="http://schemas.microsoft.com/office/powerpoint/2010/main" val="33516643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228725"/>
            <a:ext cx="4425950" cy="3319463"/>
          </a:xfrm>
        </p:spPr>
      </p:sp>
      <p:sp>
        <p:nvSpPr>
          <p:cNvPr id="3" name="Notes Placeholder 2"/>
          <p:cNvSpPr>
            <a:spLocks noGrp="1"/>
          </p:cNvSpPr>
          <p:nvPr>
            <p:ph type="body" idx="1"/>
          </p:nvPr>
        </p:nvSpPr>
        <p:spPr/>
        <p:txBody>
          <a:bodyPr/>
          <a:lstStyle/>
          <a:p>
            <a:pPr>
              <a:spcAft>
                <a:spcPts val="1187"/>
              </a:spcAft>
            </a:pPr>
            <a:r>
              <a:rPr lang="is-IS" b="1" dirty="0"/>
              <a:t>Hugmyndir að mælikvörðum:</a:t>
            </a:r>
          </a:p>
          <a:p>
            <a:pPr>
              <a:spcAft>
                <a:spcPts val="1187"/>
              </a:spcAft>
            </a:pPr>
            <a:r>
              <a:rPr lang="is-IS" dirty="0"/>
              <a:t>1. Ánægja gesta (</a:t>
            </a:r>
            <a:r>
              <a:rPr lang="is-IS" dirty="0" err="1"/>
              <a:t>Kalmarsambandsbúa</a:t>
            </a:r>
            <a:r>
              <a:rPr lang="is-IS" dirty="0"/>
              <a:t> sem annarra) með þjónustu þjóðgarðanna (þjónustukönnun):</a:t>
            </a:r>
          </a:p>
          <a:p>
            <a:pPr marL="169581" indent="-169581">
              <a:spcAft>
                <a:spcPts val="1187"/>
              </a:spcAft>
              <a:buFontTx/>
              <a:buChar char="-"/>
            </a:pPr>
            <a:r>
              <a:rPr lang="is-IS" dirty="0"/>
              <a:t>upplifun</a:t>
            </a:r>
          </a:p>
          <a:p>
            <a:pPr marL="169581" indent="-169581">
              <a:spcAft>
                <a:spcPts val="1187"/>
              </a:spcAft>
              <a:buFontTx/>
              <a:buChar char="-"/>
            </a:pPr>
            <a:r>
              <a:rPr lang="is-IS" dirty="0"/>
              <a:t>fræðslu</a:t>
            </a:r>
          </a:p>
          <a:p>
            <a:pPr marL="169581" indent="-169581">
              <a:spcAft>
                <a:spcPts val="1187"/>
              </a:spcAft>
              <a:buFontTx/>
              <a:buChar char="-"/>
            </a:pPr>
            <a:r>
              <a:rPr lang="is-IS" dirty="0"/>
              <a:t>aðgengi</a:t>
            </a:r>
          </a:p>
          <a:p>
            <a:pPr>
              <a:spcAft>
                <a:spcPts val="1187"/>
              </a:spcAft>
            </a:pPr>
            <a:r>
              <a:rPr lang="is-IS" dirty="0"/>
              <a:t>- grunnþjónustu (vatn, salerni,…)</a:t>
            </a:r>
          </a:p>
          <a:p>
            <a:pPr>
              <a:spcAft>
                <a:spcPts val="1187"/>
              </a:spcAft>
            </a:pPr>
            <a:endParaRPr lang="is-IS" dirty="0"/>
          </a:p>
          <a:p>
            <a:pPr defTabSz="904433">
              <a:spcAft>
                <a:spcPts val="1187"/>
              </a:spcAft>
              <a:defRPr/>
            </a:pPr>
            <a:r>
              <a:rPr lang="is-IS" dirty="0"/>
              <a:t>2. Aukið traust almennings innan </a:t>
            </a:r>
            <a:r>
              <a:rPr lang="is-IS" dirty="0" err="1"/>
              <a:t>Kalmarsambandsins</a:t>
            </a:r>
            <a:r>
              <a:rPr lang="is-IS" dirty="0"/>
              <a:t> (traust kannanir)</a:t>
            </a:r>
          </a:p>
          <a:p>
            <a:pPr marL="169581" indent="-169581">
              <a:spcAft>
                <a:spcPts val="1187"/>
              </a:spcAft>
              <a:buFontTx/>
              <a:buChar char="-"/>
            </a:pPr>
            <a:r>
              <a:rPr lang="is-IS" dirty="0"/>
              <a:t>Jafnvægi milli verndar og nýtingar (sjálfbærni náttúru og ferðaþjónustu)</a:t>
            </a:r>
          </a:p>
          <a:p>
            <a:pPr marL="169581" indent="-169581">
              <a:spcAft>
                <a:spcPts val="1187"/>
              </a:spcAft>
              <a:buFontTx/>
              <a:buChar char="-"/>
            </a:pPr>
            <a:r>
              <a:rPr lang="is-IS" dirty="0"/>
              <a:t>Með uppbyggingu ferðamannastaða og grunninnviði ferðaþjónustu</a:t>
            </a:r>
          </a:p>
          <a:p>
            <a:pPr>
              <a:spcAft>
                <a:spcPts val="1187"/>
              </a:spcAft>
            </a:pPr>
            <a:endParaRPr lang="is-IS" dirty="0"/>
          </a:p>
          <a:p>
            <a:pPr>
              <a:spcAft>
                <a:spcPts val="1187"/>
              </a:spcAft>
            </a:pPr>
            <a:r>
              <a:rPr lang="is-IS" dirty="0"/>
              <a:t>3. Mæling á styrk byggða og atvinnustigs</a:t>
            </a:r>
          </a:p>
          <a:p>
            <a:pPr>
              <a:spcAft>
                <a:spcPts val="1187"/>
              </a:spcAft>
            </a:pPr>
            <a:endParaRPr lang="is-IS" dirty="0">
              <a:solidFill>
                <a:srgbClr val="EC5500"/>
              </a:solidFill>
            </a:endParaRPr>
          </a:p>
          <a:p>
            <a:pPr>
              <a:spcAft>
                <a:spcPts val="1187"/>
              </a:spcAft>
            </a:pPr>
            <a:endParaRPr lang="is-IS" dirty="0">
              <a:solidFill>
                <a:srgbClr val="EC5500"/>
              </a:solidFill>
            </a:endParaRPr>
          </a:p>
          <a:p>
            <a:pPr>
              <a:spcAft>
                <a:spcPts val="1187"/>
              </a:spcAft>
            </a:pPr>
            <a:endParaRPr lang="is-IS" dirty="0">
              <a:solidFill>
                <a:srgbClr val="EC5500"/>
              </a:solidFill>
            </a:endParaRPr>
          </a:p>
          <a:p>
            <a:pPr>
              <a:spcAft>
                <a:spcPts val="1187"/>
              </a:spcAft>
            </a:pPr>
            <a:endParaRPr lang="is-IS" dirty="0">
              <a:solidFill>
                <a:srgbClr val="EC5500"/>
              </a:solidFill>
            </a:endParaRPr>
          </a:p>
          <a:p>
            <a:endParaRPr lang="is-IS" dirty="0"/>
          </a:p>
        </p:txBody>
      </p:sp>
      <p:sp>
        <p:nvSpPr>
          <p:cNvPr id="4" name="Slide Number Placeholder 3"/>
          <p:cNvSpPr>
            <a:spLocks noGrp="1"/>
          </p:cNvSpPr>
          <p:nvPr>
            <p:ph type="sldNum" sz="quarter" idx="10"/>
          </p:nvPr>
        </p:nvSpPr>
        <p:spPr/>
        <p:txBody>
          <a:bodyPr/>
          <a:lstStyle/>
          <a:p>
            <a:pPr defTabSz="904433">
              <a:defRPr/>
            </a:pPr>
            <a:fld id="{24333D5D-45AB-4134-9754-D5161214699B}" type="slidenum">
              <a:rPr lang="is-IS">
                <a:solidFill>
                  <a:prstClr val="black"/>
                </a:solidFill>
                <a:latin typeface="Calibri" panose="020F0502020204030204"/>
              </a:rPr>
              <a:pPr defTabSz="904433">
                <a:defRPr/>
              </a:pPr>
              <a:t>82</a:t>
            </a:fld>
            <a:endParaRPr lang="is-IS">
              <a:solidFill>
                <a:prstClr val="black"/>
              </a:solidFill>
              <a:latin typeface="Calibri" panose="020F0502020204030204"/>
            </a:endParaRPr>
          </a:p>
        </p:txBody>
      </p:sp>
    </p:spTree>
    <p:extLst>
      <p:ext uri="{BB962C8B-B14F-4D97-AF65-F5344CB8AC3E}">
        <p14:creationId xmlns:p14="http://schemas.microsoft.com/office/powerpoint/2010/main" val="3687857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dirty="0"/>
          </a:p>
        </p:txBody>
      </p:sp>
      <p:sp>
        <p:nvSpPr>
          <p:cNvPr id="4" name="Skyggnunúmersstaðgengill 3"/>
          <p:cNvSpPr>
            <a:spLocks noGrp="1"/>
          </p:cNvSpPr>
          <p:nvPr>
            <p:ph type="sldNum" sz="quarter" idx="10"/>
          </p:nvPr>
        </p:nvSpPr>
        <p:spPr/>
        <p:txBody>
          <a:bodyPr/>
          <a:lstStyle/>
          <a:p>
            <a:fld id="{F71AB2B9-075F-44CF-A2D9-7DE79075DA29}" type="slidenum">
              <a:rPr lang="is-IS" smtClean="0"/>
              <a:pPr/>
              <a:t>83</a:t>
            </a:fld>
            <a:endParaRPr lang="is-IS"/>
          </a:p>
        </p:txBody>
      </p:sp>
    </p:spTree>
    <p:extLst>
      <p:ext uri="{BB962C8B-B14F-4D97-AF65-F5344CB8AC3E}">
        <p14:creationId xmlns:p14="http://schemas.microsoft.com/office/powerpoint/2010/main" val="285198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14</a:t>
            </a:fld>
            <a:endParaRPr lang="is-IS"/>
          </a:p>
        </p:txBody>
      </p:sp>
    </p:spTree>
    <p:extLst>
      <p:ext uri="{BB962C8B-B14F-4D97-AF65-F5344CB8AC3E}">
        <p14:creationId xmlns:p14="http://schemas.microsoft.com/office/powerpoint/2010/main" val="360540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a:p>
        </p:txBody>
      </p:sp>
      <p:sp>
        <p:nvSpPr>
          <p:cNvPr id="4" name="Skyggnunúmersstaðgengill 3"/>
          <p:cNvSpPr>
            <a:spLocks noGrp="1"/>
          </p:cNvSpPr>
          <p:nvPr>
            <p:ph type="sldNum" sz="quarter" idx="10"/>
          </p:nvPr>
        </p:nvSpPr>
        <p:spPr/>
        <p:txBody>
          <a:bodyPr/>
          <a:lstStyle/>
          <a:p>
            <a:fld id="{F71AB2B9-075F-44CF-A2D9-7DE79075DA29}" type="slidenum">
              <a:rPr lang="is-IS" smtClean="0"/>
              <a:pPr/>
              <a:t>15</a:t>
            </a:fld>
            <a:endParaRPr lang="is-IS"/>
          </a:p>
        </p:txBody>
      </p:sp>
    </p:spTree>
    <p:extLst>
      <p:ext uri="{BB962C8B-B14F-4D97-AF65-F5344CB8AC3E}">
        <p14:creationId xmlns:p14="http://schemas.microsoft.com/office/powerpoint/2010/main" val="86947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ilsíða">
    <p:spTree>
      <p:nvGrpSpPr>
        <p:cNvPr id="1" name=""/>
        <p:cNvGrpSpPr/>
        <p:nvPr/>
      </p:nvGrpSpPr>
      <p:grpSpPr>
        <a:xfrm>
          <a:off x="0" y="0"/>
          <a:ext cx="0" cy="0"/>
          <a:chOff x="0" y="0"/>
          <a:chExt cx="0" cy="0"/>
        </a:xfrm>
      </p:grpSpPr>
      <p:pic>
        <p:nvPicPr>
          <p:cNvPr id="3" name="Picture 2" descr="FJR-merki_400_isl.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6760" y="841756"/>
            <a:ext cx="4320540" cy="1152144"/>
          </a:xfrm>
          <a:prstGeom prst="rect">
            <a:avLst/>
          </a:prstGeom>
        </p:spPr>
      </p:pic>
      <p:sp>
        <p:nvSpPr>
          <p:cNvPr id="2" name="Title 1"/>
          <p:cNvSpPr>
            <a:spLocks noGrp="1"/>
          </p:cNvSpPr>
          <p:nvPr>
            <p:ph type="ctrTitle" hasCustomPrompt="1"/>
          </p:nvPr>
        </p:nvSpPr>
        <p:spPr>
          <a:xfrm>
            <a:off x="993913" y="3822700"/>
            <a:ext cx="7156174"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chemeClr val="tx2"/>
                </a:solidFill>
              </a:defRPr>
            </a:lvl1pPr>
          </a:lstStyle>
          <a:p>
            <a:r>
              <a:rPr lang="is-IS" dirty="0"/>
              <a:t>TITILL KYNNINGAR</a:t>
            </a:r>
            <a:br>
              <a:rPr lang="is-IS" dirty="0"/>
            </a:br>
            <a:r>
              <a:rPr lang="is-IS" dirty="0"/>
              <a:t>allt að tvær línur</a:t>
            </a:r>
            <a:endParaRPr lang="en-US" dirty="0"/>
          </a:p>
        </p:txBody>
      </p:sp>
      <p:sp>
        <p:nvSpPr>
          <p:cNvPr id="10" name="Text Placeholder 9"/>
          <p:cNvSpPr>
            <a:spLocks noGrp="1"/>
          </p:cNvSpPr>
          <p:nvPr>
            <p:ph type="body" sz="quarter" idx="13" hasCustomPrompt="1"/>
          </p:nvPr>
        </p:nvSpPr>
        <p:spPr>
          <a:xfrm>
            <a:off x="993912" y="4832298"/>
            <a:ext cx="4644888" cy="997004"/>
          </a:xfrm>
          <a:prstGeom prst="rect">
            <a:avLst/>
          </a:prstGeom>
        </p:spPr>
        <p:txBody>
          <a:bodyPr/>
          <a:lstStyle>
            <a:lvl1pPr marL="0" indent="0">
              <a:buNone/>
              <a:defRPr sz="2100" b="1" i="0" baseline="0">
                <a:solidFill>
                  <a:schemeClr val="tx1"/>
                </a:solidFill>
              </a:defRPr>
            </a:lvl1pPr>
          </a:lstStyle>
          <a:p>
            <a:pPr lvl="0"/>
            <a:r>
              <a:rPr lang="is-IS" dirty="0"/>
              <a:t>Undirtitill með nánari upplýsingum – smelltu til að breyta</a:t>
            </a:r>
          </a:p>
        </p:txBody>
      </p:sp>
      <p:sp>
        <p:nvSpPr>
          <p:cNvPr id="5" name="Text Placeholder 9"/>
          <p:cNvSpPr>
            <a:spLocks noGrp="1"/>
          </p:cNvSpPr>
          <p:nvPr>
            <p:ph type="body" sz="quarter" idx="14" hasCustomPrompt="1"/>
          </p:nvPr>
        </p:nvSpPr>
        <p:spPr>
          <a:xfrm>
            <a:off x="993912" y="5867402"/>
            <a:ext cx="4644888" cy="292100"/>
          </a:xfrm>
          <a:prstGeom prst="rect">
            <a:avLst/>
          </a:prstGeom>
        </p:spPr>
        <p:txBody>
          <a:bodyPr/>
          <a:lstStyle>
            <a:lvl1pPr marL="0" indent="0">
              <a:buNone/>
              <a:defRPr sz="1300" b="0" i="0" baseline="0">
                <a:solidFill>
                  <a:schemeClr val="tx1"/>
                </a:solidFill>
              </a:defRPr>
            </a:lvl1pPr>
          </a:lstStyle>
          <a:p>
            <a:pPr lvl="0"/>
            <a:r>
              <a:rPr lang="is-IS" dirty="0"/>
              <a:t>Höfundur og/eða dagsetning</a:t>
            </a:r>
          </a:p>
        </p:txBody>
      </p:sp>
      <p:sp>
        <p:nvSpPr>
          <p:cNvPr id="15" name="Rectangle 14"/>
          <p:cNvSpPr/>
          <p:nvPr/>
        </p:nvSpPr>
        <p:spPr>
          <a:xfrm>
            <a:off x="0" y="3956051"/>
            <a:ext cx="180000" cy="1800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Tree>
    <p:extLst>
      <p:ext uri="{BB962C8B-B14F-4D97-AF65-F5344CB8AC3E}">
        <p14:creationId xmlns:p14="http://schemas.microsoft.com/office/powerpoint/2010/main" val="268373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menn texta og efnis glær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850" y="1117603"/>
            <a:ext cx="8274100" cy="4948519"/>
          </a:xfrm>
          <a:prstGeom prst="rect">
            <a:avLst/>
          </a:prstGeom>
        </p:spPr>
        <p:txBody>
          <a:bodyPr/>
          <a:lstStyle>
            <a:lvl2pPr>
              <a:defRPr>
                <a:latin typeface="Corbel"/>
              </a:defRPr>
            </a:lvl2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r>
              <a:rPr lang="en-US" dirty="0" err="1"/>
              <a:t>eða</a:t>
            </a:r>
            <a:r>
              <a:rPr lang="en-US" dirty="0"/>
              <a:t> </a:t>
            </a:r>
            <a:r>
              <a:rPr lang="en-US" dirty="0" err="1"/>
              <a:t>veldu</a:t>
            </a:r>
            <a:r>
              <a:rPr lang="en-US" dirty="0"/>
              <a:t> </a:t>
            </a:r>
            <a:r>
              <a:rPr lang="en-US" dirty="0" err="1"/>
              <a:t>tákn</a:t>
            </a:r>
            <a:r>
              <a:rPr lang="en-US" dirty="0"/>
              <a:t> </a:t>
            </a:r>
          </a:p>
          <a:p>
            <a:pPr lvl="3"/>
            <a:r>
              <a:rPr lang="is-IS" dirty="0"/>
              <a:t>Annað stig</a:t>
            </a:r>
          </a:p>
          <a:p>
            <a:pPr lvl="4"/>
            <a:r>
              <a:rPr lang="is-IS" dirty="0"/>
              <a:t>Þriðja stig</a:t>
            </a:r>
          </a:p>
          <a:p>
            <a:pPr lvl="5"/>
            <a:r>
              <a:rPr lang="is-IS" dirty="0"/>
              <a:t>Fjórða stig</a:t>
            </a:r>
          </a:p>
          <a:p>
            <a:pPr lvl="6"/>
            <a:r>
              <a:rPr lang="is-IS" dirty="0"/>
              <a:t>Fimmta stig</a:t>
            </a:r>
          </a:p>
        </p:txBody>
      </p:sp>
      <p:sp>
        <p:nvSpPr>
          <p:cNvPr id="4" name="Rectangle 4"/>
          <p:cNvSpPr>
            <a:spLocks noGrp="1" noChangeArrowheads="1"/>
          </p:cNvSpPr>
          <p:nvPr>
            <p:ph type="dt" sz="half" idx="10"/>
          </p:nvPr>
        </p:nvSpPr>
        <p:spPr>
          <a:ln/>
        </p:spPr>
        <p:txBody>
          <a:bodyPr/>
          <a:lstStyle>
            <a:lvl1pPr>
              <a:defRPr/>
            </a:lvl1pPr>
          </a:lstStyle>
          <a:p>
            <a:fld id="{30FEBF17-967E-AF44-92C3-138EE2DEDEAF}" type="datetime1">
              <a:rPr lang="is-IS" smtClean="0"/>
              <a:t>3.10.2018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7" name="Title Placeholder 4"/>
          <p:cNvSpPr>
            <a:spLocks noGrp="1"/>
          </p:cNvSpPr>
          <p:nvPr>
            <p:ph type="title" hasCustomPrompt="1"/>
          </p:nvPr>
        </p:nvSpPr>
        <p:spPr>
          <a:xfrm>
            <a:off x="457200" y="304804"/>
            <a:ext cx="8286750" cy="603251"/>
          </a:xfrm>
          <a:prstGeom prst="rect">
            <a:avLst/>
          </a:prstGeom>
        </p:spPr>
        <p:txBody>
          <a:bodyPr vert="horz" lIns="109727" tIns="54864" rIns="109727" bIns="54864" rtlCol="0" anchor="ctr">
            <a:normAutofit/>
          </a:bodyPr>
          <a:lstStyle>
            <a:lvl1pPr>
              <a:defRPr>
                <a:solidFill>
                  <a:schemeClr val="tx2"/>
                </a:solidFill>
              </a:defRPr>
            </a:lvl1pPr>
          </a:lstStyle>
          <a:p>
            <a:r>
              <a:rPr lang="is-IS" dirty="0"/>
              <a:t>SMELLTU TIL AÐ BREYTA FYRIRSÖGN</a:t>
            </a:r>
            <a:endParaRPr lang="en-US" dirty="0"/>
          </a:p>
        </p:txBody>
      </p:sp>
      <p:sp>
        <p:nvSpPr>
          <p:cNvPr id="2" name="Slide Number Placeholder 1"/>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1147405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ill, Texti og stuðningsefni 2 dlk">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461432" y="1123954"/>
            <a:ext cx="4057650" cy="4933951"/>
          </a:xfrm>
          <a:prstGeom prst="rect">
            <a:avLst/>
          </a:prstGeom>
        </p:spPr>
        <p:txBody>
          <a:bodyPr>
            <a:normAutofit/>
          </a:bodyPr>
          <a:lstStyle>
            <a:lvl1pPr>
              <a:defRPr sz="2000">
                <a:solidFill>
                  <a:schemeClr val="tx1"/>
                </a:solidFill>
              </a:defRPr>
            </a:lvl1pPr>
            <a:lvl2pPr>
              <a:defRPr baseline="0">
                <a:latin typeface="Corbel"/>
              </a:defRPr>
            </a:lvl2pPr>
            <a:lvl4pPr>
              <a:defRPr sz="1800"/>
            </a:lvl4pPr>
            <a:lvl5pPr>
              <a:defRPr sz="1800"/>
            </a:lvl5pPr>
            <a:lvl6pPr>
              <a:defRPr sz="1800"/>
            </a:lvl6pPr>
            <a:lvl7pPr>
              <a:defRPr sz="1800"/>
            </a:lvl7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3"/>
            <a:r>
              <a:rPr lang="is-IS" dirty="0"/>
              <a:t>Annað stig</a:t>
            </a:r>
          </a:p>
          <a:p>
            <a:pPr lvl="4"/>
            <a:r>
              <a:rPr lang="is-IS" dirty="0"/>
              <a:t>Þriðja stig</a:t>
            </a:r>
          </a:p>
          <a:p>
            <a:pPr lvl="5"/>
            <a:r>
              <a:rPr lang="is-IS" dirty="0"/>
              <a:t>Fjórða stig</a:t>
            </a:r>
          </a:p>
          <a:p>
            <a:pPr lvl="6"/>
            <a:r>
              <a:rPr lang="is-IS" dirty="0"/>
              <a:t>Fimmta stig</a:t>
            </a:r>
          </a:p>
        </p:txBody>
      </p:sp>
      <p:sp>
        <p:nvSpPr>
          <p:cNvPr id="4" name="Content Placeholder 3"/>
          <p:cNvSpPr>
            <a:spLocks noGrp="1"/>
          </p:cNvSpPr>
          <p:nvPr>
            <p:ph sz="half" idx="2" hasCustomPrompt="1"/>
          </p:nvPr>
        </p:nvSpPr>
        <p:spPr>
          <a:xfrm>
            <a:off x="4673600" y="1123955"/>
            <a:ext cx="4070350" cy="4933951"/>
          </a:xfrm>
          <a:prstGeom prst="rect">
            <a:avLst/>
          </a:prstGeom>
        </p:spPr>
        <p:txBody>
          <a:bodyPr>
            <a:normAutofit/>
          </a:bodyPr>
          <a:lstStyle>
            <a:lvl1pPr>
              <a:defRPr sz="2000" baseline="0">
                <a:solidFill>
                  <a:srgbClr val="3C3C3B"/>
                </a:solidFill>
              </a:defRPr>
            </a:lvl1pPr>
          </a:lstStyle>
          <a:p>
            <a:pPr lvl="0"/>
            <a:r>
              <a:rPr lang="en-US" dirty="0" err="1"/>
              <a:t>Smelltu</a:t>
            </a:r>
            <a:r>
              <a:rPr lang="en-US" dirty="0"/>
              <a:t> </a:t>
            </a:r>
            <a:r>
              <a:rPr lang="en-US" dirty="0" err="1"/>
              <a:t>á</a:t>
            </a:r>
            <a:r>
              <a:rPr lang="en-US" dirty="0"/>
              <a:t> </a:t>
            </a:r>
            <a:r>
              <a:rPr lang="en-US" dirty="0" err="1"/>
              <a:t>tákn</a:t>
            </a:r>
            <a:r>
              <a:rPr lang="en-US" dirty="0"/>
              <a:t> </a:t>
            </a:r>
            <a:r>
              <a:rPr lang="en-US" dirty="0" err="1"/>
              <a:t>fyrir</a:t>
            </a:r>
            <a:r>
              <a:rPr lang="en-US" dirty="0"/>
              <a:t> </a:t>
            </a:r>
            <a:r>
              <a:rPr lang="en-US" dirty="0" err="1"/>
              <a:t>graf</a:t>
            </a:r>
            <a:r>
              <a:rPr lang="en-US" dirty="0"/>
              <a:t> …</a:t>
            </a:r>
          </a:p>
        </p:txBody>
      </p:sp>
      <p:sp>
        <p:nvSpPr>
          <p:cNvPr id="5" name="Rectangle 4"/>
          <p:cNvSpPr>
            <a:spLocks noGrp="1" noChangeArrowheads="1"/>
          </p:cNvSpPr>
          <p:nvPr>
            <p:ph type="dt" sz="half" idx="10"/>
          </p:nvPr>
        </p:nvSpPr>
        <p:spPr>
          <a:ln/>
        </p:spPr>
        <p:txBody>
          <a:bodyPr/>
          <a:lstStyle>
            <a:lvl1pPr>
              <a:defRPr/>
            </a:lvl1pPr>
          </a:lstStyle>
          <a:p>
            <a:fld id="{D97B4267-A00F-CF4C-AC12-BF85A94DE47D}" type="datetime1">
              <a:rPr lang="is-IS" smtClean="0"/>
              <a:t>3.10.2018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8" name="Title Placeholder 4"/>
          <p:cNvSpPr>
            <a:spLocks noGrp="1"/>
          </p:cNvSpPr>
          <p:nvPr>
            <p:ph type="title" hasCustomPrompt="1"/>
          </p:nvPr>
        </p:nvSpPr>
        <p:spPr>
          <a:xfrm>
            <a:off x="457200" y="304804"/>
            <a:ext cx="8286750" cy="603251"/>
          </a:xfrm>
          <a:prstGeom prst="rect">
            <a:avLst/>
          </a:prstGeom>
        </p:spPr>
        <p:txBody>
          <a:bodyPr vert="horz" lIns="109727" tIns="54864" rIns="109727" bIns="54864" rtlCol="0" anchor="ctr">
            <a:normAutofit/>
          </a:bodyPr>
          <a:lstStyle/>
          <a:p>
            <a:r>
              <a:rPr lang="is-IS" dirty="0"/>
              <a:t>Smelltu til að breyta fyrirsögn</a:t>
            </a:r>
            <a:endParaRPr lang="en-US" dirty="0"/>
          </a:p>
        </p:txBody>
      </p:sp>
      <p:sp>
        <p:nvSpPr>
          <p:cNvPr id="2" name="Slide Number Placeholder 1"/>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37303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ill, Texti og stuðningsefni 2 dlk">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57200" y="1123955"/>
            <a:ext cx="4070350" cy="4933951"/>
          </a:xfrm>
          <a:prstGeom prst="rect">
            <a:avLst/>
          </a:prstGeom>
        </p:spPr>
        <p:txBody>
          <a:bodyPr>
            <a:normAutofit/>
          </a:bodyPr>
          <a:lstStyle>
            <a:lvl1pPr marL="342900" marR="0" indent="-342900" algn="l" defTabSz="914400" rtl="0" eaLnBrk="1" fontAlgn="base" latinLnBrk="0" hangingPunct="1">
              <a:lnSpc>
                <a:spcPct val="100000"/>
              </a:lnSpc>
              <a:spcBef>
                <a:spcPct val="20000"/>
              </a:spcBef>
              <a:spcAft>
                <a:spcPct val="0"/>
              </a:spcAft>
              <a:buClr>
                <a:schemeClr val="accent3">
                  <a:lumMod val="60000"/>
                  <a:lumOff val="40000"/>
                </a:schemeClr>
              </a:buClr>
              <a:buSzTx/>
              <a:buFont typeface="Lucida Grande"/>
              <a:buChar char="»"/>
              <a:tabLst/>
              <a:defRPr sz="2000" baseline="0">
                <a:solidFill>
                  <a:srgbClr val="3C3C3B"/>
                </a:solidFill>
              </a:defRPr>
            </a:lvl1pPr>
          </a:lstStyle>
          <a:p>
            <a:pPr marL="342900" marR="0" lvl="0" indent="-342900" algn="l" defTabSz="914400" rtl="0" eaLnBrk="1" fontAlgn="base" latinLnBrk="0" hangingPunct="1">
              <a:lnSpc>
                <a:spcPct val="100000"/>
              </a:lnSpc>
              <a:spcBef>
                <a:spcPct val="20000"/>
              </a:spcBef>
              <a:spcAft>
                <a:spcPct val="0"/>
              </a:spcAft>
              <a:buClr>
                <a:schemeClr val="accent3">
                  <a:lumMod val="60000"/>
                  <a:lumOff val="40000"/>
                </a:schemeClr>
              </a:buClr>
              <a:buSzTx/>
              <a:buFont typeface="Lucida Grande"/>
              <a:buChar char="»"/>
              <a:tabLst/>
              <a:defRPr/>
            </a:pPr>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0"/>
            <a:r>
              <a:rPr lang="en-US" dirty="0" err="1"/>
              <a:t>eða</a:t>
            </a:r>
            <a:r>
              <a:rPr lang="en-US" dirty="0"/>
              <a:t> </a:t>
            </a:r>
            <a:r>
              <a:rPr lang="en-US" dirty="0" err="1"/>
              <a:t>á</a:t>
            </a:r>
            <a:r>
              <a:rPr lang="en-US" dirty="0"/>
              <a:t> </a:t>
            </a:r>
            <a:r>
              <a:rPr lang="en-US" dirty="0" err="1"/>
              <a:t>tákn</a:t>
            </a:r>
            <a:r>
              <a:rPr lang="en-US" dirty="0"/>
              <a:t> </a:t>
            </a:r>
            <a:r>
              <a:rPr lang="en-US" dirty="0" err="1"/>
              <a:t>fyrir</a:t>
            </a:r>
            <a:r>
              <a:rPr lang="en-US" dirty="0"/>
              <a:t> </a:t>
            </a:r>
            <a:r>
              <a:rPr lang="en-US" dirty="0" err="1"/>
              <a:t>graf</a:t>
            </a:r>
            <a:r>
              <a:rPr lang="en-US" dirty="0"/>
              <a:t> …</a:t>
            </a:r>
          </a:p>
        </p:txBody>
      </p:sp>
      <p:sp>
        <p:nvSpPr>
          <p:cNvPr id="5" name="Rectangle 4"/>
          <p:cNvSpPr>
            <a:spLocks noGrp="1" noChangeArrowheads="1"/>
          </p:cNvSpPr>
          <p:nvPr>
            <p:ph type="dt" sz="half" idx="10"/>
          </p:nvPr>
        </p:nvSpPr>
        <p:spPr>
          <a:ln/>
        </p:spPr>
        <p:txBody>
          <a:bodyPr/>
          <a:lstStyle>
            <a:lvl1pPr>
              <a:defRPr/>
            </a:lvl1pPr>
          </a:lstStyle>
          <a:p>
            <a:fld id="{D97B4267-A00F-CF4C-AC12-BF85A94DE47D}" type="datetime1">
              <a:rPr lang="is-IS" smtClean="0"/>
              <a:t>3.10.2018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8" name="Title Placeholder 4"/>
          <p:cNvSpPr>
            <a:spLocks noGrp="1"/>
          </p:cNvSpPr>
          <p:nvPr>
            <p:ph type="title" hasCustomPrompt="1"/>
          </p:nvPr>
        </p:nvSpPr>
        <p:spPr>
          <a:xfrm>
            <a:off x="457200" y="304804"/>
            <a:ext cx="8286750" cy="603251"/>
          </a:xfrm>
          <a:prstGeom prst="rect">
            <a:avLst/>
          </a:prstGeom>
        </p:spPr>
        <p:txBody>
          <a:bodyPr vert="horz" lIns="109727" tIns="54864" rIns="109727" bIns="54864" rtlCol="0" anchor="ctr">
            <a:normAutofit/>
          </a:bodyPr>
          <a:lstStyle/>
          <a:p>
            <a:r>
              <a:rPr lang="is-IS" dirty="0"/>
              <a:t>Smelltu til að breyta fyrirsögn</a:t>
            </a:r>
            <a:endParaRPr lang="en-US" dirty="0"/>
          </a:p>
        </p:txBody>
      </p:sp>
      <p:sp>
        <p:nvSpPr>
          <p:cNvPr id="2" name="Slide Number Placeholder 1"/>
          <p:cNvSpPr>
            <a:spLocks noGrp="1"/>
          </p:cNvSpPr>
          <p:nvPr>
            <p:ph type="sldNum" sz="quarter" idx="12"/>
          </p:nvPr>
        </p:nvSpPr>
        <p:spPr/>
        <p:txBody>
          <a:bodyPr/>
          <a:lstStyle/>
          <a:p>
            <a:fld id="{86CB4B4D-7CA3-9044-876B-883B54F8677D}" type="slidenum">
              <a:rPr lang="en-US" smtClean="0"/>
              <a:pPr/>
              <a:t>‹#›</a:t>
            </a:fld>
            <a:endParaRPr lang="en-US" dirty="0"/>
          </a:p>
        </p:txBody>
      </p:sp>
      <p:sp>
        <p:nvSpPr>
          <p:cNvPr id="9" name="Content Placeholder 3"/>
          <p:cNvSpPr>
            <a:spLocks noGrp="1"/>
          </p:cNvSpPr>
          <p:nvPr>
            <p:ph sz="half" idx="13" hasCustomPrompt="1"/>
          </p:nvPr>
        </p:nvSpPr>
        <p:spPr>
          <a:xfrm>
            <a:off x="4673600" y="1123955"/>
            <a:ext cx="4070350" cy="4933951"/>
          </a:xfrm>
          <a:prstGeom prst="rect">
            <a:avLst/>
          </a:prstGeom>
        </p:spPr>
        <p:txBody>
          <a:bodyPr>
            <a:normAutofit/>
          </a:bodyPr>
          <a:lstStyle>
            <a:lvl1pPr marL="342900" marR="0" indent="-342900" algn="l" defTabSz="914400" rtl="0" eaLnBrk="1" fontAlgn="base" latinLnBrk="0" hangingPunct="1">
              <a:lnSpc>
                <a:spcPct val="100000"/>
              </a:lnSpc>
              <a:spcBef>
                <a:spcPct val="20000"/>
              </a:spcBef>
              <a:spcAft>
                <a:spcPct val="0"/>
              </a:spcAft>
              <a:buClr>
                <a:schemeClr val="accent3">
                  <a:lumMod val="60000"/>
                  <a:lumOff val="40000"/>
                </a:schemeClr>
              </a:buClr>
              <a:buSzTx/>
              <a:buFont typeface="Lucida Grande"/>
              <a:buChar char="»"/>
              <a:tabLst/>
              <a:defRPr sz="2000" baseline="0">
                <a:solidFill>
                  <a:srgbClr val="3C3C3B"/>
                </a:solidFill>
              </a:defRPr>
            </a:lvl1pPr>
          </a:lstStyle>
          <a:p>
            <a:pPr marL="342900" marR="0" lvl="0" indent="-342900" algn="l" defTabSz="914400" rtl="0" eaLnBrk="1" fontAlgn="base" latinLnBrk="0" hangingPunct="1">
              <a:lnSpc>
                <a:spcPct val="100000"/>
              </a:lnSpc>
              <a:spcBef>
                <a:spcPct val="20000"/>
              </a:spcBef>
              <a:spcAft>
                <a:spcPct val="0"/>
              </a:spcAft>
              <a:buClr>
                <a:schemeClr val="accent3">
                  <a:lumMod val="60000"/>
                  <a:lumOff val="40000"/>
                </a:schemeClr>
              </a:buClr>
              <a:buSzTx/>
              <a:buFont typeface="Lucida Grande"/>
              <a:buChar char="»"/>
              <a:tabLst/>
              <a:defRPr/>
            </a:pPr>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0"/>
            <a:r>
              <a:rPr lang="en-US" dirty="0" err="1"/>
              <a:t>eða</a:t>
            </a:r>
            <a:r>
              <a:rPr lang="en-US" dirty="0"/>
              <a:t> </a:t>
            </a:r>
            <a:r>
              <a:rPr lang="en-US" dirty="0" err="1"/>
              <a:t>á</a:t>
            </a:r>
            <a:r>
              <a:rPr lang="en-US" dirty="0"/>
              <a:t> </a:t>
            </a:r>
            <a:r>
              <a:rPr lang="en-US" dirty="0" err="1"/>
              <a:t>tákn</a:t>
            </a:r>
            <a:r>
              <a:rPr lang="en-US" dirty="0"/>
              <a:t> </a:t>
            </a:r>
            <a:r>
              <a:rPr lang="en-US" dirty="0" err="1"/>
              <a:t>fyrir</a:t>
            </a:r>
            <a:r>
              <a:rPr lang="en-US" dirty="0"/>
              <a:t> </a:t>
            </a:r>
            <a:r>
              <a:rPr lang="en-US" dirty="0" err="1"/>
              <a:t>graf</a:t>
            </a:r>
            <a:r>
              <a:rPr lang="en-US" dirty="0"/>
              <a:t> …</a:t>
            </a:r>
          </a:p>
        </p:txBody>
      </p:sp>
    </p:spTree>
    <p:extLst>
      <p:ext uri="{BB962C8B-B14F-4D97-AF65-F5344CB8AC3E}">
        <p14:creationId xmlns:p14="http://schemas.microsoft.com/office/powerpoint/2010/main" val="3929364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Auð síð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A3149FA-A2CC-D34F-86C6-6B759DCB2537}" type="datetime1">
              <a:rPr lang="is-IS" smtClean="0"/>
              <a:t>3.10.2018</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664131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ill, blá millifyrirsögn og efni">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93013C-2155-D840-B6D2-604BB7187326}" type="datetime1">
              <a:rPr lang="is-IS" smtClean="0"/>
              <a:t>3.10.2018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latin typeface="Corbel"/>
              </a:defRPr>
            </a:lvl1pPr>
          </a:lstStyle>
          <a:p>
            <a:fld id="{86CB4B4D-7CA3-9044-876B-883B54F8677D}" type="slidenum">
              <a:rPr lang="en-US" smtClean="0"/>
              <a:pPr/>
              <a:t>‹#›</a:t>
            </a:fld>
            <a:endParaRPr lang="en-US" dirty="0"/>
          </a:p>
        </p:txBody>
      </p:sp>
      <p:sp>
        <p:nvSpPr>
          <p:cNvPr id="8" name="Content Placeholder 3"/>
          <p:cNvSpPr>
            <a:spLocks noGrp="1"/>
          </p:cNvSpPr>
          <p:nvPr>
            <p:ph sz="half" idx="2" hasCustomPrompt="1"/>
          </p:nvPr>
        </p:nvSpPr>
        <p:spPr>
          <a:xfrm>
            <a:off x="457200" y="1606553"/>
            <a:ext cx="8219256" cy="4451351"/>
          </a:xfrm>
          <a:prstGeom prst="rect">
            <a:avLst/>
          </a:prstGeom>
        </p:spPr>
        <p:txBody>
          <a:bodyPr/>
          <a:lstStyle>
            <a:lvl1pPr>
              <a:defRPr sz="2400"/>
            </a:lvl1pPr>
            <a:lvl2pPr marL="203039" indent="-198719">
              <a:buFont typeface="Lucida Grande"/>
              <a:buChar char="»"/>
              <a:defRPr sz="2400">
                <a:latin typeface="Corbel"/>
              </a:defRPr>
            </a:lvl2pPr>
            <a:lvl3pPr>
              <a:buClr>
                <a:schemeClr val="accent3">
                  <a:lumMod val="60000"/>
                  <a:lumOff val="40000"/>
                </a:schemeClr>
              </a:buClr>
              <a:defRPr sz="2100"/>
            </a:lvl3pPr>
            <a:lvl4pPr>
              <a:buClr>
                <a:schemeClr val="accent3">
                  <a:lumMod val="60000"/>
                  <a:lumOff val="40000"/>
                </a:schemeClr>
              </a:buClr>
              <a:defRPr sz="1900"/>
            </a:lvl4pPr>
            <a:lvl5pPr>
              <a:buClr>
                <a:schemeClr val="accent3">
                  <a:lumMod val="60000"/>
                  <a:lumOff val="40000"/>
                </a:schemeClr>
              </a:buClr>
              <a:defRPr sz="1900"/>
            </a:lvl5pPr>
            <a:lvl6pPr>
              <a:defRPr sz="1900"/>
            </a:lvl6pPr>
            <a:lvl7pPr>
              <a:defRPr sz="1900"/>
            </a:lvl7pPr>
            <a:lvl8pPr>
              <a:defRPr sz="1900"/>
            </a:lvl8pPr>
            <a:lvl9pPr>
              <a:defRPr sz="1900"/>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3"/>
            <a:r>
              <a:rPr lang="is-IS" dirty="0"/>
              <a:t>Annað stig</a:t>
            </a:r>
          </a:p>
          <a:p>
            <a:pPr lvl="4"/>
            <a:r>
              <a:rPr lang="is-IS" dirty="0"/>
              <a:t>Þriðja stig</a:t>
            </a:r>
          </a:p>
          <a:p>
            <a:pPr lvl="5"/>
            <a:r>
              <a:rPr lang="is-IS" dirty="0"/>
              <a:t>Fjórða stig</a:t>
            </a:r>
          </a:p>
          <a:p>
            <a:pPr lvl="6"/>
            <a:r>
              <a:rPr lang="is-IS" dirty="0"/>
              <a:t>Fimmta stig</a:t>
            </a:r>
          </a:p>
        </p:txBody>
      </p:sp>
      <p:sp>
        <p:nvSpPr>
          <p:cNvPr id="7" name="Text Placeholder 2"/>
          <p:cNvSpPr>
            <a:spLocks noGrp="1"/>
          </p:cNvSpPr>
          <p:nvPr>
            <p:ph type="body" idx="1" hasCustomPrompt="1"/>
          </p:nvPr>
        </p:nvSpPr>
        <p:spPr>
          <a:xfrm>
            <a:off x="457200" y="908724"/>
            <a:ext cx="8219256" cy="697829"/>
          </a:xfrm>
          <a:prstGeom prst="rect">
            <a:avLst/>
          </a:prstGeom>
        </p:spPr>
        <p:txBody>
          <a:bodyPr anchor="ctr">
            <a:normAutofit/>
          </a:bodyPr>
          <a:lstStyle>
            <a:lvl1pPr marL="0" indent="0">
              <a:spcBef>
                <a:spcPts val="720"/>
              </a:spcBef>
              <a:buNone/>
              <a:defRPr sz="2400" b="1" i="0">
                <a:solidFill>
                  <a:schemeClr val="accent2"/>
                </a:solidFill>
                <a:latin typeface="Corbel"/>
                <a:cs typeface="Corbel"/>
              </a:defRPr>
            </a:lvl1pPr>
            <a:lvl2pPr marL="548636" indent="0">
              <a:buNone/>
              <a:defRPr sz="2400" b="1"/>
            </a:lvl2pPr>
            <a:lvl3pPr marL="1097271" indent="0">
              <a:buNone/>
              <a:defRPr sz="2100" b="1"/>
            </a:lvl3pPr>
            <a:lvl4pPr marL="1645907" indent="0">
              <a:buNone/>
              <a:defRPr sz="1900" b="1"/>
            </a:lvl4pPr>
            <a:lvl5pPr marL="2194542" indent="0">
              <a:buNone/>
              <a:defRPr sz="1900" b="1"/>
            </a:lvl5pPr>
            <a:lvl6pPr marL="2743178" indent="0">
              <a:buNone/>
              <a:defRPr sz="1900" b="1"/>
            </a:lvl6pPr>
            <a:lvl7pPr marL="3291814" indent="0">
              <a:buNone/>
              <a:defRPr sz="1900" b="1"/>
            </a:lvl7pPr>
            <a:lvl8pPr marL="3840449" indent="0">
              <a:buNone/>
              <a:defRPr sz="1900" b="1"/>
            </a:lvl8pPr>
            <a:lvl9pPr marL="4389085" indent="0">
              <a:buNone/>
              <a:defRPr sz="1900" b="1"/>
            </a:lvl9pPr>
          </a:lstStyle>
          <a:p>
            <a:pPr lvl="0"/>
            <a:r>
              <a:rPr lang="is-IS" dirty="0"/>
              <a:t>Smelltu til að breyta millifyrirsögn</a:t>
            </a:r>
          </a:p>
        </p:txBody>
      </p:sp>
      <p:sp>
        <p:nvSpPr>
          <p:cNvPr id="10" name="Title 9"/>
          <p:cNvSpPr>
            <a:spLocks noGrp="1"/>
          </p:cNvSpPr>
          <p:nvPr>
            <p:ph type="title" hasCustomPrompt="1"/>
          </p:nvPr>
        </p:nvSpPr>
        <p:spPr/>
        <p:txBody>
          <a:bodyPr/>
          <a:lstStyle/>
          <a:p>
            <a:r>
              <a:rPr lang="is-IS" dirty="0"/>
              <a:t>Smelltu til að breyta fyrirsögn</a:t>
            </a:r>
            <a:endParaRPr lang="en-US" dirty="0"/>
          </a:p>
        </p:txBody>
      </p:sp>
    </p:spTree>
    <p:extLst>
      <p:ext uri="{BB962C8B-B14F-4D97-AF65-F5344CB8AC3E}">
        <p14:creationId xmlns:p14="http://schemas.microsoft.com/office/powerpoint/2010/main" val="287672458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veir dálkar og millifyrirsög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434" y="317503"/>
            <a:ext cx="8288868" cy="590551"/>
          </a:xfrm>
        </p:spPr>
        <p:txBody>
          <a:bodyPr>
            <a:noAutofit/>
          </a:bodyPr>
          <a:lstStyle>
            <a:lvl1pPr>
              <a:defRPr sz="3200"/>
            </a:lvl1pPr>
          </a:lstStyle>
          <a:p>
            <a:r>
              <a:rPr lang="is-IS" dirty="0"/>
              <a:t>Smelltu til að breyta fyrirsögn</a:t>
            </a:r>
            <a:endParaRPr lang="en-US" dirty="0"/>
          </a:p>
        </p:txBody>
      </p:sp>
      <p:sp>
        <p:nvSpPr>
          <p:cNvPr id="3" name="Date Placeholder 2"/>
          <p:cNvSpPr>
            <a:spLocks noGrp="1"/>
          </p:cNvSpPr>
          <p:nvPr>
            <p:ph type="dt" sz="half" idx="10"/>
          </p:nvPr>
        </p:nvSpPr>
        <p:spPr/>
        <p:txBody>
          <a:bodyPr/>
          <a:lstStyle/>
          <a:p>
            <a:fld id="{875B4EE4-B42A-1F41-8CEB-41F9C9C6C24A}" type="datetime1">
              <a:rPr lang="is-IS" smtClean="0"/>
              <a:t>3.10.2018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latin typeface="Corbel"/>
              </a:defRPr>
            </a:lvl1pPr>
          </a:lstStyle>
          <a:p>
            <a:fld id="{86CB4B4D-7CA3-9044-876B-883B54F8677D}" type="slidenum">
              <a:rPr lang="en-US" smtClean="0"/>
              <a:pPr/>
              <a:t>‹#›</a:t>
            </a:fld>
            <a:endParaRPr lang="en-US" dirty="0"/>
          </a:p>
        </p:txBody>
      </p:sp>
      <p:sp>
        <p:nvSpPr>
          <p:cNvPr id="6" name="Text Placeholder 2"/>
          <p:cNvSpPr>
            <a:spLocks noGrp="1"/>
          </p:cNvSpPr>
          <p:nvPr>
            <p:ph type="body" idx="1" hasCustomPrompt="1"/>
          </p:nvPr>
        </p:nvSpPr>
        <p:spPr>
          <a:xfrm>
            <a:off x="461434" y="1052738"/>
            <a:ext cx="4040188" cy="712543"/>
          </a:xfrm>
          <a:prstGeom prst="rect">
            <a:avLst/>
          </a:prstGeom>
        </p:spPr>
        <p:txBody>
          <a:bodyPr anchor="ctr" anchorCtr="0">
            <a:normAutofit/>
          </a:bodyPr>
          <a:lstStyle>
            <a:lvl1pPr marL="0" indent="0">
              <a:spcBef>
                <a:spcPts val="720"/>
              </a:spcBef>
              <a:buNone/>
              <a:defRPr sz="2400" b="0" i="1">
                <a:solidFill>
                  <a:schemeClr val="tx2"/>
                </a:solidFill>
              </a:defRPr>
            </a:lvl1pPr>
            <a:lvl2pPr marL="548636" indent="0">
              <a:buNone/>
              <a:defRPr sz="2400" b="1"/>
            </a:lvl2pPr>
            <a:lvl3pPr marL="1097271" indent="0">
              <a:buNone/>
              <a:defRPr sz="2100" b="1"/>
            </a:lvl3pPr>
            <a:lvl4pPr marL="1645907" indent="0">
              <a:buNone/>
              <a:defRPr sz="1900" b="1"/>
            </a:lvl4pPr>
            <a:lvl5pPr marL="2194542" indent="0">
              <a:buNone/>
              <a:defRPr sz="1900" b="1"/>
            </a:lvl5pPr>
            <a:lvl6pPr marL="2743178" indent="0">
              <a:buNone/>
              <a:defRPr sz="1900" b="1"/>
            </a:lvl6pPr>
            <a:lvl7pPr marL="3291814" indent="0">
              <a:buNone/>
              <a:defRPr sz="1900" b="1"/>
            </a:lvl7pPr>
            <a:lvl8pPr marL="3840449" indent="0">
              <a:buNone/>
              <a:defRPr sz="1900" b="1"/>
            </a:lvl8pPr>
            <a:lvl9pPr marL="4389085" indent="0">
              <a:buNone/>
              <a:defRPr sz="1900" b="1"/>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p:txBody>
      </p:sp>
      <p:sp>
        <p:nvSpPr>
          <p:cNvPr id="7" name="Content Placeholder 3"/>
          <p:cNvSpPr>
            <a:spLocks noGrp="1"/>
          </p:cNvSpPr>
          <p:nvPr>
            <p:ph sz="half" idx="2" hasCustomPrompt="1"/>
          </p:nvPr>
        </p:nvSpPr>
        <p:spPr>
          <a:xfrm>
            <a:off x="461434" y="1692501"/>
            <a:ext cx="4040188" cy="4400799"/>
          </a:xfrm>
          <a:prstGeom prst="rect">
            <a:avLst/>
          </a:prstGeom>
        </p:spPr>
        <p:txBody>
          <a:bodyPr>
            <a:normAutofit/>
          </a:bodyPr>
          <a:lstStyle>
            <a:lvl1pPr marL="268288" indent="-268288">
              <a:defRPr sz="2000"/>
            </a:lvl1pPr>
            <a:lvl2pPr marL="289438" indent="-280798">
              <a:buFont typeface="Lucida Grande"/>
              <a:buChar char="»"/>
              <a:defRPr sz="2200">
                <a:latin typeface="Corbel"/>
              </a:defRPr>
            </a:lvl2pPr>
            <a:lvl3pPr marL="509756" indent="-274318">
              <a:buClr>
                <a:schemeClr val="accent3">
                  <a:lumMod val="60000"/>
                  <a:lumOff val="40000"/>
                </a:schemeClr>
              </a:buClr>
              <a:buFont typeface="Lucida Grande"/>
              <a:buChar char="»"/>
              <a:defRPr sz="2100"/>
            </a:lvl3pPr>
            <a:lvl4pPr>
              <a:buClr>
                <a:schemeClr val="accent3">
                  <a:lumMod val="60000"/>
                  <a:lumOff val="40000"/>
                </a:schemeClr>
              </a:buClr>
              <a:defRPr sz="1800"/>
            </a:lvl4pPr>
            <a:lvl5pPr>
              <a:buClr>
                <a:schemeClr val="accent3">
                  <a:lumMod val="60000"/>
                  <a:lumOff val="40000"/>
                </a:schemeClr>
              </a:buClr>
              <a:defRPr sz="1800"/>
            </a:lvl5pPr>
            <a:lvl6pPr>
              <a:defRPr sz="1800"/>
            </a:lvl6pPr>
            <a:lvl7pPr>
              <a:defRPr sz="1800"/>
            </a:lvl7pPr>
            <a:lvl8pPr>
              <a:defRPr sz="1900"/>
            </a:lvl8pPr>
            <a:lvl9pPr>
              <a:defRPr sz="1900"/>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3"/>
            <a:r>
              <a:rPr lang="is-IS" dirty="0"/>
              <a:t>Annað stig</a:t>
            </a:r>
          </a:p>
          <a:p>
            <a:pPr lvl="4"/>
            <a:r>
              <a:rPr lang="is-IS" dirty="0"/>
              <a:t>Þriðja stig</a:t>
            </a:r>
          </a:p>
          <a:p>
            <a:pPr lvl="5"/>
            <a:r>
              <a:rPr lang="is-IS" dirty="0"/>
              <a:t>Fjórða stig</a:t>
            </a:r>
          </a:p>
          <a:p>
            <a:pPr lvl="6"/>
            <a:r>
              <a:rPr lang="is-IS" dirty="0"/>
              <a:t>Fimmta stig</a:t>
            </a:r>
          </a:p>
        </p:txBody>
      </p:sp>
      <p:sp>
        <p:nvSpPr>
          <p:cNvPr id="8" name="Text Placeholder 4"/>
          <p:cNvSpPr>
            <a:spLocks noGrp="1"/>
          </p:cNvSpPr>
          <p:nvPr>
            <p:ph type="body" sz="quarter" idx="3" hasCustomPrompt="1"/>
          </p:nvPr>
        </p:nvSpPr>
        <p:spPr>
          <a:xfrm>
            <a:off x="4708527" y="1052738"/>
            <a:ext cx="4041775" cy="712543"/>
          </a:xfrm>
          <a:prstGeom prst="rect">
            <a:avLst/>
          </a:prstGeom>
        </p:spPr>
        <p:txBody>
          <a:bodyPr anchor="ctr" anchorCtr="0">
            <a:normAutofit/>
          </a:bodyPr>
          <a:lstStyle>
            <a:lvl1pPr marL="0" indent="0">
              <a:buNone/>
              <a:defRPr sz="2400" b="0" i="1">
                <a:solidFill>
                  <a:schemeClr val="tx2"/>
                </a:solidFill>
              </a:defRPr>
            </a:lvl1pPr>
            <a:lvl2pPr marL="548636" indent="0">
              <a:buNone/>
              <a:defRPr sz="2400" b="1"/>
            </a:lvl2pPr>
            <a:lvl3pPr marL="1097271" indent="0">
              <a:buNone/>
              <a:defRPr sz="2100" b="1"/>
            </a:lvl3pPr>
            <a:lvl4pPr marL="1645907" indent="0">
              <a:buNone/>
              <a:defRPr sz="1900" b="1"/>
            </a:lvl4pPr>
            <a:lvl5pPr marL="2194542" indent="0">
              <a:buNone/>
              <a:defRPr sz="1900" b="1"/>
            </a:lvl5pPr>
            <a:lvl6pPr marL="2743178" indent="0">
              <a:buNone/>
              <a:defRPr sz="1900" b="1"/>
            </a:lvl6pPr>
            <a:lvl7pPr marL="3291814" indent="0">
              <a:buNone/>
              <a:defRPr sz="1900" b="1"/>
            </a:lvl7pPr>
            <a:lvl8pPr marL="3840449" indent="0">
              <a:buNone/>
              <a:defRPr sz="1900" b="1"/>
            </a:lvl8pPr>
            <a:lvl9pPr marL="4389085" indent="0">
              <a:buNone/>
              <a:defRPr sz="1900" b="1"/>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p:txBody>
      </p:sp>
      <p:sp>
        <p:nvSpPr>
          <p:cNvPr id="9" name="Content Placeholder 5"/>
          <p:cNvSpPr>
            <a:spLocks noGrp="1"/>
          </p:cNvSpPr>
          <p:nvPr>
            <p:ph sz="quarter" idx="4" hasCustomPrompt="1"/>
          </p:nvPr>
        </p:nvSpPr>
        <p:spPr>
          <a:xfrm>
            <a:off x="4708527" y="1692501"/>
            <a:ext cx="4041775" cy="4400799"/>
          </a:xfrm>
          <a:prstGeom prst="rect">
            <a:avLst/>
          </a:prstGeom>
        </p:spPr>
        <p:txBody>
          <a:bodyPr>
            <a:normAutofit/>
          </a:bodyPr>
          <a:lstStyle>
            <a:lvl1pPr marL="268288" indent="-268288">
              <a:defRPr sz="2000"/>
            </a:lvl1pPr>
            <a:lvl2pPr marL="246238" indent="-280798">
              <a:buClr>
                <a:schemeClr val="accent3">
                  <a:lumMod val="60000"/>
                  <a:lumOff val="40000"/>
                </a:schemeClr>
              </a:buClr>
              <a:buFont typeface="Lucida Grande"/>
              <a:buChar char="»"/>
              <a:defRPr sz="2200">
                <a:latin typeface="Corbel"/>
              </a:defRPr>
            </a:lvl2pPr>
            <a:lvl3pPr marL="509756" indent="-274318">
              <a:buClr>
                <a:schemeClr val="accent3">
                  <a:lumMod val="60000"/>
                  <a:lumOff val="40000"/>
                </a:schemeClr>
              </a:buClr>
              <a:buFont typeface="Lucida Grande"/>
              <a:buChar char="»"/>
              <a:defRPr sz="2100"/>
            </a:lvl3pPr>
            <a:lvl4pPr>
              <a:buClr>
                <a:schemeClr val="accent3">
                  <a:lumMod val="60000"/>
                  <a:lumOff val="40000"/>
                </a:schemeClr>
              </a:buClr>
              <a:defRPr sz="1800"/>
            </a:lvl4pPr>
            <a:lvl5pPr>
              <a:buClr>
                <a:schemeClr val="accent3">
                  <a:lumMod val="60000"/>
                  <a:lumOff val="40000"/>
                </a:schemeClr>
              </a:buClr>
              <a:defRPr sz="1800"/>
            </a:lvl5pPr>
            <a:lvl6pPr>
              <a:defRPr sz="1800"/>
            </a:lvl6pPr>
            <a:lvl7pPr>
              <a:defRPr sz="1800"/>
            </a:lvl7pPr>
            <a:lvl8pPr>
              <a:defRPr sz="1900"/>
            </a:lvl8pPr>
            <a:lvl9pPr>
              <a:defRPr sz="1900"/>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3"/>
            <a:r>
              <a:rPr lang="is-IS" dirty="0"/>
              <a:t>Annað stig</a:t>
            </a:r>
          </a:p>
          <a:p>
            <a:pPr lvl="4"/>
            <a:r>
              <a:rPr lang="is-IS" dirty="0"/>
              <a:t>Þriðja stig</a:t>
            </a:r>
          </a:p>
          <a:p>
            <a:pPr lvl="5"/>
            <a:r>
              <a:rPr lang="is-IS" dirty="0"/>
              <a:t>Fjórða stig</a:t>
            </a:r>
          </a:p>
          <a:p>
            <a:pPr lvl="6"/>
            <a:r>
              <a:rPr lang="is-IS" dirty="0"/>
              <a:t>Fimmta stig</a:t>
            </a:r>
          </a:p>
        </p:txBody>
      </p:sp>
    </p:spTree>
    <p:extLst>
      <p:ext uri="{BB962C8B-B14F-4D97-AF65-F5344CB8AC3E}">
        <p14:creationId xmlns:p14="http://schemas.microsoft.com/office/powerpoint/2010/main" val="326530321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kýringarmynd og útskýringartexti">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17705F-CEB7-C745-873B-DB633A2E36EB}" type="datetime1">
              <a:rPr lang="is-IS" smtClean="0"/>
              <a:t>3.10.2018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latin typeface="Corbel"/>
              </a:defRPr>
            </a:lvl1pPr>
          </a:lstStyle>
          <a:p>
            <a:fld id="{86CB4B4D-7CA3-9044-876B-883B54F8677D}" type="slidenum">
              <a:rPr lang="en-US" smtClean="0"/>
              <a:pPr/>
              <a:t>‹#›</a:t>
            </a:fld>
            <a:endParaRPr lang="en-US" dirty="0"/>
          </a:p>
        </p:txBody>
      </p:sp>
      <p:sp>
        <p:nvSpPr>
          <p:cNvPr id="7" name="Content Placeholder 2"/>
          <p:cNvSpPr>
            <a:spLocks noGrp="1"/>
          </p:cNvSpPr>
          <p:nvPr>
            <p:ph idx="1" hasCustomPrompt="1"/>
          </p:nvPr>
        </p:nvSpPr>
        <p:spPr>
          <a:xfrm>
            <a:off x="3575050" y="317503"/>
            <a:ext cx="5111750" cy="5808664"/>
          </a:xfrm>
          <a:prstGeom prst="rect">
            <a:avLst/>
          </a:prstGeom>
        </p:spPr>
        <p:txBody>
          <a:bodyPr>
            <a:normAutofit/>
          </a:bodyPr>
          <a:lstStyle>
            <a:lvl1pPr>
              <a:defRPr sz="2000" b="0" i="0"/>
            </a:lvl1pPr>
            <a:lvl2pPr marL="332638" indent="-280798">
              <a:buFont typeface="Lucida Grande"/>
              <a:buChar char="»"/>
              <a:defRPr sz="2800" baseline="0">
                <a:latin typeface="Corbel"/>
              </a:defRPr>
            </a:lvl2pPr>
            <a:lvl3pPr>
              <a:defRPr sz="2900"/>
            </a:lvl3pPr>
            <a:lvl4pPr>
              <a:defRPr sz="2000"/>
            </a:lvl4pPr>
            <a:lvl5pPr>
              <a:defRPr sz="2000"/>
            </a:lvl5pPr>
            <a:lvl6pPr>
              <a:defRPr sz="1800"/>
            </a:lvl6pPr>
            <a:lvl7pPr>
              <a:defRPr sz="1800"/>
            </a:lvl7pPr>
            <a:lvl8pPr>
              <a:defRPr sz="2400"/>
            </a:lvl8pPr>
            <a:lvl9pPr>
              <a:defRPr sz="2400"/>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3"/>
            <a:r>
              <a:rPr lang="is-IS" dirty="0"/>
              <a:t>Annað stig</a:t>
            </a:r>
          </a:p>
          <a:p>
            <a:pPr lvl="4"/>
            <a:r>
              <a:rPr lang="is-IS" dirty="0"/>
              <a:t>Þriðja stig</a:t>
            </a:r>
          </a:p>
          <a:p>
            <a:pPr lvl="5"/>
            <a:r>
              <a:rPr lang="is-IS" dirty="0"/>
              <a:t>Fjórða stig</a:t>
            </a:r>
          </a:p>
          <a:p>
            <a:pPr lvl="6"/>
            <a:r>
              <a:rPr lang="is-IS" dirty="0"/>
              <a:t>Fimmta</a:t>
            </a:r>
          </a:p>
        </p:txBody>
      </p:sp>
      <p:sp>
        <p:nvSpPr>
          <p:cNvPr id="8" name="Text Placeholder 3"/>
          <p:cNvSpPr>
            <a:spLocks noGrp="1"/>
          </p:cNvSpPr>
          <p:nvPr>
            <p:ph type="body" sz="half" idx="2" hasCustomPrompt="1"/>
          </p:nvPr>
        </p:nvSpPr>
        <p:spPr>
          <a:xfrm>
            <a:off x="457204" y="1128046"/>
            <a:ext cx="3008313" cy="4998122"/>
          </a:xfrm>
          <a:prstGeom prst="rect">
            <a:avLst/>
          </a:prstGeom>
        </p:spPr>
        <p:txBody>
          <a:bodyPr/>
          <a:lstStyle>
            <a:lvl1pPr marL="0" indent="0">
              <a:buNone/>
              <a:defRPr sz="1700"/>
            </a:lvl1pPr>
            <a:lvl2pPr marL="548636" indent="0">
              <a:buNone/>
              <a:defRPr sz="1500"/>
            </a:lvl2pPr>
            <a:lvl3pPr marL="1097271" indent="0">
              <a:buNone/>
              <a:defRPr sz="1200"/>
            </a:lvl3pPr>
            <a:lvl4pPr marL="1645907" indent="0">
              <a:buNone/>
              <a:defRPr sz="1100"/>
            </a:lvl4pPr>
            <a:lvl5pPr marL="2194542" indent="0">
              <a:buNone/>
              <a:defRPr sz="1100"/>
            </a:lvl5pPr>
            <a:lvl6pPr marL="2743178" indent="0">
              <a:buNone/>
              <a:defRPr sz="1100"/>
            </a:lvl6pPr>
            <a:lvl7pPr marL="3291814" indent="0">
              <a:buNone/>
              <a:defRPr sz="1100"/>
            </a:lvl7pPr>
            <a:lvl8pPr marL="3840449" indent="0">
              <a:buNone/>
              <a:defRPr sz="1100"/>
            </a:lvl8pPr>
            <a:lvl9pPr marL="4389085" indent="0">
              <a:buNone/>
              <a:defRPr sz="1100"/>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p:txBody>
      </p:sp>
      <p:sp>
        <p:nvSpPr>
          <p:cNvPr id="2" name="Title 1"/>
          <p:cNvSpPr>
            <a:spLocks noGrp="1"/>
          </p:cNvSpPr>
          <p:nvPr>
            <p:ph type="title"/>
          </p:nvPr>
        </p:nvSpPr>
        <p:spPr>
          <a:xfrm>
            <a:off x="457204" y="317503"/>
            <a:ext cx="3004083" cy="590551"/>
          </a:xfrm>
        </p:spPr>
        <p:txBody>
          <a:bodyPr>
            <a:noAutofit/>
          </a:bodyPr>
          <a:lstStyle>
            <a:lvl1pPr>
              <a:defRPr sz="2000"/>
            </a:lvl1pPr>
          </a:lstStyle>
          <a:p>
            <a:r>
              <a:rPr lang="en-US"/>
              <a:t>Click to edit Master title style</a:t>
            </a:r>
            <a:endParaRPr lang="en-US" dirty="0"/>
          </a:p>
        </p:txBody>
      </p:sp>
    </p:spTree>
    <p:extLst>
      <p:ext uri="{BB962C8B-B14F-4D97-AF65-F5344CB8AC3E}">
        <p14:creationId xmlns:p14="http://schemas.microsoft.com/office/powerpoint/2010/main" val="4223608205"/>
      </p:ext>
    </p:extLst>
  </p:cSld>
  <p:clrMapOvr>
    <a:masterClrMapping/>
  </p:clrMapOvr>
  <p:transition spd="med">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Skýringarmynd og útskýringartexti">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17705F-CEB7-C745-873B-DB633A2E36EB}" type="datetime1">
              <a:rPr lang="is-IS" smtClean="0"/>
              <a:t>3.10.2018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latin typeface="Corbel"/>
              </a:defRPr>
            </a:lvl1pPr>
          </a:lstStyle>
          <a:p>
            <a:fld id="{86CB4B4D-7CA3-9044-876B-883B54F8677D}" type="slidenum">
              <a:rPr lang="en-US" smtClean="0"/>
              <a:pPr/>
              <a:t>‹#›</a:t>
            </a:fld>
            <a:endParaRPr lang="en-US" dirty="0"/>
          </a:p>
        </p:txBody>
      </p:sp>
      <p:sp>
        <p:nvSpPr>
          <p:cNvPr id="7" name="Content Placeholder 2"/>
          <p:cNvSpPr>
            <a:spLocks noGrp="1"/>
          </p:cNvSpPr>
          <p:nvPr>
            <p:ph idx="1" hasCustomPrompt="1"/>
          </p:nvPr>
        </p:nvSpPr>
        <p:spPr>
          <a:xfrm>
            <a:off x="457204" y="317503"/>
            <a:ext cx="5111750" cy="5808664"/>
          </a:xfrm>
          <a:prstGeom prst="rect">
            <a:avLst/>
          </a:prstGeom>
        </p:spPr>
        <p:txBody>
          <a:bodyPr>
            <a:normAutofit/>
          </a:bodyPr>
          <a:lstStyle>
            <a:lvl1pPr>
              <a:defRPr sz="2000" b="0" i="0"/>
            </a:lvl1pPr>
            <a:lvl2pPr marL="332638" indent="-280798">
              <a:buFont typeface="Lucida Grande"/>
              <a:buChar char="»"/>
              <a:defRPr sz="2800" baseline="0">
                <a:latin typeface="Corbel"/>
              </a:defRPr>
            </a:lvl2pPr>
            <a:lvl3pPr>
              <a:defRPr sz="2900"/>
            </a:lvl3pPr>
            <a:lvl4pPr>
              <a:defRPr sz="2000"/>
            </a:lvl4pPr>
            <a:lvl5pPr>
              <a:defRPr sz="2000"/>
            </a:lvl5pPr>
            <a:lvl6pPr>
              <a:defRPr sz="1800"/>
            </a:lvl6pPr>
            <a:lvl7pPr>
              <a:defRPr sz="1800"/>
            </a:lvl7pPr>
            <a:lvl8pPr>
              <a:defRPr sz="2400"/>
            </a:lvl8pPr>
            <a:lvl9pPr>
              <a:defRPr sz="2400"/>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a:p>
            <a:pPr lvl="3"/>
            <a:r>
              <a:rPr lang="is-IS" dirty="0"/>
              <a:t>Annað stig</a:t>
            </a:r>
          </a:p>
          <a:p>
            <a:pPr lvl="4"/>
            <a:r>
              <a:rPr lang="is-IS" dirty="0"/>
              <a:t>Þriðja stig</a:t>
            </a:r>
          </a:p>
          <a:p>
            <a:pPr lvl="5"/>
            <a:r>
              <a:rPr lang="is-IS" dirty="0"/>
              <a:t>Fjórða stig</a:t>
            </a:r>
          </a:p>
          <a:p>
            <a:pPr lvl="6"/>
            <a:r>
              <a:rPr lang="is-IS" dirty="0"/>
              <a:t>Fimmta stig</a:t>
            </a:r>
          </a:p>
        </p:txBody>
      </p:sp>
      <p:sp>
        <p:nvSpPr>
          <p:cNvPr id="8" name="Text Placeholder 3"/>
          <p:cNvSpPr>
            <a:spLocks noGrp="1"/>
          </p:cNvSpPr>
          <p:nvPr>
            <p:ph type="body" sz="half" idx="2" hasCustomPrompt="1"/>
          </p:nvPr>
        </p:nvSpPr>
        <p:spPr>
          <a:xfrm>
            <a:off x="5678487" y="1128046"/>
            <a:ext cx="3008313" cy="4998122"/>
          </a:xfrm>
          <a:prstGeom prst="rect">
            <a:avLst/>
          </a:prstGeom>
        </p:spPr>
        <p:txBody>
          <a:bodyPr/>
          <a:lstStyle>
            <a:lvl1pPr marL="0" indent="0">
              <a:buNone/>
              <a:defRPr sz="1700"/>
            </a:lvl1pPr>
            <a:lvl2pPr marL="548636" indent="0">
              <a:buNone/>
              <a:defRPr sz="1500"/>
            </a:lvl2pPr>
            <a:lvl3pPr marL="1097271" indent="0">
              <a:buNone/>
              <a:defRPr sz="1200"/>
            </a:lvl3pPr>
            <a:lvl4pPr marL="1645907" indent="0">
              <a:buNone/>
              <a:defRPr sz="1100"/>
            </a:lvl4pPr>
            <a:lvl5pPr marL="2194542" indent="0">
              <a:buNone/>
              <a:defRPr sz="1100"/>
            </a:lvl5pPr>
            <a:lvl6pPr marL="2743178" indent="0">
              <a:buNone/>
              <a:defRPr sz="1100"/>
            </a:lvl6pPr>
            <a:lvl7pPr marL="3291814" indent="0">
              <a:buNone/>
              <a:defRPr sz="1100"/>
            </a:lvl7pPr>
            <a:lvl8pPr marL="3840449" indent="0">
              <a:buNone/>
              <a:defRPr sz="1100"/>
            </a:lvl8pPr>
            <a:lvl9pPr marL="4389085" indent="0">
              <a:buNone/>
              <a:defRPr sz="1100"/>
            </a:lvl9p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r>
              <a:rPr lang="en-US" dirty="0"/>
              <a:t> </a:t>
            </a:r>
          </a:p>
        </p:txBody>
      </p:sp>
      <p:sp>
        <p:nvSpPr>
          <p:cNvPr id="2" name="Title 1"/>
          <p:cNvSpPr>
            <a:spLocks noGrp="1"/>
          </p:cNvSpPr>
          <p:nvPr>
            <p:ph type="title"/>
          </p:nvPr>
        </p:nvSpPr>
        <p:spPr>
          <a:xfrm>
            <a:off x="5682717" y="317503"/>
            <a:ext cx="3004083" cy="590551"/>
          </a:xfrm>
        </p:spPr>
        <p:txBody>
          <a:bodyPr>
            <a:noAutofit/>
          </a:bodyPr>
          <a:lstStyle>
            <a:lvl1pPr>
              <a:defRPr sz="2000"/>
            </a:lvl1pPr>
          </a:lstStyle>
          <a:p>
            <a:r>
              <a:rPr lang="en-US"/>
              <a:t>Click to edit Master title style</a:t>
            </a:r>
            <a:endParaRPr lang="en-US" dirty="0"/>
          </a:p>
        </p:txBody>
      </p:sp>
    </p:spTree>
    <p:extLst>
      <p:ext uri="{BB962C8B-B14F-4D97-AF65-F5344CB8AC3E}">
        <p14:creationId xmlns:p14="http://schemas.microsoft.com/office/powerpoint/2010/main" val="3573458752"/>
      </p:ext>
    </p:extLst>
  </p:cSld>
  <p:clrMapOvr>
    <a:masterClrMapping/>
  </p:clrMapOvr>
  <p:transition spd="med">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ilsíðu mynd og footer">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9144000" cy="5867403"/>
          </a:xfrm>
        </p:spPr>
        <p:txBody>
          <a:bodyPr/>
          <a:lstStyle>
            <a:lvl1pPr marL="0" indent="0">
              <a:buNone/>
              <a:defRPr/>
            </a:lvl1pPr>
          </a:lstStyle>
          <a:p>
            <a:r>
              <a:rPr lang="en-US"/>
              <a:t>Click icon to add picture</a:t>
            </a:r>
            <a:endParaRPr lang="en-US" dirty="0"/>
          </a:p>
        </p:txBody>
      </p:sp>
      <p:sp>
        <p:nvSpPr>
          <p:cNvPr id="4" name="Rectangle 4"/>
          <p:cNvSpPr>
            <a:spLocks noGrp="1" noChangeArrowheads="1"/>
          </p:cNvSpPr>
          <p:nvPr>
            <p:ph type="dt" sz="half" idx="10"/>
          </p:nvPr>
        </p:nvSpPr>
        <p:spPr>
          <a:ln/>
        </p:spPr>
        <p:txBody>
          <a:bodyPr/>
          <a:lstStyle>
            <a:lvl1pPr>
              <a:defRPr/>
            </a:lvl1pPr>
          </a:lstStyle>
          <a:p>
            <a:fld id="{3581BA80-4EEB-7647-930A-CB9B723B3404}" type="datetime1">
              <a:rPr lang="is-IS" smtClean="0"/>
              <a:t>3.10.2018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2" name="Slide Number Placeholder 1"/>
          <p:cNvSpPr>
            <a:spLocks noGrp="1"/>
          </p:cNvSpPr>
          <p:nvPr>
            <p:ph type="sldNum" sz="quarter" idx="12"/>
          </p:nvPr>
        </p:nvSpPr>
        <p:spPr/>
        <p:txBody>
          <a:bodyPr/>
          <a:lstStyle/>
          <a:p>
            <a:pPr lvl="0"/>
            <a:fld id="{86CB4B4D-7CA3-9044-876B-883B54F8677D}" type="slidenum">
              <a:rPr lang="en-US" smtClean="0"/>
              <a:t>‹#›</a:t>
            </a:fld>
            <a:endParaRPr lang="en-US"/>
          </a:p>
        </p:txBody>
      </p:sp>
      <p:sp>
        <p:nvSpPr>
          <p:cNvPr id="7" name="Text Placeholder 9"/>
          <p:cNvSpPr>
            <a:spLocks noGrp="1"/>
          </p:cNvSpPr>
          <p:nvPr>
            <p:ph type="body" sz="quarter" idx="15" hasCustomPrompt="1"/>
          </p:nvPr>
        </p:nvSpPr>
        <p:spPr>
          <a:xfrm>
            <a:off x="993912" y="5867403"/>
            <a:ext cx="4644888" cy="292100"/>
          </a:xfrm>
          <a:prstGeom prst="rect">
            <a:avLst/>
          </a:prstGeom>
        </p:spPr>
        <p:txBody>
          <a:bodyPr/>
          <a:lstStyle>
            <a:lvl1pPr marL="0" indent="0">
              <a:buNone/>
              <a:defRPr sz="1300" b="0" i="0" baseline="0">
                <a:solidFill>
                  <a:srgbClr val="3C3C3B"/>
                </a:solidFill>
                <a:latin typeface="Source Sans Pro Semibold"/>
                <a:cs typeface="Source Sans Pro Semibold"/>
              </a:defRPr>
            </a:lvl1pPr>
          </a:lstStyle>
          <a:p>
            <a:pPr lvl="0"/>
            <a:r>
              <a:rPr lang="is-IS" dirty="0"/>
              <a:t>Höfundur og/eða dagsetning</a:t>
            </a:r>
          </a:p>
        </p:txBody>
      </p:sp>
    </p:spTree>
    <p:extLst>
      <p:ext uri="{BB962C8B-B14F-4D97-AF65-F5344CB8AC3E}">
        <p14:creationId xmlns:p14="http://schemas.microsoft.com/office/powerpoint/2010/main" val="224652693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Lokasíða hvítur grunnur">
    <p:spTree>
      <p:nvGrpSpPr>
        <p:cNvPr id="1" name=""/>
        <p:cNvGrpSpPr/>
        <p:nvPr/>
      </p:nvGrpSpPr>
      <p:grpSpPr>
        <a:xfrm>
          <a:off x="0" y="0"/>
          <a:ext cx="0" cy="0"/>
          <a:chOff x="0" y="0"/>
          <a:chExt cx="0" cy="0"/>
        </a:xfrm>
      </p:grpSpPr>
      <p:pic>
        <p:nvPicPr>
          <p:cNvPr id="7" name="Picture 6" descr="FJR-merki_400_isl.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6760" y="841756"/>
            <a:ext cx="4320540" cy="1152144"/>
          </a:xfrm>
          <a:prstGeom prst="rect">
            <a:avLst/>
          </a:prstGeom>
        </p:spPr>
      </p:pic>
      <p:sp>
        <p:nvSpPr>
          <p:cNvPr id="15" name="Rectangle 14"/>
          <p:cNvSpPr/>
          <p:nvPr/>
        </p:nvSpPr>
        <p:spPr>
          <a:xfrm>
            <a:off x="0" y="3956051"/>
            <a:ext cx="180000" cy="1800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
        <p:nvSpPr>
          <p:cNvPr id="3" name="TextBox 2"/>
          <p:cNvSpPr txBox="1"/>
          <p:nvPr/>
        </p:nvSpPr>
        <p:spPr>
          <a:xfrm>
            <a:off x="993912" y="3671515"/>
            <a:ext cx="8150088" cy="1107996"/>
          </a:xfrm>
          <a:prstGeom prst="rect">
            <a:avLst/>
          </a:prstGeom>
          <a:noFill/>
        </p:spPr>
        <p:txBody>
          <a:bodyPr wrap="square" rtlCol="0">
            <a:spAutoFit/>
          </a:bodyPr>
          <a:lstStyle/>
          <a:p>
            <a:pPr indent="0" algn="l">
              <a:lnSpc>
                <a:spcPct val="100000"/>
              </a:lnSpc>
            </a:pPr>
            <a:r>
              <a:rPr lang="en-US" sz="6400" kern="4700" spc="200" normalizeH="0" dirty="0" err="1">
                <a:solidFill>
                  <a:schemeClr val="accent1"/>
                </a:solidFill>
              </a:rPr>
              <a:t>Takk</a:t>
            </a:r>
            <a:r>
              <a:rPr lang="en-US" sz="6400" kern="4700" spc="200" normalizeH="0" dirty="0">
                <a:solidFill>
                  <a:schemeClr val="accent1"/>
                </a:solidFill>
              </a:rPr>
              <a:t> </a:t>
            </a:r>
            <a:r>
              <a:rPr lang="en-US" sz="6400" kern="4700" spc="200" normalizeH="0" dirty="0" err="1">
                <a:solidFill>
                  <a:schemeClr val="accent1"/>
                </a:solidFill>
              </a:rPr>
              <a:t>fyrir</a:t>
            </a:r>
            <a:r>
              <a:rPr lang="en-US" sz="6400" kern="4700" spc="200" normalizeH="0" dirty="0">
                <a:solidFill>
                  <a:schemeClr val="accent1"/>
                </a:solidFill>
              </a:rPr>
              <a:t>!</a:t>
            </a:r>
          </a:p>
        </p:txBody>
      </p:sp>
      <p:sp>
        <p:nvSpPr>
          <p:cNvPr id="9" name="Rectangle 8"/>
          <p:cNvSpPr/>
          <p:nvPr/>
        </p:nvSpPr>
        <p:spPr>
          <a:xfrm>
            <a:off x="993912" y="4859021"/>
            <a:ext cx="3830071" cy="369332"/>
          </a:xfrm>
          <a:prstGeom prst="rect">
            <a:avLst/>
          </a:prstGeom>
        </p:spPr>
        <p:txBody>
          <a:bodyPr wrap="none">
            <a:spAutoFit/>
          </a:bodyPr>
          <a:lstStyle/>
          <a:p>
            <a:pPr lvl="0"/>
            <a:r>
              <a:rPr lang="is-IS" sz="1800" spc="70" dirty="0" err="1">
                <a:solidFill>
                  <a:schemeClr val="tx1"/>
                </a:solidFill>
                <a:latin typeface="+mn-lt"/>
              </a:rPr>
              <a:t>ww</a:t>
            </a:r>
            <a:r>
              <a:rPr lang="is-IS" sz="1800" spc="70" dirty="0">
                <a:solidFill>
                  <a:schemeClr val="tx1"/>
                </a:solidFill>
                <a:latin typeface="+mn-lt"/>
              </a:rPr>
              <a:t>.</a:t>
            </a:r>
            <a:r>
              <a:rPr lang="is-IS" sz="1800" spc="70" dirty="0" err="1">
                <a:solidFill>
                  <a:schemeClr val="tx1"/>
                </a:solidFill>
                <a:latin typeface="+mn-lt"/>
              </a:rPr>
              <a:t>fjr</a:t>
            </a:r>
            <a:r>
              <a:rPr lang="is-IS" sz="1800" spc="70" dirty="0">
                <a:solidFill>
                  <a:schemeClr val="tx1"/>
                </a:solidFill>
                <a:latin typeface="+mn-lt"/>
              </a:rPr>
              <a:t>.is  |  twitter.com/MoFIceland</a:t>
            </a:r>
          </a:p>
        </p:txBody>
      </p:sp>
    </p:spTree>
    <p:extLst>
      <p:ext uri="{BB962C8B-B14F-4D97-AF65-F5344CB8AC3E}">
        <p14:creationId xmlns:p14="http://schemas.microsoft.com/office/powerpoint/2010/main" val="531490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Lokasíða grár grunnur">
    <p:spTree>
      <p:nvGrpSpPr>
        <p:cNvPr id="1" name=""/>
        <p:cNvGrpSpPr/>
        <p:nvPr/>
      </p:nvGrpSpPr>
      <p:grpSpPr>
        <a:xfrm>
          <a:off x="0" y="0"/>
          <a:ext cx="0" cy="0"/>
          <a:chOff x="0" y="0"/>
          <a:chExt cx="0" cy="0"/>
        </a:xfrm>
      </p:grpSpPr>
      <p:pic>
        <p:nvPicPr>
          <p:cNvPr id="2" name="Picture 1" descr="FER-pptx snidmat-Lokasíða-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FJR-merki_400_isl.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99160" y="994156"/>
            <a:ext cx="4320540" cy="1152144"/>
          </a:xfrm>
          <a:prstGeom prst="rect">
            <a:avLst/>
          </a:prstGeom>
        </p:spPr>
      </p:pic>
      <p:sp>
        <p:nvSpPr>
          <p:cNvPr id="15" name="Rectangle 14"/>
          <p:cNvSpPr/>
          <p:nvPr/>
        </p:nvSpPr>
        <p:spPr>
          <a:xfrm>
            <a:off x="0" y="3956051"/>
            <a:ext cx="180000" cy="1800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
        <p:nvSpPr>
          <p:cNvPr id="3" name="TextBox 2"/>
          <p:cNvSpPr txBox="1"/>
          <p:nvPr/>
        </p:nvSpPr>
        <p:spPr>
          <a:xfrm>
            <a:off x="993912" y="3671515"/>
            <a:ext cx="8150088" cy="1107996"/>
          </a:xfrm>
          <a:prstGeom prst="rect">
            <a:avLst/>
          </a:prstGeom>
          <a:noFill/>
        </p:spPr>
        <p:txBody>
          <a:bodyPr wrap="square" rtlCol="0">
            <a:spAutoFit/>
          </a:bodyPr>
          <a:lstStyle/>
          <a:p>
            <a:pPr indent="0" algn="l">
              <a:lnSpc>
                <a:spcPct val="100000"/>
              </a:lnSpc>
            </a:pPr>
            <a:r>
              <a:rPr lang="en-US" sz="6400" kern="4700" spc="200" normalizeH="0" dirty="0" err="1">
                <a:solidFill>
                  <a:schemeClr val="bg1"/>
                </a:solidFill>
              </a:rPr>
              <a:t>Takk</a:t>
            </a:r>
            <a:r>
              <a:rPr lang="en-US" sz="6400" kern="4700" spc="200" normalizeH="0" dirty="0">
                <a:solidFill>
                  <a:schemeClr val="bg1"/>
                </a:solidFill>
              </a:rPr>
              <a:t> </a:t>
            </a:r>
            <a:r>
              <a:rPr lang="en-US" sz="6400" kern="4700" spc="200" normalizeH="0" dirty="0" err="1">
                <a:solidFill>
                  <a:schemeClr val="bg1"/>
                </a:solidFill>
              </a:rPr>
              <a:t>fyrir</a:t>
            </a:r>
            <a:r>
              <a:rPr lang="en-US" sz="6400" kern="4700" spc="200" normalizeH="0" dirty="0">
                <a:solidFill>
                  <a:schemeClr val="bg1"/>
                </a:solidFill>
              </a:rPr>
              <a:t>!</a:t>
            </a:r>
          </a:p>
        </p:txBody>
      </p:sp>
      <p:sp>
        <p:nvSpPr>
          <p:cNvPr id="8" name="Rectangle 7"/>
          <p:cNvSpPr/>
          <p:nvPr/>
        </p:nvSpPr>
        <p:spPr>
          <a:xfrm>
            <a:off x="966000" y="4842999"/>
            <a:ext cx="4048261" cy="369332"/>
          </a:xfrm>
          <a:prstGeom prst="rect">
            <a:avLst/>
          </a:prstGeom>
        </p:spPr>
        <p:txBody>
          <a:bodyPr wrap="none">
            <a:spAutoFit/>
          </a:bodyPr>
          <a:lstStyle/>
          <a:p>
            <a:pPr lvl="0"/>
            <a:r>
              <a:rPr lang="is-IS" sz="1800" spc="70" dirty="0">
                <a:solidFill>
                  <a:schemeClr val="bg1"/>
                </a:solidFill>
                <a:latin typeface="+mn-lt"/>
              </a:rPr>
              <a:t>www.fjr.is  |  twitter.com/MoFIceland</a:t>
            </a:r>
          </a:p>
        </p:txBody>
      </p:sp>
    </p:spTree>
    <p:extLst>
      <p:ext uri="{BB962C8B-B14F-4D97-AF65-F5344CB8AC3E}">
        <p14:creationId xmlns:p14="http://schemas.microsoft.com/office/powerpoint/2010/main" val="4275784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Lokasíða blár grunnu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p:nvSpPr>
        <p:spPr>
          <a:xfrm>
            <a:off x="0" y="3956051"/>
            <a:ext cx="180000" cy="1800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
        <p:nvSpPr>
          <p:cNvPr id="3" name="TextBox 2"/>
          <p:cNvSpPr txBox="1"/>
          <p:nvPr/>
        </p:nvSpPr>
        <p:spPr>
          <a:xfrm>
            <a:off x="993912" y="3671515"/>
            <a:ext cx="8150088" cy="1107996"/>
          </a:xfrm>
          <a:prstGeom prst="rect">
            <a:avLst/>
          </a:prstGeom>
          <a:noFill/>
        </p:spPr>
        <p:txBody>
          <a:bodyPr wrap="square" rtlCol="0">
            <a:spAutoFit/>
          </a:bodyPr>
          <a:lstStyle/>
          <a:p>
            <a:pPr indent="0" algn="l">
              <a:lnSpc>
                <a:spcPct val="100000"/>
              </a:lnSpc>
            </a:pPr>
            <a:r>
              <a:rPr lang="en-US" sz="6400" kern="4700" spc="200" normalizeH="0" dirty="0" err="1">
                <a:solidFill>
                  <a:schemeClr val="bg1"/>
                </a:solidFill>
              </a:rPr>
              <a:t>Takk</a:t>
            </a:r>
            <a:r>
              <a:rPr lang="en-US" sz="6400" kern="4700" spc="200" normalizeH="0" dirty="0">
                <a:solidFill>
                  <a:schemeClr val="bg1"/>
                </a:solidFill>
              </a:rPr>
              <a:t> </a:t>
            </a:r>
            <a:r>
              <a:rPr lang="en-US" sz="6400" kern="4700" spc="200" normalizeH="0" dirty="0" err="1">
                <a:solidFill>
                  <a:schemeClr val="bg1"/>
                </a:solidFill>
              </a:rPr>
              <a:t>fyrir</a:t>
            </a:r>
            <a:r>
              <a:rPr lang="en-US" sz="6400" kern="4700" spc="200" normalizeH="0" dirty="0">
                <a:solidFill>
                  <a:schemeClr val="bg1"/>
                </a:solidFill>
              </a:rPr>
              <a:t>!</a:t>
            </a:r>
          </a:p>
        </p:txBody>
      </p:sp>
      <p:sp>
        <p:nvSpPr>
          <p:cNvPr id="8" name="Rectangle 7"/>
          <p:cNvSpPr/>
          <p:nvPr/>
        </p:nvSpPr>
        <p:spPr>
          <a:xfrm>
            <a:off x="966000" y="4842999"/>
            <a:ext cx="4048261" cy="369332"/>
          </a:xfrm>
          <a:prstGeom prst="rect">
            <a:avLst/>
          </a:prstGeom>
        </p:spPr>
        <p:txBody>
          <a:bodyPr wrap="none">
            <a:spAutoFit/>
          </a:bodyPr>
          <a:lstStyle/>
          <a:p>
            <a:pPr lvl="0"/>
            <a:r>
              <a:rPr lang="is-IS" sz="1800" spc="70" dirty="0">
                <a:solidFill>
                  <a:schemeClr val="bg1"/>
                </a:solidFill>
                <a:latin typeface="+mn-lt"/>
              </a:rPr>
              <a:t>www.fjr.is  |  twitter.com/MoFIceland</a:t>
            </a:r>
          </a:p>
        </p:txBody>
      </p:sp>
      <p:pic>
        <p:nvPicPr>
          <p:cNvPr id="11" name="Picture 10" descr="FJR-merki_400_isl.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 y="841756"/>
            <a:ext cx="4320540" cy="1152144"/>
          </a:xfrm>
          <a:prstGeom prst="rect">
            <a:avLst/>
          </a:prstGeom>
        </p:spPr>
      </p:pic>
    </p:spTree>
    <p:extLst>
      <p:ext uri="{BB962C8B-B14F-4D97-AF65-F5344CB8AC3E}">
        <p14:creationId xmlns:p14="http://schemas.microsoft.com/office/powerpoint/2010/main" val="2712975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Lokasíða grár grunnur + Breytilegur texti">
    <p:spTree>
      <p:nvGrpSpPr>
        <p:cNvPr id="1" name=""/>
        <p:cNvGrpSpPr/>
        <p:nvPr/>
      </p:nvGrpSpPr>
      <p:grpSpPr>
        <a:xfrm>
          <a:off x="0" y="0"/>
          <a:ext cx="0" cy="0"/>
          <a:chOff x="0" y="0"/>
          <a:chExt cx="0" cy="0"/>
        </a:xfrm>
      </p:grpSpPr>
      <p:pic>
        <p:nvPicPr>
          <p:cNvPr id="2" name="Picture 1" descr="FER-pptx snidmat-Lokasíða-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FJR-merki_400_isl.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99160" y="994156"/>
            <a:ext cx="4320540" cy="1152144"/>
          </a:xfrm>
          <a:prstGeom prst="rect">
            <a:avLst/>
          </a:prstGeom>
        </p:spPr>
      </p:pic>
      <p:sp>
        <p:nvSpPr>
          <p:cNvPr id="15" name="Rectangle 14"/>
          <p:cNvSpPr/>
          <p:nvPr/>
        </p:nvSpPr>
        <p:spPr>
          <a:xfrm>
            <a:off x="0" y="3956051"/>
            <a:ext cx="180000" cy="1800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
        <p:nvSpPr>
          <p:cNvPr id="8" name="Rectangle 7"/>
          <p:cNvSpPr/>
          <p:nvPr/>
        </p:nvSpPr>
        <p:spPr>
          <a:xfrm>
            <a:off x="966000" y="4842999"/>
            <a:ext cx="4048261" cy="369332"/>
          </a:xfrm>
          <a:prstGeom prst="rect">
            <a:avLst/>
          </a:prstGeom>
        </p:spPr>
        <p:txBody>
          <a:bodyPr wrap="none">
            <a:spAutoFit/>
          </a:bodyPr>
          <a:lstStyle/>
          <a:p>
            <a:pPr lvl="0"/>
            <a:r>
              <a:rPr lang="is-IS" sz="1800" spc="70" dirty="0">
                <a:solidFill>
                  <a:schemeClr val="bg1"/>
                </a:solidFill>
                <a:latin typeface="+mn-lt"/>
              </a:rPr>
              <a:t>www.fjr.is  |  twitter.com/MoFIceland</a:t>
            </a:r>
          </a:p>
        </p:txBody>
      </p:sp>
      <p:sp>
        <p:nvSpPr>
          <p:cNvPr id="9" name="Text Placeholder 9"/>
          <p:cNvSpPr>
            <a:spLocks noGrp="1"/>
          </p:cNvSpPr>
          <p:nvPr>
            <p:ph type="body" sz="quarter" idx="13" hasCustomPrompt="1"/>
          </p:nvPr>
        </p:nvSpPr>
        <p:spPr>
          <a:xfrm>
            <a:off x="773476" y="3853679"/>
            <a:ext cx="7937817" cy="997004"/>
          </a:xfrm>
          <a:prstGeom prst="rect">
            <a:avLst/>
          </a:prstGeom>
        </p:spPr>
        <p:txBody>
          <a:bodyPr>
            <a:noAutofit/>
          </a:bodyPr>
          <a:lstStyle>
            <a:lvl1pPr marL="0" indent="0">
              <a:buNone/>
              <a:defRPr sz="6400" b="0" i="0" baseline="0">
                <a:solidFill>
                  <a:schemeClr val="bg1"/>
                </a:solidFill>
                <a:latin typeface="+mj-lt"/>
              </a:defRPr>
            </a:lvl1pPr>
          </a:lstStyle>
          <a:p>
            <a:pPr lvl="0"/>
            <a:r>
              <a:rPr lang="is-IS" sz="6400" b="0" dirty="0">
                <a:latin typeface="+mj-lt"/>
              </a:rPr>
              <a:t>Skrifa kveðju - ein lína</a:t>
            </a:r>
            <a:endParaRPr lang="is-IS" dirty="0"/>
          </a:p>
        </p:txBody>
      </p:sp>
    </p:spTree>
    <p:extLst>
      <p:ext uri="{BB962C8B-B14F-4D97-AF65-F5344CB8AC3E}">
        <p14:creationId xmlns:p14="http://schemas.microsoft.com/office/powerpoint/2010/main" val="4060140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p>
            <a:fld id="{907774F9-F2C1-4D05-9304-C804B3076659}" type="datetimeFigureOut">
              <a:rPr lang="is-IS" smtClean="0"/>
              <a:t>3.10.2018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55F8878C-38B1-401B-981B-A4E316420D63}" type="slidenum">
              <a:rPr lang="is-IS" smtClean="0"/>
              <a:t>‹#›</a:t>
            </a:fld>
            <a:endParaRPr lang="is-IS"/>
          </a:p>
        </p:txBody>
      </p:sp>
      <p:pic>
        <p:nvPicPr>
          <p:cNvPr id="7" name="Picture 6" descr="MMR - glærur ísl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576"/>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636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907774F9-F2C1-4D05-9304-C804B3076659}" type="datetimeFigureOut">
              <a:rPr lang="is-IS" smtClean="0"/>
              <a:t>3.10.2018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2361220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774F9-F2C1-4D05-9304-C804B3076659}" type="datetimeFigureOut">
              <a:rPr lang="is-IS" smtClean="0"/>
              <a:t>3.10.2018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1279182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fld id="{907774F9-F2C1-4D05-9304-C804B3076659}" type="datetimeFigureOut">
              <a:rPr lang="is-IS" smtClean="0"/>
              <a:t>3.10.2018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425845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fld id="{907774F9-F2C1-4D05-9304-C804B3076659}" type="datetimeFigureOut">
              <a:rPr lang="is-IS" smtClean="0"/>
              <a:t>3.10.2018</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642807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fld id="{907774F9-F2C1-4D05-9304-C804B3076659}" type="datetimeFigureOut">
              <a:rPr lang="is-IS" smtClean="0"/>
              <a:t>3.10.2018</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1664764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774F9-F2C1-4D05-9304-C804B3076659}" type="datetimeFigureOut">
              <a:rPr lang="is-IS" smtClean="0"/>
              <a:t>3.10.2018</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246670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7774F9-F2C1-4D05-9304-C804B3076659}" type="datetimeFigureOut">
              <a:rPr lang="is-IS" smtClean="0"/>
              <a:t>3.10.2018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892714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7774F9-F2C1-4D05-9304-C804B3076659}" type="datetimeFigureOut">
              <a:rPr lang="is-IS" smtClean="0"/>
              <a:t>3.10.2018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2980731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907774F9-F2C1-4D05-9304-C804B3076659}" type="datetimeFigureOut">
              <a:rPr lang="is-IS" smtClean="0"/>
              <a:t>3.10.2018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3599694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907774F9-F2C1-4D05-9304-C804B3076659}" type="datetimeFigureOut">
              <a:rPr lang="is-IS" smtClean="0"/>
              <a:t>3.10.2018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55F8878C-38B1-401B-981B-A4E316420D63}" type="slidenum">
              <a:rPr lang="is-IS" smtClean="0"/>
              <a:t>‹#›</a:t>
            </a:fld>
            <a:endParaRPr lang="is-IS"/>
          </a:p>
        </p:txBody>
      </p:sp>
    </p:spTree>
    <p:extLst>
      <p:ext uri="{BB962C8B-B14F-4D97-AF65-F5344CB8AC3E}">
        <p14:creationId xmlns:p14="http://schemas.microsoft.com/office/powerpoint/2010/main" val="135205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8" name="Footer Placeholder 7"/>
          <p:cNvSpPr>
            <a:spLocks noGrp="1"/>
          </p:cNvSpPr>
          <p:nvPr>
            <p:ph type="ftr" sz="quarter" idx="11"/>
          </p:nvPr>
        </p:nvSpPr>
        <p:spPr/>
        <p:txBody>
          <a:bodyPr/>
          <a:lstStyle/>
          <a:p>
            <a:endParaRPr lang="is-IS">
              <a:solidFill>
                <a:prstClr val="black">
                  <a:tint val="75000"/>
                </a:prstClr>
              </a:solidFill>
            </a:endParaRPr>
          </a:p>
        </p:txBody>
      </p:sp>
      <p:sp>
        <p:nvSpPr>
          <p:cNvPr id="9" name="Slide Number Placeholder 8"/>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4" name="Footer Placeholder 3"/>
          <p:cNvSpPr>
            <a:spLocks noGrp="1"/>
          </p:cNvSpPr>
          <p:nvPr>
            <p:ph type="ftr" sz="quarter" idx="11"/>
          </p:nvPr>
        </p:nvSpPr>
        <p:spPr/>
        <p:txBody>
          <a:bodyPr/>
          <a:lstStyle/>
          <a:p>
            <a:endParaRPr lang="is-IS">
              <a:solidFill>
                <a:prstClr val="black">
                  <a:tint val="75000"/>
                </a:prstClr>
              </a:solidFill>
            </a:endParaRPr>
          </a:p>
        </p:txBody>
      </p:sp>
      <p:sp>
        <p:nvSpPr>
          <p:cNvPr id="5" name="Slide Number Placeholder 4"/>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3" name="Footer Placeholder 2"/>
          <p:cNvSpPr>
            <a:spLocks noGrp="1"/>
          </p:cNvSpPr>
          <p:nvPr>
            <p:ph type="ftr" sz="quarter" idx="11"/>
          </p:nvPr>
        </p:nvSpPr>
        <p:spPr/>
        <p:txBody>
          <a:bodyPr/>
          <a:lstStyle/>
          <a:p>
            <a:endParaRPr lang="is-IS">
              <a:solidFill>
                <a:prstClr val="black">
                  <a:tint val="75000"/>
                </a:prstClr>
              </a:solidFill>
            </a:endParaRPr>
          </a:p>
        </p:txBody>
      </p:sp>
      <p:sp>
        <p:nvSpPr>
          <p:cNvPr id="4" name="Slide Number Placeholder 3"/>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42B001-D2D4-4503-8C69-642FB6B5E59F}" type="datetimeFigureOut">
              <a:rPr lang="is-IS" smtClean="0">
                <a:solidFill>
                  <a:prstClr val="black">
                    <a:tint val="75000"/>
                  </a:prstClr>
                </a:solidFill>
              </a:rPr>
              <a:pPr/>
              <a:t>3.10.2018</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C82E73A-C1D7-4EF8-825F-618E3791E4C4}" type="slidenum">
              <a:rPr lang="is-IS" smtClean="0">
                <a:solidFill>
                  <a:prstClr val="black">
                    <a:tint val="75000"/>
                  </a:prstClr>
                </a:solidFill>
              </a:rPr>
              <a:pPr/>
              <a:t>‹#›</a:t>
            </a:fld>
            <a:endParaRPr lang="is-I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lnSpc>
                <a:spcPct val="80000"/>
              </a:lnSpc>
              <a:spcBef>
                <a:spcPct val="50000"/>
              </a:spcBef>
              <a:spcAft>
                <a:spcPct val="0"/>
              </a:spcAft>
            </a:pPr>
            <a:fld id="{FA42B001-D2D4-4503-8C69-642FB6B5E59F}" type="datetimeFigureOut">
              <a:rPr lang="is-IS" smtClean="0">
                <a:solidFill>
                  <a:prstClr val="black">
                    <a:tint val="75000"/>
                  </a:prstClr>
                </a:solidFill>
                <a:latin typeface="Verdana" pitchFamily="34" charset="0"/>
              </a:rPr>
              <a:pPr eaLnBrk="0" fontAlgn="base" hangingPunct="0">
                <a:lnSpc>
                  <a:spcPct val="80000"/>
                </a:lnSpc>
                <a:spcBef>
                  <a:spcPct val="50000"/>
                </a:spcBef>
                <a:spcAft>
                  <a:spcPct val="0"/>
                </a:spcAft>
              </a:pPr>
              <a:t>3.10.2018</a:t>
            </a:fld>
            <a:endParaRPr lang="is-IS">
              <a:solidFill>
                <a:prstClr val="black">
                  <a:tint val="75000"/>
                </a:prstClr>
              </a:solidFill>
              <a:latin typeface="Verdana"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lnSpc>
                <a:spcPct val="80000"/>
              </a:lnSpc>
              <a:spcBef>
                <a:spcPct val="50000"/>
              </a:spcBef>
              <a:spcAft>
                <a:spcPct val="0"/>
              </a:spcAft>
            </a:pPr>
            <a:endParaRPr lang="is-IS">
              <a:solidFill>
                <a:prstClr val="black">
                  <a:tint val="75000"/>
                </a:prstClr>
              </a:solidFill>
              <a:latin typeface="Verdan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lnSpc>
                <a:spcPct val="80000"/>
              </a:lnSpc>
              <a:spcBef>
                <a:spcPct val="50000"/>
              </a:spcBef>
              <a:spcAft>
                <a:spcPct val="0"/>
              </a:spcAft>
            </a:pPr>
            <a:fld id="{7C82E73A-C1D7-4EF8-825F-618E3791E4C4}" type="slidenum">
              <a:rPr lang="is-IS" smtClean="0">
                <a:solidFill>
                  <a:prstClr val="black">
                    <a:tint val="75000"/>
                  </a:prstClr>
                </a:solidFill>
                <a:latin typeface="Verdana" pitchFamily="34" charset="0"/>
              </a:rPr>
              <a:pPr eaLnBrk="0" fontAlgn="base" hangingPunct="0">
                <a:lnSpc>
                  <a:spcPct val="80000"/>
                </a:lnSpc>
                <a:spcBef>
                  <a:spcPct val="50000"/>
                </a:spcBef>
                <a:spcAft>
                  <a:spcPct val="0"/>
                </a:spcAft>
              </a:pPr>
              <a:t>‹#›</a:t>
            </a:fld>
            <a:endParaRPr lang="is-IS">
              <a:solidFill>
                <a:prstClr val="black">
                  <a:tint val="75000"/>
                </a:prstClr>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KJALDAMERKI_UTLINA_15mm.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387478" y="6142547"/>
            <a:ext cx="579780" cy="647799"/>
          </a:xfrm>
          <a:prstGeom prst="rect">
            <a:avLst/>
          </a:prstGeom>
        </p:spPr>
      </p:pic>
      <p:sp>
        <p:nvSpPr>
          <p:cNvPr id="8" name="Rectangle 7"/>
          <p:cNvSpPr/>
          <p:nvPr/>
        </p:nvSpPr>
        <p:spPr>
          <a:xfrm>
            <a:off x="232750" y="6460149"/>
            <a:ext cx="180000" cy="180000"/>
          </a:xfrm>
          <a:prstGeom prst="rect">
            <a:avLst/>
          </a:prstGeom>
          <a:solidFill>
            <a:srgbClr val="BB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
        <p:nvSpPr>
          <p:cNvPr id="2" name="Rectangle 4"/>
          <p:cNvSpPr>
            <a:spLocks noGrp="1" noChangeArrowheads="1"/>
          </p:cNvSpPr>
          <p:nvPr>
            <p:ph type="dt" sz="half" idx="2"/>
          </p:nvPr>
        </p:nvSpPr>
        <p:spPr bwMode="auto">
          <a:xfrm>
            <a:off x="7302501" y="6390515"/>
            <a:ext cx="871958" cy="339725"/>
          </a:xfrm>
          <a:prstGeom prst="rect">
            <a:avLst/>
          </a:prstGeom>
          <a:noFill/>
          <a:ln w="9525">
            <a:noFill/>
            <a:miter lim="800000"/>
            <a:headEnd/>
            <a:tailEnd/>
          </a:ln>
          <a:effectLst/>
        </p:spPr>
        <p:txBody>
          <a:bodyPr vert="horz" wrap="square" lIns="109727" tIns="54864" rIns="109727" bIns="54864" numCol="1" anchor="ctr" anchorCtr="0" compatLnSpc="1">
            <a:prstTxWarp prst="textNoShape">
              <a:avLst/>
            </a:prstTxWarp>
          </a:bodyPr>
          <a:lstStyle>
            <a:lvl1pPr algn="ctr">
              <a:defRPr sz="1100" b="0" i="0">
                <a:solidFill>
                  <a:schemeClr val="bg1">
                    <a:lumMod val="75000"/>
                  </a:schemeClr>
                </a:solidFill>
                <a:latin typeface="Corbel"/>
              </a:defRPr>
            </a:lvl1pPr>
          </a:lstStyle>
          <a:p>
            <a:fld id="{F317705F-CEB7-C745-873B-DB633A2E36EB}" type="datetime1">
              <a:rPr lang="is-IS" smtClean="0"/>
              <a:t>3.10.2018</a:t>
            </a:fld>
            <a:endParaRPr lang="en-US" dirty="0"/>
          </a:p>
        </p:txBody>
      </p:sp>
      <p:sp>
        <p:nvSpPr>
          <p:cNvPr id="1029" name="Rectangle 5"/>
          <p:cNvSpPr>
            <a:spLocks noGrp="1" noChangeArrowheads="1"/>
          </p:cNvSpPr>
          <p:nvPr>
            <p:ph type="ftr" sz="quarter" idx="3"/>
          </p:nvPr>
        </p:nvSpPr>
        <p:spPr bwMode="auto">
          <a:xfrm>
            <a:off x="2063751" y="6386282"/>
            <a:ext cx="5016500" cy="339725"/>
          </a:xfrm>
          <a:prstGeom prst="rect">
            <a:avLst/>
          </a:prstGeom>
          <a:noFill/>
          <a:ln w="9525">
            <a:noFill/>
            <a:miter lim="800000"/>
            <a:headEnd/>
            <a:tailEnd/>
          </a:ln>
          <a:effectLst/>
        </p:spPr>
        <p:txBody>
          <a:bodyPr vert="horz" wrap="square" lIns="109727" tIns="54864" rIns="109727" bIns="54864" numCol="1" anchor="ctr" anchorCtr="0" compatLnSpc="1">
            <a:prstTxWarp prst="textNoShape">
              <a:avLst/>
            </a:prstTxWarp>
          </a:bodyPr>
          <a:lstStyle>
            <a:lvl1pPr algn="ctr">
              <a:defRPr sz="1100" b="0" i="0">
                <a:solidFill>
                  <a:schemeClr val="bg1">
                    <a:lumMod val="75000"/>
                  </a:schemeClr>
                </a:solidFill>
                <a:latin typeface="Corbel"/>
              </a:defRPr>
            </a:lvl1pPr>
          </a:lstStyle>
          <a:p>
            <a:endParaRPr lang="en-US" dirty="0"/>
          </a:p>
        </p:txBody>
      </p:sp>
      <p:sp>
        <p:nvSpPr>
          <p:cNvPr id="1030" name="Rectangle 6"/>
          <p:cNvSpPr>
            <a:spLocks noGrp="1" noChangeArrowheads="1"/>
          </p:cNvSpPr>
          <p:nvPr>
            <p:ph type="sldNum" sz="quarter" idx="4"/>
          </p:nvPr>
        </p:nvSpPr>
        <p:spPr bwMode="auto">
          <a:xfrm>
            <a:off x="0" y="6422266"/>
            <a:ext cx="641350" cy="431484"/>
          </a:xfrm>
          <a:prstGeom prst="rect">
            <a:avLst/>
          </a:prstGeom>
          <a:noFill/>
          <a:ln w="9525">
            <a:noFill/>
            <a:miter lim="800000"/>
            <a:headEnd/>
            <a:tailEnd/>
          </a:ln>
          <a:effectLst/>
        </p:spPr>
        <p:txBody>
          <a:bodyPr vert="horz" wrap="square" lIns="109727" tIns="54864" rIns="109727" bIns="54864" numCol="1" anchor="t" anchorCtr="0" compatLnSpc="1">
            <a:prstTxWarp prst="textNoShape">
              <a:avLst/>
            </a:prstTxWarp>
          </a:bodyPr>
          <a:lstStyle>
            <a:lvl1pPr algn="ctr">
              <a:defRPr sz="900" b="0" i="0" baseline="0">
                <a:solidFill>
                  <a:schemeClr val="bg1">
                    <a:lumMod val="95000"/>
                  </a:schemeClr>
                </a:solidFill>
                <a:latin typeface="Source Sans Pro"/>
              </a:defRPr>
            </a:lvl1pPr>
          </a:lstStyle>
          <a:p>
            <a:fld id="{86CB4B4D-7CA3-9044-876B-883B54F8677D}" type="slidenum">
              <a:rPr lang="en-US" smtClean="0"/>
              <a:pPr/>
              <a:t>‹#›</a:t>
            </a:fld>
            <a:endParaRPr lang="en-US" dirty="0"/>
          </a:p>
        </p:txBody>
      </p:sp>
      <p:sp>
        <p:nvSpPr>
          <p:cNvPr id="5" name="Title Placeholder 4"/>
          <p:cNvSpPr>
            <a:spLocks noGrp="1"/>
          </p:cNvSpPr>
          <p:nvPr>
            <p:ph type="title"/>
          </p:nvPr>
        </p:nvSpPr>
        <p:spPr>
          <a:xfrm>
            <a:off x="461434" y="317503"/>
            <a:ext cx="8288868" cy="590551"/>
          </a:xfrm>
          <a:prstGeom prst="rect">
            <a:avLst/>
          </a:prstGeom>
        </p:spPr>
        <p:txBody>
          <a:bodyPr vert="horz" lIns="109727" tIns="54864" rIns="109727" bIns="54864" rtlCol="0" anchor="ctr">
            <a:normAutofit/>
          </a:bodyPr>
          <a:lstStyle/>
          <a:p>
            <a:r>
              <a:rPr lang="is-IS" dirty="0"/>
              <a:t>SMELLTU TIL AÐ BREYTA FYRIRSÖGN</a:t>
            </a:r>
            <a:endParaRPr lang="en-US" dirty="0"/>
          </a:p>
        </p:txBody>
      </p:sp>
      <p:sp>
        <p:nvSpPr>
          <p:cNvPr id="6" name="Text Placeholder 5"/>
          <p:cNvSpPr>
            <a:spLocks noGrp="1"/>
          </p:cNvSpPr>
          <p:nvPr>
            <p:ph type="body" idx="1"/>
          </p:nvPr>
        </p:nvSpPr>
        <p:spPr>
          <a:xfrm>
            <a:off x="461434" y="1111249"/>
            <a:ext cx="8288866" cy="4946651"/>
          </a:xfrm>
          <a:prstGeom prst="rect">
            <a:avLst/>
          </a:prstGeom>
        </p:spPr>
        <p:txBody>
          <a:bodyPr vert="horz" lIns="109727" tIns="54864" rIns="109727" bIns="54864" rtlCol="0">
            <a:normAutofit/>
          </a:bodyPr>
          <a:lstStyle/>
          <a:p>
            <a:r>
              <a:rPr lang="en-US" dirty="0" err="1"/>
              <a:t>Smelltu</a:t>
            </a:r>
            <a:r>
              <a:rPr lang="en-US" dirty="0"/>
              <a:t> </a:t>
            </a:r>
            <a:r>
              <a:rPr lang="en-US" dirty="0" err="1"/>
              <a:t>til</a:t>
            </a:r>
            <a:r>
              <a:rPr lang="en-US" dirty="0"/>
              <a:t> </a:t>
            </a:r>
            <a:r>
              <a:rPr lang="en-US" dirty="0" err="1"/>
              <a:t>að</a:t>
            </a:r>
            <a:r>
              <a:rPr lang="en-US" dirty="0"/>
              <a:t> </a:t>
            </a:r>
            <a:r>
              <a:rPr lang="en-US" dirty="0" err="1"/>
              <a:t>breyta</a:t>
            </a:r>
            <a:r>
              <a:rPr lang="en-US" dirty="0"/>
              <a:t> </a:t>
            </a:r>
            <a:r>
              <a:rPr lang="en-US" dirty="0" err="1"/>
              <a:t>texta</a:t>
            </a:r>
            <a:endParaRPr lang="en-US" dirty="0"/>
          </a:p>
          <a:p>
            <a:pPr lvl="3"/>
            <a:r>
              <a:rPr lang="is-IS" dirty="0"/>
              <a:t>Annað stig</a:t>
            </a:r>
          </a:p>
          <a:p>
            <a:pPr lvl="4"/>
            <a:r>
              <a:rPr lang="is-IS" dirty="0"/>
              <a:t>Þriðja stig</a:t>
            </a:r>
          </a:p>
          <a:p>
            <a:pPr lvl="5"/>
            <a:r>
              <a:rPr lang="is-IS" dirty="0"/>
              <a:t>Fjórða stig</a:t>
            </a:r>
          </a:p>
          <a:p>
            <a:pPr lvl="6"/>
            <a:r>
              <a:rPr lang="is-IS" dirty="0"/>
              <a:t>Fimmta stig</a:t>
            </a:r>
          </a:p>
        </p:txBody>
      </p:sp>
      <p:sp>
        <p:nvSpPr>
          <p:cNvPr id="7" name="Rectangle 6"/>
          <p:cNvSpPr/>
          <p:nvPr/>
        </p:nvSpPr>
        <p:spPr>
          <a:xfrm>
            <a:off x="0" y="304798"/>
            <a:ext cx="120650" cy="603253"/>
          </a:xfrm>
          <a:prstGeom prst="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Tree>
    <p:extLst>
      <p:ext uri="{BB962C8B-B14F-4D97-AF65-F5344CB8AC3E}">
        <p14:creationId xmlns:p14="http://schemas.microsoft.com/office/powerpoint/2010/main" val="382315845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Lst>
  <p:transition spd="med">
    <p:fade/>
  </p:transition>
  <p:hf hdr="0" ftr="0" dt="0"/>
  <p:txStyles>
    <p:titleStyle>
      <a:lvl1pPr algn="l" rtl="0" eaLnBrk="1" fontAlgn="base" hangingPunct="1">
        <a:spcBef>
          <a:spcPct val="0"/>
        </a:spcBef>
        <a:spcAft>
          <a:spcPct val="0"/>
        </a:spcAft>
        <a:defRPr sz="3000" b="0" i="0" cap="all" baseline="0">
          <a:solidFill>
            <a:schemeClr val="tx2"/>
          </a:solidFill>
          <a:latin typeface="Corbel"/>
          <a:ea typeface="+mj-ea"/>
          <a:cs typeface="Corbel"/>
        </a:defRPr>
      </a:lvl1pPr>
      <a:lvl2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2pPr>
      <a:lvl3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3pPr>
      <a:lvl4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4pPr>
      <a:lvl5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5pPr>
      <a:lvl6pPr marL="548636"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6pPr>
      <a:lvl7pPr marL="1097271"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7pPr>
      <a:lvl8pPr marL="1645907"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8pPr>
      <a:lvl9pPr marL="2194542"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lr>
          <a:schemeClr val="accent3">
            <a:lumMod val="60000"/>
            <a:lumOff val="40000"/>
          </a:schemeClr>
        </a:buClr>
        <a:buFont typeface="Lucida Grande"/>
        <a:buChar char="»"/>
        <a:defRPr sz="2400" b="0" i="0" baseline="0">
          <a:solidFill>
            <a:schemeClr val="tx1"/>
          </a:solidFill>
          <a:latin typeface="Corbel"/>
          <a:ea typeface="+mn-ea"/>
          <a:cs typeface="+mn-cs"/>
        </a:defRPr>
      </a:lvl1pPr>
      <a:lvl2pPr marL="8640" indent="0" algn="l" rtl="0" eaLnBrk="1" fontAlgn="base" hangingPunct="1">
        <a:spcBef>
          <a:spcPts val="2016"/>
        </a:spcBef>
        <a:spcAft>
          <a:spcPts val="720"/>
        </a:spcAft>
        <a:buClr>
          <a:srgbClr val="FF0000"/>
        </a:buClr>
        <a:buFontTx/>
        <a:buNone/>
        <a:defRPr sz="2400" b="0" i="0">
          <a:solidFill>
            <a:schemeClr val="tx1"/>
          </a:solidFill>
          <a:latin typeface="Source Sans Pro"/>
          <a:ea typeface="+mn-ea"/>
          <a:cs typeface="+mn-cs"/>
        </a:defRPr>
      </a:lvl2pPr>
      <a:lvl3pPr marL="342900" indent="-342900" algn="l" rtl="0" eaLnBrk="1" fontAlgn="base" hangingPunct="1">
        <a:spcBef>
          <a:spcPct val="20000"/>
        </a:spcBef>
        <a:spcAft>
          <a:spcPct val="0"/>
        </a:spcAft>
        <a:buClr>
          <a:schemeClr val="accent3">
            <a:lumMod val="60000"/>
            <a:lumOff val="40000"/>
          </a:schemeClr>
        </a:buClr>
        <a:buFont typeface="Lucida Grande"/>
        <a:buChar char="»"/>
        <a:defRPr sz="2400">
          <a:solidFill>
            <a:schemeClr val="tx1"/>
          </a:solidFill>
          <a:latin typeface="Corbel"/>
          <a:ea typeface="+mn-ea"/>
          <a:cs typeface="+mn-cs"/>
        </a:defRPr>
      </a:lvl3pPr>
      <a:lvl4pPr marL="586978" indent="-342900" algn="l" rtl="0" eaLnBrk="1" fontAlgn="base" hangingPunct="1">
        <a:spcBef>
          <a:spcPct val="20000"/>
        </a:spcBef>
        <a:spcAft>
          <a:spcPct val="0"/>
        </a:spcAft>
        <a:buClr>
          <a:schemeClr val="accent3">
            <a:lumMod val="60000"/>
            <a:lumOff val="40000"/>
          </a:schemeClr>
        </a:buClr>
        <a:buFont typeface="Arial"/>
        <a:buChar char="•"/>
        <a:defRPr sz="2000" baseline="0">
          <a:solidFill>
            <a:schemeClr val="bg2">
              <a:lumMod val="25000"/>
            </a:schemeClr>
          </a:solidFill>
          <a:latin typeface="+mn-lt"/>
          <a:ea typeface="+mn-ea"/>
          <a:cs typeface="+mn-cs"/>
        </a:defRPr>
      </a:lvl4pPr>
      <a:lvl5pPr marL="744657" indent="-342900" algn="l" rtl="0" eaLnBrk="1" fontAlgn="base" hangingPunct="1">
        <a:spcBef>
          <a:spcPts val="518"/>
        </a:spcBef>
        <a:spcAft>
          <a:spcPct val="0"/>
        </a:spcAft>
        <a:buClr>
          <a:schemeClr val="accent3">
            <a:lumMod val="60000"/>
            <a:lumOff val="40000"/>
          </a:schemeClr>
        </a:buClr>
        <a:buFont typeface="Lucida Grande"/>
        <a:buChar char="»"/>
        <a:defRPr sz="2000" baseline="0">
          <a:solidFill>
            <a:schemeClr val="tx1"/>
          </a:solidFill>
          <a:latin typeface="Corbel"/>
          <a:ea typeface="+mn-ea"/>
          <a:cs typeface="+mn-cs"/>
        </a:defRPr>
      </a:lvl5pPr>
      <a:lvl6pPr marL="969295" indent="-342900" algn="l" rtl="0" eaLnBrk="1" fontAlgn="base" hangingPunct="1">
        <a:spcBef>
          <a:spcPct val="20000"/>
        </a:spcBef>
        <a:spcAft>
          <a:spcPct val="0"/>
        </a:spcAft>
        <a:buClr>
          <a:schemeClr val="accent3">
            <a:lumMod val="60000"/>
            <a:lumOff val="40000"/>
          </a:schemeClr>
        </a:buClr>
        <a:buFont typeface="Arial"/>
        <a:buChar char="•"/>
        <a:defRPr sz="2000" baseline="0">
          <a:solidFill>
            <a:schemeClr val="tx1"/>
          </a:solidFill>
          <a:latin typeface="Corbel"/>
          <a:ea typeface="+mn-ea"/>
          <a:cs typeface="+mn-cs"/>
        </a:defRPr>
      </a:lvl6pPr>
      <a:lvl7pPr marL="1235075" indent="-342900" algn="l" rtl="0" eaLnBrk="1" fontAlgn="base" hangingPunct="1">
        <a:spcBef>
          <a:spcPct val="20000"/>
        </a:spcBef>
        <a:spcAft>
          <a:spcPct val="0"/>
        </a:spcAft>
        <a:buClr>
          <a:schemeClr val="accent3">
            <a:lumMod val="60000"/>
            <a:lumOff val="40000"/>
          </a:schemeClr>
        </a:buClr>
        <a:buFont typeface="Lucida Grande"/>
        <a:buChar char="»"/>
        <a:defRPr sz="2000">
          <a:solidFill>
            <a:schemeClr val="tx1"/>
          </a:solidFill>
          <a:latin typeface="+mn-lt"/>
          <a:ea typeface="+mn-ea"/>
          <a:cs typeface="+mn-cs"/>
        </a:defRPr>
      </a:lvl7pPr>
      <a:lvl8pPr marL="4114767" indent="-274318" algn="l" rtl="0" eaLnBrk="1" fontAlgn="base" hangingPunct="1">
        <a:spcBef>
          <a:spcPct val="20000"/>
        </a:spcBef>
        <a:spcAft>
          <a:spcPct val="0"/>
        </a:spcAft>
        <a:buChar char="»"/>
        <a:defRPr sz="2400">
          <a:solidFill>
            <a:schemeClr val="tx1"/>
          </a:solidFill>
          <a:latin typeface="+mn-lt"/>
          <a:ea typeface="+mn-ea"/>
          <a:cs typeface="+mn-cs"/>
        </a:defRPr>
      </a:lvl8pPr>
      <a:lvl9pPr marL="4663403" indent="-274318" algn="l" rtl="0" eaLnBrk="1" fontAlgn="base" hangingPunct="1">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548636" rtl="0" eaLnBrk="1" latinLnBrk="0" hangingPunct="1">
        <a:defRPr sz="2100" kern="1200">
          <a:solidFill>
            <a:schemeClr val="tx1"/>
          </a:solidFill>
          <a:latin typeface="+mn-lt"/>
          <a:ea typeface="+mn-ea"/>
          <a:cs typeface="+mn-cs"/>
        </a:defRPr>
      </a:lvl1pPr>
      <a:lvl2pPr marL="548636" algn="l" defTabSz="548636" rtl="0" eaLnBrk="1" latinLnBrk="0" hangingPunct="1">
        <a:defRPr sz="2100" kern="1200">
          <a:solidFill>
            <a:schemeClr val="tx1"/>
          </a:solidFill>
          <a:latin typeface="+mn-lt"/>
          <a:ea typeface="+mn-ea"/>
          <a:cs typeface="+mn-cs"/>
        </a:defRPr>
      </a:lvl2pPr>
      <a:lvl3pPr marL="1097271" algn="l" defTabSz="548636" rtl="0" eaLnBrk="1" latinLnBrk="0" hangingPunct="1">
        <a:defRPr sz="2100" kern="1200">
          <a:solidFill>
            <a:schemeClr val="tx1"/>
          </a:solidFill>
          <a:latin typeface="+mn-lt"/>
          <a:ea typeface="+mn-ea"/>
          <a:cs typeface="+mn-cs"/>
        </a:defRPr>
      </a:lvl3pPr>
      <a:lvl4pPr marL="1645907" algn="l" defTabSz="548636" rtl="0" eaLnBrk="1" latinLnBrk="0" hangingPunct="1">
        <a:defRPr sz="2100" kern="1200">
          <a:solidFill>
            <a:schemeClr val="tx1"/>
          </a:solidFill>
          <a:latin typeface="+mn-lt"/>
          <a:ea typeface="+mn-ea"/>
          <a:cs typeface="+mn-cs"/>
        </a:defRPr>
      </a:lvl4pPr>
      <a:lvl5pPr marL="2194542" algn="l" defTabSz="548636" rtl="0" eaLnBrk="1" latinLnBrk="0" hangingPunct="1">
        <a:defRPr sz="2100" kern="1200">
          <a:solidFill>
            <a:schemeClr val="tx1"/>
          </a:solidFill>
          <a:latin typeface="+mn-lt"/>
          <a:ea typeface="+mn-ea"/>
          <a:cs typeface="+mn-cs"/>
        </a:defRPr>
      </a:lvl5pPr>
      <a:lvl6pPr marL="2743178" algn="l" defTabSz="548636" rtl="0" eaLnBrk="1" latinLnBrk="0" hangingPunct="1">
        <a:defRPr sz="2100" kern="1200">
          <a:solidFill>
            <a:schemeClr val="tx1"/>
          </a:solidFill>
          <a:latin typeface="+mn-lt"/>
          <a:ea typeface="+mn-ea"/>
          <a:cs typeface="+mn-cs"/>
        </a:defRPr>
      </a:lvl6pPr>
      <a:lvl7pPr marL="3291814" algn="l" defTabSz="548636" rtl="0" eaLnBrk="1" latinLnBrk="0" hangingPunct="1">
        <a:defRPr sz="2100" kern="1200">
          <a:solidFill>
            <a:schemeClr val="tx1"/>
          </a:solidFill>
          <a:latin typeface="+mn-lt"/>
          <a:ea typeface="+mn-ea"/>
          <a:cs typeface="+mn-cs"/>
        </a:defRPr>
      </a:lvl7pPr>
      <a:lvl8pPr marL="3840449" algn="l" defTabSz="548636" rtl="0" eaLnBrk="1" latinLnBrk="0" hangingPunct="1">
        <a:defRPr sz="2100" kern="1200">
          <a:solidFill>
            <a:schemeClr val="tx1"/>
          </a:solidFill>
          <a:latin typeface="+mn-lt"/>
          <a:ea typeface="+mn-ea"/>
          <a:cs typeface="+mn-cs"/>
        </a:defRPr>
      </a:lvl8pPr>
      <a:lvl9pPr marL="4389085" algn="l" defTabSz="54863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0688"/>
            <a:ext cx="8229600" cy="796950"/>
          </a:xfrm>
          <a:prstGeom prst="rect">
            <a:avLst/>
          </a:prstGeom>
        </p:spPr>
        <p:txBody>
          <a:bodyPr vert="horz" lIns="91440" tIns="45720" rIns="91440" bIns="45720" rtlCol="0" anchor="ctr">
            <a:normAutofit/>
          </a:bodyPr>
          <a:lstStyle/>
          <a:p>
            <a:r>
              <a:rPr lang="en-US" dirty="0"/>
              <a:t>Click to edit Master title style</a:t>
            </a:r>
            <a:endParaRPr lang="is-I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774F9-F2C1-4D05-9304-C804B3076659}" type="datetimeFigureOut">
              <a:rPr lang="is-IS" smtClean="0"/>
              <a:t>3.10.2018</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8878C-38B1-401B-981B-A4E316420D63}" type="slidenum">
              <a:rPr lang="is-IS" smtClean="0"/>
              <a:t>‹#›</a:t>
            </a:fld>
            <a:endParaRPr lang="is-IS"/>
          </a:p>
        </p:txBody>
      </p:sp>
      <p:pic>
        <p:nvPicPr>
          <p:cNvPr id="7" name="Picture 6" descr="MMR - glærur ísl copy.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504" y="0"/>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37419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82.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chor="ctr">
            <a:noAutofit/>
          </a:bodyPr>
          <a:lstStyle/>
          <a:p>
            <a:pPr algn="ctr"/>
            <a:r>
              <a:rPr lang="is-IS" dirty="0"/>
              <a:t>Stefnumótun stofnana</a:t>
            </a:r>
            <a:br>
              <a:rPr lang="is-IS" dirty="0"/>
            </a:br>
            <a:r>
              <a:rPr lang="is-IS" dirty="0"/>
              <a:t>Vinnustofa</a:t>
            </a:r>
          </a:p>
        </p:txBody>
      </p:sp>
      <p:sp>
        <p:nvSpPr>
          <p:cNvPr id="2" name="Text Placeholder 1">
            <a:extLst>
              <a:ext uri="{FF2B5EF4-FFF2-40B4-BE49-F238E27FC236}">
                <a16:creationId xmlns:a16="http://schemas.microsoft.com/office/drawing/2014/main" id="{082FB178-4777-43FE-B271-C67922CD9F0A}"/>
              </a:ext>
            </a:extLst>
          </p:cNvPr>
          <p:cNvSpPr>
            <a:spLocks noGrp="1"/>
          </p:cNvSpPr>
          <p:nvPr>
            <p:ph type="body" sz="quarter" idx="13"/>
          </p:nvPr>
        </p:nvSpPr>
        <p:spPr/>
        <p:txBody>
          <a:bodyPr>
            <a:normAutofit lnSpcReduction="10000"/>
          </a:bodyPr>
          <a:lstStyle/>
          <a:p>
            <a:r>
              <a:rPr lang="is-IS" dirty="0"/>
              <a:t>Vinnustofur um stefnumótun stofnana í tengslum við innleiðingu á lögum um opinber fjármál </a:t>
            </a:r>
          </a:p>
        </p:txBody>
      </p:sp>
      <p:sp>
        <p:nvSpPr>
          <p:cNvPr id="3" name="Text Placeholder 2">
            <a:extLst>
              <a:ext uri="{FF2B5EF4-FFF2-40B4-BE49-F238E27FC236}">
                <a16:creationId xmlns:a16="http://schemas.microsoft.com/office/drawing/2014/main" id="{BF923A39-4D22-405C-8693-2E5798BDDA2C}"/>
              </a:ext>
            </a:extLst>
          </p:cNvPr>
          <p:cNvSpPr>
            <a:spLocks noGrp="1"/>
          </p:cNvSpPr>
          <p:nvPr>
            <p:ph type="body" sz="quarter" idx="14"/>
          </p:nvPr>
        </p:nvSpPr>
        <p:spPr/>
        <p:txBody>
          <a:bodyPr>
            <a:normAutofit lnSpcReduction="10000"/>
          </a:bodyPr>
          <a:lstStyle/>
          <a:p>
            <a:r>
              <a:rPr lang="is-IS" dirty="0"/>
              <a:t>Maí 2018</a:t>
            </a:r>
          </a:p>
        </p:txBody>
      </p:sp>
    </p:spTree>
    <p:extLst>
      <p:ext uri="{BB962C8B-B14F-4D97-AF65-F5344CB8AC3E}">
        <p14:creationId xmlns:p14="http://schemas.microsoft.com/office/powerpoint/2010/main" val="190679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Samantekt</a:t>
            </a:r>
          </a:p>
        </p:txBody>
      </p:sp>
      <p:sp>
        <p:nvSpPr>
          <p:cNvPr id="3" name="Content Placeholder 2"/>
          <p:cNvSpPr>
            <a:spLocks noGrp="1"/>
          </p:cNvSpPr>
          <p:nvPr>
            <p:ph idx="1"/>
          </p:nvPr>
        </p:nvSpPr>
        <p:spPr/>
        <p:txBody>
          <a:bodyPr>
            <a:normAutofit fontScale="92500" lnSpcReduction="20000"/>
          </a:bodyPr>
          <a:lstStyle/>
          <a:p>
            <a:r>
              <a:rPr lang="is-IS" dirty="0"/>
              <a:t>Snýst um að </a:t>
            </a:r>
            <a:r>
              <a:rPr lang="is-IS" dirty="0">
                <a:solidFill>
                  <a:srgbClr val="FF0000"/>
                </a:solidFill>
              </a:rPr>
              <a:t>velja</a:t>
            </a:r>
            <a:r>
              <a:rPr lang="is-IS" dirty="0"/>
              <a:t> á milli valkosta – spila úr takmörkuðum auðlindum</a:t>
            </a:r>
          </a:p>
          <a:p>
            <a:r>
              <a:rPr lang="is-IS" dirty="0"/>
              <a:t>Hin „FULLKOMNA“ stefna er </a:t>
            </a:r>
            <a:r>
              <a:rPr lang="is-IS" dirty="0">
                <a:solidFill>
                  <a:srgbClr val="FF0000"/>
                </a:solidFill>
              </a:rPr>
              <a:t>ekki</a:t>
            </a:r>
            <a:r>
              <a:rPr lang="is-IS" dirty="0"/>
              <a:t> til</a:t>
            </a:r>
          </a:p>
          <a:p>
            <a:r>
              <a:rPr lang="is-IS" dirty="0"/>
              <a:t>Ferlið sameinar </a:t>
            </a:r>
            <a:r>
              <a:rPr lang="is-IS" dirty="0">
                <a:solidFill>
                  <a:srgbClr val="FF0000"/>
                </a:solidFill>
              </a:rPr>
              <a:t>sköpun</a:t>
            </a:r>
            <a:r>
              <a:rPr lang="is-IS" dirty="0"/>
              <a:t> og aga</a:t>
            </a:r>
          </a:p>
          <a:p>
            <a:r>
              <a:rPr lang="is-IS" dirty="0"/>
              <a:t>Ferlið er </a:t>
            </a:r>
            <a:r>
              <a:rPr lang="is-IS" dirty="0">
                <a:solidFill>
                  <a:srgbClr val="FF0000"/>
                </a:solidFill>
              </a:rPr>
              <a:t>lærdómsríkt</a:t>
            </a:r>
          </a:p>
          <a:p>
            <a:r>
              <a:rPr lang="is-IS" dirty="0"/>
              <a:t>Ferlið kallar á samvinnu og </a:t>
            </a:r>
            <a:r>
              <a:rPr lang="is-IS" dirty="0">
                <a:solidFill>
                  <a:srgbClr val="FF0000"/>
                </a:solidFill>
              </a:rPr>
              <a:t>samspil</a:t>
            </a:r>
            <a:r>
              <a:rPr lang="is-IS" dirty="0"/>
              <a:t> milli aðila</a:t>
            </a:r>
          </a:p>
          <a:p>
            <a:r>
              <a:rPr lang="is-IS" dirty="0"/>
              <a:t>Sjónlína beint </a:t>
            </a:r>
            <a:r>
              <a:rPr lang="is-IS" dirty="0">
                <a:solidFill>
                  <a:srgbClr val="FF0000"/>
                </a:solidFill>
              </a:rPr>
              <a:t>í</a:t>
            </a:r>
            <a:r>
              <a:rPr lang="is-IS" dirty="0">
                <a:solidFill>
                  <a:srgbClr val="E25100"/>
                </a:solidFill>
              </a:rPr>
              <a:t> </a:t>
            </a:r>
            <a:r>
              <a:rPr lang="is-IS" dirty="0">
                <a:solidFill>
                  <a:srgbClr val="FF0000"/>
                </a:solidFill>
              </a:rPr>
              <a:t>stefnu</a:t>
            </a:r>
            <a:r>
              <a:rPr lang="is-IS" dirty="0"/>
              <a:t> ríkisstjórnarinnar</a:t>
            </a:r>
          </a:p>
          <a:p>
            <a:r>
              <a:rPr lang="is-IS" dirty="0"/>
              <a:t>Markmið mælanleg  -  frá „</a:t>
            </a:r>
            <a:r>
              <a:rPr lang="is-IS" dirty="0">
                <a:solidFill>
                  <a:srgbClr val="FF0000"/>
                </a:solidFill>
              </a:rPr>
              <a:t>x</a:t>
            </a:r>
            <a:r>
              <a:rPr lang="is-IS" dirty="0"/>
              <a:t>“ til „</a:t>
            </a:r>
            <a:r>
              <a:rPr lang="is-IS" dirty="0">
                <a:solidFill>
                  <a:srgbClr val="FF0000"/>
                </a:solidFill>
              </a:rPr>
              <a:t>y</a:t>
            </a:r>
            <a:r>
              <a:rPr lang="is-IS" dirty="0"/>
              <a:t>“</a:t>
            </a:r>
          </a:p>
          <a:p>
            <a:r>
              <a:rPr lang="is-IS" dirty="0"/>
              <a:t>Æskilegt að hafa </a:t>
            </a:r>
            <a:r>
              <a:rPr lang="is-IS" dirty="0">
                <a:solidFill>
                  <a:srgbClr val="FF0000"/>
                </a:solidFill>
              </a:rPr>
              <a:t>stjórn</a:t>
            </a:r>
            <a:r>
              <a:rPr lang="is-IS" dirty="0"/>
              <a:t> á a.m.k. 80% af þeim þáttum sem hreyfa mælinguna</a:t>
            </a:r>
          </a:p>
          <a:p>
            <a:endParaRPr lang="is-IS" dirty="0"/>
          </a:p>
        </p:txBody>
      </p:sp>
    </p:spTree>
    <p:extLst>
      <p:ext uri="{BB962C8B-B14F-4D97-AF65-F5344CB8AC3E}">
        <p14:creationId xmlns:p14="http://schemas.microsoft.com/office/powerpoint/2010/main" val="361136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is-IS" altLang="is-IS" dirty="0"/>
              <a:t>Þriggja ára stefnumótun ríkisaðila</a:t>
            </a:r>
          </a:p>
        </p:txBody>
      </p:sp>
      <p:sp>
        <p:nvSpPr>
          <p:cNvPr id="2" name="Text Placeholder 1">
            <a:extLst>
              <a:ext uri="{FF2B5EF4-FFF2-40B4-BE49-F238E27FC236}">
                <a16:creationId xmlns:a16="http://schemas.microsoft.com/office/drawing/2014/main" id="{3D008AAC-7173-41DE-A2F8-55D4DD9FD9DC}"/>
              </a:ext>
            </a:extLst>
          </p:cNvPr>
          <p:cNvSpPr>
            <a:spLocks noGrp="1"/>
          </p:cNvSpPr>
          <p:nvPr>
            <p:ph type="body" idx="1"/>
          </p:nvPr>
        </p:nvSpPr>
        <p:spPr>
          <a:xfrm>
            <a:off x="722313" y="2906713"/>
            <a:ext cx="7772400" cy="1098351"/>
          </a:xfrm>
        </p:spPr>
        <p:txBody>
          <a:bodyPr>
            <a:normAutofit/>
          </a:bodyPr>
          <a:lstStyle/>
          <a:p>
            <a:r>
              <a:rPr lang="is-IS" sz="4000" dirty="0"/>
              <a:t>Stefnumiðuð áætlanagerð</a:t>
            </a:r>
          </a:p>
        </p:txBody>
      </p:sp>
    </p:spTree>
    <p:extLst>
      <p:ext uri="{BB962C8B-B14F-4D97-AF65-F5344CB8AC3E}">
        <p14:creationId xmlns:p14="http://schemas.microsoft.com/office/powerpoint/2010/main" val="263468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3000" dirty="0"/>
              <a:t>31. grein laga um opinber fjármál nr. 123/2015</a:t>
            </a:r>
          </a:p>
        </p:txBody>
      </p:sp>
      <p:sp>
        <p:nvSpPr>
          <p:cNvPr id="3" name="Content Placeholder 2"/>
          <p:cNvSpPr>
            <a:spLocks noGrp="1"/>
          </p:cNvSpPr>
          <p:nvPr>
            <p:ph idx="1"/>
          </p:nvPr>
        </p:nvSpPr>
        <p:spPr/>
        <p:txBody>
          <a:bodyPr>
            <a:normAutofit fontScale="92500" lnSpcReduction="10000"/>
          </a:bodyPr>
          <a:lstStyle/>
          <a:p>
            <a:pPr lvl="1"/>
            <a:r>
              <a:rPr lang="is-IS" dirty="0"/>
              <a:t>Ríkisaðilar skulu á </a:t>
            </a:r>
            <a:r>
              <a:rPr lang="is-IS" b="1" dirty="0"/>
              <a:t>hverju ári </a:t>
            </a:r>
            <a:r>
              <a:rPr lang="is-IS" dirty="0"/>
              <a:t>móta stefnu fyrir starfsemi sína fyrir a.m.k. þrjú ár.  Í stefnunni skal m.a. greina frá </a:t>
            </a:r>
            <a:r>
              <a:rPr lang="is-IS" b="1" dirty="0"/>
              <a:t>markmiðum og almennum áherslum</a:t>
            </a:r>
            <a:r>
              <a:rPr lang="is-IS" dirty="0"/>
              <a:t> og hvernig þeim verði náð með tilliti til </a:t>
            </a:r>
            <a:r>
              <a:rPr lang="is-IS" b="1" dirty="0"/>
              <a:t>ætlaðra fjárveitinga</a:t>
            </a:r>
            <a:r>
              <a:rPr lang="is-IS" dirty="0"/>
              <a:t>. Gera skal grein fyrir </a:t>
            </a:r>
            <a:r>
              <a:rPr lang="is-IS" b="1" dirty="0"/>
              <a:t>mælikvörðum og viðmiðum </a:t>
            </a:r>
            <a:r>
              <a:rPr lang="is-IS" dirty="0"/>
              <a:t>sem lögð eru til grundvallar mati á </a:t>
            </a:r>
            <a:r>
              <a:rPr lang="is-IS" b="1" dirty="0"/>
              <a:t>árangri starfseminnar </a:t>
            </a:r>
            <a:r>
              <a:rPr lang="is-IS" dirty="0"/>
              <a:t>og niðurstöðum slíks mats fyrir næstliðið ár.</a:t>
            </a:r>
          </a:p>
          <a:p>
            <a:pPr lvl="1"/>
            <a:r>
              <a:rPr lang="is-IS" dirty="0"/>
              <a:t>Stefnumótun ríkisaðila skal </a:t>
            </a:r>
            <a:r>
              <a:rPr lang="is-IS" b="1" dirty="0"/>
              <a:t>staðfest</a:t>
            </a:r>
            <a:r>
              <a:rPr lang="is-IS" dirty="0"/>
              <a:t> af hlutaðeigandi ráðherra og </a:t>
            </a:r>
            <a:r>
              <a:rPr lang="is-IS" b="1" dirty="0"/>
              <a:t>skal hann gæta þess </a:t>
            </a:r>
            <a:r>
              <a:rPr lang="is-IS" dirty="0"/>
              <a:t>að markmið og áherslur skv. 1. mgr. séu í </a:t>
            </a:r>
            <a:r>
              <a:rPr lang="is-IS" b="1" dirty="0"/>
              <a:t>samræmi við gildandi stefnu </a:t>
            </a:r>
            <a:r>
              <a:rPr lang="is-IS" dirty="0"/>
              <a:t>fyrir það málefnasvið/málaflokk sem við á.</a:t>
            </a:r>
          </a:p>
        </p:txBody>
      </p:sp>
    </p:spTree>
    <p:extLst>
      <p:ext uri="{BB962C8B-B14F-4D97-AF65-F5344CB8AC3E}">
        <p14:creationId xmlns:p14="http://schemas.microsoft.com/office/powerpoint/2010/main" val="32461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6320"/>
          </a:xfrm>
        </p:spPr>
        <p:txBody>
          <a:bodyPr>
            <a:normAutofit fontScale="90000"/>
          </a:bodyPr>
          <a:lstStyle/>
          <a:p>
            <a:r>
              <a:rPr lang="is-IS" dirty="0"/>
              <a:t>Röðun </a:t>
            </a:r>
            <a:r>
              <a:rPr lang="is-IS" dirty="0" err="1"/>
              <a:t>STEFNUþátta</a:t>
            </a:r>
            <a:r>
              <a:rPr lang="is-IS" dirty="0"/>
              <a:t> yfir árið</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994372"/>
              </p:ext>
            </p:extLst>
          </p:nvPr>
        </p:nvGraphicFramePr>
        <p:xfrm>
          <a:off x="-396552" y="1052736"/>
          <a:ext cx="99371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103948" y="908720"/>
            <a:ext cx="1008112" cy="400110"/>
          </a:xfrm>
          <a:prstGeom prst="rect">
            <a:avLst/>
          </a:prstGeom>
          <a:noFill/>
        </p:spPr>
        <p:txBody>
          <a:bodyPr wrap="square" rtlCol="0">
            <a:spAutoFit/>
          </a:bodyPr>
          <a:lstStyle/>
          <a:p>
            <a:r>
              <a:rPr lang="is-IS" sz="2000" b="1" dirty="0">
                <a:solidFill>
                  <a:schemeClr val="accent2">
                    <a:lumMod val="75000"/>
                  </a:schemeClr>
                </a:solidFill>
              </a:rPr>
              <a:t>Janúar</a:t>
            </a:r>
            <a:endParaRPr lang="is-IS" b="1" dirty="0">
              <a:solidFill>
                <a:schemeClr val="accent2">
                  <a:lumMod val="75000"/>
                </a:schemeClr>
              </a:solidFill>
            </a:endParaRPr>
          </a:p>
        </p:txBody>
      </p:sp>
      <p:sp>
        <p:nvSpPr>
          <p:cNvPr id="6" name="TextBox 5"/>
          <p:cNvSpPr txBox="1"/>
          <p:nvPr/>
        </p:nvSpPr>
        <p:spPr>
          <a:xfrm>
            <a:off x="7812360" y="3645024"/>
            <a:ext cx="1440160" cy="400110"/>
          </a:xfrm>
          <a:prstGeom prst="rect">
            <a:avLst/>
          </a:prstGeom>
          <a:noFill/>
        </p:spPr>
        <p:txBody>
          <a:bodyPr wrap="square" rtlCol="0">
            <a:spAutoFit/>
          </a:bodyPr>
          <a:lstStyle>
            <a:defPPr>
              <a:defRPr lang="is-IS"/>
            </a:defPPr>
            <a:lvl1pPr>
              <a:defRPr b="1">
                <a:solidFill>
                  <a:schemeClr val="accent2">
                    <a:lumMod val="75000"/>
                  </a:schemeClr>
                </a:solidFill>
              </a:defRPr>
            </a:lvl1pPr>
          </a:lstStyle>
          <a:p>
            <a:r>
              <a:rPr lang="is-IS" dirty="0"/>
              <a:t>Ap</a:t>
            </a:r>
            <a:r>
              <a:rPr lang="is-IS" sz="2000" dirty="0"/>
              <a:t>r</a:t>
            </a:r>
            <a:r>
              <a:rPr lang="is-IS" dirty="0"/>
              <a:t>íl</a:t>
            </a:r>
          </a:p>
        </p:txBody>
      </p:sp>
      <p:sp>
        <p:nvSpPr>
          <p:cNvPr id="7" name="TextBox 6"/>
          <p:cNvSpPr txBox="1"/>
          <p:nvPr/>
        </p:nvSpPr>
        <p:spPr>
          <a:xfrm>
            <a:off x="4283968" y="6372036"/>
            <a:ext cx="936104" cy="400110"/>
          </a:xfrm>
          <a:prstGeom prst="rect">
            <a:avLst/>
          </a:prstGeom>
          <a:noFill/>
        </p:spPr>
        <p:txBody>
          <a:bodyPr wrap="square" rtlCol="0">
            <a:spAutoFit/>
          </a:bodyPr>
          <a:lstStyle/>
          <a:p>
            <a:r>
              <a:rPr lang="is-IS" sz="2000" b="1" dirty="0">
                <a:solidFill>
                  <a:schemeClr val="accent2">
                    <a:lumMod val="75000"/>
                  </a:schemeClr>
                </a:solidFill>
              </a:rPr>
              <a:t>Júní</a:t>
            </a:r>
            <a:endParaRPr lang="is-IS" b="1" dirty="0">
              <a:solidFill>
                <a:schemeClr val="accent2">
                  <a:lumMod val="75000"/>
                </a:schemeClr>
              </a:solidFill>
            </a:endParaRPr>
          </a:p>
        </p:txBody>
      </p:sp>
      <p:sp>
        <p:nvSpPr>
          <p:cNvPr id="8" name="TextBox 7"/>
          <p:cNvSpPr txBox="1"/>
          <p:nvPr/>
        </p:nvSpPr>
        <p:spPr>
          <a:xfrm>
            <a:off x="323528" y="3635732"/>
            <a:ext cx="1584176" cy="400110"/>
          </a:xfrm>
          <a:prstGeom prst="rect">
            <a:avLst/>
          </a:prstGeom>
          <a:noFill/>
        </p:spPr>
        <p:txBody>
          <a:bodyPr wrap="square" rtlCol="0">
            <a:spAutoFit/>
          </a:bodyPr>
          <a:lstStyle/>
          <a:p>
            <a:r>
              <a:rPr lang="is-IS" sz="2000" b="1" dirty="0">
                <a:solidFill>
                  <a:schemeClr val="accent2">
                    <a:lumMod val="75000"/>
                  </a:schemeClr>
                </a:solidFill>
              </a:rPr>
              <a:t>September</a:t>
            </a:r>
            <a:endParaRPr lang="is-IS" b="1" dirty="0">
              <a:solidFill>
                <a:schemeClr val="accent2">
                  <a:lumMod val="75000"/>
                </a:schemeClr>
              </a:solidFill>
            </a:endParaRPr>
          </a:p>
        </p:txBody>
      </p:sp>
    </p:spTree>
    <p:extLst>
      <p:ext uri="{BB962C8B-B14F-4D97-AF65-F5344CB8AC3E}">
        <p14:creationId xmlns:p14="http://schemas.microsoft.com/office/powerpoint/2010/main" val="382593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850" y="1117603"/>
            <a:ext cx="8274100" cy="5304663"/>
          </a:xfrm>
        </p:spPr>
        <p:txBody>
          <a:bodyPr>
            <a:normAutofit/>
          </a:bodyPr>
          <a:lstStyle/>
          <a:p>
            <a:r>
              <a:rPr lang="is-IS" dirty="0">
                <a:solidFill>
                  <a:schemeClr val="accent1"/>
                </a:solidFill>
              </a:rPr>
              <a:t>28. gr: Hver ráðherra upplýsir ríkisaðila í A-hluta og ábyrgðaraðila verkefna um skiptingu fjárheimilda í fjárveitingar</a:t>
            </a:r>
          </a:p>
          <a:p>
            <a:endParaRPr lang="is-IS" dirty="0">
              <a:solidFill>
                <a:schemeClr val="accent1"/>
              </a:solidFill>
            </a:endParaRPr>
          </a:p>
          <a:p>
            <a:r>
              <a:rPr lang="is-IS" dirty="0">
                <a:solidFill>
                  <a:schemeClr val="accent1"/>
                </a:solidFill>
              </a:rPr>
              <a:t>Fjárveitingabréf að sænskri og norskri fyrirmynd </a:t>
            </a:r>
          </a:p>
          <a:p>
            <a:r>
              <a:rPr lang="is-IS" sz="2400" dirty="0">
                <a:solidFill>
                  <a:schemeClr val="accent1"/>
                </a:solidFill>
                <a:latin typeface="Corbel"/>
              </a:rPr>
              <a:t>Í fjárveitingabréfi koma fram:</a:t>
            </a:r>
          </a:p>
          <a:p>
            <a:pPr lvl="3"/>
            <a:r>
              <a:rPr lang="is-IS" dirty="0">
                <a:solidFill>
                  <a:schemeClr val="accent1"/>
                </a:solidFill>
              </a:rPr>
              <a:t>Fjárveitingar til stofnunar</a:t>
            </a:r>
          </a:p>
          <a:p>
            <a:pPr lvl="3"/>
            <a:r>
              <a:rPr lang="is-IS" dirty="0">
                <a:solidFill>
                  <a:schemeClr val="accent1"/>
                </a:solidFill>
              </a:rPr>
              <a:t>Endurgjöf og staðfesting á þriggja ára stefnu</a:t>
            </a:r>
          </a:p>
          <a:p>
            <a:pPr lvl="3"/>
            <a:r>
              <a:rPr lang="is-IS" dirty="0">
                <a:solidFill>
                  <a:schemeClr val="accent1"/>
                </a:solidFill>
              </a:rPr>
              <a:t>Áherslur sem stofnun skal hafa til hliðsjónar í starfsemi ársins </a:t>
            </a:r>
          </a:p>
          <a:p>
            <a:pPr lvl="3"/>
            <a:r>
              <a:rPr lang="is-IS" dirty="0">
                <a:solidFill>
                  <a:schemeClr val="accent1"/>
                </a:solidFill>
              </a:rPr>
              <a:t>Hverju stofnunin skal gera skil í ársskýrslu sinni</a:t>
            </a:r>
            <a:r>
              <a:rPr lang="en-US" dirty="0">
                <a:solidFill>
                  <a:schemeClr val="accent1"/>
                </a:solidFill>
              </a:rPr>
              <a:t> </a:t>
            </a:r>
          </a:p>
          <a:p>
            <a:pPr lvl="3"/>
            <a:r>
              <a:rPr lang="is-IS" dirty="0">
                <a:solidFill>
                  <a:schemeClr val="accent1"/>
                </a:solidFill>
              </a:rPr>
              <a:t>Gagnkvæmar skuldbindingar ráðuneytis og stofnunar</a:t>
            </a:r>
          </a:p>
          <a:p>
            <a:r>
              <a:rPr lang="is-IS" dirty="0">
                <a:solidFill>
                  <a:schemeClr val="accent1"/>
                </a:solidFill>
              </a:rPr>
              <a:t>Tíð stjórnarskipti og sein framlagning og afgreiðsla fjárlaga hefur haft áhrif á gerð fjárveitingabréfa</a:t>
            </a:r>
          </a:p>
        </p:txBody>
      </p:sp>
      <p:sp>
        <p:nvSpPr>
          <p:cNvPr id="3" name="Title 2"/>
          <p:cNvSpPr>
            <a:spLocks noGrp="1"/>
          </p:cNvSpPr>
          <p:nvPr>
            <p:ph type="title"/>
          </p:nvPr>
        </p:nvSpPr>
        <p:spPr/>
        <p:txBody>
          <a:bodyPr/>
          <a:lstStyle/>
          <a:p>
            <a:r>
              <a:rPr lang="en-US" dirty="0" err="1">
                <a:solidFill>
                  <a:schemeClr val="accent1"/>
                </a:solidFill>
              </a:rPr>
              <a:t>Tenging</a:t>
            </a:r>
            <a:r>
              <a:rPr lang="en-US" dirty="0">
                <a:solidFill>
                  <a:schemeClr val="accent1"/>
                </a:solidFill>
              </a:rPr>
              <a:t>: </a:t>
            </a:r>
            <a:r>
              <a:rPr lang="en-US" b="1" dirty="0" err="1">
                <a:solidFill>
                  <a:schemeClr val="accent1"/>
                </a:solidFill>
              </a:rPr>
              <a:t>Fjárveitingabréf</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prstClr val="white">
                    <a:lumMod val="95000"/>
                  </a:prstClr>
                </a:solidFill>
                <a:effectLst/>
                <a:uLnTx/>
                <a:uFillTx/>
                <a:latin typeface="Source Sans Pro"/>
                <a:ea typeface="+mj-ea"/>
                <a:cs typeface="+mj-cs"/>
                <a:sym typeface="Helvetica"/>
              </a:rPr>
              <a:pPr marL="0" marR="0" lvl="0" indent="0" algn="ctr" defTabSz="914400" eaLnBrk="1" fontAlgn="auto" latinLnBrk="0" hangingPunct="1">
                <a:lnSpc>
                  <a:spcPct val="100000"/>
                </a:lnSpc>
                <a:spcBef>
                  <a:spcPts val="0"/>
                </a:spcBef>
                <a:spcAft>
                  <a:spcPts val="0"/>
                </a:spcAft>
                <a:buClrTx/>
                <a:buSzTx/>
                <a:buFontTx/>
                <a:buNone/>
                <a:tabLst/>
                <a:defRPr/>
              </a:pPr>
              <a:t>14</a:t>
            </a:fld>
            <a:endParaRPr kumimoji="0" lang="en-US" sz="900" b="0" i="0" u="none" strike="noStrike" kern="0" cap="none" spc="0" normalizeH="0" baseline="0" noProof="0" dirty="0">
              <a:ln>
                <a:noFill/>
              </a:ln>
              <a:solidFill>
                <a:prstClr val="white">
                  <a:lumMod val="95000"/>
                </a:prstClr>
              </a:solidFill>
              <a:effectLst/>
              <a:uLnTx/>
              <a:uFillTx/>
              <a:latin typeface="Source Sans Pro"/>
              <a:ea typeface="+mj-ea"/>
              <a:cs typeface="+mj-cs"/>
              <a:sym typeface="Helvetica"/>
            </a:endParaRPr>
          </a:p>
        </p:txBody>
      </p:sp>
    </p:spTree>
    <p:extLst>
      <p:ext uri="{BB962C8B-B14F-4D97-AF65-F5344CB8AC3E}">
        <p14:creationId xmlns:p14="http://schemas.microsoft.com/office/powerpoint/2010/main" val="298188411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accent1"/>
                </a:solidFill>
              </a:rPr>
              <a:t>62. gr: </a:t>
            </a:r>
            <a:r>
              <a:rPr lang="en-US" dirty="0" err="1">
                <a:solidFill>
                  <a:schemeClr val="accent1"/>
                </a:solidFill>
              </a:rPr>
              <a:t>Hver</a:t>
            </a:r>
            <a:r>
              <a:rPr lang="en-US" dirty="0">
                <a:solidFill>
                  <a:schemeClr val="accent1"/>
                </a:solidFill>
              </a:rPr>
              <a:t> </a:t>
            </a:r>
            <a:r>
              <a:rPr lang="en-US" dirty="0" err="1">
                <a:solidFill>
                  <a:schemeClr val="accent1"/>
                </a:solidFill>
              </a:rPr>
              <a:t>ráðherra</a:t>
            </a:r>
            <a:r>
              <a:rPr lang="en-US" dirty="0">
                <a:solidFill>
                  <a:schemeClr val="accent1"/>
                </a:solidFill>
              </a:rPr>
              <a:t> </a:t>
            </a:r>
            <a:r>
              <a:rPr lang="en-US" dirty="0" err="1">
                <a:solidFill>
                  <a:schemeClr val="accent1"/>
                </a:solidFill>
              </a:rPr>
              <a:t>skal</a:t>
            </a:r>
            <a:r>
              <a:rPr lang="en-US" dirty="0">
                <a:solidFill>
                  <a:schemeClr val="accent1"/>
                </a:solidFill>
              </a:rPr>
              <a:t> </a:t>
            </a:r>
            <a:r>
              <a:rPr lang="en-US" dirty="0" err="1">
                <a:solidFill>
                  <a:schemeClr val="accent1"/>
                </a:solidFill>
              </a:rPr>
              <a:t>eigi</a:t>
            </a:r>
            <a:r>
              <a:rPr lang="en-US" dirty="0">
                <a:solidFill>
                  <a:schemeClr val="accent1"/>
                </a:solidFill>
              </a:rPr>
              <a:t> </a:t>
            </a:r>
            <a:r>
              <a:rPr lang="en-US" dirty="0" err="1">
                <a:solidFill>
                  <a:schemeClr val="accent1"/>
                </a:solidFill>
              </a:rPr>
              <a:t>síðar</a:t>
            </a:r>
            <a:r>
              <a:rPr lang="en-US" dirty="0">
                <a:solidFill>
                  <a:schemeClr val="accent1"/>
                </a:solidFill>
              </a:rPr>
              <a:t> en 1. </a:t>
            </a:r>
            <a:r>
              <a:rPr lang="en-US" dirty="0" err="1">
                <a:solidFill>
                  <a:schemeClr val="accent1"/>
                </a:solidFill>
              </a:rPr>
              <a:t>júní</a:t>
            </a:r>
            <a:r>
              <a:rPr lang="en-US" dirty="0">
                <a:solidFill>
                  <a:schemeClr val="accent1"/>
                </a:solidFill>
              </a:rPr>
              <a:t> </a:t>
            </a:r>
            <a:r>
              <a:rPr lang="en-US" dirty="0" err="1">
                <a:solidFill>
                  <a:schemeClr val="accent1"/>
                </a:solidFill>
              </a:rPr>
              <a:t>ár</a:t>
            </a:r>
            <a:r>
              <a:rPr lang="en-US" dirty="0">
                <a:solidFill>
                  <a:schemeClr val="accent1"/>
                </a:solidFill>
              </a:rPr>
              <a:t> </a:t>
            </a:r>
            <a:r>
              <a:rPr lang="en-US" dirty="0" err="1">
                <a:solidFill>
                  <a:schemeClr val="accent1"/>
                </a:solidFill>
              </a:rPr>
              <a:t>hvert</a:t>
            </a:r>
            <a:r>
              <a:rPr lang="en-US" dirty="0">
                <a:solidFill>
                  <a:schemeClr val="accent1"/>
                </a:solidFill>
              </a:rPr>
              <a:t> </a:t>
            </a:r>
            <a:r>
              <a:rPr lang="en-US" dirty="0" err="1">
                <a:solidFill>
                  <a:schemeClr val="accent1"/>
                </a:solidFill>
              </a:rPr>
              <a:t>birta</a:t>
            </a:r>
            <a:r>
              <a:rPr lang="en-US" dirty="0">
                <a:solidFill>
                  <a:schemeClr val="accent1"/>
                </a:solidFill>
              </a:rPr>
              <a:t> </a:t>
            </a:r>
            <a:r>
              <a:rPr lang="en-US" dirty="0" err="1">
                <a:solidFill>
                  <a:schemeClr val="accent1"/>
                </a:solidFill>
              </a:rPr>
              <a:t>ársskýrslu</a:t>
            </a:r>
            <a:r>
              <a:rPr lang="en-US" dirty="0">
                <a:solidFill>
                  <a:schemeClr val="accent1"/>
                </a:solidFill>
              </a:rPr>
              <a:t> um </a:t>
            </a:r>
            <a:r>
              <a:rPr lang="en-US" dirty="0" err="1">
                <a:solidFill>
                  <a:schemeClr val="accent1"/>
                </a:solidFill>
              </a:rPr>
              <a:t>síðasta</a:t>
            </a:r>
            <a:r>
              <a:rPr lang="en-US" dirty="0">
                <a:solidFill>
                  <a:schemeClr val="accent1"/>
                </a:solidFill>
              </a:rPr>
              <a:t> </a:t>
            </a:r>
            <a:r>
              <a:rPr lang="en-US" dirty="0" err="1">
                <a:solidFill>
                  <a:schemeClr val="accent1"/>
                </a:solidFill>
              </a:rPr>
              <a:t>fjárhagsár</a:t>
            </a:r>
            <a:r>
              <a:rPr lang="en-US" dirty="0">
                <a:solidFill>
                  <a:schemeClr val="accent1"/>
                </a:solidFill>
              </a:rPr>
              <a:t>. [</a:t>
            </a:r>
            <a:r>
              <a:rPr lang="is-IS" dirty="0">
                <a:solidFill>
                  <a:schemeClr val="accent1"/>
                </a:solidFill>
              </a:rPr>
              <a:t>…] Þá skal greina frá fjárveitingum til einstakra ríkisaðila og verkefna og </a:t>
            </a:r>
            <a:r>
              <a:rPr lang="is-IS" b="1" dirty="0">
                <a:solidFill>
                  <a:schemeClr val="accent1"/>
                </a:solidFill>
              </a:rPr>
              <a:t>meta</a:t>
            </a:r>
            <a:r>
              <a:rPr lang="is-IS" dirty="0">
                <a:solidFill>
                  <a:schemeClr val="accent1"/>
                </a:solidFill>
              </a:rPr>
              <a:t> </a:t>
            </a:r>
            <a:r>
              <a:rPr lang="is-IS" b="1" dirty="0">
                <a:solidFill>
                  <a:schemeClr val="accent1"/>
                </a:solidFill>
              </a:rPr>
              <a:t>ávinning af ráðstöfun þeirra með tilliti til settra markmiða og aðgerða </a:t>
            </a:r>
            <a:r>
              <a:rPr lang="is-IS" dirty="0">
                <a:solidFill>
                  <a:schemeClr val="accent1"/>
                </a:solidFill>
              </a:rPr>
              <a:t>skv. 20. gr. </a:t>
            </a:r>
          </a:p>
          <a:p>
            <a:endParaRPr lang="is-IS" dirty="0">
              <a:solidFill>
                <a:schemeClr val="accent1"/>
              </a:solidFill>
            </a:endParaRPr>
          </a:p>
          <a:p>
            <a:r>
              <a:rPr lang="is-IS" dirty="0">
                <a:solidFill>
                  <a:schemeClr val="accent1"/>
                </a:solidFill>
              </a:rPr>
              <a:t>Fyrstu ársskýrslurnar verða birtar í ár.</a:t>
            </a:r>
          </a:p>
          <a:p>
            <a:endParaRPr lang="is-IS" dirty="0">
              <a:solidFill>
                <a:schemeClr val="accent1"/>
              </a:solidFill>
            </a:endParaRPr>
          </a:p>
          <a:p>
            <a:r>
              <a:rPr lang="is-IS" dirty="0">
                <a:solidFill>
                  <a:schemeClr val="accent1"/>
                </a:solidFill>
              </a:rPr>
              <a:t>Í lögunum er hvergi fjallað um ársskýrslur ríkisaðila. Því er gert ráð fyrir að í fjárveitingabréfum sé tilgreint hverju stofnanir þurfa að gera skil á.</a:t>
            </a:r>
            <a:endParaRPr lang="en-US" dirty="0">
              <a:solidFill>
                <a:schemeClr val="accent1"/>
              </a:solidFill>
            </a:endParaRPr>
          </a:p>
        </p:txBody>
      </p:sp>
      <p:sp>
        <p:nvSpPr>
          <p:cNvPr id="3" name="Title 2"/>
          <p:cNvSpPr>
            <a:spLocks noGrp="1"/>
          </p:cNvSpPr>
          <p:nvPr>
            <p:ph type="title"/>
          </p:nvPr>
        </p:nvSpPr>
        <p:spPr/>
        <p:txBody>
          <a:bodyPr/>
          <a:lstStyle/>
          <a:p>
            <a:r>
              <a:rPr lang="en-US" dirty="0" err="1">
                <a:solidFill>
                  <a:schemeClr val="accent1"/>
                </a:solidFill>
              </a:rPr>
              <a:t>Tenging</a:t>
            </a:r>
            <a:r>
              <a:rPr lang="en-US" dirty="0">
                <a:solidFill>
                  <a:schemeClr val="accent1"/>
                </a:solidFill>
              </a:rPr>
              <a:t>: </a:t>
            </a:r>
            <a:r>
              <a:rPr lang="en-US" b="1" dirty="0" err="1">
                <a:solidFill>
                  <a:schemeClr val="accent1"/>
                </a:solidFill>
              </a:rPr>
              <a:t>ársskýrslur</a:t>
            </a:r>
            <a:endParaRPr lang="en-US" b="1" dirty="0">
              <a:solidFill>
                <a:schemeClr val="accent1"/>
              </a:solidFill>
            </a:endParaRPr>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prstClr val="white">
                    <a:lumMod val="95000"/>
                  </a:prstClr>
                </a:solidFill>
                <a:effectLst/>
                <a:uLnTx/>
                <a:uFillTx/>
                <a:latin typeface="Source Sans Pro"/>
                <a:ea typeface="+mj-ea"/>
                <a:cs typeface="+mj-cs"/>
                <a:sym typeface="Helvetica"/>
              </a:rPr>
              <a:pPr marL="0" marR="0" lvl="0" indent="0" algn="ctr" defTabSz="914400" eaLnBrk="1" fontAlgn="auto" latinLnBrk="0" hangingPunct="1">
                <a:lnSpc>
                  <a:spcPct val="100000"/>
                </a:lnSpc>
                <a:spcBef>
                  <a:spcPts val="0"/>
                </a:spcBef>
                <a:spcAft>
                  <a:spcPts val="0"/>
                </a:spcAft>
                <a:buClrTx/>
                <a:buSzTx/>
                <a:buFontTx/>
                <a:buNone/>
                <a:tabLst/>
                <a:defRPr/>
              </a:pPr>
              <a:t>15</a:t>
            </a:fld>
            <a:endParaRPr kumimoji="0" lang="en-US" sz="900" b="0" i="0" u="none" strike="noStrike" kern="0" cap="none" spc="0" normalizeH="0" baseline="0" noProof="0" dirty="0">
              <a:ln>
                <a:noFill/>
              </a:ln>
              <a:solidFill>
                <a:prstClr val="white">
                  <a:lumMod val="95000"/>
                </a:prstClr>
              </a:solidFill>
              <a:effectLst/>
              <a:uLnTx/>
              <a:uFillTx/>
              <a:latin typeface="Source Sans Pro"/>
              <a:ea typeface="+mj-ea"/>
              <a:cs typeface="+mj-cs"/>
              <a:sym typeface="Helvetica"/>
            </a:endParaRPr>
          </a:p>
        </p:txBody>
      </p:sp>
    </p:spTree>
    <p:extLst>
      <p:ext uri="{BB962C8B-B14F-4D97-AF65-F5344CB8AC3E}">
        <p14:creationId xmlns:p14="http://schemas.microsoft.com/office/powerpoint/2010/main" val="146445043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a:t>Stefnumiðuð áætlanagerð ríkisaðila Sniðmát fyrir 3ja ára áætlanir</a:t>
            </a:r>
          </a:p>
        </p:txBody>
      </p:sp>
      <p:sp>
        <p:nvSpPr>
          <p:cNvPr id="3" name="Content Placeholder 2"/>
          <p:cNvSpPr>
            <a:spLocks noGrp="1"/>
          </p:cNvSpPr>
          <p:nvPr>
            <p:ph idx="1"/>
          </p:nvPr>
        </p:nvSpPr>
        <p:spPr/>
        <p:txBody>
          <a:bodyPr>
            <a:normAutofit/>
          </a:bodyPr>
          <a:lstStyle/>
          <a:p>
            <a:r>
              <a:rPr lang="is-IS" dirty="0"/>
              <a:t>Er í raun samtalsform milli ráðuneytis og stofnunar um árangur:</a:t>
            </a:r>
          </a:p>
          <a:p>
            <a:pPr lvl="1"/>
            <a:r>
              <a:rPr lang="is-IS" dirty="0"/>
              <a:t>Þrjú markmið í kjarnastarfsemi stofnunar sem aðilar sammælast um</a:t>
            </a:r>
          </a:p>
          <a:p>
            <a:pPr lvl="1"/>
            <a:r>
              <a:rPr lang="is-IS" dirty="0"/>
              <a:t>hvernig stofnun (ef við á) hyggst framfylgja markmiðum ríkisstjórnar eins og þau eru sett fram í fjármálaáætlun</a:t>
            </a:r>
          </a:p>
          <a:p>
            <a:pPr lvl="1"/>
            <a:r>
              <a:rPr lang="is-IS" dirty="0"/>
              <a:t>Hvernig stofnun hyggst skipuleggja sig og vinna að styrkingu rekstrarlega þátta</a:t>
            </a:r>
          </a:p>
        </p:txBody>
      </p:sp>
    </p:spTree>
    <p:extLst>
      <p:ext uri="{BB962C8B-B14F-4D97-AF65-F5344CB8AC3E}">
        <p14:creationId xmlns:p14="http://schemas.microsoft.com/office/powerpoint/2010/main" val="117370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dirty="0"/>
              <a:t>Sniðmát </a:t>
            </a:r>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prstClr val="white">
                    <a:lumMod val="95000"/>
                  </a:prstClr>
                </a:solidFill>
                <a:effectLst/>
                <a:uLnTx/>
                <a:uFillTx/>
                <a:latin typeface="Source Sans Pro"/>
                <a:ea typeface="+mj-ea"/>
                <a:cs typeface="+mj-cs"/>
                <a:sym typeface="Helvetica"/>
              </a:rPr>
              <a:pPr marL="0" marR="0" lvl="0" indent="0" algn="ctr" defTabSz="914400" eaLnBrk="1" fontAlgn="auto" latinLnBrk="0" hangingPunct="1">
                <a:lnSpc>
                  <a:spcPct val="100000"/>
                </a:lnSpc>
                <a:spcBef>
                  <a:spcPts val="0"/>
                </a:spcBef>
                <a:spcAft>
                  <a:spcPts val="0"/>
                </a:spcAft>
                <a:buClrTx/>
                <a:buSzTx/>
                <a:buFontTx/>
                <a:buNone/>
                <a:tabLst/>
                <a:defRPr/>
              </a:pPr>
              <a:t>17</a:t>
            </a:fld>
            <a:endParaRPr kumimoji="0" lang="en-US" sz="900" b="0" i="0" u="none" strike="noStrike" kern="0" cap="none" spc="0" normalizeH="0" baseline="0" noProof="0" dirty="0">
              <a:ln>
                <a:noFill/>
              </a:ln>
              <a:solidFill>
                <a:prstClr val="white">
                  <a:lumMod val="95000"/>
                </a:prstClr>
              </a:solidFill>
              <a:effectLst/>
              <a:uLnTx/>
              <a:uFillTx/>
              <a:latin typeface="Source Sans Pro"/>
              <a:ea typeface="+mj-ea"/>
              <a:cs typeface="+mj-cs"/>
              <a:sym typeface="Helvetica"/>
            </a:endParaRPr>
          </a:p>
        </p:txBody>
      </p:sp>
      <p:graphicFrame>
        <p:nvGraphicFramePr>
          <p:cNvPr id="7" name="Content Placeholder 6"/>
          <p:cNvGraphicFramePr>
            <a:graphicFrameLocks noGrp="1"/>
          </p:cNvGraphicFramePr>
          <p:nvPr>
            <p:ph idx="1"/>
            <p:extLst/>
          </p:nvPr>
        </p:nvGraphicFramePr>
        <p:xfrm>
          <a:off x="469900" y="1117600"/>
          <a:ext cx="8513683" cy="5094626"/>
        </p:xfrm>
        <a:graphic>
          <a:graphicData uri="http://schemas.openxmlformats.org/drawingml/2006/table">
            <a:tbl>
              <a:tblPr firstRow="1" firstCol="1" bandRow="1"/>
              <a:tblGrid>
                <a:gridCol w="265276">
                  <a:extLst>
                    <a:ext uri="{9D8B030D-6E8A-4147-A177-3AD203B41FA5}">
                      <a16:colId xmlns:a16="http://schemas.microsoft.com/office/drawing/2014/main" val="20000"/>
                    </a:ext>
                  </a:extLst>
                </a:gridCol>
                <a:gridCol w="613612">
                  <a:extLst>
                    <a:ext uri="{9D8B030D-6E8A-4147-A177-3AD203B41FA5}">
                      <a16:colId xmlns:a16="http://schemas.microsoft.com/office/drawing/2014/main" val="20001"/>
                    </a:ext>
                  </a:extLst>
                </a:gridCol>
                <a:gridCol w="443884">
                  <a:extLst>
                    <a:ext uri="{9D8B030D-6E8A-4147-A177-3AD203B41FA5}">
                      <a16:colId xmlns:a16="http://schemas.microsoft.com/office/drawing/2014/main" val="20002"/>
                    </a:ext>
                  </a:extLst>
                </a:gridCol>
                <a:gridCol w="1500222">
                  <a:extLst>
                    <a:ext uri="{9D8B030D-6E8A-4147-A177-3AD203B41FA5}">
                      <a16:colId xmlns:a16="http://schemas.microsoft.com/office/drawing/2014/main" val="20003"/>
                    </a:ext>
                  </a:extLst>
                </a:gridCol>
                <a:gridCol w="1097692">
                  <a:extLst>
                    <a:ext uri="{9D8B030D-6E8A-4147-A177-3AD203B41FA5}">
                      <a16:colId xmlns:a16="http://schemas.microsoft.com/office/drawing/2014/main" val="20004"/>
                    </a:ext>
                  </a:extLst>
                </a:gridCol>
                <a:gridCol w="1096988">
                  <a:extLst>
                    <a:ext uri="{9D8B030D-6E8A-4147-A177-3AD203B41FA5}">
                      <a16:colId xmlns:a16="http://schemas.microsoft.com/office/drawing/2014/main" val="20005"/>
                    </a:ext>
                  </a:extLst>
                </a:gridCol>
                <a:gridCol w="1096988">
                  <a:extLst>
                    <a:ext uri="{9D8B030D-6E8A-4147-A177-3AD203B41FA5}">
                      <a16:colId xmlns:a16="http://schemas.microsoft.com/office/drawing/2014/main" val="20006"/>
                    </a:ext>
                  </a:extLst>
                </a:gridCol>
                <a:gridCol w="1138832">
                  <a:extLst>
                    <a:ext uri="{9D8B030D-6E8A-4147-A177-3AD203B41FA5}">
                      <a16:colId xmlns:a16="http://schemas.microsoft.com/office/drawing/2014/main" val="20007"/>
                    </a:ext>
                  </a:extLst>
                </a:gridCol>
                <a:gridCol w="1260189">
                  <a:extLst>
                    <a:ext uri="{9D8B030D-6E8A-4147-A177-3AD203B41FA5}">
                      <a16:colId xmlns:a16="http://schemas.microsoft.com/office/drawing/2014/main" val="20008"/>
                    </a:ext>
                  </a:extLst>
                </a:gridCol>
              </a:tblGrid>
              <a:tr h="150925">
                <a:tc gridSpan="2">
                  <a:txBody>
                    <a:bodyPr/>
                    <a:lstStyle/>
                    <a:p>
                      <a:pPr algn="l">
                        <a:lnSpc>
                          <a:spcPct val="115000"/>
                        </a:lnSpc>
                        <a:spcAft>
                          <a:spcPts val="0"/>
                        </a:spcAft>
                      </a:pPr>
                      <a:r>
                        <a:rPr lang="is-IS" sz="1000" b="1" dirty="0">
                          <a:effectLst/>
                          <a:latin typeface="Calibri"/>
                          <a:ea typeface="Calibri"/>
                          <a:cs typeface="Times New Roman"/>
                        </a:rPr>
                        <a:t>Ríkisaðili</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algn="l">
                        <a:lnSpc>
                          <a:spcPct val="115000"/>
                        </a:lnSpc>
                        <a:spcAft>
                          <a:spcPts val="0"/>
                        </a:spcAft>
                      </a:pPr>
                      <a:endParaRPr lang="en-US" sz="5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7">
                  <a:txBody>
                    <a:bodyPr/>
                    <a:lstStyle/>
                    <a:p>
                      <a:pPr algn="l">
                        <a:lnSpc>
                          <a:spcPct val="115000"/>
                        </a:lnSpc>
                        <a:spcAft>
                          <a:spcPts val="0"/>
                        </a:spcAft>
                      </a:pPr>
                      <a:r>
                        <a:rPr lang="is-IS" sz="1000" b="1"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6431">
                <a:tc gridSpan="2">
                  <a:txBody>
                    <a:bodyPr/>
                    <a:lstStyle/>
                    <a:p>
                      <a:pPr algn="l">
                        <a:lnSpc>
                          <a:spcPct val="115000"/>
                        </a:lnSpc>
                        <a:spcAft>
                          <a:spcPts val="0"/>
                        </a:spcAft>
                      </a:pPr>
                      <a:r>
                        <a:rPr lang="is-IS" sz="1000" b="1">
                          <a:effectLst/>
                          <a:latin typeface="Calibri"/>
                          <a:ea typeface="Calibri"/>
                          <a:cs typeface="Times New Roman"/>
                        </a:rPr>
                        <a:t>Ábyrgðaraðili</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algn="l">
                        <a:lnSpc>
                          <a:spcPct val="115000"/>
                        </a:lnSpc>
                        <a:spcAft>
                          <a:spcPts val="0"/>
                        </a:spcAft>
                      </a:pPr>
                      <a:endParaRPr lang="en-US" sz="5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7">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4315">
                <a:tc gridSpan="9">
                  <a:txBody>
                    <a:bodyPr/>
                    <a:lstStyle/>
                    <a:p>
                      <a:pPr algn="l">
                        <a:lnSpc>
                          <a:spcPct val="115000"/>
                        </a:lnSpc>
                        <a:spcAft>
                          <a:spcPts val="0"/>
                        </a:spcAft>
                      </a:pPr>
                      <a:r>
                        <a:rPr lang="is-IS" sz="1000" b="1"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4315">
                <a:tc>
                  <a:txBody>
                    <a:bodyPr/>
                    <a:lstStyle/>
                    <a:p>
                      <a:pPr algn="l">
                        <a:lnSpc>
                          <a:spcPct val="115000"/>
                        </a:lnSpc>
                        <a:spcAft>
                          <a:spcPts val="0"/>
                        </a:spcAft>
                      </a:pPr>
                      <a:r>
                        <a:rPr lang="is-IS" sz="1000" b="1">
                          <a:effectLst/>
                          <a:latin typeface="Calibri"/>
                          <a:ea typeface="Calibri"/>
                          <a:cs typeface="Times New Roman"/>
                        </a:rPr>
                        <a:t>1</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gridSpan="8">
                  <a:txBody>
                    <a:bodyPr/>
                    <a:lstStyle/>
                    <a:p>
                      <a:pPr algn="l">
                        <a:lnSpc>
                          <a:spcPct val="115000"/>
                        </a:lnSpc>
                        <a:spcAft>
                          <a:spcPts val="0"/>
                        </a:spcAft>
                      </a:pPr>
                      <a:r>
                        <a:rPr lang="is-IS" sz="1000" b="1">
                          <a:effectLst/>
                          <a:latin typeface="Calibri"/>
                          <a:ea typeface="Calibri"/>
                          <a:cs typeface="Times New Roman"/>
                        </a:rPr>
                        <a:t>Kjarnastarfsemi</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46538">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8">
                  <a:txBody>
                    <a:bodyPr/>
                    <a:lstStyle/>
                    <a:p>
                      <a:pPr marL="21590" algn="l">
                        <a:lnSpc>
                          <a:spcPct val="115000"/>
                        </a:lnSpc>
                        <a:spcBef>
                          <a:spcPts val="600"/>
                        </a:spcBef>
                        <a:spcAft>
                          <a:spcPts val="0"/>
                        </a:spcAft>
                      </a:pPr>
                      <a:r>
                        <a:rPr lang="is-IS" sz="1000" i="1" dirty="0">
                          <a:effectLst/>
                          <a:latin typeface="Calibri"/>
                          <a:ea typeface="Calibri"/>
                          <a:cs typeface="Times New Roman"/>
                        </a:rPr>
                        <a:t>Stutt umfjöllun um starfssvið ríkisaðila og undir hvaða málaflokk stafsemin fellur.  Skipting útgjalda eftir meginviðfangsefnum og aðrar lykiltölum s.s. </a:t>
                      </a:r>
                      <a:r>
                        <a:rPr lang="is-IS" sz="1000" i="1">
                          <a:effectLst/>
                          <a:latin typeface="Calibri"/>
                          <a:ea typeface="Calibri"/>
                          <a:cs typeface="Times New Roman"/>
                        </a:rPr>
                        <a:t>fjöldi starfsmanna, starfsstöðva og notenda. </a:t>
                      </a:r>
                      <a:endParaRPr lang="en-US" sz="1000">
                        <a:effectLst/>
                        <a:latin typeface="Calibri"/>
                        <a:ea typeface="Calibri"/>
                        <a:cs typeface="Times New Roman"/>
                      </a:endParaRPr>
                    </a:p>
                    <a:p>
                      <a:pPr algn="l">
                        <a:lnSpc>
                          <a:spcPct val="115000"/>
                        </a:lnSpc>
                        <a:spcAft>
                          <a:spcPts val="0"/>
                        </a:spcAft>
                      </a:pPr>
                      <a:r>
                        <a:rPr lang="is-IS" sz="1000" i="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gridSpan="4">
                  <a:txBody>
                    <a:bodyPr/>
                    <a:lstStyle/>
                    <a:p>
                      <a:pPr algn="l">
                        <a:lnSpc>
                          <a:spcPct val="115000"/>
                        </a:lnSpc>
                        <a:spcAft>
                          <a:spcPts val="0"/>
                        </a:spcAft>
                      </a:pPr>
                      <a:r>
                        <a:rPr lang="is-IS" sz="1000" b="1">
                          <a:effectLst/>
                          <a:latin typeface="Calibri"/>
                          <a:ea typeface="Calibri"/>
                          <a:cs typeface="Times New Roman"/>
                        </a:rPr>
                        <a:t>Markmið 1</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b="1">
                          <a:effectLst/>
                          <a:latin typeface="Calibri"/>
                          <a:ea typeface="Calibri"/>
                          <a:cs typeface="Times New Roman"/>
                        </a:rPr>
                        <a:t>Tengist markmiði málaflokks</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6199">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Mælikvarðar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l">
                        <a:lnSpc>
                          <a:spcPct val="115000"/>
                        </a:lnSpc>
                        <a:spcAft>
                          <a:spcPts val="0"/>
                        </a:spcAft>
                      </a:pPr>
                      <a:r>
                        <a:rPr lang="is-IS" sz="1000" b="1" dirty="0">
                          <a:effectLst/>
                          <a:latin typeface="Calibri"/>
                          <a:ea typeface="Calibri"/>
                          <a:cs typeface="Times New Roman"/>
                        </a:rPr>
                        <a:t>Gögn lögð til grundvallar</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2016</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2017</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2018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2019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2020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0"/>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b="1">
                          <a:effectLst/>
                          <a:latin typeface="Calibri"/>
                          <a:ea typeface="Calibri"/>
                          <a:cs typeface="Times New Roman"/>
                        </a:rPr>
                        <a:t>Aðgerðir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Upphaf</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Lok</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2018</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2019</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2020</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2"/>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3"/>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4"/>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gridSpan="4">
                  <a:txBody>
                    <a:bodyPr/>
                    <a:lstStyle/>
                    <a:p>
                      <a:pPr algn="l">
                        <a:lnSpc>
                          <a:spcPct val="115000"/>
                        </a:lnSpc>
                        <a:spcAft>
                          <a:spcPts val="0"/>
                        </a:spcAft>
                      </a:pPr>
                      <a:r>
                        <a:rPr lang="is-IS" sz="1000" b="1">
                          <a:effectLst/>
                          <a:latin typeface="Calibri"/>
                          <a:ea typeface="Calibri"/>
                          <a:cs typeface="Times New Roman"/>
                        </a:rPr>
                        <a:t>Markmið 2</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b="1">
                          <a:effectLst/>
                          <a:latin typeface="Calibri"/>
                          <a:ea typeface="Calibri"/>
                          <a:cs typeface="Times New Roman"/>
                        </a:rPr>
                        <a:t>Tengist markmiði málaflokks</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375756">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b="1">
                          <a:effectLst/>
                          <a:latin typeface="Calibri"/>
                          <a:ea typeface="Calibri"/>
                          <a:cs typeface="Times New Roman"/>
                        </a:rPr>
                        <a:t>Mælikvarðar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l">
                        <a:lnSpc>
                          <a:spcPct val="115000"/>
                        </a:lnSpc>
                        <a:spcAft>
                          <a:spcPts val="0"/>
                        </a:spcAft>
                      </a:pPr>
                      <a:r>
                        <a:rPr lang="is-IS" sz="1000" b="1" dirty="0">
                          <a:effectLst/>
                          <a:latin typeface="Calibri"/>
                          <a:ea typeface="Calibri"/>
                          <a:cs typeface="Times New Roman"/>
                        </a:rPr>
                        <a:t>Gögn lögð til grundvallar</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2016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2017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2018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2019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2020</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17"/>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b="1">
                          <a:effectLst/>
                          <a:latin typeface="Calibri"/>
                          <a:ea typeface="Calibri"/>
                          <a:cs typeface="Times New Roman"/>
                        </a:rPr>
                        <a:t>Aðgerðir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Upphaf</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Lok</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2018</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2019</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2020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21"/>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9623820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dirty="0"/>
              <a:t>Kjarnastarfsemi </a:t>
            </a:r>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prstClr val="white">
                    <a:lumMod val="95000"/>
                  </a:prstClr>
                </a:solidFill>
                <a:effectLst/>
                <a:uLnTx/>
                <a:uFillTx/>
                <a:latin typeface="Source Sans Pro"/>
                <a:ea typeface="+mj-ea"/>
                <a:cs typeface="+mj-cs"/>
                <a:sym typeface="Helvetica"/>
              </a:rPr>
              <a:pPr marL="0" marR="0" lvl="0" indent="0" algn="ctr" defTabSz="914400" eaLnBrk="1" fontAlgn="auto" latinLnBrk="0" hangingPunct="1">
                <a:lnSpc>
                  <a:spcPct val="100000"/>
                </a:lnSpc>
                <a:spcBef>
                  <a:spcPts val="0"/>
                </a:spcBef>
                <a:spcAft>
                  <a:spcPts val="0"/>
                </a:spcAft>
                <a:buClrTx/>
                <a:buSzTx/>
                <a:buFontTx/>
                <a:buNone/>
                <a:tabLst/>
                <a:defRPr/>
              </a:pPr>
              <a:t>18</a:t>
            </a:fld>
            <a:endParaRPr kumimoji="0" lang="en-US" sz="900" b="0" i="0" u="none" strike="noStrike" kern="0" cap="none" spc="0" normalizeH="0" baseline="0" noProof="0" dirty="0">
              <a:ln>
                <a:noFill/>
              </a:ln>
              <a:solidFill>
                <a:prstClr val="white">
                  <a:lumMod val="95000"/>
                </a:prstClr>
              </a:solidFill>
              <a:effectLst/>
              <a:uLnTx/>
              <a:uFillTx/>
              <a:latin typeface="Source Sans Pro"/>
              <a:ea typeface="+mj-ea"/>
              <a:cs typeface="+mj-cs"/>
              <a:sym typeface="Helvetica"/>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6354181"/>
              </p:ext>
            </p:extLst>
          </p:nvPr>
        </p:nvGraphicFramePr>
        <p:xfrm>
          <a:off x="469900" y="1117600"/>
          <a:ext cx="8513683" cy="5094626"/>
        </p:xfrm>
        <a:graphic>
          <a:graphicData uri="http://schemas.openxmlformats.org/drawingml/2006/table">
            <a:tbl>
              <a:tblPr firstRow="1" firstCol="1" bandRow="1"/>
              <a:tblGrid>
                <a:gridCol w="265276">
                  <a:extLst>
                    <a:ext uri="{9D8B030D-6E8A-4147-A177-3AD203B41FA5}">
                      <a16:colId xmlns:a16="http://schemas.microsoft.com/office/drawing/2014/main" val="20000"/>
                    </a:ext>
                  </a:extLst>
                </a:gridCol>
                <a:gridCol w="613612">
                  <a:extLst>
                    <a:ext uri="{9D8B030D-6E8A-4147-A177-3AD203B41FA5}">
                      <a16:colId xmlns:a16="http://schemas.microsoft.com/office/drawing/2014/main" val="20001"/>
                    </a:ext>
                  </a:extLst>
                </a:gridCol>
                <a:gridCol w="443884">
                  <a:extLst>
                    <a:ext uri="{9D8B030D-6E8A-4147-A177-3AD203B41FA5}">
                      <a16:colId xmlns:a16="http://schemas.microsoft.com/office/drawing/2014/main" val="20002"/>
                    </a:ext>
                  </a:extLst>
                </a:gridCol>
                <a:gridCol w="1500222">
                  <a:extLst>
                    <a:ext uri="{9D8B030D-6E8A-4147-A177-3AD203B41FA5}">
                      <a16:colId xmlns:a16="http://schemas.microsoft.com/office/drawing/2014/main" val="20003"/>
                    </a:ext>
                  </a:extLst>
                </a:gridCol>
                <a:gridCol w="1097692">
                  <a:extLst>
                    <a:ext uri="{9D8B030D-6E8A-4147-A177-3AD203B41FA5}">
                      <a16:colId xmlns:a16="http://schemas.microsoft.com/office/drawing/2014/main" val="20004"/>
                    </a:ext>
                  </a:extLst>
                </a:gridCol>
                <a:gridCol w="1096988">
                  <a:extLst>
                    <a:ext uri="{9D8B030D-6E8A-4147-A177-3AD203B41FA5}">
                      <a16:colId xmlns:a16="http://schemas.microsoft.com/office/drawing/2014/main" val="20005"/>
                    </a:ext>
                  </a:extLst>
                </a:gridCol>
                <a:gridCol w="1096988">
                  <a:extLst>
                    <a:ext uri="{9D8B030D-6E8A-4147-A177-3AD203B41FA5}">
                      <a16:colId xmlns:a16="http://schemas.microsoft.com/office/drawing/2014/main" val="20006"/>
                    </a:ext>
                  </a:extLst>
                </a:gridCol>
                <a:gridCol w="1138832">
                  <a:extLst>
                    <a:ext uri="{9D8B030D-6E8A-4147-A177-3AD203B41FA5}">
                      <a16:colId xmlns:a16="http://schemas.microsoft.com/office/drawing/2014/main" val="20007"/>
                    </a:ext>
                  </a:extLst>
                </a:gridCol>
                <a:gridCol w="1260189">
                  <a:extLst>
                    <a:ext uri="{9D8B030D-6E8A-4147-A177-3AD203B41FA5}">
                      <a16:colId xmlns:a16="http://schemas.microsoft.com/office/drawing/2014/main" val="20008"/>
                    </a:ext>
                  </a:extLst>
                </a:gridCol>
              </a:tblGrid>
              <a:tr h="150925">
                <a:tc gridSpan="2">
                  <a:txBody>
                    <a:bodyPr/>
                    <a:lstStyle/>
                    <a:p>
                      <a:pPr algn="l">
                        <a:lnSpc>
                          <a:spcPct val="115000"/>
                        </a:lnSpc>
                        <a:spcAft>
                          <a:spcPts val="0"/>
                        </a:spcAft>
                      </a:pPr>
                      <a:r>
                        <a:rPr lang="is-IS" sz="1000" b="1" dirty="0">
                          <a:effectLst/>
                          <a:latin typeface="Calibri"/>
                          <a:ea typeface="Calibri"/>
                          <a:cs typeface="Times New Roman"/>
                        </a:rPr>
                        <a:t>Ríkisaðili</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algn="l">
                        <a:lnSpc>
                          <a:spcPct val="115000"/>
                        </a:lnSpc>
                        <a:spcAft>
                          <a:spcPts val="0"/>
                        </a:spcAft>
                      </a:pPr>
                      <a:endParaRPr lang="en-US" sz="5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7">
                  <a:txBody>
                    <a:bodyPr/>
                    <a:lstStyle/>
                    <a:p>
                      <a:pPr algn="l">
                        <a:lnSpc>
                          <a:spcPct val="115000"/>
                        </a:lnSpc>
                        <a:spcAft>
                          <a:spcPts val="0"/>
                        </a:spcAft>
                      </a:pPr>
                      <a:r>
                        <a:rPr lang="is-IS" sz="1000" b="1"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6431">
                <a:tc gridSpan="2">
                  <a:txBody>
                    <a:bodyPr/>
                    <a:lstStyle/>
                    <a:p>
                      <a:pPr algn="l">
                        <a:lnSpc>
                          <a:spcPct val="115000"/>
                        </a:lnSpc>
                        <a:spcAft>
                          <a:spcPts val="0"/>
                        </a:spcAft>
                      </a:pPr>
                      <a:r>
                        <a:rPr lang="is-IS" sz="1000" b="1">
                          <a:effectLst/>
                          <a:latin typeface="Calibri"/>
                          <a:ea typeface="Calibri"/>
                          <a:cs typeface="Times New Roman"/>
                        </a:rPr>
                        <a:t>Ábyrgðaraðili</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algn="l">
                        <a:lnSpc>
                          <a:spcPct val="115000"/>
                        </a:lnSpc>
                        <a:spcAft>
                          <a:spcPts val="0"/>
                        </a:spcAft>
                      </a:pPr>
                      <a:endParaRPr lang="en-US" sz="5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7">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4315">
                <a:tc gridSpan="9">
                  <a:txBody>
                    <a:bodyPr/>
                    <a:lstStyle/>
                    <a:p>
                      <a:pPr algn="l">
                        <a:lnSpc>
                          <a:spcPct val="115000"/>
                        </a:lnSpc>
                        <a:spcAft>
                          <a:spcPts val="0"/>
                        </a:spcAft>
                      </a:pPr>
                      <a:r>
                        <a:rPr lang="is-IS" sz="1000" b="1"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4315">
                <a:tc>
                  <a:txBody>
                    <a:bodyPr/>
                    <a:lstStyle/>
                    <a:p>
                      <a:pPr algn="l">
                        <a:lnSpc>
                          <a:spcPct val="115000"/>
                        </a:lnSpc>
                        <a:spcAft>
                          <a:spcPts val="0"/>
                        </a:spcAft>
                      </a:pPr>
                      <a:r>
                        <a:rPr lang="is-IS" sz="1000" b="1">
                          <a:effectLst/>
                          <a:latin typeface="Calibri"/>
                          <a:ea typeface="Calibri"/>
                          <a:cs typeface="Times New Roman"/>
                        </a:rPr>
                        <a:t>1</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gridSpan="8">
                  <a:txBody>
                    <a:bodyPr/>
                    <a:lstStyle/>
                    <a:p>
                      <a:pPr algn="l">
                        <a:lnSpc>
                          <a:spcPct val="115000"/>
                        </a:lnSpc>
                        <a:spcAft>
                          <a:spcPts val="0"/>
                        </a:spcAft>
                      </a:pPr>
                      <a:r>
                        <a:rPr lang="is-IS" sz="1000" b="1">
                          <a:effectLst/>
                          <a:latin typeface="Calibri"/>
                          <a:ea typeface="Calibri"/>
                          <a:cs typeface="Times New Roman"/>
                        </a:rPr>
                        <a:t>Kjarnastarfsemi</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46538">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8">
                  <a:txBody>
                    <a:bodyPr/>
                    <a:lstStyle/>
                    <a:p>
                      <a:pPr marL="21590" algn="l">
                        <a:lnSpc>
                          <a:spcPct val="115000"/>
                        </a:lnSpc>
                        <a:spcBef>
                          <a:spcPts val="600"/>
                        </a:spcBef>
                        <a:spcAft>
                          <a:spcPts val="0"/>
                        </a:spcAft>
                      </a:pPr>
                      <a:r>
                        <a:rPr lang="is-IS" sz="1000" i="1" dirty="0">
                          <a:effectLst/>
                          <a:latin typeface="Calibri"/>
                          <a:ea typeface="Calibri"/>
                          <a:cs typeface="Times New Roman"/>
                        </a:rPr>
                        <a:t>Stutt umfjöllun um starfssvið ríkisaðila og undir hvaða málaflokk stafsemin fellur.  Skipting útgjalda eftir meginviðfangsefnum og aðrar lykiltölum s.s. fjöldi starfsmanna, starfsstöðva og notenda. </a:t>
                      </a:r>
                      <a:endParaRPr lang="en-US" sz="1000" dirty="0">
                        <a:effectLst/>
                        <a:latin typeface="Calibri"/>
                        <a:ea typeface="Calibri"/>
                        <a:cs typeface="Times New Roman"/>
                      </a:endParaRPr>
                    </a:p>
                    <a:p>
                      <a:pPr algn="l">
                        <a:lnSpc>
                          <a:spcPct val="115000"/>
                        </a:lnSpc>
                        <a:spcAft>
                          <a:spcPts val="0"/>
                        </a:spcAft>
                      </a:pPr>
                      <a:r>
                        <a:rPr lang="is-IS" sz="1000" i="1"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gridSpan="4">
                  <a:txBody>
                    <a:bodyPr/>
                    <a:lstStyle/>
                    <a:p>
                      <a:pPr algn="l">
                        <a:lnSpc>
                          <a:spcPct val="115000"/>
                        </a:lnSpc>
                        <a:spcAft>
                          <a:spcPts val="0"/>
                        </a:spcAft>
                      </a:pPr>
                      <a:r>
                        <a:rPr lang="is-IS" sz="1000" b="1">
                          <a:effectLst/>
                          <a:latin typeface="Calibri"/>
                          <a:ea typeface="Calibri"/>
                          <a:cs typeface="Times New Roman"/>
                        </a:rPr>
                        <a:t>Markmið 1</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b="1">
                          <a:effectLst/>
                          <a:latin typeface="Calibri"/>
                          <a:ea typeface="Calibri"/>
                          <a:cs typeface="Times New Roman"/>
                        </a:rPr>
                        <a:t>Tengist markmiði málaflokks</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6199">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Mælikvarðar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l">
                        <a:lnSpc>
                          <a:spcPct val="115000"/>
                        </a:lnSpc>
                        <a:spcAft>
                          <a:spcPts val="0"/>
                        </a:spcAft>
                      </a:pPr>
                      <a:r>
                        <a:rPr lang="is-IS" sz="1000" b="1" dirty="0">
                          <a:effectLst/>
                          <a:latin typeface="Calibri"/>
                          <a:ea typeface="Calibri"/>
                          <a:cs typeface="Times New Roman"/>
                        </a:rPr>
                        <a:t>Gögn lögð til grundvallar</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2016</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2017</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2018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2019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2020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0"/>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b="1">
                          <a:effectLst/>
                          <a:latin typeface="Calibri"/>
                          <a:ea typeface="Calibri"/>
                          <a:cs typeface="Times New Roman"/>
                        </a:rPr>
                        <a:t>Aðgerðir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Upphaf</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Lok</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2018</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2019</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2020</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2"/>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3"/>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4"/>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gridSpan="4">
                  <a:txBody>
                    <a:bodyPr/>
                    <a:lstStyle/>
                    <a:p>
                      <a:pPr algn="l">
                        <a:lnSpc>
                          <a:spcPct val="115000"/>
                        </a:lnSpc>
                        <a:spcAft>
                          <a:spcPts val="0"/>
                        </a:spcAft>
                      </a:pPr>
                      <a:r>
                        <a:rPr lang="is-IS" sz="1000" b="1">
                          <a:effectLst/>
                          <a:latin typeface="Calibri"/>
                          <a:ea typeface="Calibri"/>
                          <a:cs typeface="Times New Roman"/>
                        </a:rPr>
                        <a:t>Markmið 2</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b="1">
                          <a:effectLst/>
                          <a:latin typeface="Calibri"/>
                          <a:ea typeface="Calibri"/>
                          <a:cs typeface="Times New Roman"/>
                        </a:rPr>
                        <a:t>Tengist markmiði málaflokks</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375756">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b="1">
                          <a:effectLst/>
                          <a:latin typeface="Calibri"/>
                          <a:ea typeface="Calibri"/>
                          <a:cs typeface="Times New Roman"/>
                        </a:rPr>
                        <a:t>Mælikvarðar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l">
                        <a:lnSpc>
                          <a:spcPct val="115000"/>
                        </a:lnSpc>
                        <a:spcAft>
                          <a:spcPts val="0"/>
                        </a:spcAft>
                      </a:pPr>
                      <a:r>
                        <a:rPr lang="is-IS" sz="1000" b="1" dirty="0">
                          <a:effectLst/>
                          <a:latin typeface="Calibri"/>
                          <a:ea typeface="Calibri"/>
                          <a:cs typeface="Times New Roman"/>
                        </a:rPr>
                        <a:t>Gögn lögð til grundvallar</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2016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2017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2018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2019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2020</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17"/>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b="1">
                          <a:effectLst/>
                          <a:latin typeface="Calibri"/>
                          <a:ea typeface="Calibri"/>
                          <a:cs typeface="Times New Roman"/>
                        </a:rPr>
                        <a:t>Aðgerðir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Upphaf</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Lok</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2018</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2019</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2020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21"/>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92459197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1652B-FDEB-4040-B58C-378F0E0030F9}"/>
              </a:ext>
            </a:extLst>
          </p:cNvPr>
          <p:cNvSpPr>
            <a:spLocks noGrp="1"/>
          </p:cNvSpPr>
          <p:nvPr>
            <p:ph type="title"/>
          </p:nvPr>
        </p:nvSpPr>
        <p:spPr/>
        <p:txBody>
          <a:bodyPr/>
          <a:lstStyle/>
          <a:p>
            <a:r>
              <a:rPr lang="is-IS" dirty="0"/>
              <a:t>Kjarnastarfsemi</a:t>
            </a:r>
          </a:p>
        </p:txBody>
      </p:sp>
      <p:sp>
        <p:nvSpPr>
          <p:cNvPr id="5" name="Content Placeholder 4">
            <a:extLst>
              <a:ext uri="{FF2B5EF4-FFF2-40B4-BE49-F238E27FC236}">
                <a16:creationId xmlns:a16="http://schemas.microsoft.com/office/drawing/2014/main" id="{FD713723-95B9-40AD-A265-F06D0EF614B2}"/>
              </a:ext>
            </a:extLst>
          </p:cNvPr>
          <p:cNvSpPr>
            <a:spLocks noGrp="1"/>
          </p:cNvSpPr>
          <p:nvPr>
            <p:ph idx="1"/>
          </p:nvPr>
        </p:nvSpPr>
        <p:spPr/>
        <p:txBody>
          <a:bodyPr>
            <a:normAutofit fontScale="85000" lnSpcReduction="20000"/>
          </a:bodyPr>
          <a:lstStyle/>
          <a:p>
            <a:pPr marL="0" indent="0">
              <a:buNone/>
            </a:pPr>
            <a:r>
              <a:rPr lang="is-IS" dirty="0"/>
              <a:t>Gera skal grein fyrir </a:t>
            </a:r>
            <a:r>
              <a:rPr lang="is-IS" b="1" dirty="0"/>
              <a:t>starfssviði</a:t>
            </a:r>
            <a:r>
              <a:rPr lang="is-IS" dirty="0"/>
              <a:t> ríkisaðila og undir hvaða málaflokk starfsemin fellur. Æskilegt er að gera grein fyrir skiptingu </a:t>
            </a:r>
            <a:r>
              <a:rPr lang="is-IS" b="1" dirty="0"/>
              <a:t>útgjalda eftir meginviðfangsefnum </a:t>
            </a:r>
            <a:r>
              <a:rPr lang="is-IS" dirty="0"/>
              <a:t>ríkisaðila og öðrum </a:t>
            </a:r>
            <a:r>
              <a:rPr lang="is-IS" b="1" dirty="0"/>
              <a:t>lykiltölum</a:t>
            </a:r>
            <a:r>
              <a:rPr lang="is-IS" dirty="0"/>
              <a:t> s.s. fjölda starfsmanna, starfsstöðva og notenda. Loks skal gera grein fyrir </a:t>
            </a:r>
            <a:r>
              <a:rPr lang="is-IS" b="1" dirty="0"/>
              <a:t>hlutverki</a:t>
            </a:r>
            <a:r>
              <a:rPr lang="is-IS" dirty="0"/>
              <a:t> ríkisaðila við framkvæmd stefnu innan málaflokksins.</a:t>
            </a:r>
          </a:p>
          <a:p>
            <a:pPr marL="0" indent="0">
              <a:buNone/>
            </a:pPr>
            <a:endParaRPr lang="is-IS" dirty="0"/>
          </a:p>
          <a:p>
            <a:pPr marL="0" indent="0">
              <a:buNone/>
            </a:pPr>
            <a:r>
              <a:rPr lang="is-IS" dirty="0"/>
              <a:t>Eftir því sem við á skal fjalla um væntanlegar </a:t>
            </a:r>
            <a:r>
              <a:rPr lang="is-IS" b="1" dirty="0"/>
              <a:t>breytingar</a:t>
            </a:r>
            <a:r>
              <a:rPr lang="is-IS" dirty="0"/>
              <a:t>, t.d. á regluverki eða lýðfræðilegar breytingar sem gera má ráð fyrir að hafi </a:t>
            </a:r>
            <a:r>
              <a:rPr lang="is-IS" b="1" dirty="0"/>
              <a:t>áhrif á þróun starfsemi </a:t>
            </a:r>
            <a:r>
              <a:rPr lang="is-IS" dirty="0"/>
              <a:t>og varpað geta ljósi á þær áherslur sem birtast í stefnunni. </a:t>
            </a:r>
          </a:p>
          <a:p>
            <a:pPr marL="0" indent="0">
              <a:buNone/>
            </a:pPr>
            <a:endParaRPr lang="is-IS" dirty="0"/>
          </a:p>
        </p:txBody>
      </p:sp>
    </p:spTree>
    <p:extLst>
      <p:ext uri="{BB962C8B-B14F-4D97-AF65-F5344CB8AC3E}">
        <p14:creationId xmlns:p14="http://schemas.microsoft.com/office/powerpoint/2010/main" val="336024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Viðfangsefni</a:t>
            </a:r>
          </a:p>
        </p:txBody>
      </p:sp>
      <p:sp>
        <p:nvSpPr>
          <p:cNvPr id="3" name="Content Placeholder 2"/>
          <p:cNvSpPr>
            <a:spLocks noGrp="1"/>
          </p:cNvSpPr>
          <p:nvPr>
            <p:ph idx="1"/>
          </p:nvPr>
        </p:nvSpPr>
        <p:spPr>
          <a:xfrm>
            <a:off x="457200" y="1600200"/>
            <a:ext cx="8435280" cy="4525963"/>
          </a:xfrm>
        </p:spPr>
        <p:txBody>
          <a:bodyPr>
            <a:normAutofit/>
          </a:bodyPr>
          <a:lstStyle/>
          <a:p>
            <a:pPr marL="2243138" indent="-2243138">
              <a:buNone/>
            </a:pPr>
            <a:r>
              <a:rPr lang="is-IS" dirty="0"/>
              <a:t>Straumar og stefnur í stefnumótun</a:t>
            </a:r>
          </a:p>
          <a:p>
            <a:pPr marL="2243138" indent="-2243138">
              <a:buNone/>
            </a:pPr>
            <a:r>
              <a:rPr lang="is-IS" dirty="0"/>
              <a:t>Stefnumiðuð áætlanagerð</a:t>
            </a:r>
          </a:p>
          <a:p>
            <a:pPr marL="2243138" indent="-2243138">
              <a:buNone/>
            </a:pPr>
            <a:r>
              <a:rPr lang="is-IS" dirty="0"/>
              <a:t>Sniðmát: </a:t>
            </a:r>
          </a:p>
          <a:p>
            <a:pPr lvl="1"/>
            <a:r>
              <a:rPr lang="is-IS" dirty="0"/>
              <a:t>Kjarnastarfsemi </a:t>
            </a:r>
          </a:p>
          <a:p>
            <a:pPr lvl="1"/>
            <a:r>
              <a:rPr lang="is-IS" dirty="0"/>
              <a:t>Rekstrarþættir</a:t>
            </a:r>
          </a:p>
          <a:p>
            <a:pPr lvl="1"/>
            <a:r>
              <a:rPr lang="is-IS" dirty="0"/>
              <a:t>Markmið, mælikvarðar og aðgerðir</a:t>
            </a:r>
          </a:p>
          <a:p>
            <a:pPr marL="2243138" indent="-2243138">
              <a:buNone/>
            </a:pPr>
            <a:r>
              <a:rPr lang="is-IS" dirty="0"/>
              <a:t>Áhrifakeðjur</a:t>
            </a:r>
            <a:br>
              <a:rPr lang="is-IS" dirty="0"/>
            </a:br>
            <a:endParaRPr lang="is-IS" dirty="0"/>
          </a:p>
        </p:txBody>
      </p:sp>
    </p:spTree>
    <p:extLst>
      <p:ext uri="{BB962C8B-B14F-4D97-AF65-F5344CB8AC3E}">
        <p14:creationId xmlns:p14="http://schemas.microsoft.com/office/powerpoint/2010/main" val="266559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20688"/>
            <a:ext cx="8229600" cy="796950"/>
          </a:xfrm>
        </p:spPr>
        <p:txBody>
          <a:bodyPr>
            <a:normAutofit/>
          </a:bodyPr>
          <a:lstStyle/>
          <a:p>
            <a:pPr algn="l"/>
            <a:r>
              <a:rPr lang="is-IS" sz="3200" dirty="0"/>
              <a:t>Kjarnastarfsemi – dæmi: Háskólar</a:t>
            </a:r>
          </a:p>
        </p:txBody>
      </p:sp>
      <p:sp>
        <p:nvSpPr>
          <p:cNvPr id="5" name="Content Placeholder 4"/>
          <p:cNvSpPr>
            <a:spLocks noGrp="1"/>
          </p:cNvSpPr>
          <p:nvPr>
            <p:ph idx="1"/>
          </p:nvPr>
        </p:nvSpPr>
        <p:spPr>
          <a:xfrm>
            <a:off x="467544" y="1556792"/>
            <a:ext cx="8229600" cy="4824536"/>
          </a:xfrm>
        </p:spPr>
        <p:txBody>
          <a:bodyPr>
            <a:normAutofit/>
          </a:bodyPr>
          <a:lstStyle/>
          <a:p>
            <a:r>
              <a:rPr lang="is-IS" sz="2000" dirty="0"/>
              <a:t>Kjarnastarfsemi. </a:t>
            </a:r>
          </a:p>
          <a:p>
            <a:pPr marL="914400" lvl="1" indent="-514350"/>
            <a:r>
              <a:rPr lang="is-IS" sz="1800" dirty="0"/>
              <a:t>Fræða- og fagsvið.</a:t>
            </a:r>
          </a:p>
          <a:p>
            <a:pPr marL="914400" lvl="1" indent="-514350"/>
            <a:r>
              <a:rPr lang="is-IS" sz="1800" dirty="0"/>
              <a:t>Tengsl kennslu og rannsókna, tengsl við samfélag og atvinnulíf, rannsóknarstefna og alþjóðastarf.</a:t>
            </a:r>
          </a:p>
          <a:p>
            <a:r>
              <a:rPr lang="is-IS" sz="2000" dirty="0"/>
              <a:t>Sérstaða stofnunar.</a:t>
            </a:r>
          </a:p>
          <a:p>
            <a:r>
              <a:rPr lang="is-IS" sz="2000" dirty="0"/>
              <a:t>Fjöldi nemenda sem stundar nám við stofnunina og ársnemar (lykiltölur háskóla fyrir 2016).</a:t>
            </a:r>
          </a:p>
          <a:p>
            <a:pPr lvl="1"/>
            <a:r>
              <a:rPr lang="is-IS" sz="1800" dirty="0"/>
              <a:t>Hlutfall stað- og fjarnema.</a:t>
            </a:r>
          </a:p>
          <a:p>
            <a:pPr lvl="1"/>
            <a:r>
              <a:rPr lang="is-IS" sz="1800" dirty="0"/>
              <a:t>Brautskráningar-, endurkomu- og innritunarhlutfall.</a:t>
            </a:r>
          </a:p>
          <a:p>
            <a:r>
              <a:rPr lang="is-IS" sz="2000" dirty="0"/>
              <a:t>Atriði sem hafa áhrif á kjarnastarfsemi og stefnu. </a:t>
            </a:r>
          </a:p>
          <a:p>
            <a:pPr lvl="1"/>
            <a:r>
              <a:rPr lang="is-IS" sz="1800" dirty="0"/>
              <a:t>Áherslubreytingar í stofnuninni sjálfri.  	</a:t>
            </a:r>
          </a:p>
          <a:p>
            <a:pPr lvl="1"/>
            <a:r>
              <a:rPr lang="is-IS" sz="1800" dirty="0"/>
              <a:t>Utanaðkomandi breytingar.</a:t>
            </a:r>
          </a:p>
          <a:p>
            <a:pPr marL="571500" indent="-514350"/>
            <a:r>
              <a:rPr lang="is-IS" sz="2000" dirty="0"/>
              <a:t>Hvernig vinnur stofnunin að því ná markmiðum stjórnvalda?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87" y="5837857"/>
            <a:ext cx="737711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E9A63615-9993-4483-AA43-F334E6D57798}"/>
              </a:ext>
            </a:extLst>
          </p:cNvPr>
          <p:cNvSpPr txBox="1"/>
          <p:nvPr/>
        </p:nvSpPr>
        <p:spPr>
          <a:xfrm>
            <a:off x="395536" y="181779"/>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312190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is-IS" sz="3200" dirty="0">
                <a:solidFill>
                  <a:prstClr val="black"/>
                </a:solidFill>
              </a:rPr>
              <a:t>Kjarnastarfsemi – dæmi: Framhaldsskólar</a:t>
            </a:r>
            <a:endParaRPr lang="is-IS"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is-IS" sz="2000" dirty="0"/>
              <a:t>Kjarnastarfsemi framhaldsskóla er kennsla.</a:t>
            </a:r>
          </a:p>
          <a:p>
            <a:pPr marL="514350" indent="-514350">
              <a:buFont typeface="+mj-lt"/>
              <a:buAutoNum type="arabicPeriod"/>
            </a:pPr>
            <a:r>
              <a:rPr lang="is-IS" sz="2000" dirty="0"/>
              <a:t>Fjöldi nemenda sem stundar nám við skólann.</a:t>
            </a:r>
          </a:p>
          <a:p>
            <a:pPr marL="514350" indent="-514350">
              <a:buFont typeface="+mj-lt"/>
              <a:buAutoNum type="arabicPeriod"/>
            </a:pPr>
            <a:r>
              <a:rPr lang="is-IS" sz="2000" dirty="0"/>
              <a:t>Hvernig og hvaða brautir (yfirlit) var boðið upp á í haust.</a:t>
            </a:r>
          </a:p>
          <a:p>
            <a:pPr marL="514350" indent="-514350">
              <a:buFont typeface="+mj-lt"/>
              <a:buAutoNum type="arabicPeriod"/>
            </a:pPr>
            <a:r>
              <a:rPr lang="is-IS" sz="2000" dirty="0"/>
              <a:t>Séráherslur skóla, s.s. heimavist, kjarnaskóli, akademíur …</a:t>
            </a:r>
          </a:p>
          <a:p>
            <a:pPr marL="514350" indent="-514350">
              <a:buFont typeface="+mj-lt"/>
              <a:buAutoNum type="arabicPeriod"/>
            </a:pPr>
            <a:r>
              <a:rPr lang="is-IS" sz="2000" dirty="0"/>
              <a:t>Er skólanámskrá aðgengileg á vef og hvenær var hún síðast endurskoðuð.</a:t>
            </a:r>
          </a:p>
          <a:p>
            <a:pPr marL="514350" indent="-514350">
              <a:buFont typeface="+mj-lt"/>
              <a:buAutoNum type="arabicPeriod"/>
            </a:pPr>
            <a:r>
              <a:rPr lang="is-IS" sz="2000" dirty="0"/>
              <a:t>Atriði sem hafa áhrif á kjarnastarfsemi og stefnu skólans: </a:t>
            </a:r>
          </a:p>
          <a:p>
            <a:pPr marL="971550" lvl="1" indent="-514350">
              <a:buFont typeface="+mj-lt"/>
              <a:buAutoNum type="alphaLcPeriod"/>
            </a:pPr>
            <a:r>
              <a:rPr lang="is-IS" sz="1800" dirty="0"/>
              <a:t>Áherslubreytingar í skólanum sjálfum  	</a:t>
            </a:r>
          </a:p>
          <a:p>
            <a:pPr marL="971550" lvl="1" indent="-514350">
              <a:buFont typeface="+mj-lt"/>
              <a:buAutoNum type="alphaLcPeriod"/>
            </a:pPr>
            <a:r>
              <a:rPr lang="is-IS" sz="1800" dirty="0"/>
              <a:t>Utanaðkomandi breytingar s.s. íbúaþróun, fjölda flóttamanna, þróun í nærsamfélagi.</a:t>
            </a:r>
          </a:p>
          <a:p>
            <a:pPr marL="514350" indent="-514350">
              <a:buFont typeface="+mj-lt"/>
              <a:buAutoNum type="arabicPeriod"/>
            </a:pPr>
            <a:r>
              <a:rPr lang="is-IS" sz="2000" dirty="0"/>
              <a:t>Hvernig tekur skólinn virkan þátt í að ná markmiðum stjórnvalda?</a:t>
            </a:r>
          </a:p>
          <a:p>
            <a:endParaRPr lang="is-IS" sz="2000" dirty="0"/>
          </a:p>
        </p:txBody>
      </p:sp>
      <p:sp>
        <p:nvSpPr>
          <p:cNvPr id="2" name="Rectangle 1"/>
          <p:cNvSpPr/>
          <p:nvPr/>
        </p:nvSpPr>
        <p:spPr>
          <a:xfrm>
            <a:off x="899592" y="5934518"/>
            <a:ext cx="673838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Calibri"/>
                <a:ea typeface="+mn-ea"/>
                <a:cs typeface="+mn-cs"/>
              </a:rPr>
              <a:t>Hlutlægar lýsingar</a:t>
            </a:r>
          </a:p>
        </p:txBody>
      </p:sp>
      <p:sp>
        <p:nvSpPr>
          <p:cNvPr id="6" name="TextBox 5">
            <a:extLst>
              <a:ext uri="{FF2B5EF4-FFF2-40B4-BE49-F238E27FC236}">
                <a16:creationId xmlns:a16="http://schemas.microsoft.com/office/drawing/2014/main" id="{05001C74-4EED-4E1A-B962-F0FDABCC0DBE}"/>
              </a:ext>
            </a:extLst>
          </p:cNvPr>
          <p:cNvSpPr txBox="1"/>
          <p:nvPr/>
        </p:nvSpPr>
        <p:spPr>
          <a:xfrm>
            <a:off x="395536" y="181779"/>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304652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Framhaldsskólinn að Horni, Lúðrasveit 1</a:t>
            </a:r>
          </a:p>
        </p:txBody>
      </p:sp>
      <p:sp>
        <p:nvSpPr>
          <p:cNvPr id="3" name="Content Placeholder 2">
            <a:extLst>
              <a:ext uri="{FF2B5EF4-FFF2-40B4-BE49-F238E27FC236}">
                <a16:creationId xmlns:a16="http://schemas.microsoft.com/office/drawing/2014/main" id="{77FFE995-4365-4D1B-865E-BE916FBF80B2}"/>
              </a:ext>
            </a:extLst>
          </p:cNvPr>
          <p:cNvSpPr>
            <a:spLocks noGrp="1"/>
          </p:cNvSpPr>
          <p:nvPr>
            <p:ph idx="1"/>
          </p:nvPr>
        </p:nvSpPr>
        <p:spPr/>
        <p:txBody>
          <a:bodyPr>
            <a:normAutofit/>
          </a:bodyPr>
          <a:lstStyle/>
          <a:p>
            <a:pPr marL="0" indent="0">
              <a:buNone/>
            </a:pPr>
            <a:r>
              <a:rPr lang="is-IS" sz="2400" b="1" dirty="0"/>
              <a:t>Hlutverk</a:t>
            </a:r>
            <a:r>
              <a:rPr lang="is-IS" sz="2400" dirty="0"/>
              <a:t> skólans er að búa nemendur undir frekara nám, bjóða upp á fjölbreytt starfsnám í góðum tengslum við atvinnulífið og búa nemendur undir daglegt líf í lýðræðisþjóðfélagi. </a:t>
            </a:r>
          </a:p>
          <a:p>
            <a:pPr marL="0" indent="0">
              <a:buNone/>
            </a:pPr>
            <a:endParaRPr lang="is-IS" sz="2400" dirty="0"/>
          </a:p>
          <a:p>
            <a:pPr marL="0" indent="0">
              <a:buNone/>
            </a:pPr>
            <a:r>
              <a:rPr lang="is-IS" sz="2400" b="1" dirty="0"/>
              <a:t>Framtíðarsýn</a:t>
            </a:r>
            <a:r>
              <a:rPr lang="is-IS" sz="2400" dirty="0"/>
              <a:t> skólans er áhersla á að allir séu metnir að verðleikum, njóti skilnings og beri virðingu fyrir sjálfum sér, öðrum og umhverfi sínu. Skólinn stefnir að árangursríku og fjölbreyttu skólastarfi þar sem áhersla er lögð á fagþekkingu, sköpunarhæfni og metnaðarfullt þróunarstarf.</a:t>
            </a:r>
          </a:p>
        </p:txBody>
      </p:sp>
      <p:sp>
        <p:nvSpPr>
          <p:cNvPr id="4" name="TextBox 1">
            <a:extLst>
              <a:ext uri="{FF2B5EF4-FFF2-40B4-BE49-F238E27FC236}">
                <a16:creationId xmlns:a16="http://schemas.microsoft.com/office/drawing/2014/main" id="{853E533B-C422-4C5E-928B-4B03C55C6400}"/>
              </a:ext>
            </a:extLst>
          </p:cNvPr>
          <p:cNvSpPr txBox="1"/>
          <p:nvPr/>
        </p:nvSpPr>
        <p:spPr>
          <a:xfrm>
            <a:off x="6407696" y="6233502"/>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113746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lstStyle/>
          <a:p>
            <a:r>
              <a:rPr lang="is-IS" sz="3200" dirty="0">
                <a:solidFill>
                  <a:prstClr val="black"/>
                </a:solidFill>
              </a:rPr>
              <a:t>Framhaldsskólinn að Horni, Lúðrasveit 2</a:t>
            </a:r>
            <a:endParaRPr lang="is-IS" dirty="0"/>
          </a:p>
        </p:txBody>
      </p:sp>
      <p:sp>
        <p:nvSpPr>
          <p:cNvPr id="3" name="Content Placeholder 2">
            <a:extLst>
              <a:ext uri="{FF2B5EF4-FFF2-40B4-BE49-F238E27FC236}">
                <a16:creationId xmlns:a16="http://schemas.microsoft.com/office/drawing/2014/main" id="{77FFE995-4365-4D1B-865E-BE916FBF80B2}"/>
              </a:ext>
            </a:extLst>
          </p:cNvPr>
          <p:cNvSpPr>
            <a:spLocks noGrp="1"/>
          </p:cNvSpPr>
          <p:nvPr>
            <p:ph idx="1"/>
          </p:nvPr>
        </p:nvSpPr>
        <p:spPr/>
        <p:txBody>
          <a:bodyPr>
            <a:normAutofit lnSpcReduction="10000"/>
          </a:bodyPr>
          <a:lstStyle/>
          <a:p>
            <a:pPr marL="0" indent="0">
              <a:buNone/>
            </a:pPr>
            <a:r>
              <a:rPr lang="is-IS" sz="2400" dirty="0"/>
              <a:t>Skólinn er áfangaskóli sem býður jöfnum höndum upp á verk- og bóknám, bæði styttri brautir og brautir til starfsréttinda og stúdentsprófs. </a:t>
            </a:r>
          </a:p>
          <a:p>
            <a:pPr marL="0" indent="0">
              <a:buNone/>
            </a:pPr>
            <a:endParaRPr lang="is-IS" sz="2400" dirty="0"/>
          </a:p>
          <a:p>
            <a:pPr marL="0" indent="0">
              <a:buNone/>
            </a:pPr>
            <a:r>
              <a:rPr lang="is-IS" sz="2400" dirty="0"/>
              <a:t>Haustið 2016 var boðið upp á nám á 15 brautum; 12 verk-, starfsnáms- og listabrautum, starfsbraut fyrir fatlaða og 2 stúdentsbrautum – annars vegar 4 línur í bóknámi og hins vegar 3 línur í starfsnámi. Miðað er við að nám á stúdentsbrautum taki þrjú ár. Inntökuskilyrði á einstaka námsbrautir eru tilgreindar á vef skólans sem og kröfur um námsframvindu. Skólanámskrá skólans er birt á vef hans.  Almennur hluti hennar var síðast endurskoðaður í heild sinni 2012. </a:t>
            </a:r>
          </a:p>
        </p:txBody>
      </p:sp>
      <p:sp>
        <p:nvSpPr>
          <p:cNvPr id="4" name="TextBox 1">
            <a:extLst>
              <a:ext uri="{FF2B5EF4-FFF2-40B4-BE49-F238E27FC236}">
                <a16:creationId xmlns:a16="http://schemas.microsoft.com/office/drawing/2014/main" id="{6F028487-5357-451D-A146-1AEC25293692}"/>
              </a:ext>
            </a:extLst>
          </p:cNvPr>
          <p:cNvSpPr txBox="1"/>
          <p:nvPr/>
        </p:nvSpPr>
        <p:spPr>
          <a:xfrm>
            <a:off x="6300192" y="6126163"/>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3747055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lstStyle/>
          <a:p>
            <a:r>
              <a:rPr lang="is-IS" sz="3200" dirty="0">
                <a:solidFill>
                  <a:prstClr val="black"/>
                </a:solidFill>
              </a:rPr>
              <a:t>Framhaldsskólinn að Horni, Lúðrasveit 3</a:t>
            </a:r>
            <a:endParaRPr lang="is-IS" dirty="0"/>
          </a:p>
        </p:txBody>
      </p:sp>
      <p:sp>
        <p:nvSpPr>
          <p:cNvPr id="3" name="Content Placeholder 2">
            <a:extLst>
              <a:ext uri="{FF2B5EF4-FFF2-40B4-BE49-F238E27FC236}">
                <a16:creationId xmlns:a16="http://schemas.microsoft.com/office/drawing/2014/main" id="{77FFE995-4365-4D1B-865E-BE916FBF80B2}"/>
              </a:ext>
            </a:extLst>
          </p:cNvPr>
          <p:cNvSpPr>
            <a:spLocks noGrp="1"/>
          </p:cNvSpPr>
          <p:nvPr>
            <p:ph idx="1"/>
          </p:nvPr>
        </p:nvSpPr>
        <p:spPr/>
        <p:txBody>
          <a:bodyPr>
            <a:noAutofit/>
          </a:bodyPr>
          <a:lstStyle/>
          <a:p>
            <a:pPr marL="0" indent="0">
              <a:buNone/>
            </a:pPr>
            <a:r>
              <a:rPr lang="is-IS" sz="2000" dirty="0"/>
              <a:t>Skólinn annast náms- og starfsráðgjöf í fangelsinu í Lúðrasveit – vísað er til stefnumótunar í menntunarmálum fanga á Íslandi frá 2007. Í samstarfi við íþróttafélög í sveitarfélaginu starfrækir skólinn íþróttaakademíur. Haustið 2016 tók skólinn í notkun fyrsta áfanga nýrrar viðbyggingar við verknámshús skólans þar sem kenndar eru tré-, málm- og rafmagnsgreinar. Gert er ráð fyrir að húsið allt verði komið í notkun á komandi vorönn. Gert er ráð fyrir að 865 ársnemendur stundi nám við skólann á árinu 2016. </a:t>
            </a:r>
          </a:p>
          <a:p>
            <a:pPr marL="0" indent="0">
              <a:buNone/>
            </a:pPr>
            <a:endParaRPr lang="is-IS" sz="2000" dirty="0"/>
          </a:p>
          <a:p>
            <a:pPr marL="0" indent="0">
              <a:buNone/>
            </a:pPr>
            <a:r>
              <a:rPr lang="is-IS" sz="2000" dirty="0"/>
              <a:t>Með þessum áherslum í kjarnastarfsemi tekur skólinn virkan þátt í vinnu að markmiðum stjórnvalda um aðgang að fjölbreyttu námsframboði sem uppfyllir viðmið um gæði, þ.m.t. starfsnámi og að nemendur ljúki námi á tilskildum tíma miðað við aðalnámskrá 2011.</a:t>
            </a:r>
          </a:p>
        </p:txBody>
      </p:sp>
      <p:sp>
        <p:nvSpPr>
          <p:cNvPr id="4" name="TextBox 1">
            <a:extLst>
              <a:ext uri="{FF2B5EF4-FFF2-40B4-BE49-F238E27FC236}">
                <a16:creationId xmlns:a16="http://schemas.microsoft.com/office/drawing/2014/main" id="{5EB91F96-496B-43D6-B6DE-096130D28B73}"/>
              </a:ext>
            </a:extLst>
          </p:cNvPr>
          <p:cNvSpPr txBox="1"/>
          <p:nvPr/>
        </p:nvSpPr>
        <p:spPr>
          <a:xfrm>
            <a:off x="6300192" y="6126163"/>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1511281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Tollstjóri 1</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p:txBody>
          <a:bodyPr>
            <a:normAutofit/>
          </a:bodyPr>
          <a:lstStyle/>
          <a:p>
            <a:pPr marL="0" indent="0">
              <a:buNone/>
            </a:pPr>
            <a:r>
              <a:rPr lang="is-IS" sz="2400" b="1" dirty="0"/>
              <a:t>Hlutverk</a:t>
            </a:r>
            <a:r>
              <a:rPr lang="is-IS" sz="2400" dirty="0"/>
              <a:t> Tollstjóra er að vernda samfélagið og tryggja ríkinu tekjur. </a:t>
            </a:r>
          </a:p>
          <a:p>
            <a:pPr marL="0" indent="0">
              <a:buNone/>
            </a:pPr>
            <a:endParaRPr lang="is-IS" sz="2400" dirty="0"/>
          </a:p>
          <a:p>
            <a:pPr marL="0" indent="0">
              <a:buNone/>
            </a:pPr>
            <a:r>
              <a:rPr lang="is-IS" sz="2400" b="1" dirty="0"/>
              <a:t>Stefna</a:t>
            </a:r>
            <a:r>
              <a:rPr lang="is-IS" sz="2400" dirty="0"/>
              <a:t> embættisins er að vera </a:t>
            </a:r>
            <a:r>
              <a:rPr lang="is-IS" sz="2400" dirty="0" err="1"/>
              <a:t>framsækin</a:t>
            </a:r>
            <a:r>
              <a:rPr lang="is-IS" sz="2400" dirty="0"/>
              <a:t> ríkisstofnun sem er þekkt fyrir að standa vörð um hagsmuni almennings og atvinnulífs, veita góða og skilvirka þjónustu og hlúa að mannauði sínum. Árið 2020 verði stjórnsýsla á sviði innheimtu opinberra gjalda og tollamála einföld, skilvirk og hagkvæm. Tollstjóri verði </a:t>
            </a:r>
            <a:r>
              <a:rPr lang="is-IS" sz="2400" dirty="0" err="1"/>
              <a:t>framsækin</a:t>
            </a:r>
            <a:r>
              <a:rPr lang="is-IS" sz="2400" dirty="0"/>
              <a:t>, traust stofnun sem með samvinnu við hagsmunaaðila stuðlar að velferð allra hópa samfélagsins. Tollstjóri verði í fremstu röð hvað varðar fagmennsku og rafræna stjórnsýslu.</a:t>
            </a:r>
          </a:p>
          <a:p>
            <a:pPr marL="0" indent="0">
              <a:buNone/>
            </a:pPr>
            <a:endParaRPr lang="is-IS" sz="2400" dirty="0"/>
          </a:p>
        </p:txBody>
      </p:sp>
    </p:spTree>
    <p:extLst>
      <p:ext uri="{BB962C8B-B14F-4D97-AF65-F5344CB8AC3E}">
        <p14:creationId xmlns:p14="http://schemas.microsoft.com/office/powerpoint/2010/main" val="35655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Tollstjóri 2</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p:txBody>
          <a:bodyPr>
            <a:normAutofit/>
          </a:bodyPr>
          <a:lstStyle/>
          <a:p>
            <a:pPr marL="0" indent="0">
              <a:buNone/>
            </a:pPr>
            <a:r>
              <a:rPr lang="is-IS" sz="2400" b="1" dirty="0"/>
              <a:t>Kjarnastarfsemi</a:t>
            </a:r>
            <a:r>
              <a:rPr lang="is-IS" sz="2400" dirty="0"/>
              <a:t> Tollstjóra er á sviði tollstjórnar og innheimtumála. Embættið hefur með höndum tollgæslu í landinu ásamt innheimtu opinberra gjalda fyrir ríki og sveitarfélög í stjórnsýsluumdæmi höfuðborgarsvæðisins. </a:t>
            </a:r>
          </a:p>
          <a:p>
            <a:pPr marL="0" indent="0">
              <a:buNone/>
            </a:pPr>
            <a:endParaRPr lang="is-IS" sz="2400" dirty="0"/>
          </a:p>
          <a:p>
            <a:pPr marL="0" indent="0">
              <a:buNone/>
            </a:pPr>
            <a:r>
              <a:rPr lang="is-IS" sz="2400" dirty="0"/>
              <a:t>Auk þess sinnir Tollstjóri víðtæku þjónustuhlutverki gagnvart samfélaginu. Með markvissum og nútímalegum aðferðum stuðlar embættið að aukinni samkeppnishæfni atvinnulífs og auknum lífsgæðum einstaklinga. Tollstjóri tekur þannig virkan þátt í vinnu að markmiðum stjórnvalda um að öryggi almennings sé tryggt, skattframkvæmd bætt og að dregið verði úr innheimtukostnaði.</a:t>
            </a:r>
          </a:p>
          <a:p>
            <a:pPr marL="0" indent="0">
              <a:buNone/>
            </a:pPr>
            <a:endParaRPr lang="is-IS" sz="2400" dirty="0"/>
          </a:p>
        </p:txBody>
      </p:sp>
    </p:spTree>
    <p:extLst>
      <p:ext uri="{BB962C8B-B14F-4D97-AF65-F5344CB8AC3E}">
        <p14:creationId xmlns:p14="http://schemas.microsoft.com/office/powerpoint/2010/main" val="2735363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Tollstjóri 3</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p:txBody>
          <a:bodyPr>
            <a:normAutofit lnSpcReduction="10000"/>
          </a:bodyPr>
          <a:lstStyle/>
          <a:p>
            <a:pPr marL="0" indent="0">
              <a:buNone/>
            </a:pPr>
            <a:endParaRPr lang="is-IS" sz="2400" dirty="0"/>
          </a:p>
          <a:p>
            <a:pPr marL="0" indent="0">
              <a:buNone/>
            </a:pPr>
            <a:r>
              <a:rPr lang="is-IS" sz="2400" dirty="0"/>
              <a:t>Embættið hefur sett sér stefnu í tolla- og innheimtumálum til ársins 2020 sem ætlað er að stuðla að því að embættið geti framfylgt því hlutverki sínu að vernda samfélagið og tryggja ríkinu tekjur.</a:t>
            </a:r>
          </a:p>
          <a:p>
            <a:pPr marL="0" indent="0">
              <a:buNone/>
            </a:pPr>
            <a:endParaRPr lang="is-IS" sz="2400" dirty="0"/>
          </a:p>
          <a:p>
            <a:pPr marL="0" indent="0">
              <a:buNone/>
            </a:pPr>
            <a:r>
              <a:rPr lang="is-IS" sz="2400" dirty="0"/>
              <a:t>Skipting heildarútgjalda embættisins eftir sviðum á árinu 2016 er áætluð þannig að 61,07% fari í rekstur á kjarnasviðunum tveimur. Þar af  49,81%  í rekstur á tollasviði og 11,26% í rekstur á innheimtusviði. Afgangurinn 38,93% fari til reksturs annarra sviða, þar af til rekstrar- og upplýsingatæknisviðs 27,64% og 11,29% til annarra rekstrareininga.</a:t>
            </a:r>
          </a:p>
          <a:p>
            <a:pPr marL="0" indent="0">
              <a:buNone/>
            </a:pPr>
            <a:endParaRPr lang="is-IS" sz="2400" dirty="0"/>
          </a:p>
        </p:txBody>
      </p:sp>
    </p:spTree>
    <p:extLst>
      <p:ext uri="{BB962C8B-B14F-4D97-AF65-F5344CB8AC3E}">
        <p14:creationId xmlns:p14="http://schemas.microsoft.com/office/powerpoint/2010/main" val="421021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Þjóðskrá 1</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a:xfrm>
            <a:off x="395536" y="1600200"/>
            <a:ext cx="8424936" cy="4525963"/>
          </a:xfrm>
        </p:spPr>
        <p:txBody>
          <a:bodyPr>
            <a:noAutofit/>
          </a:bodyPr>
          <a:lstStyle/>
          <a:p>
            <a:pPr marL="0" indent="0">
              <a:buNone/>
            </a:pPr>
            <a:r>
              <a:rPr lang="is-IS" sz="2400" b="1" dirty="0"/>
              <a:t>Framtíðarsýn</a:t>
            </a:r>
            <a:r>
              <a:rPr lang="is-IS" sz="2400" dirty="0"/>
              <a:t> Þjóðskrár Íslands er að veita fyrsta flokks þjónustu sem sparar viðskiptavinum sporin hvar sem - hvenær sem er.  </a:t>
            </a:r>
          </a:p>
          <a:p>
            <a:pPr marL="0" indent="0">
              <a:buNone/>
            </a:pPr>
            <a:r>
              <a:rPr lang="is-IS" sz="2400" b="1" dirty="0"/>
              <a:t>Hlutverk</a:t>
            </a:r>
            <a:r>
              <a:rPr lang="is-IS" sz="2400" dirty="0"/>
              <a:t> Þjóðskrár Íslands er að greiða götu fólks og fyrirtækja í samfélaginu og gæta upplýsinga um réttindi þeirra og eignir.  Við sinnum því með því að safna, varðveita og miðla upplýsingum um fólk, mannvirki og landeignir. </a:t>
            </a:r>
          </a:p>
          <a:p>
            <a:pPr marL="0" indent="0">
              <a:buNone/>
            </a:pPr>
            <a:r>
              <a:rPr lang="is-IS" sz="2400" dirty="0"/>
              <a:t>Þjóðskrá Íslands rækir hlutverk sitt með því að vera miðpunktur rafrænna lausna, halda grunnskrár, reka rafrænar þjónustugáttir og meta fasteignir. Við gefum út skilríki og vottorð byggð á traustum grunni.  Við vinnum markvisst að því að koma á aukinni samvinnu á milli opinberra aðila um að samnýta upplýsingar og kerfi með snjallri upplýsingatækni.</a:t>
            </a:r>
          </a:p>
          <a:p>
            <a:pPr marL="0" indent="0">
              <a:buNone/>
            </a:pPr>
            <a:endParaRPr lang="is-IS" sz="2400" dirty="0"/>
          </a:p>
        </p:txBody>
      </p:sp>
    </p:spTree>
    <p:extLst>
      <p:ext uri="{BB962C8B-B14F-4D97-AF65-F5344CB8AC3E}">
        <p14:creationId xmlns:p14="http://schemas.microsoft.com/office/powerpoint/2010/main" val="1415231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Þjóðskrá 2</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p:txBody>
          <a:bodyPr>
            <a:noAutofit/>
          </a:bodyPr>
          <a:lstStyle/>
          <a:p>
            <a:pPr marL="0" indent="0">
              <a:buNone/>
            </a:pPr>
            <a:r>
              <a:rPr lang="is-IS" sz="2400" dirty="0"/>
              <a:t>Starfsstöðvar eru í Höfðaborg í Reykjavík með um 100 starfsmenn og á Akureyri með 16 starfsmenn. </a:t>
            </a:r>
          </a:p>
          <a:p>
            <a:pPr marL="0" indent="0">
              <a:buNone/>
            </a:pPr>
            <a:r>
              <a:rPr lang="is-IS" sz="2400" dirty="0"/>
              <a:t>Helstu </a:t>
            </a:r>
            <a:r>
              <a:rPr lang="is-IS" sz="2400" b="1" dirty="0"/>
              <a:t>áhrifavaldar</a:t>
            </a:r>
            <a:r>
              <a:rPr lang="is-IS" sz="2400" dirty="0"/>
              <a:t> næstu 3-5 ár:</a:t>
            </a:r>
          </a:p>
          <a:p>
            <a:pPr marL="625475" lvl="1" indent="-269875">
              <a:buNone/>
            </a:pPr>
            <a:r>
              <a:rPr lang="is-IS" sz="2000" dirty="0"/>
              <a:t>•	</a:t>
            </a:r>
            <a:r>
              <a:rPr lang="is-IS" sz="1400" dirty="0"/>
              <a:t>Auknar kröfur um rafræna þjónustu vegna krafna um hagræðingu og skilvirkni í samfélaginu</a:t>
            </a:r>
          </a:p>
          <a:p>
            <a:pPr marL="625475" lvl="1" indent="-269875">
              <a:buNone/>
            </a:pPr>
            <a:r>
              <a:rPr lang="is-IS" sz="1400" dirty="0"/>
              <a:t>•	Aukin áhersla á netöryggi og öryggi gagna vegna stöðugt vaxandi tölvuárása og innbrota</a:t>
            </a:r>
          </a:p>
          <a:p>
            <a:pPr marL="625475" lvl="1" indent="-269875">
              <a:buNone/>
            </a:pPr>
            <a:r>
              <a:rPr lang="is-IS" sz="1400" dirty="0"/>
              <a:t>•	Auknar öryggiskröfur til vegabréfa (Schengen og aðrar alþjóðlegar kröfur, ICAO)</a:t>
            </a:r>
          </a:p>
          <a:p>
            <a:pPr marL="625475" lvl="1" indent="-269875">
              <a:buNone/>
            </a:pPr>
            <a:r>
              <a:rPr lang="is-IS" sz="1400" dirty="0"/>
              <a:t>•	Aukin þörf samfélagsins á upplýsingum úr grunnskrám, þ.e. þjóðskrá og fasteignaskrá, t.d. vegna bótasvika, laga um greiðslu bóta og skattheimtu</a:t>
            </a:r>
          </a:p>
          <a:p>
            <a:pPr marL="625475" lvl="1" indent="-269875">
              <a:buNone/>
            </a:pPr>
            <a:r>
              <a:rPr lang="is-IS" sz="1400" dirty="0"/>
              <a:t>•	Ný löggjöf um persónuvernd, um jafnlaunavottun, um búsetu barna og um húsnæðismál</a:t>
            </a:r>
          </a:p>
          <a:p>
            <a:pPr marL="625475" lvl="1" indent="-269875">
              <a:buNone/>
            </a:pPr>
            <a:r>
              <a:rPr lang="is-IS" sz="1400" dirty="0"/>
              <a:t>•	Fjölgun skráninga útlendinga, skortur á vinnuafli m.a. á byggingamarkaði og í ferðaþjónustu sem og aukið streymi flóttamanna</a:t>
            </a:r>
          </a:p>
          <a:p>
            <a:pPr marL="625475" lvl="1" indent="-269875">
              <a:buNone/>
            </a:pPr>
            <a:r>
              <a:rPr lang="is-IS" sz="1400" dirty="0"/>
              <a:t>•	Aukinn fjöldi fasteignaskráninga og matsákvarðana í kjölfar aukningar á nýbyggingum</a:t>
            </a:r>
          </a:p>
          <a:p>
            <a:pPr marL="625475" lvl="1" indent="-269875">
              <a:buNone/>
            </a:pPr>
            <a:r>
              <a:rPr lang="is-IS" sz="1400" dirty="0"/>
              <a:t>•	Aukin skráning og mat orkuréttinda, bæði vatns- og jarðhitaréttinda og orkumannvirkja, sbr. Hæstaréttardóm v/vatnsréttinda Kárahnjúkavirkjunar</a:t>
            </a:r>
          </a:p>
          <a:p>
            <a:pPr marL="625475" lvl="1" indent="-269875">
              <a:buNone/>
            </a:pPr>
            <a:r>
              <a:rPr lang="is-IS" sz="1400" dirty="0"/>
              <a:t>•	Innleiðing rafrænna þinglýsinga fyrir allar tegundir skjala, sbr. </a:t>
            </a:r>
            <a:r>
              <a:rPr lang="is-IS" sz="1400" dirty="0" err="1"/>
              <a:t>lagafrv</a:t>
            </a:r>
            <a:r>
              <a:rPr lang="is-IS" sz="1400" dirty="0"/>
              <a:t>.</a:t>
            </a:r>
          </a:p>
          <a:p>
            <a:pPr marL="0" indent="0">
              <a:buNone/>
            </a:pPr>
            <a:endParaRPr lang="is-IS" sz="2400" dirty="0"/>
          </a:p>
        </p:txBody>
      </p:sp>
    </p:spTree>
    <p:extLst>
      <p:ext uri="{BB962C8B-B14F-4D97-AF65-F5344CB8AC3E}">
        <p14:creationId xmlns:p14="http://schemas.microsoft.com/office/powerpoint/2010/main" val="10806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AFEC5D-3091-496E-AD71-ACF4E05796AF}"/>
              </a:ext>
            </a:extLst>
          </p:cNvPr>
          <p:cNvSpPr/>
          <p:nvPr/>
        </p:nvSpPr>
        <p:spPr>
          <a:xfrm>
            <a:off x="228600" y="6324600"/>
            <a:ext cx="1219200" cy="2905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731" name="Rectangle 3">
            <a:extLst>
              <a:ext uri="{FF2B5EF4-FFF2-40B4-BE49-F238E27FC236}">
                <a16:creationId xmlns:a16="http://schemas.microsoft.com/office/drawing/2014/main" id="{0AC86F75-8DEA-46C6-8D97-40A9F71A99A0}"/>
              </a:ext>
            </a:extLst>
          </p:cNvPr>
          <p:cNvSpPr>
            <a:spLocks noGrp="1" noChangeArrowheads="1"/>
          </p:cNvSpPr>
          <p:nvPr>
            <p:ph idx="1"/>
          </p:nvPr>
        </p:nvSpPr>
        <p:spPr>
          <a:xfrm>
            <a:off x="674688" y="1196975"/>
            <a:ext cx="5562600" cy="5661025"/>
          </a:xfrm>
        </p:spPr>
        <p:txBody>
          <a:bodyPr/>
          <a:lstStyle/>
          <a:p>
            <a:pPr marL="0" indent="0">
              <a:lnSpc>
                <a:spcPct val="80000"/>
              </a:lnSpc>
              <a:buFont typeface="Arial" panose="020B0604020202020204" pitchFamily="34" charset="0"/>
              <a:buNone/>
            </a:pPr>
            <a:r>
              <a:rPr lang="is-IS" altLang="is-IS" sz="1600" b="1" dirty="0">
                <a:latin typeface="Franklin Gothic Book" panose="020B0503020102020204" pitchFamily="34" charset="0"/>
                <a:cs typeface="Arial" panose="020B0604020202020204" pitchFamily="34" charset="0"/>
              </a:rPr>
              <a:t>Menntun:</a:t>
            </a:r>
            <a:r>
              <a:rPr lang="is-IS" altLang="is-IS" sz="1600" dirty="0">
                <a:latin typeface="Franklin Gothic Book" panose="020B0503020102020204" pitchFamily="34" charset="0"/>
                <a:cs typeface="Arial" panose="020B0604020202020204" pitchFamily="34" charset="0"/>
              </a:rPr>
              <a:t>  </a:t>
            </a:r>
          </a:p>
          <a:p>
            <a:pPr lvl="1">
              <a:lnSpc>
                <a:spcPct val="80000"/>
              </a:lnSpc>
            </a:pPr>
            <a:r>
              <a:rPr lang="is-IS" altLang="is-IS" sz="1400" dirty="0">
                <a:latin typeface="Franklin Gothic Book" panose="020B0503020102020204" pitchFamily="34" charset="0"/>
                <a:cs typeface="Arial" panose="020B0604020202020204" pitchFamily="34" charset="0"/>
              </a:rPr>
              <a:t>MBA, BS, ACC</a:t>
            </a:r>
            <a:br>
              <a:rPr lang="is-IS" altLang="is-IS" sz="1400" dirty="0">
                <a:latin typeface="Franklin Gothic Book" panose="020B0503020102020204" pitchFamily="34" charset="0"/>
                <a:cs typeface="Arial" panose="020B0604020202020204" pitchFamily="34" charset="0"/>
              </a:rPr>
            </a:br>
            <a:endParaRPr lang="is-IS" altLang="is-IS" sz="1400" dirty="0">
              <a:latin typeface="Franklin Gothic Book" panose="020B0503020102020204" pitchFamily="34" charset="0"/>
              <a:cs typeface="Arial" panose="020B0604020202020204" pitchFamily="34" charset="0"/>
            </a:endParaRPr>
          </a:p>
          <a:p>
            <a:pPr marL="0" indent="0">
              <a:lnSpc>
                <a:spcPct val="80000"/>
              </a:lnSpc>
              <a:buFont typeface="Arial" panose="020B0604020202020204" pitchFamily="34" charset="0"/>
              <a:buNone/>
            </a:pPr>
            <a:r>
              <a:rPr lang="is-IS" altLang="is-IS" sz="1600" b="1" dirty="0">
                <a:latin typeface="Franklin Gothic Book" panose="020B0503020102020204" pitchFamily="34" charset="0"/>
                <a:cs typeface="Arial" panose="020B0604020202020204" pitchFamily="34" charset="0"/>
              </a:rPr>
              <a:t>Núverandi starf:  </a:t>
            </a:r>
          </a:p>
          <a:p>
            <a:pPr lvl="1">
              <a:lnSpc>
                <a:spcPct val="80000"/>
              </a:lnSpc>
            </a:pPr>
            <a:r>
              <a:rPr lang="is-IS" altLang="is-IS" sz="1400" dirty="0">
                <a:latin typeface="Franklin Gothic Book" panose="020B0503020102020204" pitchFamily="34" charset="0"/>
                <a:cs typeface="Arial" panose="020B0604020202020204" pitchFamily="34" charset="0"/>
              </a:rPr>
              <a:t>AAP Client </a:t>
            </a:r>
            <a:r>
              <a:rPr lang="is-IS" altLang="is-IS" sz="1400" dirty="0" err="1">
                <a:latin typeface="Franklin Gothic Book" panose="020B0503020102020204" pitchFamily="34" charset="0"/>
                <a:cs typeface="Arial" panose="020B0604020202020204" pitchFamily="34" charset="0"/>
              </a:rPr>
              <a:t>Partner</a:t>
            </a:r>
            <a:r>
              <a:rPr lang="is-IS" altLang="is-IS" sz="1400" dirty="0">
                <a:latin typeface="Franklin Gothic Book" panose="020B0503020102020204" pitchFamily="34" charset="0"/>
                <a:cs typeface="Arial" panose="020B0604020202020204" pitchFamily="34" charset="0"/>
              </a:rPr>
              <a:t> - </a:t>
            </a:r>
            <a:r>
              <a:rPr lang="is-IS" altLang="is-IS" sz="1400" dirty="0" err="1">
                <a:latin typeface="Franklin Gothic Book" panose="020B0503020102020204" pitchFamily="34" charset="0"/>
                <a:cs typeface="Arial" panose="020B0604020202020204" pitchFamily="34" charset="0"/>
              </a:rPr>
              <a:t>FranklinCovey</a:t>
            </a:r>
            <a:r>
              <a:rPr lang="is-IS" altLang="is-IS" sz="1400" dirty="0">
                <a:latin typeface="Franklin Gothic Book" panose="020B0503020102020204" pitchFamily="34" charset="0"/>
                <a:cs typeface="Arial" panose="020B0604020202020204" pitchFamily="34" charset="0"/>
              </a:rPr>
              <a:t> | </a:t>
            </a:r>
            <a:r>
              <a:rPr lang="is-IS" altLang="is-IS" sz="1400" dirty="0" err="1">
                <a:latin typeface="Franklin Gothic Book" panose="020B0503020102020204" pitchFamily="34" charset="0"/>
                <a:cs typeface="Arial" panose="020B0604020202020204" pitchFamily="34" charset="0"/>
              </a:rPr>
              <a:t>Nordic</a:t>
            </a:r>
            <a:r>
              <a:rPr lang="is-IS" altLang="is-IS" sz="1400" dirty="0">
                <a:latin typeface="Franklin Gothic Book" panose="020B0503020102020204" pitchFamily="34" charset="0"/>
                <a:cs typeface="Arial" panose="020B0604020202020204" pitchFamily="34" charset="0"/>
              </a:rPr>
              <a:t> </a:t>
            </a:r>
            <a:r>
              <a:rPr lang="is-IS" altLang="is-IS" sz="1400" dirty="0" err="1">
                <a:latin typeface="Franklin Gothic Book" panose="020B0503020102020204" pitchFamily="34" charset="0"/>
                <a:cs typeface="Arial" panose="020B0604020202020204" pitchFamily="34" charset="0"/>
              </a:rPr>
              <a:t>Approach</a:t>
            </a:r>
            <a:br>
              <a:rPr lang="is-IS" altLang="is-IS" sz="1400" dirty="0">
                <a:latin typeface="Franklin Gothic Book" panose="020B0503020102020204" pitchFamily="34" charset="0"/>
                <a:cs typeface="Arial" panose="020B0604020202020204" pitchFamily="34" charset="0"/>
              </a:rPr>
            </a:br>
            <a:endParaRPr lang="is-IS" altLang="is-IS" sz="1400" dirty="0">
              <a:latin typeface="Franklin Gothic Book" panose="020B0503020102020204" pitchFamily="34" charset="0"/>
              <a:cs typeface="Arial" panose="020B0604020202020204" pitchFamily="34" charset="0"/>
            </a:endParaRPr>
          </a:p>
          <a:p>
            <a:pPr marL="0" indent="0">
              <a:lnSpc>
                <a:spcPct val="80000"/>
              </a:lnSpc>
              <a:buFont typeface="Arial" panose="020B0604020202020204" pitchFamily="34" charset="0"/>
              <a:buNone/>
            </a:pPr>
            <a:r>
              <a:rPr lang="is-IS" altLang="is-IS" sz="1600" b="1" dirty="0">
                <a:latin typeface="Franklin Gothic Book" panose="020B0503020102020204" pitchFamily="34" charset="0"/>
                <a:cs typeface="Arial" panose="020B0604020202020204" pitchFamily="34" charset="0"/>
              </a:rPr>
              <a:t>Kennsla:</a:t>
            </a:r>
            <a:r>
              <a:rPr lang="is-IS" altLang="is-IS" sz="1600" dirty="0">
                <a:latin typeface="Franklin Gothic Book" panose="020B0503020102020204" pitchFamily="34" charset="0"/>
                <a:cs typeface="Arial" panose="020B0604020202020204" pitchFamily="34" charset="0"/>
              </a:rPr>
              <a:t>  </a:t>
            </a:r>
          </a:p>
          <a:p>
            <a:pPr lvl="1">
              <a:lnSpc>
                <a:spcPct val="80000"/>
              </a:lnSpc>
            </a:pPr>
            <a:r>
              <a:rPr lang="is-IS" altLang="is-IS" sz="1400" dirty="0">
                <a:latin typeface="Franklin Gothic Book" panose="020B0503020102020204" pitchFamily="34" charset="0"/>
                <a:cs typeface="Arial" panose="020B0604020202020204" pitchFamily="34" charset="0"/>
              </a:rPr>
              <a:t>Þjónustustjórnun, stefnumótun, breytingastjórnun, sölustjórnun, innleiðing stefnu</a:t>
            </a:r>
            <a:br>
              <a:rPr lang="is-IS" altLang="is-IS" sz="1400" dirty="0">
                <a:latin typeface="Franklin Gothic Book" panose="020B0503020102020204" pitchFamily="34" charset="0"/>
                <a:cs typeface="Arial" panose="020B0604020202020204" pitchFamily="34" charset="0"/>
              </a:rPr>
            </a:br>
            <a:endParaRPr lang="is-IS" altLang="is-IS" sz="1400" dirty="0">
              <a:latin typeface="Franklin Gothic Book" panose="020B0503020102020204" pitchFamily="34" charset="0"/>
              <a:cs typeface="Arial" panose="020B0604020202020204" pitchFamily="34" charset="0"/>
            </a:endParaRPr>
          </a:p>
          <a:p>
            <a:pPr marL="0" indent="0">
              <a:lnSpc>
                <a:spcPct val="80000"/>
              </a:lnSpc>
              <a:buFont typeface="Arial" panose="020B0604020202020204" pitchFamily="34" charset="0"/>
              <a:buNone/>
            </a:pPr>
            <a:r>
              <a:rPr lang="is-IS" altLang="is-IS" sz="1600" b="1" dirty="0">
                <a:latin typeface="Franklin Gothic Book" panose="020B0503020102020204" pitchFamily="34" charset="0"/>
                <a:cs typeface="Arial" panose="020B0604020202020204" pitchFamily="34" charset="0"/>
              </a:rPr>
              <a:t>Fyrri störf:</a:t>
            </a:r>
            <a:r>
              <a:rPr lang="is-IS" altLang="is-IS" sz="1600" dirty="0">
                <a:latin typeface="Franklin Gothic Book" panose="020B0503020102020204" pitchFamily="34" charset="0"/>
                <a:cs typeface="Arial" panose="020B0604020202020204" pitchFamily="34" charset="0"/>
              </a:rPr>
              <a:t>  </a:t>
            </a:r>
          </a:p>
          <a:p>
            <a:pPr lvl="1">
              <a:lnSpc>
                <a:spcPct val="80000"/>
              </a:lnSpc>
            </a:pPr>
            <a:r>
              <a:rPr lang="is-IS" altLang="is-IS" sz="1400" dirty="0">
                <a:latin typeface="Franklin Gothic Book" panose="020B0503020102020204" pitchFamily="34" charset="0"/>
                <a:cs typeface="Arial" panose="020B0604020202020204" pitchFamily="34" charset="0"/>
              </a:rPr>
              <a:t>Stofnandi og ráðgjafi hjá </a:t>
            </a:r>
            <a:r>
              <a:rPr lang="is-IS" altLang="is-IS" sz="1400" dirty="0" err="1">
                <a:latin typeface="Franklin Gothic Book" panose="020B0503020102020204" pitchFamily="34" charset="0"/>
                <a:cs typeface="Arial" panose="020B0604020202020204" pitchFamily="34" charset="0"/>
              </a:rPr>
              <a:t>Expectus</a:t>
            </a:r>
            <a:endParaRPr lang="is-IS" altLang="is-IS" sz="1400" dirty="0">
              <a:latin typeface="Franklin Gothic Book" panose="020B0503020102020204" pitchFamily="34" charset="0"/>
              <a:cs typeface="Arial" panose="020B0604020202020204" pitchFamily="34" charset="0"/>
            </a:endParaRPr>
          </a:p>
          <a:p>
            <a:pPr lvl="1">
              <a:lnSpc>
                <a:spcPct val="80000"/>
              </a:lnSpc>
            </a:pPr>
            <a:r>
              <a:rPr lang="is-IS" altLang="is-IS" sz="1400" dirty="0">
                <a:latin typeface="Franklin Gothic Book" panose="020B0503020102020204" pitchFamily="34" charset="0"/>
                <a:cs typeface="Arial" panose="020B0604020202020204" pitchFamily="34" charset="0"/>
              </a:rPr>
              <a:t>Ráðgjafi, framkvæmdastjóri og forstjóri Capacent</a:t>
            </a:r>
          </a:p>
          <a:p>
            <a:pPr lvl="1">
              <a:lnSpc>
                <a:spcPct val="80000"/>
              </a:lnSpc>
            </a:pPr>
            <a:r>
              <a:rPr lang="is-IS" altLang="is-IS" sz="1400" dirty="0">
                <a:latin typeface="Franklin Gothic Book" panose="020B0503020102020204" pitchFamily="34" charset="0"/>
                <a:cs typeface="Arial" panose="020B0604020202020204" pitchFamily="34" charset="0"/>
              </a:rPr>
              <a:t>Framkvæmdastjóri hjá SPRON</a:t>
            </a:r>
          </a:p>
          <a:p>
            <a:pPr lvl="1">
              <a:lnSpc>
                <a:spcPct val="80000"/>
              </a:lnSpc>
            </a:pPr>
            <a:r>
              <a:rPr lang="is-IS" altLang="is-IS" sz="1400" dirty="0">
                <a:latin typeface="Franklin Gothic Book" panose="020B0503020102020204" pitchFamily="34" charset="0"/>
                <a:cs typeface="Arial" panose="020B0604020202020204" pitchFamily="34" charset="0"/>
              </a:rPr>
              <a:t>Útibússtjóri hjá Íslandsbanka</a:t>
            </a:r>
          </a:p>
          <a:p>
            <a:pPr lvl="1">
              <a:lnSpc>
                <a:spcPct val="80000"/>
              </a:lnSpc>
            </a:pPr>
            <a:r>
              <a:rPr lang="is-IS" altLang="is-IS" sz="1400" dirty="0" err="1">
                <a:latin typeface="Franklin Gothic Book" panose="020B0503020102020204" pitchFamily="34" charset="0"/>
                <a:cs typeface="Arial" panose="020B0604020202020204" pitchFamily="34" charset="0"/>
              </a:rPr>
              <a:t>Smaladrengur</a:t>
            </a:r>
            <a:r>
              <a:rPr lang="is-IS" altLang="is-IS" sz="1400" dirty="0">
                <a:latin typeface="Franklin Gothic Book" panose="020B0503020102020204" pitchFamily="34" charset="0"/>
                <a:cs typeface="Arial" panose="020B0604020202020204" pitchFamily="34" charset="0"/>
              </a:rPr>
              <a:t> á Litla Búrfelli</a:t>
            </a:r>
            <a:br>
              <a:rPr lang="is-IS" altLang="is-IS" sz="1400" dirty="0">
                <a:latin typeface="Franklin Gothic Book" panose="020B0503020102020204" pitchFamily="34" charset="0"/>
                <a:cs typeface="Arial" panose="020B0604020202020204" pitchFamily="34" charset="0"/>
              </a:rPr>
            </a:br>
            <a:endParaRPr lang="is-IS" altLang="is-IS" sz="1400" dirty="0">
              <a:latin typeface="Franklin Gothic Book" panose="020B0503020102020204" pitchFamily="34" charset="0"/>
              <a:cs typeface="Arial" panose="020B0604020202020204" pitchFamily="34" charset="0"/>
            </a:endParaRPr>
          </a:p>
          <a:p>
            <a:pPr marL="0" indent="0">
              <a:lnSpc>
                <a:spcPct val="80000"/>
              </a:lnSpc>
              <a:buFont typeface="Arial" panose="020B0604020202020204" pitchFamily="34" charset="0"/>
              <a:buNone/>
            </a:pPr>
            <a:r>
              <a:rPr lang="is-IS" altLang="is-IS" sz="1600" b="1" dirty="0">
                <a:latin typeface="Franklin Gothic Book" panose="020B0503020102020204" pitchFamily="34" charset="0"/>
                <a:cs typeface="Arial" panose="020B0604020202020204" pitchFamily="34" charset="0"/>
              </a:rPr>
              <a:t>Sérsvið</a:t>
            </a:r>
          </a:p>
          <a:p>
            <a:pPr lvl="1">
              <a:lnSpc>
                <a:spcPct val="80000"/>
              </a:lnSpc>
            </a:pPr>
            <a:r>
              <a:rPr lang="is-IS" altLang="is-IS" sz="1400" dirty="0">
                <a:latin typeface="Franklin Gothic Book" panose="020B0503020102020204" pitchFamily="34" charset="0"/>
                <a:cs typeface="Arial" panose="020B0604020202020204" pitchFamily="34" charset="0"/>
              </a:rPr>
              <a:t>Stefnumótun</a:t>
            </a:r>
          </a:p>
          <a:p>
            <a:pPr lvl="1">
              <a:lnSpc>
                <a:spcPct val="80000"/>
              </a:lnSpc>
            </a:pPr>
            <a:r>
              <a:rPr lang="is-IS" altLang="is-IS" sz="1400" dirty="0">
                <a:latin typeface="Franklin Gothic Book" panose="020B0503020102020204" pitchFamily="34" charset="0"/>
                <a:cs typeface="Arial" panose="020B0604020202020204" pitchFamily="34" charset="0"/>
              </a:rPr>
              <a:t>Innleiðing stefnu</a:t>
            </a:r>
          </a:p>
          <a:p>
            <a:pPr lvl="1">
              <a:lnSpc>
                <a:spcPct val="80000"/>
              </a:lnSpc>
            </a:pPr>
            <a:r>
              <a:rPr lang="is-IS" altLang="is-IS" sz="1400" dirty="0">
                <a:latin typeface="Franklin Gothic Book" panose="020B0503020102020204" pitchFamily="34" charset="0"/>
                <a:cs typeface="Arial" panose="020B0604020202020204" pitchFamily="34" charset="0"/>
              </a:rPr>
              <a:t>Mótun vinnustaðamenningar</a:t>
            </a:r>
            <a:br>
              <a:rPr lang="is-IS" altLang="is-IS" sz="1400" dirty="0">
                <a:latin typeface="Franklin Gothic Book" panose="020B0503020102020204" pitchFamily="34" charset="0"/>
                <a:cs typeface="Arial" panose="020B0604020202020204" pitchFamily="34" charset="0"/>
              </a:rPr>
            </a:br>
            <a:endParaRPr lang="is-IS" altLang="is-IS" sz="1400" dirty="0">
              <a:latin typeface="Franklin Gothic Book" panose="020B0503020102020204" pitchFamily="34" charset="0"/>
              <a:cs typeface="Arial" panose="020B0604020202020204" pitchFamily="34" charset="0"/>
            </a:endParaRPr>
          </a:p>
          <a:p>
            <a:pPr marL="0" indent="0">
              <a:lnSpc>
                <a:spcPct val="80000"/>
              </a:lnSpc>
              <a:buFont typeface="Arial" panose="020B0604020202020204" pitchFamily="34" charset="0"/>
              <a:buNone/>
            </a:pPr>
            <a:r>
              <a:rPr lang="is-IS" altLang="is-IS" sz="1600" b="1" dirty="0">
                <a:latin typeface="Franklin Gothic Book" panose="020B0503020102020204" pitchFamily="34" charset="0"/>
                <a:cs typeface="Arial" panose="020B0604020202020204" pitchFamily="34" charset="0"/>
              </a:rPr>
              <a:t>Fjölskylda</a:t>
            </a:r>
          </a:p>
          <a:p>
            <a:pPr lvl="1">
              <a:lnSpc>
                <a:spcPct val="80000"/>
              </a:lnSpc>
            </a:pPr>
            <a:r>
              <a:rPr lang="is-IS" altLang="is-IS" sz="1400" dirty="0">
                <a:latin typeface="Franklin Gothic Book" panose="020B0503020102020204" pitchFamily="34" charset="0"/>
                <a:cs typeface="Arial" panose="020B0604020202020204" pitchFamily="34" charset="0"/>
              </a:rPr>
              <a:t>Giftur og eigum tvær frábærar stelpur</a:t>
            </a:r>
          </a:p>
        </p:txBody>
      </p:sp>
      <p:sp>
        <p:nvSpPr>
          <p:cNvPr id="72709" name="Rectangle 7">
            <a:extLst>
              <a:ext uri="{FF2B5EF4-FFF2-40B4-BE49-F238E27FC236}">
                <a16:creationId xmlns:a16="http://schemas.microsoft.com/office/drawing/2014/main" id="{AC42D271-5051-427F-82F1-AFF2BCDF5544}"/>
              </a:ext>
            </a:extLst>
          </p:cNvPr>
          <p:cNvSpPr>
            <a:spLocks noChangeArrowheads="1"/>
          </p:cNvSpPr>
          <p:nvPr/>
        </p:nvSpPr>
        <p:spPr bwMode="auto">
          <a:xfrm>
            <a:off x="568325" y="376238"/>
            <a:ext cx="4846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s-IS" altLang="en-US" sz="3200" b="0" i="0" u="none" strike="noStrike" kern="0" cap="none" spc="0" normalizeH="0" baseline="0" noProof="0" dirty="0">
                <a:ln>
                  <a:noFill/>
                </a:ln>
                <a:solidFill>
                  <a:srgbClr val="B25C11"/>
                </a:solidFill>
                <a:effectLst/>
                <a:uLnTx/>
                <a:uFillTx/>
                <a:latin typeface="Calibri" panose="020F0502020204030204" pitchFamily="34" charset="0"/>
                <a:ea typeface="ＭＳ Ｐゴシック" panose="020B0600070205080204" pitchFamily="34" charset="-128"/>
                <a:cs typeface="Arial" panose="020B0604020202020204" pitchFamily="34" charset="0"/>
              </a:rPr>
              <a:t>Kristinn Tryggvi Gunnarsson</a:t>
            </a:r>
          </a:p>
        </p:txBody>
      </p:sp>
      <p:pic>
        <p:nvPicPr>
          <p:cNvPr id="73736" name="Picture 2" descr="A black sign with white text&#10;&#10;Description generated with high confidence">
            <a:extLst>
              <a:ext uri="{FF2B5EF4-FFF2-40B4-BE49-F238E27FC236}">
                <a16:creationId xmlns:a16="http://schemas.microsoft.com/office/drawing/2014/main" id="{14AF2DAE-DC17-41F9-9D1B-8BD627458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3" y="398463"/>
            <a:ext cx="20447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6E18780-2FC5-437B-AE9A-1BB236B354DC}"/>
              </a:ext>
            </a:extLst>
          </p:cNvPr>
          <p:cNvPicPr>
            <a:picLocks noChangeAspect="1"/>
          </p:cNvPicPr>
          <p:nvPr/>
        </p:nvPicPr>
        <p:blipFill>
          <a:blip r:embed="rId4"/>
          <a:stretch>
            <a:fillRect/>
          </a:stretch>
        </p:blipFill>
        <p:spPr>
          <a:xfrm rot="713997">
            <a:off x="6096489" y="2324100"/>
            <a:ext cx="2524314" cy="2209800"/>
          </a:xfrm>
          <a:prstGeom prst="rect">
            <a:avLst/>
          </a:prstGeom>
        </p:spPr>
      </p:pic>
      <p:pic>
        <p:nvPicPr>
          <p:cNvPr id="10" name="Picture 2" descr="S:\Viðskiptavinir\Tollstjóri\Gildakynning\iStock_000009872372Medium.jpg">
            <a:extLst>
              <a:ext uri="{FF2B5EF4-FFF2-40B4-BE49-F238E27FC236}">
                <a16:creationId xmlns:a16="http://schemas.microsoft.com/office/drawing/2014/main" id="{8436E39E-3C36-48BD-957B-DCA018970779}"/>
              </a:ext>
            </a:extLst>
          </p:cNvPr>
          <p:cNvPicPr>
            <a:picLocks noChangeAspect="1" noChangeArrowheads="1"/>
          </p:cNvPicPr>
          <p:nvPr/>
        </p:nvPicPr>
        <p:blipFill>
          <a:blip r:embed="rId5" cstate="print"/>
          <a:srcRect/>
          <a:stretch>
            <a:fillRect/>
          </a:stretch>
        </p:blipFill>
        <p:spPr bwMode="auto">
          <a:xfrm>
            <a:off x="5895779" y="4770416"/>
            <a:ext cx="2925734" cy="1793458"/>
          </a:xfrm>
          <a:prstGeom prst="rect">
            <a:avLst/>
          </a:prstGeom>
          <a:noFill/>
        </p:spPr>
      </p:pic>
    </p:spTree>
    <p:extLst>
      <p:ext uri="{BB962C8B-B14F-4D97-AF65-F5344CB8AC3E}">
        <p14:creationId xmlns:p14="http://schemas.microsoft.com/office/powerpoint/2010/main" val="6626266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Þjóðskrá 3</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p:txBody>
          <a:bodyPr>
            <a:noAutofit/>
          </a:bodyPr>
          <a:lstStyle/>
          <a:p>
            <a:pPr marL="0" indent="0">
              <a:buNone/>
            </a:pPr>
            <a:r>
              <a:rPr lang="is-IS" sz="2400" dirty="0"/>
              <a:t>Hér má sjá skiptingu útgjalda eftir meginviðfangsefnum 2018. </a:t>
            </a:r>
            <a:endParaRPr lang="is-IS" sz="2000" dirty="0"/>
          </a:p>
          <a:p>
            <a:pPr marL="0" indent="0">
              <a:buNone/>
            </a:pPr>
            <a:endParaRPr lang="is-IS" sz="2400" dirty="0"/>
          </a:p>
        </p:txBody>
      </p:sp>
      <p:graphicFrame>
        <p:nvGraphicFramePr>
          <p:cNvPr id="5" name="Chart 4">
            <a:extLst>
              <a:ext uri="{FF2B5EF4-FFF2-40B4-BE49-F238E27FC236}">
                <a16:creationId xmlns:a16="http://schemas.microsoft.com/office/drawing/2014/main" id="{91887019-2B51-45AB-A52B-677EC870094D}"/>
              </a:ext>
            </a:extLst>
          </p:cNvPr>
          <p:cNvGraphicFramePr/>
          <p:nvPr>
            <p:extLst>
              <p:ext uri="{D42A27DB-BD31-4B8C-83A1-F6EECF244321}">
                <p14:modId xmlns:p14="http://schemas.microsoft.com/office/powerpoint/2010/main" val="4092260587"/>
              </p:ext>
            </p:extLst>
          </p:nvPr>
        </p:nvGraphicFramePr>
        <p:xfrm>
          <a:off x="457200" y="2159951"/>
          <a:ext cx="7931224" cy="3966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031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2D71-D65F-4721-AAEE-EE1A761E4715}"/>
              </a:ext>
            </a:extLst>
          </p:cNvPr>
          <p:cNvSpPr>
            <a:spLocks noGrp="1"/>
          </p:cNvSpPr>
          <p:nvPr>
            <p:ph type="title"/>
          </p:nvPr>
        </p:nvSpPr>
        <p:spPr/>
        <p:txBody>
          <a:bodyPr/>
          <a:lstStyle/>
          <a:p>
            <a:r>
              <a:rPr lang="is-IS" dirty="0"/>
              <a:t>Æfing 1a</a:t>
            </a:r>
          </a:p>
        </p:txBody>
      </p:sp>
      <p:sp>
        <p:nvSpPr>
          <p:cNvPr id="3" name="Content Placeholder 2">
            <a:extLst>
              <a:ext uri="{FF2B5EF4-FFF2-40B4-BE49-F238E27FC236}">
                <a16:creationId xmlns:a16="http://schemas.microsoft.com/office/drawing/2014/main" id="{C90BFA28-74FB-4E0A-9DF2-522606CC85CE}"/>
              </a:ext>
            </a:extLst>
          </p:cNvPr>
          <p:cNvSpPr>
            <a:spLocks noGrp="1"/>
          </p:cNvSpPr>
          <p:nvPr>
            <p:ph idx="1"/>
          </p:nvPr>
        </p:nvSpPr>
        <p:spPr/>
        <p:txBody>
          <a:bodyPr/>
          <a:lstStyle/>
          <a:p>
            <a:r>
              <a:rPr lang="is-IS" dirty="0"/>
              <a:t>Yfirfarið sniðmátið á ykkar ábyrgð og ræðið </a:t>
            </a:r>
            <a:r>
              <a:rPr lang="is-IS" dirty="0">
                <a:solidFill>
                  <a:srgbClr val="FF0000"/>
                </a:solidFill>
              </a:rPr>
              <a:t>kjarnastarfsemi, </a:t>
            </a:r>
            <a:r>
              <a:rPr lang="is-IS" dirty="0"/>
              <a:t>(fyrri hluti sniðmáts)</a:t>
            </a:r>
          </a:p>
          <a:p>
            <a:pPr lvl="1"/>
            <a:r>
              <a:rPr lang="is-IS" dirty="0"/>
              <a:t>Hvað gerum við vel?</a:t>
            </a:r>
          </a:p>
          <a:p>
            <a:pPr lvl="1"/>
            <a:r>
              <a:rPr lang="is-IS" dirty="0"/>
              <a:t>Hvað þurfum við til að geta gert betur?</a:t>
            </a:r>
          </a:p>
          <a:p>
            <a:pPr marL="0" indent="0">
              <a:buNone/>
            </a:pPr>
            <a:endParaRPr lang="is-IS" dirty="0"/>
          </a:p>
          <a:p>
            <a:endParaRPr lang="is-IS" dirty="0"/>
          </a:p>
          <a:p>
            <a:pPr lvl="1"/>
            <a:endParaRPr lang="is-IS" dirty="0"/>
          </a:p>
          <a:p>
            <a:endParaRPr lang="is-IS" dirty="0"/>
          </a:p>
        </p:txBody>
      </p:sp>
    </p:spTree>
    <p:extLst>
      <p:ext uri="{BB962C8B-B14F-4D97-AF65-F5344CB8AC3E}">
        <p14:creationId xmlns:p14="http://schemas.microsoft.com/office/powerpoint/2010/main" val="158137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dirty="0"/>
              <a:t>Markmið </a:t>
            </a:r>
          </a:p>
        </p:txBody>
      </p:sp>
      <p:sp>
        <p:nvSpPr>
          <p:cNvPr id="4" name="Slide Number Placeholder 3"/>
          <p:cNvSpPr>
            <a:spLocks noGrp="1"/>
          </p:cNvSpPr>
          <p:nvPr>
            <p:ph type="sldNum" sz="quarter" idx="1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86CB4B4D-7CA3-9044-876B-883B54F8677D}" type="slidenum">
              <a:rPr kumimoji="0" lang="en-US" sz="900" b="0" i="0" u="none" strike="noStrike" kern="0" cap="none" spc="0" normalizeH="0" baseline="0" noProof="0" smtClean="0">
                <a:ln>
                  <a:noFill/>
                </a:ln>
                <a:solidFill>
                  <a:prstClr val="white">
                    <a:lumMod val="95000"/>
                  </a:prstClr>
                </a:solidFill>
                <a:effectLst/>
                <a:uLnTx/>
                <a:uFillTx/>
                <a:latin typeface="Source Sans Pro"/>
                <a:ea typeface="+mj-ea"/>
                <a:cs typeface="+mj-cs"/>
                <a:sym typeface="Helvetica"/>
              </a:rPr>
              <a:pPr marL="0" marR="0" lvl="0" indent="0" algn="ctr" defTabSz="914400" eaLnBrk="1" fontAlgn="auto" latinLnBrk="0" hangingPunct="1">
                <a:lnSpc>
                  <a:spcPct val="100000"/>
                </a:lnSpc>
                <a:spcBef>
                  <a:spcPts val="0"/>
                </a:spcBef>
                <a:spcAft>
                  <a:spcPts val="0"/>
                </a:spcAft>
                <a:buClrTx/>
                <a:buSzTx/>
                <a:buFontTx/>
                <a:buNone/>
                <a:tabLst/>
                <a:defRPr/>
              </a:pPr>
              <a:t>32</a:t>
            </a:fld>
            <a:endParaRPr kumimoji="0" lang="en-US" sz="900" b="0" i="0" u="none" strike="noStrike" kern="0" cap="none" spc="0" normalizeH="0" baseline="0" noProof="0" dirty="0">
              <a:ln>
                <a:noFill/>
              </a:ln>
              <a:solidFill>
                <a:prstClr val="white">
                  <a:lumMod val="95000"/>
                </a:prstClr>
              </a:solidFill>
              <a:effectLst/>
              <a:uLnTx/>
              <a:uFillTx/>
              <a:latin typeface="Source Sans Pro"/>
              <a:ea typeface="+mj-ea"/>
              <a:cs typeface="+mj-cs"/>
              <a:sym typeface="Helvetica"/>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95949279"/>
              </p:ext>
            </p:extLst>
          </p:nvPr>
        </p:nvGraphicFramePr>
        <p:xfrm>
          <a:off x="469900" y="1117600"/>
          <a:ext cx="8513683" cy="4868312"/>
        </p:xfrm>
        <a:graphic>
          <a:graphicData uri="http://schemas.openxmlformats.org/drawingml/2006/table">
            <a:tbl>
              <a:tblPr firstRow="1" firstCol="1" bandRow="1"/>
              <a:tblGrid>
                <a:gridCol w="265276">
                  <a:extLst>
                    <a:ext uri="{9D8B030D-6E8A-4147-A177-3AD203B41FA5}">
                      <a16:colId xmlns:a16="http://schemas.microsoft.com/office/drawing/2014/main" val="20000"/>
                    </a:ext>
                  </a:extLst>
                </a:gridCol>
                <a:gridCol w="613612">
                  <a:extLst>
                    <a:ext uri="{9D8B030D-6E8A-4147-A177-3AD203B41FA5}">
                      <a16:colId xmlns:a16="http://schemas.microsoft.com/office/drawing/2014/main" val="20001"/>
                    </a:ext>
                  </a:extLst>
                </a:gridCol>
                <a:gridCol w="443884">
                  <a:extLst>
                    <a:ext uri="{9D8B030D-6E8A-4147-A177-3AD203B41FA5}">
                      <a16:colId xmlns:a16="http://schemas.microsoft.com/office/drawing/2014/main" val="20002"/>
                    </a:ext>
                  </a:extLst>
                </a:gridCol>
                <a:gridCol w="1500222">
                  <a:extLst>
                    <a:ext uri="{9D8B030D-6E8A-4147-A177-3AD203B41FA5}">
                      <a16:colId xmlns:a16="http://schemas.microsoft.com/office/drawing/2014/main" val="20003"/>
                    </a:ext>
                  </a:extLst>
                </a:gridCol>
                <a:gridCol w="1097692">
                  <a:extLst>
                    <a:ext uri="{9D8B030D-6E8A-4147-A177-3AD203B41FA5}">
                      <a16:colId xmlns:a16="http://schemas.microsoft.com/office/drawing/2014/main" val="20004"/>
                    </a:ext>
                  </a:extLst>
                </a:gridCol>
                <a:gridCol w="1096988">
                  <a:extLst>
                    <a:ext uri="{9D8B030D-6E8A-4147-A177-3AD203B41FA5}">
                      <a16:colId xmlns:a16="http://schemas.microsoft.com/office/drawing/2014/main" val="20005"/>
                    </a:ext>
                  </a:extLst>
                </a:gridCol>
                <a:gridCol w="1096988">
                  <a:extLst>
                    <a:ext uri="{9D8B030D-6E8A-4147-A177-3AD203B41FA5}">
                      <a16:colId xmlns:a16="http://schemas.microsoft.com/office/drawing/2014/main" val="20006"/>
                    </a:ext>
                  </a:extLst>
                </a:gridCol>
                <a:gridCol w="1138832">
                  <a:extLst>
                    <a:ext uri="{9D8B030D-6E8A-4147-A177-3AD203B41FA5}">
                      <a16:colId xmlns:a16="http://schemas.microsoft.com/office/drawing/2014/main" val="20007"/>
                    </a:ext>
                  </a:extLst>
                </a:gridCol>
                <a:gridCol w="1260189">
                  <a:extLst>
                    <a:ext uri="{9D8B030D-6E8A-4147-A177-3AD203B41FA5}">
                      <a16:colId xmlns:a16="http://schemas.microsoft.com/office/drawing/2014/main" val="20008"/>
                    </a:ext>
                  </a:extLst>
                </a:gridCol>
              </a:tblGrid>
              <a:tr h="150925">
                <a:tc gridSpan="2">
                  <a:txBody>
                    <a:bodyPr/>
                    <a:lstStyle/>
                    <a:p>
                      <a:pPr algn="l">
                        <a:lnSpc>
                          <a:spcPct val="115000"/>
                        </a:lnSpc>
                        <a:spcAft>
                          <a:spcPts val="0"/>
                        </a:spcAft>
                      </a:pPr>
                      <a:r>
                        <a:rPr lang="is-IS" sz="1000" b="1" dirty="0">
                          <a:effectLst/>
                          <a:latin typeface="Calibri"/>
                          <a:ea typeface="Calibri"/>
                          <a:cs typeface="Times New Roman"/>
                        </a:rPr>
                        <a:t>Ríkisaðili</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algn="l">
                        <a:lnSpc>
                          <a:spcPct val="115000"/>
                        </a:lnSpc>
                        <a:spcAft>
                          <a:spcPts val="0"/>
                        </a:spcAft>
                      </a:pPr>
                      <a:endParaRPr lang="en-US" sz="5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7">
                  <a:txBody>
                    <a:bodyPr/>
                    <a:lstStyle/>
                    <a:p>
                      <a:pPr algn="l">
                        <a:lnSpc>
                          <a:spcPct val="115000"/>
                        </a:lnSpc>
                        <a:spcAft>
                          <a:spcPts val="0"/>
                        </a:spcAft>
                      </a:pPr>
                      <a:r>
                        <a:rPr lang="is-IS" sz="1000" b="1"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6431">
                <a:tc gridSpan="2">
                  <a:txBody>
                    <a:bodyPr/>
                    <a:lstStyle/>
                    <a:p>
                      <a:pPr algn="l">
                        <a:lnSpc>
                          <a:spcPct val="115000"/>
                        </a:lnSpc>
                        <a:spcAft>
                          <a:spcPts val="0"/>
                        </a:spcAft>
                      </a:pPr>
                      <a:r>
                        <a:rPr lang="is-IS" sz="1000" b="1">
                          <a:effectLst/>
                          <a:latin typeface="Calibri"/>
                          <a:ea typeface="Calibri"/>
                          <a:cs typeface="Times New Roman"/>
                        </a:rPr>
                        <a:t>Ábyrgðaraðili</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pPr algn="l">
                        <a:lnSpc>
                          <a:spcPct val="115000"/>
                        </a:lnSpc>
                        <a:spcAft>
                          <a:spcPts val="0"/>
                        </a:spcAft>
                      </a:pPr>
                      <a:endParaRPr lang="en-US" sz="5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7">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4315">
                <a:tc gridSpan="9">
                  <a:txBody>
                    <a:bodyPr/>
                    <a:lstStyle/>
                    <a:p>
                      <a:pPr algn="l">
                        <a:lnSpc>
                          <a:spcPct val="115000"/>
                        </a:lnSpc>
                        <a:spcAft>
                          <a:spcPts val="0"/>
                        </a:spcAft>
                      </a:pPr>
                      <a:r>
                        <a:rPr lang="is-IS" sz="1000" b="1"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54315">
                <a:tc>
                  <a:txBody>
                    <a:bodyPr/>
                    <a:lstStyle/>
                    <a:p>
                      <a:pPr algn="l">
                        <a:lnSpc>
                          <a:spcPct val="115000"/>
                        </a:lnSpc>
                        <a:spcAft>
                          <a:spcPts val="0"/>
                        </a:spcAft>
                      </a:pPr>
                      <a:r>
                        <a:rPr lang="is-IS" sz="1000" b="1">
                          <a:effectLst/>
                          <a:latin typeface="Calibri"/>
                          <a:ea typeface="Calibri"/>
                          <a:cs typeface="Times New Roman"/>
                        </a:rPr>
                        <a:t>1</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gridSpan="8">
                  <a:txBody>
                    <a:bodyPr/>
                    <a:lstStyle/>
                    <a:p>
                      <a:pPr algn="l">
                        <a:lnSpc>
                          <a:spcPct val="115000"/>
                        </a:lnSpc>
                        <a:spcAft>
                          <a:spcPts val="0"/>
                        </a:spcAft>
                      </a:pPr>
                      <a:r>
                        <a:rPr lang="is-IS" sz="1000" b="1">
                          <a:effectLst/>
                          <a:latin typeface="Calibri"/>
                          <a:ea typeface="Calibri"/>
                          <a:cs typeface="Times New Roman"/>
                        </a:rPr>
                        <a:t>Kjarnastarfsemi</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46538">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8">
                  <a:txBody>
                    <a:bodyPr/>
                    <a:lstStyle/>
                    <a:p>
                      <a:pPr marL="21590" algn="l">
                        <a:lnSpc>
                          <a:spcPct val="115000"/>
                        </a:lnSpc>
                        <a:spcBef>
                          <a:spcPts val="600"/>
                        </a:spcBef>
                        <a:spcAft>
                          <a:spcPts val="0"/>
                        </a:spcAft>
                      </a:pPr>
                      <a:r>
                        <a:rPr lang="is-IS" sz="1000" i="1" dirty="0">
                          <a:effectLst/>
                          <a:latin typeface="Calibri"/>
                          <a:ea typeface="Calibri"/>
                          <a:cs typeface="Times New Roman"/>
                        </a:rPr>
                        <a:t>Stutt umfjöllun um starfssvið ríkisaðila og undir hvaða málaflokk stafsemin fellur.  Skipting útgjalda eftir meginviðfangsefnum og aðrar lykiltölum s.s. </a:t>
                      </a:r>
                      <a:r>
                        <a:rPr lang="is-IS" sz="1000" i="1">
                          <a:effectLst/>
                          <a:latin typeface="Calibri"/>
                          <a:ea typeface="Calibri"/>
                          <a:cs typeface="Times New Roman"/>
                        </a:rPr>
                        <a:t>fjöldi starfsmanna, starfsstöðva og notenda. </a:t>
                      </a:r>
                      <a:endParaRPr lang="en-US" sz="1000">
                        <a:effectLst/>
                        <a:latin typeface="Calibri"/>
                        <a:ea typeface="Calibri"/>
                        <a:cs typeface="Times New Roman"/>
                      </a:endParaRPr>
                    </a:p>
                    <a:p>
                      <a:pPr algn="l">
                        <a:lnSpc>
                          <a:spcPct val="115000"/>
                        </a:lnSpc>
                        <a:spcAft>
                          <a:spcPts val="0"/>
                        </a:spcAft>
                      </a:pPr>
                      <a:r>
                        <a:rPr lang="is-IS" sz="1000" i="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gridSpan="4">
                  <a:txBody>
                    <a:bodyPr/>
                    <a:lstStyle/>
                    <a:p>
                      <a:pPr algn="l">
                        <a:lnSpc>
                          <a:spcPct val="115000"/>
                        </a:lnSpc>
                        <a:spcAft>
                          <a:spcPts val="0"/>
                        </a:spcAft>
                      </a:pPr>
                      <a:r>
                        <a:rPr lang="is-IS" sz="1000" b="1" dirty="0">
                          <a:effectLst/>
                          <a:latin typeface="Calibri"/>
                          <a:ea typeface="Calibri"/>
                          <a:cs typeface="Times New Roman"/>
                        </a:rPr>
                        <a:t>Markmið 1</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b="1">
                          <a:effectLst/>
                          <a:latin typeface="Calibri"/>
                          <a:ea typeface="Calibri"/>
                          <a:cs typeface="Times New Roman"/>
                        </a:rPr>
                        <a:t>Tengist markmiði málaflokks</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6199">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Mælikvarðar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l">
                        <a:lnSpc>
                          <a:spcPct val="115000"/>
                        </a:lnSpc>
                        <a:spcAft>
                          <a:spcPts val="0"/>
                        </a:spcAft>
                      </a:pPr>
                      <a:r>
                        <a:rPr lang="is-IS" sz="1000" b="1" dirty="0">
                          <a:effectLst/>
                          <a:latin typeface="Calibri"/>
                          <a:ea typeface="Calibri"/>
                          <a:cs typeface="Times New Roman"/>
                        </a:rPr>
                        <a:t>Gögn lögð til grundvallar</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2016</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2017</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2018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2019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2020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8"/>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0"/>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b="1">
                          <a:effectLst/>
                          <a:latin typeface="Calibri"/>
                          <a:ea typeface="Calibri"/>
                          <a:cs typeface="Times New Roman"/>
                        </a:rPr>
                        <a:t>Aðgerðir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Upphaf</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Lok</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2018</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2019</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2020</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2"/>
                  </a:ext>
                </a:extLst>
              </a:tr>
              <a:tr h="154315">
                <a:tc>
                  <a:txBody>
                    <a:bodyPr/>
                    <a:lstStyle/>
                    <a:p>
                      <a:pPr algn="l"/>
                      <a:endParaRPr lang="en-US" sz="1000">
                        <a:effectLst/>
                        <a:latin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3"/>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3">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5000"/>
                        </a:lnSpc>
                        <a:spcAft>
                          <a:spcPts val="0"/>
                        </a:spcAft>
                      </a:pPr>
                      <a:r>
                        <a:rPr lang="is-IS" sz="1000" b="1">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4"/>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gridSpan="4">
                  <a:txBody>
                    <a:bodyPr/>
                    <a:lstStyle/>
                    <a:p>
                      <a:pPr algn="l">
                        <a:lnSpc>
                          <a:spcPct val="115000"/>
                        </a:lnSpc>
                        <a:spcAft>
                          <a:spcPts val="0"/>
                        </a:spcAft>
                      </a:pPr>
                      <a:r>
                        <a:rPr lang="is-IS" sz="1000" b="1" dirty="0">
                          <a:effectLst/>
                          <a:latin typeface="Calibri"/>
                          <a:ea typeface="Calibri"/>
                          <a:cs typeface="Times New Roman"/>
                        </a:rPr>
                        <a:t>Markmið 2</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b="1">
                          <a:effectLst/>
                          <a:latin typeface="Calibri"/>
                          <a:ea typeface="Calibri"/>
                          <a:cs typeface="Times New Roman"/>
                        </a:rPr>
                        <a:t>Tengist markmiði málaflokks</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375756">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b="1">
                          <a:effectLst/>
                          <a:latin typeface="Calibri"/>
                          <a:ea typeface="Calibri"/>
                          <a:cs typeface="Times New Roman"/>
                        </a:rPr>
                        <a:t>Mælikvarðar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a:txBody>
                    <a:bodyPr/>
                    <a:lstStyle/>
                    <a:p>
                      <a:pPr algn="l">
                        <a:lnSpc>
                          <a:spcPct val="115000"/>
                        </a:lnSpc>
                        <a:spcAft>
                          <a:spcPts val="0"/>
                        </a:spcAft>
                      </a:pPr>
                      <a:r>
                        <a:rPr lang="is-IS" sz="1000" b="1" dirty="0">
                          <a:effectLst/>
                          <a:latin typeface="Calibri"/>
                          <a:ea typeface="Calibri"/>
                          <a:cs typeface="Times New Roman"/>
                        </a:rPr>
                        <a:t>Gögn lögð til grundvallar</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2016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Staða 2017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2018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2019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Viðmið 2020</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17"/>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b="1">
                          <a:effectLst/>
                          <a:latin typeface="Calibri"/>
                          <a:ea typeface="Calibri"/>
                          <a:cs typeface="Times New Roman"/>
                        </a:rPr>
                        <a:t>Aðgerðir</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b="1">
                          <a:effectLst/>
                          <a:latin typeface="Calibri"/>
                          <a:ea typeface="Calibri"/>
                          <a:cs typeface="Times New Roman"/>
                        </a:rPr>
                        <a:t>Upphaf</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Lok</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2018</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2019</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tc>
                  <a:txBody>
                    <a:bodyPr/>
                    <a:lstStyle/>
                    <a:p>
                      <a:pPr algn="l">
                        <a:lnSpc>
                          <a:spcPct val="115000"/>
                        </a:lnSpc>
                        <a:spcAft>
                          <a:spcPts val="0"/>
                        </a:spcAft>
                      </a:pPr>
                      <a:r>
                        <a:rPr lang="is-IS" sz="1000" b="1">
                          <a:effectLst/>
                          <a:latin typeface="Calibri"/>
                          <a:ea typeface="Calibri"/>
                          <a:cs typeface="Times New Roman"/>
                        </a:rPr>
                        <a:t>Kostnaður 2020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BE5F1"/>
                    </a:solidFill>
                  </a:tcPr>
                </a:tc>
                <a:extLst>
                  <a:ext uri="{0D108BD9-81ED-4DB2-BD59-A6C34878D82A}">
                    <a16:rowId xmlns:a16="http://schemas.microsoft.com/office/drawing/2014/main" val="10021"/>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54315">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gridSpan="3">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a:effectLst/>
                          <a:latin typeface="Calibri"/>
                          <a:ea typeface="Calibri"/>
                          <a:cs typeface="Times New Roman"/>
                        </a:rPr>
                        <a:t> </a:t>
                      </a:r>
                      <a:endParaRPr lang="en-US" sz="100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5000"/>
                        </a:lnSpc>
                        <a:spcAft>
                          <a:spcPts val="0"/>
                        </a:spcAft>
                      </a:pPr>
                      <a:r>
                        <a:rPr lang="is-IS" sz="1000" dirty="0">
                          <a:effectLst/>
                          <a:latin typeface="Calibri"/>
                          <a:ea typeface="Calibri"/>
                          <a:cs typeface="Times New Roman"/>
                        </a:rPr>
                        <a:t> </a:t>
                      </a:r>
                      <a:endParaRPr lang="en-US" sz="1000" dirty="0">
                        <a:effectLst/>
                        <a:latin typeface="Calibri"/>
                        <a:ea typeface="Calibri"/>
                        <a:cs typeface="Times New Roman"/>
                      </a:endParaRPr>
                    </a:p>
                  </a:txBody>
                  <a:tcPr marL="32318" marR="323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69112403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1652B-FDEB-4040-B58C-378F0E0030F9}"/>
              </a:ext>
            </a:extLst>
          </p:cNvPr>
          <p:cNvSpPr>
            <a:spLocks noGrp="1"/>
          </p:cNvSpPr>
          <p:nvPr>
            <p:ph type="title"/>
          </p:nvPr>
        </p:nvSpPr>
        <p:spPr/>
        <p:txBody>
          <a:bodyPr/>
          <a:lstStyle/>
          <a:p>
            <a:r>
              <a:rPr lang="is-IS" dirty="0"/>
              <a:t>Markmið</a:t>
            </a:r>
          </a:p>
        </p:txBody>
      </p:sp>
      <p:sp>
        <p:nvSpPr>
          <p:cNvPr id="5" name="Content Placeholder 4">
            <a:extLst>
              <a:ext uri="{FF2B5EF4-FFF2-40B4-BE49-F238E27FC236}">
                <a16:creationId xmlns:a16="http://schemas.microsoft.com/office/drawing/2014/main" id="{FD713723-95B9-40AD-A265-F06D0EF614B2}"/>
              </a:ext>
            </a:extLst>
          </p:cNvPr>
          <p:cNvSpPr>
            <a:spLocks noGrp="1"/>
          </p:cNvSpPr>
          <p:nvPr>
            <p:ph idx="1"/>
          </p:nvPr>
        </p:nvSpPr>
        <p:spPr/>
        <p:txBody>
          <a:bodyPr>
            <a:normAutofit fontScale="85000" lnSpcReduction="10000"/>
          </a:bodyPr>
          <a:lstStyle/>
          <a:p>
            <a:pPr marL="0" indent="0">
              <a:buNone/>
            </a:pPr>
            <a:r>
              <a:rPr lang="is-IS" dirty="0"/>
              <a:t>Hér eru skilgreind að hámarki </a:t>
            </a:r>
            <a:r>
              <a:rPr lang="is-IS" b="1" dirty="0"/>
              <a:t>þrjú</a:t>
            </a:r>
            <a:r>
              <a:rPr lang="is-IS" dirty="0"/>
              <a:t> deilimarkmið sem miða að framkvæmd eins eða fleiri markmiða í málaflokknum. Markmiðin eru þannig nánari skilgreining á því hvernig þeim markmiðum skuli náð. </a:t>
            </a:r>
          </a:p>
          <a:p>
            <a:pPr marL="0" indent="0">
              <a:buNone/>
            </a:pPr>
            <a:endParaRPr lang="is-IS" dirty="0"/>
          </a:p>
          <a:p>
            <a:pPr marL="0" indent="0">
              <a:buNone/>
            </a:pPr>
            <a:r>
              <a:rPr lang="is-IS" dirty="0"/>
              <a:t>Leitast skal við að setja markmið sem miða að </a:t>
            </a:r>
            <a:r>
              <a:rPr lang="is-IS" b="1" dirty="0"/>
              <a:t>samfélagslegum ávinningi </a:t>
            </a:r>
            <a:r>
              <a:rPr lang="is-IS" dirty="0"/>
              <a:t>eða bættum niðurstöðum (e. </a:t>
            </a:r>
            <a:r>
              <a:rPr lang="is-IS" dirty="0" err="1"/>
              <a:t>outcome</a:t>
            </a:r>
            <a:r>
              <a:rPr lang="is-IS" dirty="0"/>
              <a:t>) fyrir almenning frekar en að leggja áherslu á framlag eða aðföng (e. </a:t>
            </a:r>
            <a:r>
              <a:rPr lang="is-IS" dirty="0" err="1"/>
              <a:t>input</a:t>
            </a:r>
            <a:r>
              <a:rPr lang="is-IS" dirty="0"/>
              <a:t>) ríkisaðila. Markmiðin skulu vera skýr, mælanleg, aðgerðabundin og raunhæf. </a:t>
            </a:r>
          </a:p>
          <a:p>
            <a:pPr marL="0" indent="0">
              <a:buNone/>
            </a:pPr>
            <a:endParaRPr lang="is-IS" dirty="0"/>
          </a:p>
        </p:txBody>
      </p:sp>
    </p:spTree>
    <p:extLst>
      <p:ext uri="{BB962C8B-B14F-4D97-AF65-F5344CB8AC3E}">
        <p14:creationId xmlns:p14="http://schemas.microsoft.com/office/powerpoint/2010/main" val="59181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Framhaldsskólinn að Horni, Lúðrasveit</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fontScale="92500"/>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Minnka brottfall nýnema úr námi</a:t>
            </a:r>
          </a:p>
          <a:p>
            <a:pPr marL="457200" indent="-457200">
              <a:buFont typeface="+mj-lt"/>
              <a:buAutoNum type="arabicPeriod"/>
            </a:pPr>
            <a:r>
              <a:rPr lang="is-IS" sz="2000" dirty="0"/>
              <a:t>Efla gæði bók- og starfsnáms	</a:t>
            </a:r>
          </a:p>
          <a:p>
            <a:pPr marL="457200" indent="-457200">
              <a:buFont typeface="+mj-lt"/>
              <a:buAutoNum type="arabicPeriod"/>
            </a:pPr>
            <a:r>
              <a:rPr lang="is-IS" sz="2000" dirty="0"/>
              <a:t>Allar kenndar verk- og starfsnámsbrautir séu staðfestar skv. aðalnámskrá 2011</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fontScale="92500"/>
          </a:bodyPr>
          <a:lstStyle/>
          <a:p>
            <a:r>
              <a:rPr lang="is-IS" dirty="0"/>
              <a:t>Tengist markmiði málaflokks</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pPr marL="457200" indent="-457200">
              <a:buFont typeface="+mj-lt"/>
              <a:buAutoNum type="arabicPeriod"/>
            </a:pPr>
            <a:r>
              <a:rPr lang="is-IS" sz="2000" dirty="0"/>
              <a:t>Fleiri nemendur ljúki prófi á tilsettum tíma</a:t>
            </a:r>
          </a:p>
          <a:p>
            <a:pPr marL="457200" indent="-457200">
              <a:buFont typeface="+mj-lt"/>
              <a:buAutoNum type="arabicPeriod"/>
            </a:pPr>
            <a:r>
              <a:rPr lang="is-IS" sz="2000" dirty="0"/>
              <a:t>Nemendur í öllum landshlutum hafi aðgengi að fjölbreyttu bók- og starfsnámi sem uppfylli kröfur næsta skólastigs og/eða atvinnulífs</a:t>
            </a:r>
          </a:p>
          <a:p>
            <a:pPr marL="457200" indent="-457200">
              <a:buFont typeface="+mj-lt"/>
              <a:buAutoNum type="arabicPeriod"/>
            </a:pPr>
            <a:r>
              <a:rPr lang="is-IS" sz="2000" dirty="0"/>
              <a:t>Nemendum bjóðist heildstætt og markvisst starfsnám</a:t>
            </a:r>
          </a:p>
        </p:txBody>
      </p:sp>
      <p:sp>
        <p:nvSpPr>
          <p:cNvPr id="8" name="TextBox 1">
            <a:extLst>
              <a:ext uri="{FF2B5EF4-FFF2-40B4-BE49-F238E27FC236}">
                <a16:creationId xmlns:a16="http://schemas.microsoft.com/office/drawing/2014/main" id="{7022C13F-9210-4865-821F-C35A97D8BC7E}"/>
              </a:ext>
            </a:extLst>
          </p:cNvPr>
          <p:cNvSpPr txBox="1"/>
          <p:nvPr/>
        </p:nvSpPr>
        <p:spPr>
          <a:xfrm>
            <a:off x="6407696" y="6126163"/>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219561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Tollstjóri</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fontScale="92500"/>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Auka skilvirkni og árangur í innheimtu skatta og gjalda</a:t>
            </a:r>
          </a:p>
          <a:p>
            <a:pPr marL="457200" indent="-457200">
              <a:buFont typeface="+mj-lt"/>
              <a:buAutoNum type="arabicPeriod"/>
            </a:pPr>
            <a:endParaRPr lang="is-IS" sz="2000" dirty="0"/>
          </a:p>
          <a:p>
            <a:pPr marL="457200" indent="-457200">
              <a:buFont typeface="+mj-lt"/>
              <a:buAutoNum type="arabicPeriod"/>
            </a:pPr>
            <a:endParaRPr lang="is-IS" sz="2000" dirty="0"/>
          </a:p>
          <a:p>
            <a:pPr marL="457200" indent="-457200">
              <a:buFont typeface="+mj-lt"/>
              <a:buAutoNum type="arabicPeriod"/>
            </a:pPr>
            <a:r>
              <a:rPr lang="is-IS" sz="2000" dirty="0"/>
              <a:t>Auka skilvirkni og árangur tollaframkvæmdar</a:t>
            </a:r>
          </a:p>
          <a:p>
            <a:pPr marL="457200" indent="-457200">
              <a:buFont typeface="+mj-lt"/>
              <a:buAutoNum type="arabicPeriod"/>
            </a:pPr>
            <a:endParaRPr lang="is-IS" sz="2000" dirty="0"/>
          </a:p>
          <a:p>
            <a:pPr marL="457200" indent="-457200">
              <a:buFont typeface="+mj-lt"/>
              <a:buAutoNum type="arabicPeriod"/>
            </a:pPr>
            <a:r>
              <a:rPr lang="is-IS" sz="2000" dirty="0"/>
              <a:t>Bæta þjónustu við þá sem sækja þjónustu til embættisins	</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fontScale="92500"/>
          </a:bodyPr>
          <a:lstStyle/>
          <a:p>
            <a:r>
              <a:rPr lang="is-IS" dirty="0"/>
              <a:t>Tengist markmiði málaflokks</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pPr marL="0" indent="0">
              <a:buNone/>
            </a:pPr>
            <a:r>
              <a:rPr lang="is-IS" sz="2000" dirty="0"/>
              <a:t>Markmið 2: Bæta og samræma betur alla skattframkvæmd </a:t>
            </a:r>
          </a:p>
          <a:p>
            <a:pPr marL="0" indent="0">
              <a:buNone/>
            </a:pPr>
            <a:r>
              <a:rPr lang="is-IS" sz="2000" dirty="0"/>
              <a:t>Markmið 3: Draga úr innheimtukostnaði</a:t>
            </a:r>
          </a:p>
          <a:p>
            <a:pPr marL="0" indent="0">
              <a:buNone/>
            </a:pPr>
            <a:r>
              <a:rPr lang="is-IS" sz="2000" dirty="0"/>
              <a:t>Markmið 2:  Bæta og samræma betur alla skattframkvæmd</a:t>
            </a:r>
          </a:p>
          <a:p>
            <a:pPr marL="0" indent="0">
              <a:buNone/>
            </a:pPr>
            <a:endParaRPr lang="is-IS" sz="2000" dirty="0"/>
          </a:p>
          <a:p>
            <a:pPr marL="0" indent="0">
              <a:buNone/>
            </a:pPr>
            <a:r>
              <a:rPr lang="is-IS" sz="2000" dirty="0"/>
              <a:t>Markmið 1: Bæta þjónustu við skattgreiðendur 		</a:t>
            </a:r>
          </a:p>
        </p:txBody>
      </p:sp>
      <p:sp>
        <p:nvSpPr>
          <p:cNvPr id="8" name="Left Brace 7">
            <a:extLst>
              <a:ext uri="{FF2B5EF4-FFF2-40B4-BE49-F238E27FC236}">
                <a16:creationId xmlns:a16="http://schemas.microsoft.com/office/drawing/2014/main" id="{0892F213-FDA5-4A4C-AF3B-65160281E958}"/>
              </a:ext>
            </a:extLst>
          </p:cNvPr>
          <p:cNvSpPr/>
          <p:nvPr/>
        </p:nvSpPr>
        <p:spPr>
          <a:xfrm>
            <a:off x="4497388" y="2193715"/>
            <a:ext cx="147637" cy="1254125"/>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s-IS"/>
          </a:p>
        </p:txBody>
      </p:sp>
    </p:spTree>
    <p:extLst>
      <p:ext uri="{BB962C8B-B14F-4D97-AF65-F5344CB8AC3E}">
        <p14:creationId xmlns:p14="http://schemas.microsoft.com/office/powerpoint/2010/main" val="3737267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Þjóðskrá</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fontScale="92500"/>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fontScale="85000" lnSpcReduction="20000"/>
          </a:bodyPr>
          <a:lstStyle/>
          <a:p>
            <a:pPr marL="457200" indent="-457200">
              <a:buFont typeface="+mj-lt"/>
              <a:buAutoNum type="arabicPeriod"/>
            </a:pPr>
            <a:r>
              <a:rPr lang="is-IS" sz="2000" dirty="0"/>
              <a:t>Rafræn þjónusta er ávallt fyrsti valkostur Þjóðskrár Íslands. Viðskiptavinir geta lokið afgreiðslu sinna mála á netinu og vottorð og tilkynningar eru rafrænar.</a:t>
            </a:r>
          </a:p>
          <a:p>
            <a:pPr marL="457200" indent="-457200">
              <a:buFont typeface="+mj-lt"/>
              <a:buAutoNum type="arabicPeriod"/>
            </a:pPr>
            <a:r>
              <a:rPr lang="is-IS" sz="2000" dirty="0"/>
              <a:t>Grunnskrár byggja á traustum gögnum og innihalda tiltækar upplýsingar. Endurnýjun og þróun grunnskráa er grundvöllur þess að mæta þörfum samfélagsins um nákvæmar upplýsingar um búsetu og réttindi fólks.</a:t>
            </a:r>
          </a:p>
          <a:p>
            <a:pPr marL="457200" indent="-457200">
              <a:buFont typeface="+mj-lt"/>
              <a:buAutoNum type="arabicPeriod"/>
            </a:pPr>
            <a:r>
              <a:rPr lang="is-IS" sz="2000" dirty="0"/>
              <a:t>Örugg miðlun gagna sem byggir á skýrri sýn, nýjustu tækni og löggjöf um persónuvernd. Samfélagið notar uppfærð og rétt gögn. Áhersla er lögð á að veita aðgang að gögnum sem nýta má til rannsókna og nýsköpunar.</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fontScale="92500"/>
          </a:bodyPr>
          <a:lstStyle/>
          <a:p>
            <a:r>
              <a:rPr lang="is-IS" dirty="0"/>
              <a:t>Tengist markmiði málaflokks</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fontScale="85000" lnSpcReduction="20000"/>
          </a:bodyPr>
          <a:lstStyle/>
          <a:p>
            <a:pPr marL="457200" indent="-457200">
              <a:buFont typeface="+mj-lt"/>
              <a:buAutoNum type="arabicPeriod"/>
            </a:pPr>
            <a:r>
              <a:rPr lang="is-IS" sz="2000" dirty="0"/>
              <a:t>Tengist markmiði málaflokks um að auka opinbera þjónustu byggða á sjálfsafgreiðslu (nr. 3)</a:t>
            </a:r>
          </a:p>
          <a:p>
            <a:pPr marL="457200" indent="-457200">
              <a:buFont typeface="+mj-lt"/>
              <a:buAutoNum type="arabicPeriod"/>
            </a:pPr>
            <a:r>
              <a:rPr lang="is-IS" sz="2000" dirty="0"/>
              <a:t>Tengist markmiði málaflokks um samræmt skipulag upplýsingakerfa (nr. 4)</a:t>
            </a:r>
          </a:p>
          <a:p>
            <a:pPr marL="457200" indent="-457200">
              <a:buFont typeface="+mj-lt"/>
              <a:buAutoNum type="arabicPeriod"/>
            </a:pPr>
            <a:r>
              <a:rPr lang="is-IS" sz="2000" dirty="0"/>
              <a:t>Tengist markmiði málaflokks um samræmt skipulag upplýsingakerfa (nr. 4)</a:t>
            </a:r>
          </a:p>
        </p:txBody>
      </p:sp>
    </p:spTree>
    <p:extLst>
      <p:ext uri="{BB962C8B-B14F-4D97-AF65-F5344CB8AC3E}">
        <p14:creationId xmlns:p14="http://schemas.microsoft.com/office/powerpoint/2010/main" val="69421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Mælingar í opinberri stefnumótun</a:t>
            </a:r>
          </a:p>
        </p:txBody>
      </p:sp>
      <p:sp>
        <p:nvSpPr>
          <p:cNvPr id="4" name="Text Placeholder 3"/>
          <p:cNvSpPr>
            <a:spLocks noGrp="1"/>
          </p:cNvSpPr>
          <p:nvPr>
            <p:ph type="body" idx="1"/>
          </p:nvPr>
        </p:nvSpPr>
        <p:spPr/>
        <p:txBody>
          <a:bodyPr/>
          <a:lstStyle/>
          <a:p>
            <a:r>
              <a:rPr lang="is-IS" dirty="0"/>
              <a:t>Byggt á: </a:t>
            </a:r>
            <a:r>
              <a:rPr lang="is-IS" dirty="0" err="1"/>
              <a:t>Performance</a:t>
            </a:r>
            <a:r>
              <a:rPr lang="is-IS" dirty="0"/>
              <a:t> </a:t>
            </a:r>
            <a:r>
              <a:rPr lang="is-IS" dirty="0" err="1"/>
              <a:t>Measurement</a:t>
            </a:r>
            <a:r>
              <a:rPr lang="is-IS" dirty="0"/>
              <a:t> – </a:t>
            </a:r>
            <a:r>
              <a:rPr lang="is-IS" dirty="0" err="1"/>
              <a:t>Getting</a:t>
            </a:r>
            <a:r>
              <a:rPr lang="is-IS" dirty="0"/>
              <a:t> </a:t>
            </a:r>
            <a:r>
              <a:rPr lang="is-IS" dirty="0" err="1"/>
              <a:t>Results</a:t>
            </a:r>
            <a:r>
              <a:rPr lang="is-IS" dirty="0"/>
              <a:t> eftir Harry P. </a:t>
            </a:r>
            <a:r>
              <a:rPr lang="is-IS" dirty="0" err="1"/>
              <a:t>Hatry</a:t>
            </a:r>
            <a:endParaRPr lang="is-IS" dirty="0"/>
          </a:p>
        </p:txBody>
      </p:sp>
      <p:sp>
        <p:nvSpPr>
          <p:cNvPr id="3" name="Slide Number Placeholder 2">
            <a:extLst>
              <a:ext uri="{FF2B5EF4-FFF2-40B4-BE49-F238E27FC236}">
                <a16:creationId xmlns:a16="http://schemas.microsoft.com/office/drawing/2014/main" id="{0754AC86-A354-4AFE-902F-F4770610D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2477991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200" dirty="0"/>
              <a:t>Handbókin: </a:t>
            </a:r>
            <a:r>
              <a:rPr lang="is-IS" sz="3200" i="1" dirty="0"/>
              <a:t>Árangursstjórnun í ríkisrekstri, </a:t>
            </a:r>
            <a:br>
              <a:rPr lang="is-IS" sz="3200" i="1" dirty="0"/>
            </a:br>
            <a:r>
              <a:rPr lang="is-IS" sz="2000" dirty="0"/>
              <a:t>2004 bls. 55</a:t>
            </a:r>
            <a:endParaRPr lang="is-IS" sz="3200" dirty="0"/>
          </a:p>
        </p:txBody>
      </p:sp>
      <p:sp>
        <p:nvSpPr>
          <p:cNvPr id="3" name="Content Placeholder 2"/>
          <p:cNvSpPr>
            <a:spLocks noGrp="1"/>
          </p:cNvSpPr>
          <p:nvPr>
            <p:ph idx="1"/>
          </p:nvPr>
        </p:nvSpPr>
        <p:spPr/>
        <p:txBody>
          <a:bodyPr>
            <a:normAutofit fontScale="85000" lnSpcReduction="10000"/>
          </a:bodyPr>
          <a:lstStyle/>
          <a:p>
            <a:pPr marL="0" indent="0">
              <a:buNone/>
            </a:pPr>
            <a:r>
              <a:rPr lang="is-IS" i="1" dirty="0"/>
              <a:t>6.1 </a:t>
            </a:r>
            <a:r>
              <a:rPr lang="is-IS" b="1" i="1" dirty="0"/>
              <a:t>Hvað er árangursmæling?</a:t>
            </a:r>
          </a:p>
          <a:p>
            <a:pPr marL="0" indent="0">
              <a:buNone/>
            </a:pPr>
            <a:r>
              <a:rPr lang="is-IS" dirty="0"/>
              <a:t>Árangursmæling er </a:t>
            </a:r>
            <a:r>
              <a:rPr lang="is-IS" b="1" dirty="0"/>
              <a:t>regluleg söfnun stofnana á upplýsingum um árangur af starfsemi</a:t>
            </a:r>
            <a:r>
              <a:rPr lang="is-IS" dirty="0"/>
              <a:t>, til dæmis um það </a:t>
            </a:r>
            <a:r>
              <a:rPr lang="is-IS" b="1" dirty="0"/>
              <a:t>hvernig ákveðin verkefni hins opinbera ganga </a:t>
            </a:r>
            <a:r>
              <a:rPr lang="is-IS" dirty="0"/>
              <a:t>og hver </a:t>
            </a:r>
            <a:r>
              <a:rPr lang="is-IS" b="1" dirty="0"/>
              <a:t>áhrif þeirra eru á samfélagið</a:t>
            </a:r>
            <a:r>
              <a:rPr lang="is-IS" dirty="0"/>
              <a:t>. Hún er tæki til að kanna </a:t>
            </a:r>
            <a:r>
              <a:rPr lang="is-IS" b="1" dirty="0"/>
              <a:t>hvort stofnunin er að ná </a:t>
            </a:r>
            <a:r>
              <a:rPr lang="is-IS" dirty="0"/>
              <a:t>markmiðum sínum, </a:t>
            </a:r>
            <a:r>
              <a:rPr lang="is-IS" b="1" dirty="0"/>
              <a:t>framkvæma stefnuna</a:t>
            </a:r>
            <a:r>
              <a:rPr lang="is-IS" dirty="0"/>
              <a:t>, nálgast </a:t>
            </a:r>
            <a:r>
              <a:rPr lang="is-IS" b="1" dirty="0"/>
              <a:t>framtíðarsýnina</a:t>
            </a:r>
            <a:r>
              <a:rPr lang="is-IS" dirty="0"/>
              <a:t> og uppfylla </a:t>
            </a:r>
            <a:r>
              <a:rPr lang="is-IS" b="1" dirty="0"/>
              <a:t>hlutverkið</a:t>
            </a:r>
            <a:r>
              <a:rPr lang="is-IS" dirty="0"/>
              <a:t>. </a:t>
            </a:r>
          </a:p>
          <a:p>
            <a:pPr marL="0" indent="0">
              <a:buNone/>
            </a:pPr>
            <a:r>
              <a:rPr lang="is-IS" dirty="0"/>
              <a:t>Oftast er um að ræða </a:t>
            </a:r>
            <a:r>
              <a:rPr lang="is-IS" b="1" dirty="0"/>
              <a:t>söfnun tölulegra upplýsinga til þess að bera saman við töluleg markmið.</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3AC14-1F71-4033-AEB9-344BB5497649}"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s-IS"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10048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s-IS" dirty="0"/>
              <a:t>Tegundir mælikvarða</a:t>
            </a:r>
          </a:p>
        </p:txBody>
      </p:sp>
      <p:sp>
        <p:nvSpPr>
          <p:cNvPr id="6" name="Content Placeholder 5"/>
          <p:cNvSpPr>
            <a:spLocks noGrp="1"/>
          </p:cNvSpPr>
          <p:nvPr>
            <p:ph idx="1"/>
          </p:nvPr>
        </p:nvSpPr>
        <p:spPr/>
        <p:txBody>
          <a:bodyPr>
            <a:normAutofit fontScale="77500" lnSpcReduction="20000"/>
          </a:bodyPr>
          <a:lstStyle/>
          <a:p>
            <a:pPr marL="0" indent="0">
              <a:buNone/>
            </a:pPr>
            <a:r>
              <a:rPr lang="is-IS" b="1" dirty="0"/>
              <a:t>Aðföng</a:t>
            </a:r>
            <a:r>
              <a:rPr lang="is-IS" dirty="0"/>
              <a:t> (e. </a:t>
            </a:r>
            <a:r>
              <a:rPr lang="is-IS" dirty="0" err="1"/>
              <a:t>input</a:t>
            </a:r>
            <a:r>
              <a:rPr lang="is-IS" dirty="0"/>
              <a:t>): Breyttar og bættar áherslur/viðmið, hvers konar upplýsingar, þekking, tími, mannauður, efni eða aðrar auðlindir sem eru notaðar í afurðir og áhrif.</a:t>
            </a:r>
            <a:br>
              <a:rPr lang="is-IS" dirty="0"/>
            </a:br>
            <a:r>
              <a:rPr lang="is-IS" sz="2400" dirty="0"/>
              <a:t>Dæmi: Fjárhæðir, fjöldi starfsfólks/mannára sem varið er til verksins</a:t>
            </a:r>
            <a:r>
              <a:rPr lang="is-IS" dirty="0"/>
              <a:t>.</a:t>
            </a:r>
          </a:p>
          <a:p>
            <a:pPr marL="0" indent="0">
              <a:buNone/>
            </a:pPr>
            <a:endParaRPr lang="is-IS" b="1" dirty="0"/>
          </a:p>
          <a:p>
            <a:pPr marL="0" indent="0">
              <a:buNone/>
            </a:pPr>
            <a:r>
              <a:rPr lang="is-IS" b="1" dirty="0"/>
              <a:t>Ferli </a:t>
            </a:r>
            <a:r>
              <a:rPr lang="is-IS" dirty="0"/>
              <a:t>(e. </a:t>
            </a:r>
            <a:r>
              <a:rPr lang="is-IS" dirty="0" err="1"/>
              <a:t>process</a:t>
            </a:r>
            <a:r>
              <a:rPr lang="is-IS" dirty="0"/>
              <a:t>):</a:t>
            </a:r>
          </a:p>
          <a:p>
            <a:pPr marL="0" indent="0">
              <a:buNone/>
            </a:pPr>
            <a:r>
              <a:rPr lang="is-IS" dirty="0"/>
              <a:t>Ferli er skilgreint sem röð aðgerða, sem breytir aðföngum í afurðir og eykur þar með virði þeirra.</a:t>
            </a:r>
          </a:p>
          <a:p>
            <a:pPr marL="0" indent="0">
              <a:buNone/>
            </a:pPr>
            <a:r>
              <a:rPr lang="is-IS" sz="2500" dirty="0">
                <a:solidFill>
                  <a:prstClr val="black"/>
                </a:solidFill>
              </a:rPr>
              <a:t>Dæmi: Uppflettingar á vef, fjöldi námskeiða, fjöldi mála til afgreiðslu.</a:t>
            </a:r>
          </a:p>
          <a:p>
            <a:pPr marL="0" indent="0">
              <a:buNone/>
            </a:pPr>
            <a:endParaRPr lang="is-IS" b="1" dirty="0"/>
          </a:p>
          <a:p>
            <a:pPr marL="0" indent="0">
              <a:buNone/>
            </a:pPr>
            <a:r>
              <a:rPr lang="is-IS" b="1" dirty="0"/>
              <a:t>Afurðir</a:t>
            </a:r>
            <a:r>
              <a:rPr lang="is-IS" dirty="0"/>
              <a:t> (e. </a:t>
            </a:r>
            <a:r>
              <a:rPr lang="is-IS" dirty="0" err="1"/>
              <a:t>output</a:t>
            </a:r>
            <a:r>
              <a:rPr lang="is-IS" dirty="0"/>
              <a:t>): Niðurstöður úr ferli, vara eða þjónusta.</a:t>
            </a:r>
          </a:p>
          <a:p>
            <a:pPr marL="0" indent="0">
              <a:buNone/>
            </a:pPr>
            <a:r>
              <a:rPr lang="is-IS" sz="2400" dirty="0"/>
              <a:t>Dæmi:  Fjöldi afgreiddra erinda/mála, útskrifaðir nemendur, fjöldi læknis- og hjúkrunarverka (skilvirknimælikvarðar).</a:t>
            </a:r>
          </a:p>
        </p:txBody>
      </p:sp>
      <p:sp>
        <p:nvSpPr>
          <p:cNvPr id="2" name="Slide Number Placeholder 1">
            <a:extLst>
              <a:ext uri="{FF2B5EF4-FFF2-40B4-BE49-F238E27FC236}">
                <a16:creationId xmlns:a16="http://schemas.microsoft.com/office/drawing/2014/main" id="{588D1DC0-37B6-4B97-BB14-743CFE3672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51864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1AFF-C8EF-4422-B5C8-89BFD0BAE77B}"/>
              </a:ext>
            </a:extLst>
          </p:cNvPr>
          <p:cNvSpPr>
            <a:spLocks noGrp="1"/>
          </p:cNvSpPr>
          <p:nvPr>
            <p:ph type="title"/>
          </p:nvPr>
        </p:nvSpPr>
        <p:spPr/>
        <p:txBody>
          <a:bodyPr/>
          <a:lstStyle/>
          <a:p>
            <a:r>
              <a:rPr lang="is-IS" dirty="0"/>
              <a:t>Straumar og stefnur í stefnumótun</a:t>
            </a:r>
          </a:p>
        </p:txBody>
      </p:sp>
      <p:sp>
        <p:nvSpPr>
          <p:cNvPr id="3" name="Text Placeholder 2">
            <a:extLst>
              <a:ext uri="{FF2B5EF4-FFF2-40B4-BE49-F238E27FC236}">
                <a16:creationId xmlns:a16="http://schemas.microsoft.com/office/drawing/2014/main" id="{E9D0A835-5875-481C-BA84-642DFC54A083}"/>
              </a:ext>
            </a:extLst>
          </p:cNvPr>
          <p:cNvSpPr>
            <a:spLocks noGrp="1"/>
          </p:cNvSpPr>
          <p:nvPr>
            <p:ph type="body" idx="1"/>
          </p:nvPr>
        </p:nvSpPr>
        <p:spPr/>
        <p:txBody>
          <a:bodyPr/>
          <a:lstStyle/>
          <a:p>
            <a:r>
              <a:rPr lang="is-IS" dirty="0"/>
              <a:t>Stefnumótun málefnasviða og málaflokka</a:t>
            </a:r>
          </a:p>
        </p:txBody>
      </p:sp>
    </p:spTree>
    <p:extLst>
      <p:ext uri="{BB962C8B-B14F-4D97-AF65-F5344CB8AC3E}">
        <p14:creationId xmlns:p14="http://schemas.microsoft.com/office/powerpoint/2010/main" val="936159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is-IS" dirty="0"/>
              <a:t>Afurð ekki sama og áhrif</a:t>
            </a:r>
            <a:br>
              <a:rPr lang="is-IS" dirty="0"/>
            </a:br>
            <a:r>
              <a:rPr lang="is-IS" dirty="0"/>
              <a:t>(e. </a:t>
            </a:r>
            <a:r>
              <a:rPr lang="is-IS" dirty="0" err="1"/>
              <a:t>output</a:t>
            </a:r>
            <a:r>
              <a:rPr lang="is-IS" dirty="0"/>
              <a:t> </a:t>
            </a:r>
            <a:r>
              <a:rPr lang="is-IS" i="1" dirty="0" err="1"/>
              <a:t>vs</a:t>
            </a:r>
            <a:r>
              <a:rPr lang="is-IS" dirty="0"/>
              <a:t>. </a:t>
            </a:r>
            <a:r>
              <a:rPr lang="is-IS" dirty="0" err="1"/>
              <a:t>outcome</a:t>
            </a:r>
            <a:r>
              <a:rPr lang="is-IS" dirty="0"/>
              <a:t>)</a:t>
            </a:r>
          </a:p>
        </p:txBody>
      </p:sp>
      <p:sp>
        <p:nvSpPr>
          <p:cNvPr id="6" name="Content Placeholder 5"/>
          <p:cNvSpPr>
            <a:spLocks noGrp="1"/>
          </p:cNvSpPr>
          <p:nvPr>
            <p:ph idx="1"/>
          </p:nvPr>
        </p:nvSpPr>
        <p:spPr/>
        <p:txBody>
          <a:bodyPr>
            <a:normAutofit fontScale="92500" lnSpcReduction="10000"/>
          </a:bodyPr>
          <a:lstStyle/>
          <a:p>
            <a:pPr marL="0" indent="0">
              <a:buNone/>
            </a:pPr>
            <a:r>
              <a:rPr lang="is-IS" b="1" dirty="0"/>
              <a:t>Áhrif</a:t>
            </a:r>
            <a:r>
              <a:rPr lang="is-IS" dirty="0"/>
              <a:t> (e. </a:t>
            </a:r>
            <a:r>
              <a:rPr lang="is-IS" dirty="0" err="1"/>
              <a:t>outcome</a:t>
            </a:r>
            <a:r>
              <a:rPr lang="is-IS" dirty="0"/>
              <a:t>):  </a:t>
            </a:r>
            <a:r>
              <a:rPr lang="is-IS" sz="2800" dirty="0"/>
              <a:t>Atburðir, atvik eða skilyrði utan starfssviðs stofnunar sem skipta máli fyrir hag viðskiptavinarins og almennings. Mælikvarði mælir magn eða tíðni slíkra atvika. Gæði þjónustunnar (e. </a:t>
            </a:r>
            <a:r>
              <a:rPr lang="is-IS" sz="2800" dirty="0" err="1"/>
              <a:t>service</a:t>
            </a:r>
            <a:r>
              <a:rPr lang="is-IS" sz="2800" dirty="0"/>
              <a:t> </a:t>
            </a:r>
            <a:r>
              <a:rPr lang="is-IS" sz="2800" dirty="0" err="1"/>
              <a:t>quality</a:t>
            </a:r>
            <a:r>
              <a:rPr lang="is-IS" sz="2800" dirty="0"/>
              <a:t>) og skilvirkni er hér skilgreint sem hluti áhrifa. Þegar afurðir lýsa því sem að stofnun gerir lýsa áhrif því hvað leiðir af þessum afurðum. </a:t>
            </a:r>
          </a:p>
          <a:p>
            <a:pPr marL="0" indent="0">
              <a:buNone/>
            </a:pPr>
            <a:endParaRPr lang="is-IS" sz="2200" dirty="0"/>
          </a:p>
          <a:p>
            <a:pPr marL="0" indent="0">
              <a:buNone/>
            </a:pPr>
            <a:r>
              <a:rPr lang="is-IS" sz="2800" dirty="0"/>
              <a:t>Dæmi: Fjöldi sjúklinga sem fengu meðferð (e. </a:t>
            </a:r>
            <a:r>
              <a:rPr lang="is-IS" sz="2800" dirty="0" err="1"/>
              <a:t>output</a:t>
            </a:r>
            <a:r>
              <a:rPr lang="is-IS" sz="2800" dirty="0"/>
              <a:t>) </a:t>
            </a:r>
            <a:r>
              <a:rPr lang="is-IS" sz="2800" dirty="0" err="1"/>
              <a:t>vs</a:t>
            </a:r>
            <a:r>
              <a:rPr lang="is-IS" sz="2800" dirty="0"/>
              <a:t>. hlutfall útskrifaðra sjúklinga sem geta séð um sig sjálfir (e. </a:t>
            </a:r>
            <a:r>
              <a:rPr lang="is-IS" sz="2800" dirty="0" err="1"/>
              <a:t>outcome</a:t>
            </a:r>
            <a:r>
              <a:rPr lang="is-IS" sz="2800" dirty="0"/>
              <a:t>).</a:t>
            </a:r>
          </a:p>
        </p:txBody>
      </p:sp>
      <p:sp>
        <p:nvSpPr>
          <p:cNvPr id="2" name="Slide Number Placeholder 1">
            <a:extLst>
              <a:ext uri="{FF2B5EF4-FFF2-40B4-BE49-F238E27FC236}">
                <a16:creationId xmlns:a16="http://schemas.microsoft.com/office/drawing/2014/main" id="{D1E551FE-93C1-46A0-BD74-42DDEE784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637711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Áhrif (e. </a:t>
            </a:r>
            <a:r>
              <a:rPr lang="is-IS" dirty="0" err="1"/>
              <a:t>outcome</a:t>
            </a:r>
            <a:r>
              <a:rPr lang="is-IS" dirty="0"/>
              <a:t>) frh.</a:t>
            </a:r>
          </a:p>
        </p:txBody>
      </p:sp>
      <p:sp>
        <p:nvSpPr>
          <p:cNvPr id="3" name="Content Placeholder 2"/>
          <p:cNvSpPr>
            <a:spLocks noGrp="1"/>
          </p:cNvSpPr>
          <p:nvPr>
            <p:ph idx="1"/>
          </p:nvPr>
        </p:nvSpPr>
        <p:spPr/>
        <p:txBody>
          <a:bodyPr>
            <a:normAutofit lnSpcReduction="10000"/>
          </a:bodyPr>
          <a:lstStyle/>
          <a:p>
            <a:pPr marL="0" indent="0">
              <a:buNone/>
            </a:pPr>
            <a:r>
              <a:rPr lang="is-IS" b="1" dirty="0"/>
              <a:t>Áhrif frh.</a:t>
            </a:r>
            <a:r>
              <a:rPr lang="is-IS" dirty="0"/>
              <a:t> (e. </a:t>
            </a:r>
            <a:r>
              <a:rPr lang="is-IS" dirty="0" err="1"/>
              <a:t>Intermediate</a:t>
            </a:r>
            <a:r>
              <a:rPr lang="is-IS" dirty="0"/>
              <a:t> </a:t>
            </a:r>
            <a:r>
              <a:rPr lang="is-IS" dirty="0" err="1"/>
              <a:t>outcomes</a:t>
            </a:r>
            <a:r>
              <a:rPr lang="is-IS" dirty="0"/>
              <a:t>):  Áhrif sem veðjað er á að stuðli að því að endanlegum áhrifum verði náð. Mörg slík áhrif geta stuðlað að framförum (hreinar götur, færri eldsvoðar).</a:t>
            </a:r>
          </a:p>
          <a:p>
            <a:pPr marL="0" indent="0">
              <a:buNone/>
            </a:pPr>
            <a:endParaRPr lang="is-IS" dirty="0"/>
          </a:p>
          <a:p>
            <a:pPr marL="0" indent="0">
              <a:buNone/>
            </a:pPr>
            <a:r>
              <a:rPr lang="is-IS" b="1" dirty="0"/>
              <a:t>Framfarir </a:t>
            </a:r>
            <a:r>
              <a:rPr lang="is-IS" dirty="0"/>
              <a:t>(e. </a:t>
            </a:r>
            <a:r>
              <a:rPr lang="is-IS" dirty="0" err="1"/>
              <a:t>end-outcomes</a:t>
            </a:r>
            <a:r>
              <a:rPr lang="is-IS" dirty="0"/>
              <a:t>):  Endanleg áhrif sem sóst er eftir; bætt gæði fyrir samfélagið – bætt lífsgæði fyrir fólk. Oftast margar tegundir „framfara“ fyrir hverja þjónustu.</a:t>
            </a:r>
          </a:p>
        </p:txBody>
      </p:sp>
      <p:sp>
        <p:nvSpPr>
          <p:cNvPr id="4" name="Slide Number Placeholder 3">
            <a:extLst>
              <a:ext uri="{FF2B5EF4-FFF2-40B4-BE49-F238E27FC236}">
                <a16:creationId xmlns:a16="http://schemas.microsoft.com/office/drawing/2014/main" id="{72F41933-E7FC-45E9-8047-3DA3B8F3BC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686289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4C4E-08AF-463C-9BF4-2B572F12C773}"/>
              </a:ext>
            </a:extLst>
          </p:cNvPr>
          <p:cNvSpPr>
            <a:spLocks noGrp="1"/>
          </p:cNvSpPr>
          <p:nvPr>
            <p:ph type="title"/>
          </p:nvPr>
        </p:nvSpPr>
        <p:spPr/>
        <p:txBody>
          <a:bodyPr/>
          <a:lstStyle/>
          <a:p>
            <a:r>
              <a:rPr lang="is-IS" dirty="0"/>
              <a:t>Þjónustugæði eru áhrif</a:t>
            </a:r>
          </a:p>
        </p:txBody>
      </p:sp>
      <p:sp>
        <p:nvSpPr>
          <p:cNvPr id="3" name="Content Placeholder 2">
            <a:extLst>
              <a:ext uri="{FF2B5EF4-FFF2-40B4-BE49-F238E27FC236}">
                <a16:creationId xmlns:a16="http://schemas.microsoft.com/office/drawing/2014/main" id="{395A5512-2AB2-401E-B7BA-84138E5A7C9F}"/>
              </a:ext>
            </a:extLst>
          </p:cNvPr>
          <p:cNvSpPr>
            <a:spLocks noGrp="1"/>
          </p:cNvSpPr>
          <p:nvPr>
            <p:ph idx="1"/>
          </p:nvPr>
        </p:nvSpPr>
        <p:spPr/>
        <p:txBody>
          <a:bodyPr>
            <a:normAutofit fontScale="92500" lnSpcReduction="20000"/>
          </a:bodyPr>
          <a:lstStyle/>
          <a:p>
            <a:r>
              <a:rPr lang="is-IS" dirty="0"/>
              <a:t>Biðtími eftir þjónustu</a:t>
            </a:r>
          </a:p>
          <a:p>
            <a:r>
              <a:rPr lang="is-IS" dirty="0"/>
              <a:t>Aðgengi að þjónustunni</a:t>
            </a:r>
          </a:p>
          <a:p>
            <a:pPr lvl="1"/>
            <a:r>
              <a:rPr lang="is-IS" dirty="0"/>
              <a:t>Útstöðvar, vefviðmót</a:t>
            </a:r>
          </a:p>
          <a:p>
            <a:pPr lvl="1"/>
            <a:r>
              <a:rPr lang="is-IS" dirty="0"/>
              <a:t>Opnunartími</a:t>
            </a:r>
          </a:p>
          <a:p>
            <a:pPr lvl="1"/>
            <a:r>
              <a:rPr lang="is-IS" dirty="0"/>
              <a:t>Aðgengi að fólki í þjónustu</a:t>
            </a:r>
          </a:p>
          <a:p>
            <a:r>
              <a:rPr lang="is-IS" dirty="0"/>
              <a:t>Áreiðanleiki þjónustunnar</a:t>
            </a:r>
          </a:p>
          <a:p>
            <a:r>
              <a:rPr lang="is-IS" dirty="0"/>
              <a:t>Kurteisi</a:t>
            </a:r>
          </a:p>
          <a:p>
            <a:r>
              <a:rPr lang="is-IS" dirty="0"/>
              <a:t>Upplýsingagjöf og aðgengi að upplýsingum</a:t>
            </a:r>
          </a:p>
          <a:p>
            <a:r>
              <a:rPr lang="is-IS" dirty="0"/>
              <a:t>Áþreifanlegir þættir; húsnæði, aðstaða og slíkt</a:t>
            </a:r>
          </a:p>
          <a:p>
            <a:r>
              <a:rPr lang="is-IS" dirty="0"/>
              <a:t>Heildarupplifun af þjónustunni</a:t>
            </a:r>
          </a:p>
        </p:txBody>
      </p:sp>
      <p:sp>
        <p:nvSpPr>
          <p:cNvPr id="4" name="Slide Number Placeholder 3">
            <a:extLst>
              <a:ext uri="{FF2B5EF4-FFF2-40B4-BE49-F238E27FC236}">
                <a16:creationId xmlns:a16="http://schemas.microsoft.com/office/drawing/2014/main" id="{A60B973F-2186-49CB-868C-26D471352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2996873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E58B-1ED4-4659-88C8-DA5BB041DAC0}"/>
              </a:ext>
            </a:extLst>
          </p:cNvPr>
          <p:cNvSpPr>
            <a:spLocks noGrp="1"/>
          </p:cNvSpPr>
          <p:nvPr>
            <p:ph type="title"/>
          </p:nvPr>
        </p:nvSpPr>
        <p:spPr>
          <a:xfrm>
            <a:off x="457200" y="274638"/>
            <a:ext cx="8579296" cy="1143000"/>
          </a:xfrm>
        </p:spPr>
        <p:txBody>
          <a:bodyPr>
            <a:normAutofit/>
          </a:bodyPr>
          <a:lstStyle/>
          <a:p>
            <a:r>
              <a:rPr lang="is-IS" dirty="0"/>
              <a:t>Algeng gagnrýni á mælingar á árangri</a:t>
            </a:r>
          </a:p>
        </p:txBody>
      </p:sp>
      <p:sp>
        <p:nvSpPr>
          <p:cNvPr id="3" name="Content Placeholder 2">
            <a:extLst>
              <a:ext uri="{FF2B5EF4-FFF2-40B4-BE49-F238E27FC236}">
                <a16:creationId xmlns:a16="http://schemas.microsoft.com/office/drawing/2014/main" id="{23736270-C8A7-4D39-B35C-9F3BF1D831CA}"/>
              </a:ext>
            </a:extLst>
          </p:cNvPr>
          <p:cNvSpPr>
            <a:spLocks noGrp="1"/>
          </p:cNvSpPr>
          <p:nvPr>
            <p:ph idx="1"/>
          </p:nvPr>
        </p:nvSpPr>
        <p:spPr/>
        <p:txBody>
          <a:bodyPr>
            <a:normAutofit fontScale="85000" lnSpcReduction="20000"/>
          </a:bodyPr>
          <a:lstStyle/>
          <a:p>
            <a:r>
              <a:rPr lang="is-IS" dirty="0"/>
              <a:t>Það er ekki hægt að mæla það sem við gerum</a:t>
            </a:r>
          </a:p>
          <a:p>
            <a:r>
              <a:rPr lang="is-IS" dirty="0"/>
              <a:t>Mælingin er ekki sanngjörn því ég hef ekki fullkomna stjórn á því hver áhrifin verða</a:t>
            </a:r>
          </a:p>
          <a:p>
            <a:r>
              <a:rPr lang="is-IS" dirty="0"/>
              <a:t>Þetta mun kalla á ósanngjarnan samanburð</a:t>
            </a:r>
          </a:p>
          <a:p>
            <a:r>
              <a:rPr lang="is-IS" dirty="0"/>
              <a:t>Mælingar á árangri verða notaðar á neikvæðan hátt til að vinna gegn okkar málefnasviði</a:t>
            </a:r>
          </a:p>
          <a:p>
            <a:r>
              <a:rPr lang="is-IS" dirty="0"/>
              <a:t>Þetta er bara bóla</a:t>
            </a:r>
          </a:p>
          <a:p>
            <a:r>
              <a:rPr lang="is-IS" dirty="0"/>
              <a:t>Við getum ekki nálgast mælingarnar</a:t>
            </a:r>
          </a:p>
          <a:p>
            <a:r>
              <a:rPr lang="is-IS" dirty="0"/>
              <a:t>Við höfum ekki starfsfólk til að safna upplýsingum</a:t>
            </a:r>
          </a:p>
          <a:p>
            <a:r>
              <a:rPr lang="is-IS" dirty="0"/>
              <a:t>Það er ekki hægt að mæla forvarnir</a:t>
            </a:r>
          </a:p>
          <a:p>
            <a:r>
              <a:rPr lang="is-IS" dirty="0"/>
              <a:t>Þetta er ekki á okkar ábyrgð</a:t>
            </a:r>
          </a:p>
        </p:txBody>
      </p:sp>
      <p:sp>
        <p:nvSpPr>
          <p:cNvPr id="4" name="Slide Number Placeholder 3">
            <a:extLst>
              <a:ext uri="{FF2B5EF4-FFF2-40B4-BE49-F238E27FC236}">
                <a16:creationId xmlns:a16="http://schemas.microsoft.com/office/drawing/2014/main" id="{865F2127-29A1-4587-9771-4F7978D3D6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651689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1652B-FDEB-4040-B58C-378F0E0030F9}"/>
              </a:ext>
            </a:extLst>
          </p:cNvPr>
          <p:cNvSpPr>
            <a:spLocks noGrp="1"/>
          </p:cNvSpPr>
          <p:nvPr>
            <p:ph type="title"/>
          </p:nvPr>
        </p:nvSpPr>
        <p:spPr/>
        <p:txBody>
          <a:bodyPr/>
          <a:lstStyle/>
          <a:p>
            <a:r>
              <a:rPr lang="is-IS" dirty="0"/>
              <a:t>Mælikvarðar</a:t>
            </a:r>
          </a:p>
        </p:txBody>
      </p:sp>
      <p:sp>
        <p:nvSpPr>
          <p:cNvPr id="5" name="Content Placeholder 4">
            <a:extLst>
              <a:ext uri="{FF2B5EF4-FFF2-40B4-BE49-F238E27FC236}">
                <a16:creationId xmlns:a16="http://schemas.microsoft.com/office/drawing/2014/main" id="{FD713723-95B9-40AD-A265-F06D0EF614B2}"/>
              </a:ext>
            </a:extLst>
          </p:cNvPr>
          <p:cNvSpPr>
            <a:spLocks noGrp="1"/>
          </p:cNvSpPr>
          <p:nvPr>
            <p:ph idx="1"/>
          </p:nvPr>
        </p:nvSpPr>
        <p:spPr/>
        <p:txBody>
          <a:bodyPr>
            <a:normAutofit fontScale="70000" lnSpcReduction="20000"/>
          </a:bodyPr>
          <a:lstStyle/>
          <a:p>
            <a:pPr marL="0" indent="0">
              <a:buNone/>
            </a:pPr>
            <a:r>
              <a:rPr lang="is-IS" b="1" dirty="0"/>
              <a:t>Að hámarki þrír við hvert markmið.</a:t>
            </a:r>
          </a:p>
          <a:p>
            <a:pPr marL="0" indent="0">
              <a:buNone/>
            </a:pPr>
            <a:r>
              <a:rPr lang="is-IS" dirty="0"/>
              <a:t>Hvaða mælikvarða hyggst stofnunin nota til að </a:t>
            </a:r>
            <a:r>
              <a:rPr lang="is-IS" b="1" dirty="0"/>
              <a:t>meta árangur</a:t>
            </a:r>
            <a:r>
              <a:rPr lang="is-IS" dirty="0"/>
              <a:t>? Hafa skal </a:t>
            </a:r>
            <a:r>
              <a:rPr lang="is-IS" b="1" dirty="0"/>
              <a:t>til hliðsjónar </a:t>
            </a:r>
            <a:r>
              <a:rPr lang="is-IS" dirty="0"/>
              <a:t>þá mælikvarða sem skilgreindir eru í stefnu fyrir málaflokk. </a:t>
            </a:r>
          </a:p>
          <a:p>
            <a:pPr marL="0" indent="0">
              <a:buNone/>
            </a:pPr>
            <a:endParaRPr lang="is-IS" dirty="0"/>
          </a:p>
          <a:p>
            <a:pPr marL="0" indent="0">
              <a:buNone/>
            </a:pPr>
            <a:r>
              <a:rPr lang="is-IS" dirty="0"/>
              <a:t>Hvaða gögn verða lögð </a:t>
            </a:r>
            <a:r>
              <a:rPr lang="is-IS" b="1" dirty="0"/>
              <a:t>til grundvallar </a:t>
            </a:r>
            <a:r>
              <a:rPr lang="is-IS" dirty="0"/>
              <a:t>við mælingar? Ef ekki liggja fyrir </a:t>
            </a:r>
            <a:r>
              <a:rPr lang="is-IS" dirty="0" err="1"/>
              <a:t>nýtanleg</a:t>
            </a:r>
            <a:r>
              <a:rPr lang="is-IS" dirty="0"/>
              <a:t> gögn skal gera grein fyrir hvernig þeirra verði aflað, t.d. með </a:t>
            </a:r>
            <a:r>
              <a:rPr lang="is-IS" b="1" dirty="0"/>
              <a:t>framkvæmd kannana </a:t>
            </a:r>
            <a:r>
              <a:rPr lang="is-IS" dirty="0"/>
              <a:t>eða söfnun og skráningu </a:t>
            </a:r>
            <a:r>
              <a:rPr lang="is-IS" b="1" dirty="0"/>
              <a:t>upplýsinga</a:t>
            </a:r>
            <a:r>
              <a:rPr lang="is-IS" dirty="0"/>
              <a:t>.</a:t>
            </a:r>
          </a:p>
          <a:p>
            <a:pPr marL="0" indent="0">
              <a:buNone/>
            </a:pPr>
            <a:endParaRPr lang="is-IS" dirty="0"/>
          </a:p>
          <a:p>
            <a:pPr marL="0" indent="0">
              <a:buNone/>
            </a:pPr>
            <a:r>
              <a:rPr lang="is-IS" dirty="0"/>
              <a:t>Gera skal grein fyrir því hver staða mælikvarða var á síðastliðnu ári og eftir því sem mögulegt er hver staðan er á yfirstandandi ári. Jafnframt skal </a:t>
            </a:r>
            <a:r>
              <a:rPr lang="is-IS" b="1" dirty="0"/>
              <a:t>skilgreina viðmið</a:t>
            </a:r>
            <a:r>
              <a:rPr lang="is-IS" dirty="0"/>
              <a:t>, þ.e. töluleg markmið fyrir hvert af næstu þremur árum.</a:t>
            </a:r>
          </a:p>
          <a:p>
            <a:pPr marL="0" indent="0">
              <a:buNone/>
            </a:pPr>
            <a:endParaRPr lang="is-IS" dirty="0"/>
          </a:p>
        </p:txBody>
      </p:sp>
    </p:spTree>
    <p:extLst>
      <p:ext uri="{BB962C8B-B14F-4D97-AF65-F5344CB8AC3E}">
        <p14:creationId xmlns:p14="http://schemas.microsoft.com/office/powerpoint/2010/main" val="3883529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Framhaldsskólinn að Horni, Lúðrasveit</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Minnka brottfall nýnema úr námi</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Mælikvarðar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a:xfrm>
            <a:off x="4645025" y="2174875"/>
            <a:ext cx="4175447" cy="3951288"/>
          </a:xfrm>
        </p:spPr>
        <p:txBody>
          <a:bodyPr>
            <a:normAutofit/>
          </a:bodyPr>
          <a:lstStyle/>
          <a:p>
            <a:r>
              <a:rPr lang="is-IS" sz="2000" dirty="0"/>
              <a:t>Hlutfall nýnema sem innritast á annað ár strax að loknu fyrsta ári</a:t>
            </a:r>
          </a:p>
          <a:p>
            <a:r>
              <a:rPr lang="is-IS" sz="2000" dirty="0"/>
              <a:t>Hlutfall nemenda af erlendum uppruna í ÍSA námi sem stenst inntökuskilyrði á námsbrautir á 2.-3. hæfniþrepi</a:t>
            </a:r>
          </a:p>
          <a:p>
            <a:r>
              <a:rPr lang="is-IS" sz="2000" dirty="0"/>
              <a:t>Fjöldi nemenda sem stenst inntökuskilyrði í löggilt iðnnám eftir sameiginlegt undirbúningsnám</a:t>
            </a:r>
          </a:p>
        </p:txBody>
      </p:sp>
      <p:pic>
        <p:nvPicPr>
          <p:cNvPr id="3" name="Picture 2">
            <a:extLst>
              <a:ext uri="{FF2B5EF4-FFF2-40B4-BE49-F238E27FC236}">
                <a16:creationId xmlns:a16="http://schemas.microsoft.com/office/drawing/2014/main" id="{38B23E96-9AA7-4F2C-8671-F6768AA7FDD0}"/>
              </a:ext>
            </a:extLst>
          </p:cNvPr>
          <p:cNvPicPr>
            <a:picLocks noChangeAspect="1"/>
          </p:cNvPicPr>
          <p:nvPr/>
        </p:nvPicPr>
        <p:blipFill>
          <a:blip r:embed="rId3"/>
          <a:stretch>
            <a:fillRect/>
          </a:stretch>
        </p:blipFill>
        <p:spPr>
          <a:xfrm>
            <a:off x="-12576" y="2711971"/>
            <a:ext cx="9144000" cy="2172689"/>
          </a:xfrm>
          <a:prstGeom prst="rect">
            <a:avLst/>
          </a:prstGeom>
        </p:spPr>
      </p:pic>
      <p:sp>
        <p:nvSpPr>
          <p:cNvPr id="8" name="TextBox 1">
            <a:extLst>
              <a:ext uri="{FF2B5EF4-FFF2-40B4-BE49-F238E27FC236}">
                <a16:creationId xmlns:a16="http://schemas.microsoft.com/office/drawing/2014/main" id="{F055F030-EE01-425F-B60A-4ACB28A5FAC8}"/>
              </a:ext>
            </a:extLst>
          </p:cNvPr>
          <p:cNvSpPr txBox="1"/>
          <p:nvPr/>
        </p:nvSpPr>
        <p:spPr>
          <a:xfrm>
            <a:off x="6588224" y="6178993"/>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36848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Tollstjóri</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Auka skilvirkni og árangur í innheimtu skatta og gjalda</a:t>
            </a:r>
          </a:p>
          <a:p>
            <a:pPr marL="457200" indent="-457200">
              <a:buFont typeface="+mj-lt"/>
              <a:buAutoNum type="arabicPeriod"/>
            </a:pPr>
            <a:endParaRPr lang="is-IS" sz="2000" dirty="0"/>
          </a:p>
          <a:p>
            <a:pPr marL="0" indent="0">
              <a:buNone/>
            </a:pPr>
            <a:endParaRPr lang="is-IS" sz="2000" dirty="0"/>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Mælikvarðar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r>
              <a:rPr lang="is-IS" sz="2000" dirty="0"/>
              <a:t>Innheimtuárangur á landsvísu vegna álagningar ársins sem hlutfall af </a:t>
            </a:r>
            <a:r>
              <a:rPr lang="is-IS" sz="2000" dirty="0" err="1"/>
              <a:t>álögðum</a:t>
            </a:r>
            <a:r>
              <a:rPr lang="is-IS" sz="2000" dirty="0"/>
              <a:t> gjöldum fyrra árs sem eru innheimt þann 31. desember í skilgreindum gjaldflokkum.</a:t>
            </a:r>
          </a:p>
          <a:p>
            <a:pPr marL="0" indent="0">
              <a:buNone/>
            </a:pPr>
            <a:endParaRPr lang="is-IS" sz="2000" dirty="0"/>
          </a:p>
          <a:p>
            <a:pPr marL="0" indent="0">
              <a:buNone/>
            </a:pPr>
            <a:endParaRPr lang="is-IS" sz="2000" dirty="0"/>
          </a:p>
        </p:txBody>
      </p:sp>
      <p:pic>
        <p:nvPicPr>
          <p:cNvPr id="3" name="Picture 2">
            <a:extLst>
              <a:ext uri="{FF2B5EF4-FFF2-40B4-BE49-F238E27FC236}">
                <a16:creationId xmlns:a16="http://schemas.microsoft.com/office/drawing/2014/main" id="{20CCB558-ACBB-4D2C-9434-7DD0DEA3249D}"/>
              </a:ext>
            </a:extLst>
          </p:cNvPr>
          <p:cNvPicPr>
            <a:picLocks noChangeAspect="1"/>
          </p:cNvPicPr>
          <p:nvPr/>
        </p:nvPicPr>
        <p:blipFill>
          <a:blip r:embed="rId3"/>
          <a:stretch>
            <a:fillRect/>
          </a:stretch>
        </p:blipFill>
        <p:spPr>
          <a:xfrm>
            <a:off x="-12166" y="2868936"/>
            <a:ext cx="9144000" cy="2453951"/>
          </a:xfrm>
          <a:prstGeom prst="rect">
            <a:avLst/>
          </a:prstGeom>
        </p:spPr>
      </p:pic>
    </p:spTree>
    <p:extLst>
      <p:ext uri="{BB962C8B-B14F-4D97-AF65-F5344CB8AC3E}">
        <p14:creationId xmlns:p14="http://schemas.microsoft.com/office/powerpoint/2010/main" val="36702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Þjóðskrá</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fontScale="92500"/>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Rafræn þjónusta er ávallt fyrsti valkostur Þjóðskrár Íslands. Viðskiptavinir geta lokið afgreiðslu sinna mála á netinu og vottorð og tilkynningar eru rafrænar.</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fontScale="92500"/>
          </a:bodyPr>
          <a:lstStyle/>
          <a:p>
            <a:r>
              <a:rPr lang="is-IS" dirty="0"/>
              <a:t>Tengist markmiði málaflokks</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r>
              <a:rPr lang="is-IS" sz="2000" dirty="0"/>
              <a:t>Fjöldi rafrænna auðkenninga í auðkenningaþjónustu</a:t>
            </a:r>
          </a:p>
          <a:p>
            <a:r>
              <a:rPr lang="is-IS" sz="2000" dirty="0"/>
              <a:t>Fjöldi þjónustuveitenda/stofnana í rafrænu pósthólfi Ísland.is</a:t>
            </a:r>
          </a:p>
          <a:p>
            <a:r>
              <a:rPr lang="is-IS" sz="2000" dirty="0"/>
              <a:t>Hlutfall þeirra sem nýta sér rafræna þjónustu fyrir breytingar á skráningu í þjóðskrá</a:t>
            </a:r>
          </a:p>
          <a:p>
            <a:r>
              <a:rPr lang="is-IS" sz="2000" dirty="0"/>
              <a:t>Öll vottorð og tilkynningar úr þjóðskrá og fasteignaskrá afhent með rafrænum hætti á Ísland.is</a:t>
            </a:r>
          </a:p>
        </p:txBody>
      </p:sp>
      <p:pic>
        <p:nvPicPr>
          <p:cNvPr id="3" name="Picture 2">
            <a:extLst>
              <a:ext uri="{FF2B5EF4-FFF2-40B4-BE49-F238E27FC236}">
                <a16:creationId xmlns:a16="http://schemas.microsoft.com/office/drawing/2014/main" id="{D467B6F2-56F4-41C4-A175-369D0F8F512C}"/>
              </a:ext>
            </a:extLst>
          </p:cNvPr>
          <p:cNvPicPr>
            <a:picLocks noChangeAspect="1"/>
          </p:cNvPicPr>
          <p:nvPr/>
        </p:nvPicPr>
        <p:blipFill>
          <a:blip r:embed="rId3"/>
          <a:stretch>
            <a:fillRect/>
          </a:stretch>
        </p:blipFill>
        <p:spPr>
          <a:xfrm>
            <a:off x="0" y="4150519"/>
            <a:ext cx="9144000" cy="2161990"/>
          </a:xfrm>
          <a:prstGeom prst="rect">
            <a:avLst/>
          </a:prstGeom>
        </p:spPr>
      </p:pic>
    </p:spTree>
    <p:extLst>
      <p:ext uri="{BB962C8B-B14F-4D97-AF65-F5344CB8AC3E}">
        <p14:creationId xmlns:p14="http://schemas.microsoft.com/office/powerpoint/2010/main" val="286560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Skilyrði fyrir vali á mælikvarða</a:t>
            </a:r>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r>
              <a:rPr lang="is-IS" b="1" i="1" dirty="0"/>
              <a:t>Tenging</a:t>
            </a:r>
            <a:r>
              <a:rPr lang="is-IS" dirty="0"/>
              <a:t> við hlutverk, framtíðarsýn og afurðir málefnasviðs/verkefnis/ stofnunar. </a:t>
            </a:r>
          </a:p>
          <a:p>
            <a:pPr lvl="1"/>
            <a:r>
              <a:rPr lang="is-IS" dirty="0"/>
              <a:t>Skiptir þessi mælikvarði máli?  </a:t>
            </a:r>
          </a:p>
          <a:p>
            <a:pPr lvl="1"/>
            <a:r>
              <a:rPr lang="is-IS" dirty="0"/>
              <a:t>Mælir hann samfélagslegan ábata?  </a:t>
            </a:r>
          </a:p>
          <a:p>
            <a:pPr lvl="1"/>
            <a:r>
              <a:rPr lang="is-IS" dirty="0"/>
              <a:t>Styður hann við stefnu málefnasviðsins?</a:t>
            </a:r>
          </a:p>
          <a:p>
            <a:r>
              <a:rPr lang="is-IS" b="1" i="1" dirty="0"/>
              <a:t>Mikilvægi</a:t>
            </a:r>
            <a:r>
              <a:rPr lang="is-IS" dirty="0"/>
              <a:t> fyrir afurðina.  </a:t>
            </a:r>
          </a:p>
          <a:p>
            <a:pPr lvl="1"/>
            <a:r>
              <a:rPr lang="is-IS" dirty="0"/>
              <a:t>Mælir hann mikilvægan hluta afurðar?</a:t>
            </a:r>
          </a:p>
          <a:p>
            <a:pPr lvl="1"/>
            <a:r>
              <a:rPr lang="is-IS" dirty="0"/>
              <a:t>Byggir hann á greiningarvinnu?</a:t>
            </a:r>
          </a:p>
          <a:p>
            <a:r>
              <a:rPr lang="is-IS" b="1" i="1" dirty="0" err="1"/>
              <a:t>Auðskiljanleiki</a:t>
            </a:r>
            <a:r>
              <a:rPr lang="is-IS" dirty="0"/>
              <a:t>.</a:t>
            </a:r>
          </a:p>
          <a:p>
            <a:pPr lvl="1"/>
            <a:r>
              <a:rPr lang="is-IS" dirty="0"/>
              <a:t>Hversu auðskiljanlegur er hann fyrir notendur þess sem mæla á?</a:t>
            </a:r>
          </a:p>
          <a:p>
            <a:r>
              <a:rPr lang="is-IS" dirty="0"/>
              <a:t>Er hann settur fram á </a:t>
            </a:r>
            <a:r>
              <a:rPr lang="is-IS" b="1" i="1" dirty="0"/>
              <a:t>jákvæðan</a:t>
            </a:r>
            <a:r>
              <a:rPr lang="is-IS" dirty="0"/>
              <a:t> hátt? </a:t>
            </a:r>
          </a:p>
          <a:p>
            <a:pPr lvl="1"/>
            <a:r>
              <a:rPr lang="is-IS" dirty="0"/>
              <a:t>Fjöldi framtala skilað á réttum tíma í stað fjölda áætlana</a:t>
            </a:r>
          </a:p>
          <a:p>
            <a:r>
              <a:rPr lang="is-IS" dirty="0"/>
              <a:t>Hversu </a:t>
            </a:r>
            <a:r>
              <a:rPr lang="is-IS" b="1" i="1" dirty="0"/>
              <a:t>mikil áhrif </a:t>
            </a:r>
            <a:r>
              <a:rPr lang="is-IS" dirty="0"/>
              <a:t>hefur ráðuneyti/stofnun á afurðina</a:t>
            </a:r>
          </a:p>
          <a:p>
            <a:pPr lvl="1"/>
            <a:r>
              <a:rPr lang="is-IS" dirty="0"/>
              <a:t>Fullkomin áhrif eru tálsýn</a:t>
            </a:r>
          </a:p>
          <a:p>
            <a:pPr lvl="1"/>
            <a:r>
              <a:rPr lang="is-IS" dirty="0"/>
              <a:t>Sjaldgæft er að hafa fullkomin áhrif, sérstaklega á framfarir (e. </a:t>
            </a:r>
            <a:r>
              <a:rPr lang="is-IS" dirty="0" err="1"/>
              <a:t>end</a:t>
            </a:r>
            <a:r>
              <a:rPr lang="is-IS" dirty="0"/>
              <a:t> </a:t>
            </a:r>
            <a:r>
              <a:rPr lang="is-IS" dirty="0" err="1"/>
              <a:t>outcome</a:t>
            </a:r>
            <a:r>
              <a:rPr lang="is-IS" dirty="0"/>
              <a:t>)</a:t>
            </a:r>
          </a:p>
        </p:txBody>
      </p:sp>
      <p:sp>
        <p:nvSpPr>
          <p:cNvPr id="5" name="Slide Number Placeholder 4">
            <a:extLst>
              <a:ext uri="{FF2B5EF4-FFF2-40B4-BE49-F238E27FC236}">
                <a16:creationId xmlns:a16="http://schemas.microsoft.com/office/drawing/2014/main" id="{D18E8A0C-AEAC-44EF-9B85-E7C8C8E31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2987785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a:t>Skilyrði fyrir vali á mælikvarða</a:t>
            </a:r>
            <a:br>
              <a:rPr lang="is-IS" dirty="0"/>
            </a:br>
            <a:r>
              <a:rPr lang="is-IS" sz="2700" dirty="0"/>
              <a:t>frh.</a:t>
            </a:r>
            <a:endParaRPr lang="is-IS"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r>
              <a:rPr lang="is-IS" b="1" i="1" dirty="0" err="1"/>
              <a:t>Aðgengileiki</a:t>
            </a:r>
            <a:r>
              <a:rPr lang="is-IS" dirty="0"/>
              <a:t> gagnaöflunar/mælingar.</a:t>
            </a:r>
          </a:p>
          <a:p>
            <a:r>
              <a:rPr lang="is-IS" dirty="0"/>
              <a:t>Er hann </a:t>
            </a:r>
            <a:r>
              <a:rPr lang="is-IS" b="1" i="1" dirty="0"/>
              <a:t>einstakur</a:t>
            </a:r>
            <a:r>
              <a:rPr lang="is-IS" dirty="0"/>
              <a:t> eða eru aðrir sem mæla svipuð áhrif?</a:t>
            </a:r>
          </a:p>
          <a:p>
            <a:r>
              <a:rPr lang="is-IS" dirty="0"/>
              <a:t>Er auðvelt að hagræða honum?</a:t>
            </a:r>
          </a:p>
          <a:p>
            <a:r>
              <a:rPr lang="is-IS" dirty="0"/>
              <a:t>Hversu </a:t>
            </a:r>
            <a:r>
              <a:rPr lang="is-IS" b="1" i="1" dirty="0"/>
              <a:t>heildstæðir</a:t>
            </a:r>
            <a:r>
              <a:rPr lang="is-IS" dirty="0"/>
              <a:t> eru mælikvarðarnir þegar horft er á þá í samhengi?  </a:t>
            </a:r>
          </a:p>
          <a:p>
            <a:pPr lvl="1"/>
            <a:r>
              <a:rPr lang="is-IS" dirty="0"/>
              <a:t>Saman ættu mælikvarðarnir að ná yfir alla eða flesta þætti þjónustunnar sem skipta notandann máli, t.d. er þjónustan veitt innan tímamarka?  </a:t>
            </a:r>
          </a:p>
          <a:p>
            <a:pPr lvl="1"/>
            <a:r>
              <a:rPr lang="is-IS" dirty="0"/>
              <a:t>Taka þarf tillit til neikvæðra afleiðinga, t.d. áreitis sem fylgir handtökum, ákærum eða skattrannsóknum.  </a:t>
            </a:r>
          </a:p>
          <a:p>
            <a:pPr lvl="1"/>
            <a:r>
              <a:rPr lang="is-IS" dirty="0"/>
              <a:t>Þar sem hætta er á neikvæðum afleiðingum ætti að fylgjast með t.d. kvörtunum.</a:t>
            </a:r>
          </a:p>
          <a:p>
            <a:pPr lvl="1"/>
            <a:r>
              <a:rPr lang="is-IS" dirty="0"/>
              <a:t>Er gert ráð fyrir að sækja </a:t>
            </a:r>
            <a:r>
              <a:rPr lang="is-IS" dirty="0" err="1"/>
              <a:t>endurgjöf</a:t>
            </a:r>
            <a:r>
              <a:rPr lang="is-IS" dirty="0"/>
              <a:t> frá viðskiptavinum?</a:t>
            </a:r>
          </a:p>
          <a:p>
            <a:r>
              <a:rPr lang="is-IS" b="1" i="1" dirty="0"/>
              <a:t>Kostnaður</a:t>
            </a:r>
            <a:r>
              <a:rPr lang="is-IS" dirty="0"/>
              <a:t> við mælingar og gagnaöflun.  </a:t>
            </a:r>
          </a:p>
          <a:p>
            <a:pPr lvl="1"/>
            <a:r>
              <a:rPr lang="is-IS" dirty="0"/>
              <a:t>Notist á varfærinn hátt, stundum eru kostnaðarsömustu mælikvarðarnir þeir bestu.</a:t>
            </a:r>
          </a:p>
        </p:txBody>
      </p:sp>
      <p:sp>
        <p:nvSpPr>
          <p:cNvPr id="5" name="Slide Number Placeholder 4">
            <a:extLst>
              <a:ext uri="{FF2B5EF4-FFF2-40B4-BE49-F238E27FC236}">
                <a16:creationId xmlns:a16="http://schemas.microsoft.com/office/drawing/2014/main" id="{D506AFCD-9A92-4691-A9D7-60A5A3683F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66427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1600" y="122556"/>
            <a:ext cx="7988628" cy="1310847"/>
          </a:xfrm>
          <a:prstGeom prst="rect">
            <a:avLst/>
          </a:prstGeom>
        </p:spPr>
        <p:txBody>
          <a:bodyPr vert="horz" lIns="91440" tIns="45720" rIns="91440" bIns="45720" rtlCol="0" anchor="ctr" anchorCtr="0">
            <a:noAutofit/>
          </a:bodyPr>
          <a:lstStyle>
            <a:lvl1pPr algn="l" defTabSz="914400" rtl="0" eaLnBrk="1" latinLnBrk="0" hangingPunct="1">
              <a:lnSpc>
                <a:spcPts val="2000"/>
              </a:lnSpc>
              <a:spcBef>
                <a:spcPct val="0"/>
              </a:spcBef>
              <a:buNone/>
              <a:defRPr sz="2400" b="0" i="0" kern="1200">
                <a:solidFill>
                  <a:srgbClr val="F3F2E9"/>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s-IS" sz="3200" b="0" i="0" u="none" strike="noStrike" kern="1200" cap="none" spc="0" normalizeH="0" baseline="0" noProof="0" dirty="0">
                <a:ln>
                  <a:noFill/>
                </a:ln>
                <a:solidFill>
                  <a:srgbClr val="C84700"/>
                </a:solidFill>
                <a:effectLst/>
                <a:uLnTx/>
                <a:uFillTx/>
                <a:latin typeface="Gill Sans MT"/>
                <a:ea typeface="+mj-ea"/>
                <a:cs typeface="+mj-cs"/>
              </a:rPr>
              <a:t>Stefnumótun (e. </a:t>
            </a:r>
            <a:r>
              <a:rPr kumimoji="0" lang="is-IS" sz="3200" b="0" i="0" u="none" strike="noStrike" kern="1200" cap="none" spc="0" normalizeH="0" baseline="0" noProof="0" dirty="0" err="1">
                <a:ln>
                  <a:noFill/>
                </a:ln>
                <a:solidFill>
                  <a:srgbClr val="C84700"/>
                </a:solidFill>
                <a:effectLst/>
                <a:uLnTx/>
                <a:uFillTx/>
                <a:latin typeface="Gill Sans MT"/>
                <a:ea typeface="+mj-ea"/>
                <a:cs typeface="+mj-cs"/>
              </a:rPr>
              <a:t>Policy</a:t>
            </a:r>
            <a:r>
              <a:rPr kumimoji="0" lang="is-IS" sz="3200" b="0" i="0" u="none" strike="noStrike" kern="1200" cap="none" spc="0" normalizeH="0" baseline="0" noProof="0" dirty="0">
                <a:ln>
                  <a:noFill/>
                </a:ln>
                <a:solidFill>
                  <a:srgbClr val="C84700"/>
                </a:solidFill>
                <a:effectLst/>
                <a:uLnTx/>
                <a:uFillTx/>
                <a:latin typeface="Gill Sans MT"/>
                <a:ea typeface="+mj-ea"/>
                <a:cs typeface="+mj-cs"/>
              </a:rPr>
              <a:t> </a:t>
            </a:r>
            <a:r>
              <a:rPr kumimoji="0" lang="is-IS" sz="3200" b="0" i="0" u="none" strike="noStrike" kern="1200" cap="none" spc="0" normalizeH="0" baseline="0" noProof="0" dirty="0" err="1">
                <a:ln>
                  <a:noFill/>
                </a:ln>
                <a:solidFill>
                  <a:srgbClr val="C84700"/>
                </a:solidFill>
                <a:effectLst/>
                <a:uLnTx/>
                <a:uFillTx/>
                <a:latin typeface="Gill Sans MT"/>
                <a:ea typeface="+mj-ea"/>
                <a:cs typeface="+mj-cs"/>
              </a:rPr>
              <a:t>Making</a:t>
            </a:r>
            <a:r>
              <a:rPr kumimoji="0" lang="is-IS" sz="3200" b="0" i="0" u="none" strike="noStrike" kern="1200" cap="none" spc="0" normalizeH="0" baseline="0" noProof="0" dirty="0">
                <a:ln>
                  <a:noFill/>
                </a:ln>
                <a:solidFill>
                  <a:srgbClr val="C84700"/>
                </a:solidFill>
                <a:effectLst/>
                <a:uLnTx/>
                <a:uFillTx/>
                <a:latin typeface="Gill Sans MT"/>
                <a:ea typeface="+mj-ea"/>
                <a:cs typeface="+mj-cs"/>
              </a:rPr>
              <a:t>)</a:t>
            </a:r>
            <a:br>
              <a:rPr kumimoji="0" lang="is-IS" sz="1100" b="0" i="0" u="none" strike="noStrike" kern="1200" cap="none" spc="0" normalizeH="0" baseline="0" noProof="0" dirty="0">
                <a:ln>
                  <a:noFill/>
                </a:ln>
                <a:solidFill>
                  <a:srgbClr val="C84700"/>
                </a:solidFill>
                <a:effectLst/>
                <a:uLnTx/>
                <a:uFillTx/>
                <a:latin typeface="Gill Sans MT"/>
                <a:ea typeface="+mj-ea"/>
                <a:cs typeface="+mj-cs"/>
              </a:rPr>
            </a:br>
            <a:r>
              <a:rPr kumimoji="0" lang="is-IS" sz="1100" b="0" i="0" u="none" strike="noStrike" kern="1200" cap="none" spc="0" normalizeH="0" baseline="0" noProof="0" dirty="0">
                <a:ln>
                  <a:noFill/>
                </a:ln>
                <a:solidFill>
                  <a:srgbClr val="C84700"/>
                </a:solidFill>
                <a:effectLst/>
                <a:uLnTx/>
                <a:uFillTx/>
                <a:latin typeface="Gill Sans MT"/>
                <a:ea typeface="+mj-ea"/>
                <a:cs typeface="+mj-cs"/>
              </a:rPr>
              <a:t>Opinber stefnumótun er ferli þar sem leitast er við að meta núverandi stöðu, setja fram framtíðarsýn og velja bestu leið að henni.</a:t>
            </a:r>
          </a:p>
        </p:txBody>
      </p:sp>
      <p:cxnSp>
        <p:nvCxnSpPr>
          <p:cNvPr id="9" name="Straight Arrow Connector 8"/>
          <p:cNvCxnSpPr/>
          <p:nvPr/>
        </p:nvCxnSpPr>
        <p:spPr>
          <a:xfrm flipV="1">
            <a:off x="1259632" y="2420888"/>
            <a:ext cx="0" cy="3240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1259632" y="5661248"/>
            <a:ext cx="65527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Cloud 13"/>
          <p:cNvSpPr/>
          <p:nvPr/>
        </p:nvSpPr>
        <p:spPr>
          <a:xfrm>
            <a:off x="5885613" y="1613110"/>
            <a:ext cx="3096344" cy="187220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black"/>
                </a:solidFill>
                <a:effectLst/>
                <a:uLnTx/>
                <a:uFillTx/>
                <a:latin typeface="Gill Sans MT"/>
                <a:ea typeface="+mn-ea"/>
                <a:cs typeface="+mn-cs"/>
              </a:rPr>
              <a:t>Framtíðarsýn</a:t>
            </a:r>
            <a:br>
              <a:rPr kumimoji="0" lang="is-IS" sz="1800" b="0" i="0" u="none" strike="noStrike" kern="1200" cap="none" spc="0" normalizeH="0" baseline="0" noProof="0" dirty="0">
                <a:ln>
                  <a:noFill/>
                </a:ln>
                <a:solidFill>
                  <a:prstClr val="black"/>
                </a:solidFill>
                <a:effectLst/>
                <a:uLnTx/>
                <a:uFillTx/>
                <a:latin typeface="Gill Sans MT"/>
                <a:ea typeface="+mn-ea"/>
                <a:cs typeface="+mn-cs"/>
              </a:rPr>
            </a:br>
            <a:r>
              <a:rPr kumimoji="0" lang="is-IS" sz="1400" b="0" i="0" u="none" strike="noStrike" kern="1200" cap="none" spc="0" normalizeH="0" baseline="0" noProof="0" dirty="0">
                <a:ln>
                  <a:noFill/>
                </a:ln>
                <a:solidFill>
                  <a:prstClr val="black"/>
                </a:solidFill>
                <a:effectLst/>
                <a:uLnTx/>
                <a:uFillTx/>
                <a:latin typeface="Gill Sans MT"/>
                <a:ea typeface="+mn-ea"/>
                <a:cs typeface="+mn-cs"/>
              </a:rPr>
              <a:t>Hver verður staðan 2022?</a:t>
            </a:r>
            <a:endParaRPr kumimoji="0" lang="is-I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5" name="Rectangle: Single Corner Snipped 14"/>
          <p:cNvSpPr/>
          <p:nvPr/>
        </p:nvSpPr>
        <p:spPr>
          <a:xfrm>
            <a:off x="1907704" y="4365104"/>
            <a:ext cx="1512168" cy="1008112"/>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black"/>
                </a:solidFill>
                <a:effectLst/>
                <a:uLnTx/>
                <a:uFillTx/>
                <a:latin typeface="Gill Sans MT"/>
                <a:ea typeface="+mn-ea"/>
                <a:cs typeface="+mn-cs"/>
              </a:rPr>
              <a:t>Núverandi staða</a:t>
            </a:r>
          </a:p>
        </p:txBody>
      </p:sp>
      <p:sp>
        <p:nvSpPr>
          <p:cNvPr id="25" name="Arc 24"/>
          <p:cNvSpPr/>
          <p:nvPr/>
        </p:nvSpPr>
        <p:spPr>
          <a:xfrm flipH="1">
            <a:off x="2555776" y="2243509"/>
            <a:ext cx="4894753" cy="3504269"/>
          </a:xfrm>
          <a:prstGeom prst="arc">
            <a:avLst>
              <a:gd name="adj1" fmla="val 14974414"/>
              <a:gd name="adj2" fmla="val 93036"/>
            </a:avLst>
          </a:prstGeom>
          <a:ln>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Gill Sans MT"/>
              <a:ea typeface="+mn-ea"/>
              <a:cs typeface="+mn-cs"/>
            </a:endParaRPr>
          </a:p>
        </p:txBody>
      </p:sp>
      <p:cxnSp>
        <p:nvCxnSpPr>
          <p:cNvPr id="27" name="Straight Arrow Connector 26"/>
          <p:cNvCxnSpPr/>
          <p:nvPr/>
        </p:nvCxnSpPr>
        <p:spPr>
          <a:xfrm flipV="1">
            <a:off x="3563888" y="2822478"/>
            <a:ext cx="2321725" cy="154262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3751272" y="3933056"/>
            <a:ext cx="964744"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4188276" y="3593791"/>
            <a:ext cx="964744" cy="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4766337" y="3221891"/>
            <a:ext cx="964744" cy="0"/>
          </a:xfrm>
          <a:prstGeom prst="line">
            <a:avLst/>
          </a:prstGeom>
        </p:spPr>
        <p:style>
          <a:lnRef idx="2">
            <a:schemeClr val="dk1"/>
          </a:lnRef>
          <a:fillRef idx="0">
            <a:schemeClr val="dk1"/>
          </a:fillRef>
          <a:effectRef idx="1">
            <a:schemeClr val="dk1"/>
          </a:effectRef>
          <a:fontRef idx="minor">
            <a:schemeClr val="tx1"/>
          </a:fontRef>
        </p:style>
      </p:cxnSp>
      <p:sp>
        <p:nvSpPr>
          <p:cNvPr id="34" name="Arc 33"/>
          <p:cNvSpPr/>
          <p:nvPr/>
        </p:nvSpPr>
        <p:spPr>
          <a:xfrm rot="990023" flipV="1">
            <a:off x="3280610" y="4039458"/>
            <a:ext cx="864094" cy="792088"/>
          </a:xfrm>
          <a:prstGeom prst="arc">
            <a:avLst>
              <a:gd name="adj1" fmla="val 16456479"/>
              <a:gd name="adj2" fmla="val 1990021"/>
            </a:avLst>
          </a:prstGeom>
          <a:ln w="15875" cap="flat" cmpd="sng" algn="ctr">
            <a:solidFill>
              <a:schemeClr val="dk1"/>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6" name="Arc 35"/>
          <p:cNvSpPr/>
          <p:nvPr/>
        </p:nvSpPr>
        <p:spPr>
          <a:xfrm rot="990023" flipV="1">
            <a:off x="4058498" y="3612157"/>
            <a:ext cx="864094" cy="792088"/>
          </a:xfrm>
          <a:prstGeom prst="arc">
            <a:avLst>
              <a:gd name="adj1" fmla="val 16456479"/>
              <a:gd name="adj2" fmla="val 1990021"/>
            </a:avLst>
          </a:prstGeom>
          <a:ln w="15875" cap="flat" cmpd="sng" algn="ctr">
            <a:solidFill>
              <a:schemeClr val="dk1"/>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7" name="Arc 36"/>
          <p:cNvSpPr/>
          <p:nvPr/>
        </p:nvSpPr>
        <p:spPr>
          <a:xfrm rot="990023" flipV="1">
            <a:off x="4720973" y="3133509"/>
            <a:ext cx="864094" cy="792088"/>
          </a:xfrm>
          <a:prstGeom prst="arc">
            <a:avLst>
              <a:gd name="adj1" fmla="val 16456479"/>
              <a:gd name="adj2" fmla="val 1990021"/>
            </a:avLst>
          </a:prstGeom>
          <a:ln w="15875" cap="flat" cmpd="sng" algn="ctr">
            <a:solidFill>
              <a:schemeClr val="dk1"/>
            </a:solidFill>
            <a:prstDash val="dash"/>
            <a:round/>
            <a:headEnd type="none" w="med" len="med"/>
            <a:tailEnd type="stealth"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5" name="TextBox 34"/>
          <p:cNvSpPr txBox="1"/>
          <p:nvPr/>
        </p:nvSpPr>
        <p:spPr>
          <a:xfrm>
            <a:off x="7215206" y="5815312"/>
            <a:ext cx="792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black"/>
                </a:solidFill>
                <a:effectLst/>
                <a:uLnTx/>
                <a:uFillTx/>
                <a:latin typeface="Gill Sans MT"/>
                <a:ea typeface="+mn-ea"/>
                <a:cs typeface="+mn-cs"/>
              </a:rPr>
              <a:t>Tími</a:t>
            </a:r>
          </a:p>
        </p:txBody>
      </p:sp>
      <p:sp>
        <p:nvSpPr>
          <p:cNvPr id="39" name="TextBox 38"/>
          <p:cNvSpPr txBox="1"/>
          <p:nvPr/>
        </p:nvSpPr>
        <p:spPr>
          <a:xfrm>
            <a:off x="150623" y="2433560"/>
            <a:ext cx="955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black"/>
                </a:solidFill>
                <a:effectLst/>
                <a:uLnTx/>
                <a:uFillTx/>
                <a:latin typeface="Gill Sans MT"/>
                <a:ea typeface="+mn-ea"/>
                <a:cs typeface="+mn-cs"/>
              </a:rPr>
              <a:t>Árangur</a:t>
            </a:r>
          </a:p>
        </p:txBody>
      </p:sp>
      <p:sp>
        <p:nvSpPr>
          <p:cNvPr id="40" name="Rectangle: Diagonal Corners Rounded 39"/>
          <p:cNvSpPr/>
          <p:nvPr/>
        </p:nvSpPr>
        <p:spPr>
          <a:xfrm>
            <a:off x="5180284" y="4021092"/>
            <a:ext cx="2932720" cy="1304273"/>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black"/>
                </a:solidFill>
                <a:effectLst/>
                <a:uLnTx/>
                <a:uFillTx/>
                <a:latin typeface="Gill Sans MT"/>
                <a:ea typeface="+mn-ea"/>
                <a:cs typeface="+mn-cs"/>
              </a:rPr>
              <a:t>Hvað getur stofnunin gert á hverju ári til að vinna að skilgreindri framtíðarsýn </a:t>
            </a:r>
          </a:p>
        </p:txBody>
      </p:sp>
      <p:sp>
        <p:nvSpPr>
          <p:cNvPr id="5" name="Arrow: Pentagon 4"/>
          <p:cNvSpPr/>
          <p:nvPr/>
        </p:nvSpPr>
        <p:spPr>
          <a:xfrm>
            <a:off x="1259632" y="5800861"/>
            <a:ext cx="5616624" cy="405815"/>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a:ln>
                  <a:noFill/>
                </a:ln>
                <a:solidFill>
                  <a:prstClr val="black"/>
                </a:solidFill>
                <a:effectLst/>
                <a:uLnTx/>
                <a:uFillTx/>
                <a:latin typeface="Gill Sans MT"/>
                <a:ea typeface="+mn-ea"/>
                <a:cs typeface="+mn-cs"/>
              </a:rPr>
              <a:t>Stefnumótun snýst um að ákveða hvert á að fara</a:t>
            </a:r>
          </a:p>
        </p:txBody>
      </p:sp>
    </p:spTree>
    <p:extLst>
      <p:ext uri="{BB962C8B-B14F-4D97-AF65-F5344CB8AC3E}">
        <p14:creationId xmlns:p14="http://schemas.microsoft.com/office/powerpoint/2010/main" val="236888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B254-7E52-45EF-BE32-5DA8D9317472}"/>
              </a:ext>
            </a:extLst>
          </p:cNvPr>
          <p:cNvSpPr>
            <a:spLocks noGrp="1"/>
          </p:cNvSpPr>
          <p:nvPr>
            <p:ph type="title"/>
          </p:nvPr>
        </p:nvSpPr>
        <p:spPr/>
        <p:txBody>
          <a:bodyPr>
            <a:normAutofit fontScale="90000"/>
          </a:bodyPr>
          <a:lstStyle/>
          <a:p>
            <a:r>
              <a:rPr lang="is-IS" dirty="0"/>
              <a:t>Val á mælikvörðum</a:t>
            </a:r>
            <a:br>
              <a:rPr lang="is-IS" dirty="0"/>
            </a:br>
            <a:r>
              <a:rPr lang="is-IS" sz="2700" dirty="0"/>
              <a:t>velta á ýmsu, t.d.:</a:t>
            </a:r>
            <a:endParaRPr lang="is-IS" dirty="0"/>
          </a:p>
        </p:txBody>
      </p:sp>
      <p:sp>
        <p:nvSpPr>
          <p:cNvPr id="3" name="Content Placeholder 2">
            <a:extLst>
              <a:ext uri="{FF2B5EF4-FFF2-40B4-BE49-F238E27FC236}">
                <a16:creationId xmlns:a16="http://schemas.microsoft.com/office/drawing/2014/main" id="{E28F3587-0325-4DB7-996A-FD3E442FE1BF}"/>
              </a:ext>
            </a:extLst>
          </p:cNvPr>
          <p:cNvSpPr>
            <a:spLocks noGrp="1"/>
          </p:cNvSpPr>
          <p:nvPr>
            <p:ph idx="1"/>
          </p:nvPr>
        </p:nvSpPr>
        <p:spPr/>
        <p:txBody>
          <a:bodyPr>
            <a:normAutofit/>
          </a:bodyPr>
          <a:lstStyle/>
          <a:p>
            <a:r>
              <a:rPr lang="is-IS" sz="2200" b="1" i="1" dirty="0"/>
              <a:t>Gagnaöflun</a:t>
            </a:r>
            <a:r>
              <a:rPr lang="is-IS" sz="2200" dirty="0"/>
              <a:t>.</a:t>
            </a:r>
          </a:p>
          <a:p>
            <a:pPr lvl="1"/>
            <a:r>
              <a:rPr lang="is-IS" sz="2200" dirty="0"/>
              <a:t>Gagnaöflun hefur áhrif á val, hversu auðvelt er að nálgast mælingar, eru þær áreiðanlegar, réttmætar og hversu kostnaðarsamt er að mæla.</a:t>
            </a:r>
          </a:p>
          <a:p>
            <a:r>
              <a:rPr lang="is-IS" sz="2200" b="1" i="1" dirty="0"/>
              <a:t>Uppruni gagna.</a:t>
            </a:r>
          </a:p>
          <a:p>
            <a:pPr lvl="1"/>
            <a:r>
              <a:rPr lang="is-IS" sz="2200" dirty="0"/>
              <a:t>Þegar viðskiptavinir eru spurðir þarf oftast að taka tillit til mismunandi tegunda viðskiptavina.</a:t>
            </a:r>
          </a:p>
          <a:p>
            <a:pPr lvl="1"/>
            <a:r>
              <a:rPr lang="is-IS" sz="2200" dirty="0"/>
              <a:t>Stundum er stuðst við margar tegundir gagna til að meta áhrifin, t.d. þegar vatnsmengun er mæld.</a:t>
            </a:r>
          </a:p>
          <a:p>
            <a:pPr lvl="1"/>
            <a:r>
              <a:rPr lang="is-IS" sz="2200" dirty="0"/>
              <a:t>Tímasetning mælinga skiptir einnig máli, gjarnan eru áhrif læknisverka mæld nokkru eftir að þau áttu sér stað.</a:t>
            </a:r>
          </a:p>
        </p:txBody>
      </p:sp>
      <p:sp>
        <p:nvSpPr>
          <p:cNvPr id="4" name="Slide Number Placeholder 3">
            <a:extLst>
              <a:ext uri="{FF2B5EF4-FFF2-40B4-BE49-F238E27FC236}">
                <a16:creationId xmlns:a16="http://schemas.microsoft.com/office/drawing/2014/main" id="{537C0604-4E50-4036-A017-77A8AE1A10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2482520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0E3F-7F17-49BE-971D-FD40401B3833}"/>
              </a:ext>
            </a:extLst>
          </p:cNvPr>
          <p:cNvSpPr>
            <a:spLocks noGrp="1"/>
          </p:cNvSpPr>
          <p:nvPr>
            <p:ph type="title"/>
          </p:nvPr>
        </p:nvSpPr>
        <p:spPr/>
        <p:txBody>
          <a:bodyPr/>
          <a:lstStyle/>
          <a:p>
            <a:r>
              <a:rPr lang="is-IS" dirty="0"/>
              <a:t>Áhrif sem erfitt er að mæla</a:t>
            </a:r>
          </a:p>
        </p:txBody>
      </p:sp>
      <p:sp>
        <p:nvSpPr>
          <p:cNvPr id="3" name="Content Placeholder 2">
            <a:extLst>
              <a:ext uri="{FF2B5EF4-FFF2-40B4-BE49-F238E27FC236}">
                <a16:creationId xmlns:a16="http://schemas.microsoft.com/office/drawing/2014/main" id="{DA9BC430-7F7F-4990-87CB-31D4321E26A3}"/>
              </a:ext>
            </a:extLst>
          </p:cNvPr>
          <p:cNvSpPr>
            <a:spLocks noGrp="1"/>
          </p:cNvSpPr>
          <p:nvPr>
            <p:ph idx="1"/>
          </p:nvPr>
        </p:nvSpPr>
        <p:spPr/>
        <p:txBody>
          <a:bodyPr/>
          <a:lstStyle/>
          <a:p>
            <a:r>
              <a:rPr lang="is-IS" dirty="0"/>
              <a:t>Forvarnarverkefni</a:t>
            </a:r>
          </a:p>
          <a:p>
            <a:pPr lvl="1"/>
            <a:r>
              <a:rPr lang="is-IS" dirty="0"/>
              <a:t>Verkefni eins og brunavarnir og sóttvarnir</a:t>
            </a:r>
          </a:p>
          <a:p>
            <a:r>
              <a:rPr lang="is-IS" dirty="0"/>
              <a:t>Frumrannsóknir og langtímaaðgerðir</a:t>
            </a:r>
          </a:p>
          <a:p>
            <a:r>
              <a:rPr lang="is-IS" dirty="0"/>
              <a:t>Verkefni þar sem viðskiptavinurinn nýtur nafnleyndar</a:t>
            </a:r>
          </a:p>
          <a:p>
            <a:r>
              <a:rPr lang="is-IS" dirty="0"/>
              <a:t>Verkefni þar sem áhrifin byggja á einum eða mjög fáum atburðum</a:t>
            </a:r>
          </a:p>
        </p:txBody>
      </p:sp>
      <p:sp>
        <p:nvSpPr>
          <p:cNvPr id="4" name="Slide Number Placeholder 3">
            <a:extLst>
              <a:ext uri="{FF2B5EF4-FFF2-40B4-BE49-F238E27FC236}">
                <a16:creationId xmlns:a16="http://schemas.microsoft.com/office/drawing/2014/main" id="{909614CE-9FDF-4E34-AC8A-EB8574422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2284827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1652B-FDEB-4040-B58C-378F0E0030F9}"/>
              </a:ext>
            </a:extLst>
          </p:cNvPr>
          <p:cNvSpPr>
            <a:spLocks noGrp="1"/>
          </p:cNvSpPr>
          <p:nvPr>
            <p:ph type="title"/>
          </p:nvPr>
        </p:nvSpPr>
        <p:spPr/>
        <p:txBody>
          <a:bodyPr>
            <a:normAutofit fontScale="90000"/>
          </a:bodyPr>
          <a:lstStyle/>
          <a:p>
            <a:r>
              <a:rPr lang="is-IS" dirty="0"/>
              <a:t>Aðgerðir</a:t>
            </a:r>
            <a:br>
              <a:rPr lang="is-IS" dirty="0"/>
            </a:br>
            <a:r>
              <a:rPr lang="is-IS" sz="2000" dirty="0"/>
              <a:t>(að hámarki þrjár við hvert markmið)</a:t>
            </a:r>
            <a:br>
              <a:rPr lang="is-IS" sz="2000" dirty="0"/>
            </a:br>
            <a:endParaRPr lang="is-IS" sz="2000" dirty="0"/>
          </a:p>
        </p:txBody>
      </p:sp>
      <p:sp>
        <p:nvSpPr>
          <p:cNvPr id="5" name="Content Placeholder 4">
            <a:extLst>
              <a:ext uri="{FF2B5EF4-FFF2-40B4-BE49-F238E27FC236}">
                <a16:creationId xmlns:a16="http://schemas.microsoft.com/office/drawing/2014/main" id="{FD713723-95B9-40AD-A265-F06D0EF614B2}"/>
              </a:ext>
            </a:extLst>
          </p:cNvPr>
          <p:cNvSpPr>
            <a:spLocks noGrp="1"/>
          </p:cNvSpPr>
          <p:nvPr>
            <p:ph idx="1"/>
          </p:nvPr>
        </p:nvSpPr>
        <p:spPr/>
        <p:txBody>
          <a:bodyPr>
            <a:normAutofit fontScale="55000" lnSpcReduction="20000"/>
          </a:bodyPr>
          <a:lstStyle/>
          <a:p>
            <a:pPr marL="0" indent="0">
              <a:buNone/>
            </a:pPr>
            <a:r>
              <a:rPr lang="is-IS" dirty="0"/>
              <a:t>Hvernig verður unnið að framkvæmd markmiða, áherslna og aðgerða sem fram koma í þeirri stefnu sem unnið er eftir? </a:t>
            </a:r>
          </a:p>
          <a:p>
            <a:pPr marL="0" indent="0">
              <a:buNone/>
            </a:pPr>
            <a:endParaRPr lang="is-IS" dirty="0"/>
          </a:p>
          <a:p>
            <a:pPr marL="0" indent="0">
              <a:buNone/>
            </a:pPr>
            <a:r>
              <a:rPr lang="is-IS" b="1" dirty="0"/>
              <a:t>Aðgerðir</a:t>
            </a:r>
            <a:r>
              <a:rPr lang="is-IS" dirty="0"/>
              <a:t> geta falist í breyttum áherslum í starfi eða sérstökum verkefnum sem ýmist eru í gangi eða ráðast á í. Í einhverjum tilfellum hafa verkefni verið falin ríkisaðila í stefnu fyrir málaflokka og eru þá nánar útfærð í sniðmáti. Annars skilgreina ríkisaðilar aðgerðir eða verkefni sem </a:t>
            </a:r>
            <a:r>
              <a:rPr lang="is-IS" b="1" dirty="0"/>
              <a:t>miða að framkvæmd </a:t>
            </a:r>
            <a:r>
              <a:rPr lang="is-IS" dirty="0"/>
              <a:t>þeirra</a:t>
            </a:r>
            <a:r>
              <a:rPr lang="is-IS" b="1" dirty="0"/>
              <a:t> markmiða </a:t>
            </a:r>
            <a:r>
              <a:rPr lang="is-IS" dirty="0"/>
              <a:t>sem þeir hafa sett sér. Ef um er að ræða verkefni sem ná til töluvert lengri tíma en þessi stefna tekur til getur verið gagnlegt að </a:t>
            </a:r>
            <a:r>
              <a:rPr lang="is-IS" b="1" dirty="0"/>
              <a:t>áfangaskipta</a:t>
            </a:r>
            <a:r>
              <a:rPr lang="is-IS" dirty="0"/>
              <a:t> þeim og fjalla hér um þann þátt verkefnis sem kemur til framkvæmdar á tímabilinu. Gera skal grein fyrir því hvenær ráðgert er að vinna við aðgerð </a:t>
            </a:r>
            <a:r>
              <a:rPr lang="is-IS" b="1" dirty="0"/>
              <a:t>hefjist</a:t>
            </a:r>
            <a:r>
              <a:rPr lang="is-IS" dirty="0"/>
              <a:t> og hvenær henni skal </a:t>
            </a:r>
            <a:r>
              <a:rPr lang="is-IS" b="1" dirty="0"/>
              <a:t>lokið</a:t>
            </a:r>
            <a:r>
              <a:rPr lang="is-IS" dirty="0"/>
              <a:t>.</a:t>
            </a:r>
          </a:p>
          <a:p>
            <a:pPr marL="0" indent="0">
              <a:buNone/>
            </a:pPr>
            <a:endParaRPr lang="is-IS" dirty="0"/>
          </a:p>
          <a:p>
            <a:pPr marL="0" indent="0">
              <a:buNone/>
            </a:pPr>
            <a:r>
              <a:rPr lang="is-IS" dirty="0"/>
              <a:t>Gert er ráð fyrir að allar aðgerðir rúmist </a:t>
            </a:r>
            <a:r>
              <a:rPr lang="is-IS" b="1" dirty="0"/>
              <a:t>innan </a:t>
            </a:r>
            <a:r>
              <a:rPr lang="is-IS" dirty="0"/>
              <a:t>núverandi</a:t>
            </a:r>
            <a:r>
              <a:rPr lang="is-IS" b="1" dirty="0"/>
              <a:t> fjárheimilda </a:t>
            </a:r>
            <a:r>
              <a:rPr lang="is-IS" dirty="0"/>
              <a:t>og </a:t>
            </a:r>
            <a:r>
              <a:rPr lang="is-IS" b="1" dirty="0"/>
              <a:t>útgjaldasvigrúms</a:t>
            </a:r>
            <a:r>
              <a:rPr lang="is-IS" dirty="0"/>
              <a:t> þar sem það á við. Sniðmátið er því ekki vettvangur til að koma á framfæri óskum um viðbótarfjármagn heldur skal hér gera grein fyrir því hvernig þeim fjármunum sem stofnun fær úthlutað verður ráðstafað. Þar sem því er viðkomið skal tilgreina, fyrir hvert ár sem stefnan nær til, áætlaðan heildarkostnað eða hagræðingu vegna einstakra aðgerða sem tengjast markmiðinu. Gera má nánari grein fyrir aðgerðum í viðauka við sniðmát.</a:t>
            </a:r>
          </a:p>
        </p:txBody>
      </p:sp>
    </p:spTree>
    <p:extLst>
      <p:ext uri="{BB962C8B-B14F-4D97-AF65-F5344CB8AC3E}">
        <p14:creationId xmlns:p14="http://schemas.microsoft.com/office/powerpoint/2010/main" val="3311561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Framhaldsskólinn að Horni, Lúðrasveit</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Minnka brottfall nýnema úr námi</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Aðgerðir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a:xfrm>
            <a:off x="4645025" y="2174875"/>
            <a:ext cx="4175447" cy="3951288"/>
          </a:xfrm>
        </p:spPr>
        <p:txBody>
          <a:bodyPr>
            <a:normAutofit/>
          </a:bodyPr>
          <a:lstStyle/>
          <a:p>
            <a:r>
              <a:rPr lang="is-IS" sz="2000" dirty="0"/>
              <a:t>Skima fyrir brotthvarfi meðal allra nýnema</a:t>
            </a:r>
          </a:p>
          <a:p>
            <a:r>
              <a:rPr lang="is-IS" sz="2000" dirty="0"/>
              <a:t>Endurskoða kennslu í ÍSA áföngum</a:t>
            </a:r>
          </a:p>
          <a:p>
            <a:r>
              <a:rPr lang="is-IS" sz="2000" dirty="0"/>
              <a:t>Innleiða sameiginlegt undirbúningsnám á 1. og 2. þrepi í </a:t>
            </a:r>
            <a:r>
              <a:rPr lang="is-IS" sz="2000" dirty="0" err="1"/>
              <a:t>löggiltum</a:t>
            </a:r>
            <a:r>
              <a:rPr lang="is-IS" sz="2000" dirty="0"/>
              <a:t> iðngreinum</a:t>
            </a:r>
          </a:p>
        </p:txBody>
      </p:sp>
      <p:pic>
        <p:nvPicPr>
          <p:cNvPr id="9" name="Picture 8">
            <a:extLst>
              <a:ext uri="{FF2B5EF4-FFF2-40B4-BE49-F238E27FC236}">
                <a16:creationId xmlns:a16="http://schemas.microsoft.com/office/drawing/2014/main" id="{BEB4B3ED-801C-4111-B136-6E3E619FB66D}"/>
              </a:ext>
            </a:extLst>
          </p:cNvPr>
          <p:cNvPicPr>
            <a:picLocks noChangeAspect="1"/>
          </p:cNvPicPr>
          <p:nvPr/>
        </p:nvPicPr>
        <p:blipFill>
          <a:blip r:embed="rId3"/>
          <a:stretch>
            <a:fillRect/>
          </a:stretch>
        </p:blipFill>
        <p:spPr>
          <a:xfrm>
            <a:off x="0" y="4637406"/>
            <a:ext cx="9144000" cy="1202377"/>
          </a:xfrm>
          <a:prstGeom prst="rect">
            <a:avLst/>
          </a:prstGeom>
        </p:spPr>
      </p:pic>
      <p:sp>
        <p:nvSpPr>
          <p:cNvPr id="8" name="TextBox 1">
            <a:extLst>
              <a:ext uri="{FF2B5EF4-FFF2-40B4-BE49-F238E27FC236}">
                <a16:creationId xmlns:a16="http://schemas.microsoft.com/office/drawing/2014/main" id="{1856D105-7DDA-4047-9F5E-F525271EE569}"/>
              </a:ext>
            </a:extLst>
          </p:cNvPr>
          <p:cNvSpPr txBox="1"/>
          <p:nvPr/>
        </p:nvSpPr>
        <p:spPr>
          <a:xfrm>
            <a:off x="6516216" y="6214030"/>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16959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Tollstjóri</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Auka skilvirkni og árangur í innheimtu skatta og gjalda</a:t>
            </a:r>
          </a:p>
          <a:p>
            <a:pPr marL="457200" indent="-457200">
              <a:buFont typeface="+mj-lt"/>
              <a:buAutoNum type="arabicPeriod"/>
            </a:pPr>
            <a:endParaRPr lang="is-IS" sz="2000" dirty="0"/>
          </a:p>
          <a:p>
            <a:pPr marL="0" indent="0">
              <a:buNone/>
            </a:pPr>
            <a:endParaRPr lang="is-IS" sz="2000" dirty="0"/>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Aðgerðir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r>
              <a:rPr lang="is-IS" sz="2000" dirty="0"/>
              <a:t>Einföldun framkvæmdar við innheimtu skatta og gjalda</a:t>
            </a:r>
          </a:p>
          <a:p>
            <a:r>
              <a:rPr lang="is-IS" sz="2000" dirty="0"/>
              <a:t>Þróun </a:t>
            </a:r>
            <a:r>
              <a:rPr lang="is-IS" sz="2000" dirty="0" err="1"/>
              <a:t>samræmingar</a:t>
            </a:r>
            <a:r>
              <a:rPr lang="is-IS" sz="2000" dirty="0"/>
              <a:t>- og eftirlitshlutverks við innheimtu opinberra gjalda</a:t>
            </a:r>
          </a:p>
          <a:p>
            <a:r>
              <a:rPr lang="is-IS" sz="2000" dirty="0"/>
              <a:t>Afskriftir skattkrafna</a:t>
            </a:r>
          </a:p>
          <a:p>
            <a:pPr marL="0" indent="0">
              <a:buNone/>
            </a:pPr>
            <a:endParaRPr lang="is-IS" sz="2000" dirty="0"/>
          </a:p>
        </p:txBody>
      </p:sp>
      <p:pic>
        <p:nvPicPr>
          <p:cNvPr id="8" name="Picture 7">
            <a:extLst>
              <a:ext uri="{FF2B5EF4-FFF2-40B4-BE49-F238E27FC236}">
                <a16:creationId xmlns:a16="http://schemas.microsoft.com/office/drawing/2014/main" id="{12AB2B35-BA4B-4BD1-B87A-EFA253CAC29A}"/>
              </a:ext>
            </a:extLst>
          </p:cNvPr>
          <p:cNvPicPr>
            <a:picLocks noChangeAspect="1"/>
          </p:cNvPicPr>
          <p:nvPr/>
        </p:nvPicPr>
        <p:blipFill>
          <a:blip r:embed="rId3"/>
          <a:stretch>
            <a:fillRect/>
          </a:stretch>
        </p:blipFill>
        <p:spPr>
          <a:xfrm>
            <a:off x="0" y="4437112"/>
            <a:ext cx="9019048" cy="1057143"/>
          </a:xfrm>
          <a:prstGeom prst="rect">
            <a:avLst/>
          </a:prstGeom>
        </p:spPr>
      </p:pic>
    </p:spTree>
    <p:extLst>
      <p:ext uri="{BB962C8B-B14F-4D97-AF65-F5344CB8AC3E}">
        <p14:creationId xmlns:p14="http://schemas.microsoft.com/office/powerpoint/2010/main" val="39035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Þjóðskrá</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lnSpcReduction="10000"/>
          </a:bodyPr>
          <a:lstStyle/>
          <a:p>
            <a:pPr marL="457200" indent="-457200">
              <a:buFont typeface="+mj-lt"/>
              <a:buAutoNum type="arabicPeriod"/>
            </a:pPr>
            <a:r>
              <a:rPr lang="is-IS" sz="2000" dirty="0"/>
              <a:t>Rafræn þjónusta er ávallt fyrsti valkostur Þjóðskrár Íslands. Viðskiptavinir geta lokið afgreiðslu sinna mála á netinu og vottorð og tilkynningar eru rafrænar.</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Aðgerðir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lnSpcReduction="10000"/>
          </a:bodyPr>
          <a:lstStyle/>
          <a:p>
            <a:r>
              <a:rPr lang="is-IS" sz="2000" dirty="0"/>
              <a:t>Áætlun gerð fyrir kynningarátak fyrir þjónustu Ísland.is fyrir opinbera aðila, þ.e. ríkisstofnanir og sveitarfélög og almenning. Kynningarátaki hrint í framkvæmd.</a:t>
            </a:r>
          </a:p>
          <a:p>
            <a:r>
              <a:rPr lang="is-IS" sz="2000" dirty="0"/>
              <a:t>Fá fleiri þjónustuveitendur til að birta rafræn bréf í rafrænu pósthólfi Ísland.is. Birta einnig stök skjöl.</a:t>
            </a:r>
          </a:p>
          <a:p>
            <a:r>
              <a:rPr lang="is-IS" sz="2000" dirty="0"/>
              <a:t>Unnið er að skilgreiningu ferla og útfærslu rafrænna vottorða og tilkynninga. Að því búnu verður unnið  að innleiðingu og kynningu.</a:t>
            </a:r>
          </a:p>
        </p:txBody>
      </p:sp>
      <p:pic>
        <p:nvPicPr>
          <p:cNvPr id="8" name="Picture 7">
            <a:extLst>
              <a:ext uri="{FF2B5EF4-FFF2-40B4-BE49-F238E27FC236}">
                <a16:creationId xmlns:a16="http://schemas.microsoft.com/office/drawing/2014/main" id="{00E16F2C-644B-478D-AC96-CD7BF734F24F}"/>
              </a:ext>
            </a:extLst>
          </p:cNvPr>
          <p:cNvPicPr>
            <a:picLocks noChangeAspect="1"/>
          </p:cNvPicPr>
          <p:nvPr/>
        </p:nvPicPr>
        <p:blipFill>
          <a:blip r:embed="rId3"/>
          <a:stretch>
            <a:fillRect/>
          </a:stretch>
        </p:blipFill>
        <p:spPr>
          <a:xfrm>
            <a:off x="60042" y="4581128"/>
            <a:ext cx="9114286" cy="1685714"/>
          </a:xfrm>
          <a:prstGeom prst="rect">
            <a:avLst/>
          </a:prstGeom>
        </p:spPr>
      </p:pic>
    </p:spTree>
    <p:extLst>
      <p:ext uri="{BB962C8B-B14F-4D97-AF65-F5344CB8AC3E}">
        <p14:creationId xmlns:p14="http://schemas.microsoft.com/office/powerpoint/2010/main" val="15863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2D71-D65F-4721-AAEE-EE1A761E4715}"/>
              </a:ext>
            </a:extLst>
          </p:cNvPr>
          <p:cNvSpPr>
            <a:spLocks noGrp="1"/>
          </p:cNvSpPr>
          <p:nvPr>
            <p:ph type="title"/>
          </p:nvPr>
        </p:nvSpPr>
        <p:spPr/>
        <p:txBody>
          <a:bodyPr/>
          <a:lstStyle/>
          <a:p>
            <a:r>
              <a:rPr lang="is-IS" dirty="0"/>
              <a:t>Æfing 1b</a:t>
            </a:r>
          </a:p>
        </p:txBody>
      </p:sp>
      <p:sp>
        <p:nvSpPr>
          <p:cNvPr id="3" name="Content Placeholder 2">
            <a:extLst>
              <a:ext uri="{FF2B5EF4-FFF2-40B4-BE49-F238E27FC236}">
                <a16:creationId xmlns:a16="http://schemas.microsoft.com/office/drawing/2014/main" id="{C90BFA28-74FB-4E0A-9DF2-522606CC85CE}"/>
              </a:ext>
            </a:extLst>
          </p:cNvPr>
          <p:cNvSpPr>
            <a:spLocks noGrp="1"/>
          </p:cNvSpPr>
          <p:nvPr>
            <p:ph idx="1"/>
          </p:nvPr>
        </p:nvSpPr>
        <p:spPr/>
        <p:txBody>
          <a:bodyPr/>
          <a:lstStyle/>
          <a:p>
            <a:r>
              <a:rPr lang="is-IS" dirty="0"/>
              <a:t>Yfirfarið sniðmátið á ykkar ábyrgð og ræðið</a:t>
            </a:r>
            <a:r>
              <a:rPr lang="is-IS" dirty="0">
                <a:solidFill>
                  <a:srgbClr val="FF0000"/>
                </a:solidFill>
              </a:rPr>
              <a:t>, markmið</a:t>
            </a:r>
            <a:r>
              <a:rPr lang="is-IS" dirty="0"/>
              <a:t>, </a:t>
            </a:r>
            <a:r>
              <a:rPr lang="is-IS" dirty="0">
                <a:solidFill>
                  <a:srgbClr val="FF0000"/>
                </a:solidFill>
              </a:rPr>
              <a:t>mælikvarða</a:t>
            </a:r>
            <a:r>
              <a:rPr lang="is-IS" dirty="0"/>
              <a:t> og </a:t>
            </a:r>
            <a:r>
              <a:rPr lang="is-IS" dirty="0">
                <a:solidFill>
                  <a:srgbClr val="FF0000"/>
                </a:solidFill>
              </a:rPr>
              <a:t>aðgerðir</a:t>
            </a:r>
            <a:r>
              <a:rPr lang="is-IS" dirty="0"/>
              <a:t> (fyrri hluti sniðmáts)</a:t>
            </a:r>
          </a:p>
          <a:p>
            <a:pPr lvl="1"/>
            <a:r>
              <a:rPr lang="is-IS" dirty="0"/>
              <a:t>Hvað gerum við vel?</a:t>
            </a:r>
          </a:p>
          <a:p>
            <a:pPr lvl="1"/>
            <a:r>
              <a:rPr lang="is-IS" dirty="0"/>
              <a:t>Hvað þurfum við til að geta gert betur?</a:t>
            </a:r>
          </a:p>
          <a:p>
            <a:pPr marL="0" indent="0">
              <a:buNone/>
            </a:pPr>
            <a:endParaRPr lang="is-IS" dirty="0"/>
          </a:p>
          <a:p>
            <a:endParaRPr lang="is-IS" dirty="0"/>
          </a:p>
          <a:p>
            <a:pPr lvl="1"/>
            <a:endParaRPr lang="is-IS" dirty="0"/>
          </a:p>
          <a:p>
            <a:endParaRPr lang="is-IS" dirty="0"/>
          </a:p>
        </p:txBody>
      </p:sp>
    </p:spTree>
    <p:extLst>
      <p:ext uri="{BB962C8B-B14F-4D97-AF65-F5344CB8AC3E}">
        <p14:creationId xmlns:p14="http://schemas.microsoft.com/office/powerpoint/2010/main" val="2764970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1652B-FDEB-4040-B58C-378F0E0030F9}"/>
              </a:ext>
            </a:extLst>
          </p:cNvPr>
          <p:cNvSpPr>
            <a:spLocks noGrp="1"/>
          </p:cNvSpPr>
          <p:nvPr>
            <p:ph type="title"/>
          </p:nvPr>
        </p:nvSpPr>
        <p:spPr/>
        <p:txBody>
          <a:bodyPr/>
          <a:lstStyle/>
          <a:p>
            <a:r>
              <a:rPr lang="is-IS" dirty="0"/>
              <a:t>Rekstrarlegir þættir</a:t>
            </a:r>
          </a:p>
        </p:txBody>
      </p:sp>
      <p:sp>
        <p:nvSpPr>
          <p:cNvPr id="5" name="Content Placeholder 4">
            <a:extLst>
              <a:ext uri="{FF2B5EF4-FFF2-40B4-BE49-F238E27FC236}">
                <a16:creationId xmlns:a16="http://schemas.microsoft.com/office/drawing/2014/main" id="{FD713723-95B9-40AD-A265-F06D0EF614B2}"/>
              </a:ext>
            </a:extLst>
          </p:cNvPr>
          <p:cNvSpPr>
            <a:spLocks noGrp="1"/>
          </p:cNvSpPr>
          <p:nvPr>
            <p:ph idx="1"/>
          </p:nvPr>
        </p:nvSpPr>
        <p:spPr/>
        <p:txBody>
          <a:bodyPr>
            <a:normAutofit fontScale="77500" lnSpcReduction="20000"/>
          </a:bodyPr>
          <a:lstStyle/>
          <a:p>
            <a:pPr marL="0" indent="0">
              <a:buNone/>
            </a:pPr>
            <a:r>
              <a:rPr lang="is-IS" dirty="0"/>
              <a:t>Gera skal grein fyrir því </a:t>
            </a:r>
            <a:r>
              <a:rPr lang="is-IS" b="1" dirty="0"/>
              <a:t>hvernig skipulag stofnunar styður við markmið kjarnastarfsemi og miðar að auknum gæðum</a:t>
            </a:r>
            <a:r>
              <a:rPr lang="is-IS" dirty="0"/>
              <a:t>. Gera skal stuttlega grein fyrir áherslum og áætlaðri </a:t>
            </a:r>
            <a:r>
              <a:rPr lang="is-IS" b="1" dirty="0"/>
              <a:t>þróun</a:t>
            </a:r>
            <a:r>
              <a:rPr lang="is-IS" dirty="0"/>
              <a:t> er varða rekstur stofnunar í breiðum skilningi. Hér er m.a. átt við stjórnsýslu, þjónustu, fjármál, gæðamál, mannauðsmál, jafnréttismál, umhverfismál og upplýsingatækni. </a:t>
            </a:r>
          </a:p>
          <a:p>
            <a:pPr marL="0" indent="0">
              <a:buNone/>
            </a:pPr>
            <a:endParaRPr lang="is-IS" dirty="0"/>
          </a:p>
          <a:p>
            <a:pPr marL="0" indent="0">
              <a:buNone/>
            </a:pPr>
            <a:r>
              <a:rPr lang="is-IS" dirty="0"/>
              <a:t>Loks skal gera grein fyrir því hvernig gæði og árangur í starfsemi stofnunar eru metin. Í hve ríkum mæli eru mælikvarðar notaðir? Er gert ráð fyrir því að þróa mælikvarða í átt að samhæfðu mati á árangri og þá hvernig?</a:t>
            </a:r>
          </a:p>
          <a:p>
            <a:pPr marL="0" indent="0">
              <a:buNone/>
            </a:pPr>
            <a:endParaRPr lang="is-IS" dirty="0"/>
          </a:p>
        </p:txBody>
      </p:sp>
    </p:spTree>
    <p:extLst>
      <p:ext uri="{BB962C8B-B14F-4D97-AF65-F5344CB8AC3E}">
        <p14:creationId xmlns:p14="http://schemas.microsoft.com/office/powerpoint/2010/main" val="3195729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s-IS" sz="3200" dirty="0"/>
              <a:t>Rekstrarþættir – dæmi: Háskólar</a:t>
            </a:r>
          </a:p>
        </p:txBody>
      </p:sp>
      <p:sp>
        <p:nvSpPr>
          <p:cNvPr id="3" name="Content Placeholder 2"/>
          <p:cNvSpPr>
            <a:spLocks noGrp="1"/>
          </p:cNvSpPr>
          <p:nvPr>
            <p:ph idx="1"/>
          </p:nvPr>
        </p:nvSpPr>
        <p:spPr>
          <a:xfrm>
            <a:off x="457200" y="1600200"/>
            <a:ext cx="8229600" cy="4925144"/>
          </a:xfrm>
        </p:spPr>
        <p:txBody>
          <a:bodyPr>
            <a:normAutofit/>
          </a:bodyPr>
          <a:lstStyle/>
          <a:p>
            <a:r>
              <a:rPr lang="is-IS" sz="2000" dirty="0"/>
              <a:t>Mannauður (lykiltölur háskóla 2016): </a:t>
            </a:r>
          </a:p>
          <a:p>
            <a:pPr lvl="1"/>
            <a:r>
              <a:rPr lang="is-IS" sz="1800" dirty="0"/>
              <a:t>Fjöldi starfsmanna og fjöldi stöðugilda. </a:t>
            </a:r>
          </a:p>
          <a:p>
            <a:pPr lvl="1"/>
            <a:r>
              <a:rPr lang="is-IS" sz="1800" dirty="0"/>
              <a:t>Menntunarstig akademískra starfsmanna. </a:t>
            </a:r>
          </a:p>
          <a:p>
            <a:pPr lvl="1"/>
            <a:r>
              <a:rPr lang="is-IS" sz="1800" dirty="0"/>
              <a:t>Endurmenntun starfsmanna.</a:t>
            </a:r>
          </a:p>
          <a:p>
            <a:pPr lvl="1"/>
            <a:r>
              <a:rPr lang="is-IS" sz="1800" dirty="0"/>
              <a:t>Aldurssamsetning og kynjahlutfall.</a:t>
            </a:r>
          </a:p>
          <a:p>
            <a:r>
              <a:rPr lang="is-IS" sz="2000" dirty="0"/>
              <a:t>Stjórnun:</a:t>
            </a:r>
          </a:p>
          <a:p>
            <a:pPr lvl="1"/>
            <a:r>
              <a:rPr lang="is-IS" sz="1800" dirty="0"/>
              <a:t>Rekstrarform og stjórnskipan. </a:t>
            </a:r>
          </a:p>
          <a:p>
            <a:r>
              <a:rPr lang="is-IS" sz="2000" dirty="0"/>
              <a:t>Námsumhverfi:</a:t>
            </a:r>
          </a:p>
          <a:p>
            <a:pPr lvl="1"/>
            <a:r>
              <a:rPr lang="is-IS" sz="1800" dirty="0"/>
              <a:t>Náms- og starfsráðgjöf, bókasafn, alþjóðasvið o.s.frv.</a:t>
            </a:r>
          </a:p>
          <a:p>
            <a:r>
              <a:rPr lang="is-IS" sz="2000" dirty="0"/>
              <a:t>Upptalning á birtum stefnum stofnunar.</a:t>
            </a:r>
          </a:p>
          <a:p>
            <a:r>
              <a:rPr lang="is-IS" sz="2000" dirty="0"/>
              <a:t>Gæðastarf innan stofnunar með áherslu á úrvinnslu á niðurstöðum úttekta og innra eftirlits.</a:t>
            </a:r>
          </a:p>
          <a:p>
            <a:endParaRPr lang="is-I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949280"/>
            <a:ext cx="737711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A850005-25FA-47BE-9CDD-19228C94A742}"/>
              </a:ext>
            </a:extLst>
          </p:cNvPr>
          <p:cNvSpPr txBox="1"/>
          <p:nvPr/>
        </p:nvSpPr>
        <p:spPr>
          <a:xfrm>
            <a:off x="395536" y="181779"/>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510657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is-IS" sz="3200" dirty="0"/>
              <a:t>Rekstrarþættir – dæmi: Framhaldsskólar</a:t>
            </a:r>
          </a:p>
        </p:txBody>
      </p:sp>
      <p:sp>
        <p:nvSpPr>
          <p:cNvPr id="3" name="Content Placeholder 2"/>
          <p:cNvSpPr>
            <a:spLocks noGrp="1"/>
          </p:cNvSpPr>
          <p:nvPr>
            <p:ph idx="1"/>
          </p:nvPr>
        </p:nvSpPr>
        <p:spPr/>
        <p:txBody>
          <a:bodyPr>
            <a:normAutofit lnSpcReduction="10000"/>
          </a:bodyPr>
          <a:lstStyle/>
          <a:p>
            <a:r>
              <a:rPr lang="is-IS" sz="2000" dirty="0"/>
              <a:t>Mannauður: </a:t>
            </a:r>
          </a:p>
          <a:p>
            <a:pPr lvl="1"/>
            <a:r>
              <a:rPr lang="is-IS" sz="1800" dirty="0"/>
              <a:t>Fjöldi starfsmanna, fjöldi kennara og fjöldi stöðugilda í kennslu. Aldurssamsetning og kynjahlutfall kennara. </a:t>
            </a:r>
          </a:p>
          <a:p>
            <a:pPr lvl="1"/>
            <a:r>
              <a:rPr lang="is-IS" sz="1800" dirty="0"/>
              <a:t>Hlutfall kennara með kennsluréttindi í þeim greinum sem þeir kenna. </a:t>
            </a:r>
          </a:p>
          <a:p>
            <a:r>
              <a:rPr lang="is-IS" sz="2000" dirty="0"/>
              <a:t>Stjórnun:</a:t>
            </a:r>
          </a:p>
          <a:p>
            <a:pPr lvl="1"/>
            <a:r>
              <a:rPr lang="is-IS" sz="1800" dirty="0"/>
              <a:t>Lýsing á stjórnskipan, bæði yfirstjórn þ.e. skólameistari, aðstoðarskólameistari, fjármálastjóri ...  og </a:t>
            </a:r>
            <a:r>
              <a:rPr lang="is-IS" sz="1800" dirty="0" err="1"/>
              <a:t>millistjórnendum</a:t>
            </a:r>
            <a:r>
              <a:rPr lang="is-IS" sz="1800" dirty="0"/>
              <a:t>.</a:t>
            </a:r>
            <a:br>
              <a:rPr lang="is-IS" sz="1800" dirty="0"/>
            </a:br>
            <a:r>
              <a:rPr lang="is-IS" sz="1800" dirty="0"/>
              <a:t>Fjöldi, kynjaskipting, starfshlutfall og aldurssamsetning stjórnenda.</a:t>
            </a:r>
          </a:p>
          <a:p>
            <a:r>
              <a:rPr lang="is-IS" sz="2000" dirty="0"/>
              <a:t>Þjónusta: </a:t>
            </a:r>
          </a:p>
          <a:p>
            <a:pPr lvl="1"/>
            <a:r>
              <a:rPr lang="is-IS" sz="1800" dirty="0"/>
              <a:t>Náms- og starfsráðgjöf ... Kynjaskipting í fjölda og starfshlutfalli. </a:t>
            </a:r>
          </a:p>
          <a:p>
            <a:r>
              <a:rPr lang="is-IS" sz="2000" dirty="0"/>
              <a:t>Upptalning á öllum birtum stefnum skólans.</a:t>
            </a:r>
          </a:p>
          <a:p>
            <a:r>
              <a:rPr lang="is-IS" sz="2000" dirty="0"/>
              <a:t>Stutt lýsing á </a:t>
            </a:r>
            <a:r>
              <a:rPr lang="is-IS" sz="2000" dirty="0" err="1"/>
              <a:t>innramatskerfi</a:t>
            </a:r>
            <a:r>
              <a:rPr lang="is-IS" sz="2000" dirty="0"/>
              <a:t> skólans. </a:t>
            </a:r>
          </a:p>
          <a:p>
            <a:r>
              <a:rPr lang="is-IS" sz="2000" dirty="0"/>
              <a:t>Upplýsingar um hvenær skólinn var síðast í ytra mati og hvort eða hvaða úrbætur eru í gangi í tengslum við niðurstöður matsins. </a:t>
            </a:r>
          </a:p>
        </p:txBody>
      </p:sp>
      <p:sp>
        <p:nvSpPr>
          <p:cNvPr id="4" name="Rectangle 3"/>
          <p:cNvSpPr/>
          <p:nvPr/>
        </p:nvSpPr>
        <p:spPr>
          <a:xfrm>
            <a:off x="899592" y="5934518"/>
            <a:ext cx="673838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Calibri"/>
                <a:ea typeface="+mn-ea"/>
                <a:cs typeface="+mn-cs"/>
              </a:rPr>
              <a:t>Hlutlægar lýsingar</a:t>
            </a:r>
          </a:p>
        </p:txBody>
      </p:sp>
      <p:sp>
        <p:nvSpPr>
          <p:cNvPr id="5" name="TextBox 4">
            <a:extLst>
              <a:ext uri="{FF2B5EF4-FFF2-40B4-BE49-F238E27FC236}">
                <a16:creationId xmlns:a16="http://schemas.microsoft.com/office/drawing/2014/main" id="{8A1587D3-A70F-4FD1-9E7F-8BFB15C1492A}"/>
              </a:ext>
            </a:extLst>
          </p:cNvPr>
          <p:cNvSpPr txBox="1"/>
          <p:nvPr/>
        </p:nvSpPr>
        <p:spPr>
          <a:xfrm>
            <a:off x="395536" y="181779"/>
            <a:ext cx="2736304" cy="369332"/>
          </a:xfrm>
          <a:prstGeom prst="rect">
            <a:avLst/>
          </a:prstGeom>
          <a:noFill/>
        </p:spPr>
        <p:txBody>
          <a:bodyPr wrap="square" rtlCol="0">
            <a:spAutoFit/>
          </a:bodyPr>
          <a:lstStyle/>
          <a:p>
            <a:r>
              <a:rPr lang="is-IS" dirty="0">
                <a:solidFill>
                  <a:srgbClr val="FF0000"/>
                </a:solidFill>
              </a:rPr>
              <a:t>Leiðbeiningar frá MMR</a:t>
            </a:r>
          </a:p>
        </p:txBody>
      </p:sp>
    </p:spTree>
    <p:extLst>
      <p:ext uri="{BB962C8B-B14F-4D97-AF65-F5344CB8AC3E}">
        <p14:creationId xmlns:p14="http://schemas.microsoft.com/office/powerpoint/2010/main" val="265611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Svipmynd af faginu</a:t>
            </a:r>
          </a:p>
        </p:txBody>
      </p:sp>
      <p:sp>
        <p:nvSpPr>
          <p:cNvPr id="242691" name="Rectangle 3"/>
          <p:cNvSpPr>
            <a:spLocks noGrp="1" noChangeArrowheads="1"/>
          </p:cNvSpPr>
          <p:nvPr>
            <p:ph idx="1"/>
          </p:nvPr>
        </p:nvSpPr>
        <p:spPr/>
        <p:txBody>
          <a:bodyPr/>
          <a:lstStyle/>
          <a:p>
            <a:pPr marL="534988" indent="-268288">
              <a:lnSpc>
                <a:spcPct val="80000"/>
              </a:lnSpc>
              <a:buFontTx/>
              <a:buNone/>
            </a:pPr>
            <a:r>
              <a:rPr lang="is-IS" sz="2800" b="1" dirty="0">
                <a:solidFill>
                  <a:schemeClr val="tx1"/>
                </a:solidFill>
              </a:rPr>
              <a:t>Stefnumótun</a:t>
            </a:r>
          </a:p>
          <a:p>
            <a:pPr marL="534988" indent="-268288">
              <a:lnSpc>
                <a:spcPct val="80000"/>
              </a:lnSpc>
            </a:pPr>
            <a:r>
              <a:rPr lang="is-IS" sz="2400" dirty="0"/>
              <a:t>Vinnubrögð/verkferli við að svara spurningum á við: </a:t>
            </a:r>
          </a:p>
          <a:p>
            <a:pPr marL="1000125" lvl="1">
              <a:lnSpc>
                <a:spcPct val="80000"/>
              </a:lnSpc>
            </a:pPr>
            <a:r>
              <a:rPr lang="is-IS" sz="2000" dirty="0"/>
              <a:t>Hvað gerum við (stofnun)?  </a:t>
            </a:r>
          </a:p>
          <a:p>
            <a:pPr marL="1000125" lvl="1">
              <a:lnSpc>
                <a:spcPct val="80000"/>
              </a:lnSpc>
            </a:pPr>
            <a:r>
              <a:rPr lang="is-IS" sz="2000" dirty="0"/>
              <a:t>Hverjum þjónum við (notandi/haghafi)?  </a:t>
            </a:r>
          </a:p>
          <a:p>
            <a:pPr marL="1000125" lvl="1">
              <a:lnSpc>
                <a:spcPct val="80000"/>
              </a:lnSpc>
            </a:pPr>
            <a:r>
              <a:rPr lang="is-IS" sz="2000" dirty="0"/>
              <a:t>Hverju skilum við þeim (afurð)?  </a:t>
            </a:r>
          </a:p>
          <a:p>
            <a:pPr marL="1000125" lvl="1">
              <a:lnSpc>
                <a:spcPct val="80000"/>
              </a:lnSpc>
            </a:pPr>
            <a:r>
              <a:rPr lang="is-IS" sz="2000" dirty="0"/>
              <a:t>Hvar liggja áherslur okkar? </a:t>
            </a:r>
          </a:p>
          <a:p>
            <a:pPr marL="1000125" lvl="1">
              <a:lnSpc>
                <a:spcPct val="80000"/>
              </a:lnSpc>
            </a:pPr>
            <a:r>
              <a:rPr lang="is-IS" sz="2000" dirty="0"/>
              <a:t>Hvað er að gerast á okkar sviði?</a:t>
            </a:r>
          </a:p>
          <a:p>
            <a:pPr marL="1000125" lvl="1">
              <a:lnSpc>
                <a:spcPct val="80000"/>
              </a:lnSpc>
            </a:pPr>
            <a:r>
              <a:rPr lang="is-IS" sz="2000" dirty="0"/>
              <a:t>Hvernig sköpum við virði?</a:t>
            </a:r>
          </a:p>
          <a:p>
            <a:pPr marL="534988" indent="-268288">
              <a:lnSpc>
                <a:spcPct val="80000"/>
              </a:lnSpc>
              <a:buFontTx/>
              <a:buNone/>
            </a:pPr>
            <a:endParaRPr lang="is-IS" sz="2800" b="1" dirty="0">
              <a:solidFill>
                <a:schemeClr val="tx1"/>
              </a:solidFill>
            </a:endParaRPr>
          </a:p>
          <a:p>
            <a:pPr marL="534988" indent="-268288">
              <a:lnSpc>
                <a:spcPct val="80000"/>
              </a:lnSpc>
              <a:buFontTx/>
              <a:buNone/>
            </a:pPr>
            <a:r>
              <a:rPr lang="is-IS" sz="2800" b="1" dirty="0">
                <a:solidFill>
                  <a:schemeClr val="tx1"/>
                </a:solidFill>
              </a:rPr>
              <a:t>Stefna</a:t>
            </a:r>
          </a:p>
          <a:p>
            <a:pPr marL="534988" indent="-268288">
              <a:lnSpc>
                <a:spcPct val="80000"/>
              </a:lnSpc>
            </a:pPr>
            <a:r>
              <a:rPr lang="is-IS" sz="2400" dirty="0"/>
              <a:t>Svar stofnunar (ráðuneytis) við ofangreindum spurningum</a:t>
            </a:r>
          </a:p>
        </p:txBody>
      </p:sp>
    </p:spTree>
    <p:extLst>
      <p:ext uri="{BB962C8B-B14F-4D97-AF65-F5344CB8AC3E}">
        <p14:creationId xmlns:p14="http://schemas.microsoft.com/office/powerpoint/2010/main" val="1077310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AD4D-9C55-46AC-A317-382B2D0A6160}"/>
              </a:ext>
            </a:extLst>
          </p:cNvPr>
          <p:cNvSpPr>
            <a:spLocks noGrp="1"/>
          </p:cNvSpPr>
          <p:nvPr>
            <p:ph type="title"/>
          </p:nvPr>
        </p:nvSpPr>
        <p:spPr/>
        <p:txBody>
          <a:bodyPr/>
          <a:lstStyle/>
          <a:p>
            <a:r>
              <a:rPr lang="is-IS" sz="3200" dirty="0">
                <a:solidFill>
                  <a:prstClr val="black"/>
                </a:solidFill>
              </a:rPr>
              <a:t>Framhaldsskólinn að Horni, Lúðrasveit</a:t>
            </a:r>
            <a:endParaRPr lang="is-IS" dirty="0"/>
          </a:p>
        </p:txBody>
      </p:sp>
      <p:sp>
        <p:nvSpPr>
          <p:cNvPr id="3" name="Content Placeholder 2">
            <a:extLst>
              <a:ext uri="{FF2B5EF4-FFF2-40B4-BE49-F238E27FC236}">
                <a16:creationId xmlns:a16="http://schemas.microsoft.com/office/drawing/2014/main" id="{F7B05F31-2235-4D6C-A65F-37FEA7C7D5A5}"/>
              </a:ext>
            </a:extLst>
          </p:cNvPr>
          <p:cNvSpPr>
            <a:spLocks noGrp="1"/>
          </p:cNvSpPr>
          <p:nvPr>
            <p:ph idx="1"/>
          </p:nvPr>
        </p:nvSpPr>
        <p:spPr/>
        <p:txBody>
          <a:bodyPr>
            <a:normAutofit/>
          </a:bodyPr>
          <a:lstStyle/>
          <a:p>
            <a:pPr marL="0" indent="0">
              <a:buNone/>
            </a:pPr>
            <a:r>
              <a:rPr lang="is-IS" sz="2400" dirty="0"/>
              <a:t>Við skólann starfa 78 kennarar í 70 stöðugildum, þar af eru 40 kona í 35,6 stöðugildum og 38 karlar í 34,94 stöðugildum.</a:t>
            </a:r>
          </a:p>
          <a:p>
            <a:pPr marL="0" indent="0">
              <a:buNone/>
            </a:pPr>
            <a:r>
              <a:rPr lang="is-IS" sz="2400" dirty="0"/>
              <a:t>Aldurssamsetning kennara er nokkuð áhyggjuefni en 48,7% þeirra eru eldri en 55 ára. 97,5% kennara er með full kennsluréttindi í þeim greinum sem þeir kenna. </a:t>
            </a:r>
          </a:p>
          <a:p>
            <a:pPr marL="0" indent="0">
              <a:buNone/>
            </a:pPr>
            <a:r>
              <a:rPr lang="is-IS" sz="2400" dirty="0"/>
              <a:t>Hlutfall yfirstjórnar(</a:t>
            </a:r>
            <a:r>
              <a:rPr lang="is-IS" sz="2400" dirty="0" err="1"/>
              <a:t>skólam</a:t>
            </a:r>
            <a:r>
              <a:rPr lang="is-IS" sz="2400" dirty="0"/>
              <a:t>., </a:t>
            </a:r>
            <a:r>
              <a:rPr lang="is-IS" sz="2400" dirty="0" err="1"/>
              <a:t>aðstoðarskólam</a:t>
            </a:r>
            <a:r>
              <a:rPr lang="is-IS" sz="2400" dirty="0"/>
              <a:t>., </a:t>
            </a:r>
            <a:r>
              <a:rPr lang="is-IS" sz="2400" dirty="0" err="1"/>
              <a:t>áfangastj</a:t>
            </a:r>
            <a:r>
              <a:rPr lang="is-IS" sz="2400" dirty="0"/>
              <a:t>., </a:t>
            </a:r>
            <a:r>
              <a:rPr lang="is-IS" sz="2400" dirty="0" err="1"/>
              <a:t>fjármálastj</a:t>
            </a:r>
            <a:r>
              <a:rPr lang="is-IS" sz="2400" dirty="0"/>
              <a:t>. og náms- og starfsráðgjafar) eldri en 55 ára er 50%.</a:t>
            </a:r>
          </a:p>
          <a:p>
            <a:pPr marL="0" indent="0">
              <a:buNone/>
            </a:pPr>
            <a:r>
              <a:rPr lang="is-IS" sz="2400" dirty="0"/>
              <a:t>Kynjaskipting yfirstjórnar er 5 konur í 4,5 stöðugildum og 3 karlar í 3 stöðugildi.</a:t>
            </a:r>
          </a:p>
        </p:txBody>
      </p:sp>
      <p:sp>
        <p:nvSpPr>
          <p:cNvPr id="4" name="TextBox 1">
            <a:extLst>
              <a:ext uri="{FF2B5EF4-FFF2-40B4-BE49-F238E27FC236}">
                <a16:creationId xmlns:a16="http://schemas.microsoft.com/office/drawing/2014/main" id="{64668D6E-D87C-4AA2-9922-EEB7161E81FD}"/>
              </a:ext>
            </a:extLst>
          </p:cNvPr>
          <p:cNvSpPr txBox="1"/>
          <p:nvPr/>
        </p:nvSpPr>
        <p:spPr>
          <a:xfrm>
            <a:off x="6156176" y="5941497"/>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137593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AD4D-9C55-46AC-A317-382B2D0A6160}"/>
              </a:ext>
            </a:extLst>
          </p:cNvPr>
          <p:cNvSpPr>
            <a:spLocks noGrp="1"/>
          </p:cNvSpPr>
          <p:nvPr>
            <p:ph type="title"/>
          </p:nvPr>
        </p:nvSpPr>
        <p:spPr/>
        <p:txBody>
          <a:bodyPr/>
          <a:lstStyle/>
          <a:p>
            <a:r>
              <a:rPr lang="is-IS" sz="3200" dirty="0">
                <a:solidFill>
                  <a:prstClr val="black"/>
                </a:solidFill>
              </a:rPr>
              <a:t>Framhaldsskólinn að Horni, Lúðrasveit 2</a:t>
            </a:r>
            <a:endParaRPr lang="is-IS" dirty="0"/>
          </a:p>
        </p:txBody>
      </p:sp>
      <p:sp>
        <p:nvSpPr>
          <p:cNvPr id="3" name="Content Placeholder 2">
            <a:extLst>
              <a:ext uri="{FF2B5EF4-FFF2-40B4-BE49-F238E27FC236}">
                <a16:creationId xmlns:a16="http://schemas.microsoft.com/office/drawing/2014/main" id="{F7B05F31-2235-4D6C-A65F-37FEA7C7D5A5}"/>
              </a:ext>
            </a:extLst>
          </p:cNvPr>
          <p:cNvSpPr>
            <a:spLocks noGrp="1"/>
          </p:cNvSpPr>
          <p:nvPr>
            <p:ph idx="1"/>
          </p:nvPr>
        </p:nvSpPr>
        <p:spPr/>
        <p:txBody>
          <a:bodyPr>
            <a:normAutofit fontScale="92500" lnSpcReduction="10000"/>
          </a:bodyPr>
          <a:lstStyle/>
          <a:p>
            <a:pPr marL="0" indent="0">
              <a:buNone/>
            </a:pPr>
            <a:r>
              <a:rPr lang="is-IS" sz="2400" dirty="0"/>
              <a:t>Skólinn hefur sett sér stefnur í samræmi við ákvæði laga um framhaldsskóla og eru þær í stöðugri endurskoðun. Skólinn mun á næstu árum leggja meiri áherslu á jafnréttisstefnu sína. </a:t>
            </a:r>
          </a:p>
          <a:p>
            <a:pPr marL="0" indent="0">
              <a:buNone/>
            </a:pPr>
            <a:r>
              <a:rPr lang="is-IS" sz="2400" dirty="0"/>
              <a:t>Skólinn er heilsueflandi framhaldsskóli, hann leggur mikla áherslu á heilbrigði til líkama og sálar sem og félagslega með verkefninu „Ég – þú – við“.  Skólinn er í umsóknarferli um að verða skóli á grænni grein, þ.e. öðlast rétt til að flagga grænfánanum.</a:t>
            </a:r>
          </a:p>
          <a:p>
            <a:pPr marL="0" indent="0">
              <a:buNone/>
            </a:pPr>
            <a:r>
              <a:rPr lang="is-IS" sz="2400" dirty="0"/>
              <a:t>Innra mat skólans – gæðagreinar – byggir á skoska kerfinu „e. </a:t>
            </a:r>
            <a:r>
              <a:rPr lang="is-IS" sz="2400" dirty="0" err="1"/>
              <a:t>How</a:t>
            </a:r>
            <a:r>
              <a:rPr lang="is-IS" sz="2400" dirty="0"/>
              <a:t> </a:t>
            </a:r>
            <a:r>
              <a:rPr lang="is-IS" sz="2400" dirty="0" err="1"/>
              <a:t>good</a:t>
            </a:r>
            <a:r>
              <a:rPr lang="is-IS" sz="2400" dirty="0"/>
              <a:t> is </a:t>
            </a:r>
            <a:r>
              <a:rPr lang="is-IS" sz="2400" dirty="0" err="1"/>
              <a:t>our</a:t>
            </a:r>
            <a:r>
              <a:rPr lang="is-IS" sz="2400" dirty="0"/>
              <a:t> </a:t>
            </a:r>
            <a:r>
              <a:rPr lang="is-IS" sz="2400" dirty="0" err="1"/>
              <a:t>school</a:t>
            </a:r>
            <a:r>
              <a:rPr lang="is-IS" sz="2400" dirty="0"/>
              <a:t>“.  Ytri úttekt var gerð á skólanum 2015, er hún birt á vef skólans. Út frá niðurstöðum úttektarinnar hefur skólinn gert umbótaáætlun, sjá á vef skólans. Í áætluninni er m.a. áhersla lögð á að sporna gegn brotthvarfi og endurskipuleggja stjórnskipan. Markmið er lúta að þessum þáttum má sjá í þessu stefnuskjali skólans til þriggja ára.</a:t>
            </a:r>
          </a:p>
        </p:txBody>
      </p:sp>
      <p:sp>
        <p:nvSpPr>
          <p:cNvPr id="4" name="TextBox 1">
            <a:extLst>
              <a:ext uri="{FF2B5EF4-FFF2-40B4-BE49-F238E27FC236}">
                <a16:creationId xmlns:a16="http://schemas.microsoft.com/office/drawing/2014/main" id="{19C93F17-EB21-41E3-A199-D08380BE7545}"/>
              </a:ext>
            </a:extLst>
          </p:cNvPr>
          <p:cNvSpPr txBox="1"/>
          <p:nvPr/>
        </p:nvSpPr>
        <p:spPr>
          <a:xfrm>
            <a:off x="6228184" y="6124059"/>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4265112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Framhaldsskólinn að Horni, Lúðrasveit</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Efling mannauðs</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Mælikvarðar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a:xfrm>
            <a:off x="4645025" y="2174875"/>
            <a:ext cx="4175447" cy="3951288"/>
          </a:xfrm>
        </p:spPr>
        <p:txBody>
          <a:bodyPr>
            <a:normAutofit/>
          </a:bodyPr>
          <a:lstStyle/>
          <a:p>
            <a:r>
              <a:rPr lang="is-IS" sz="2000" dirty="0"/>
              <a:t>Hlutfall stjórnendakostnaðar af heildarlaunakostnaði</a:t>
            </a:r>
          </a:p>
          <a:p>
            <a:r>
              <a:rPr lang="is-IS" sz="2000" dirty="0"/>
              <a:t>Meðalfjöldi starfsmanna á </a:t>
            </a:r>
            <a:r>
              <a:rPr lang="is-IS" sz="2000" dirty="0" err="1"/>
              <a:t>millistjórnanda</a:t>
            </a:r>
            <a:endParaRPr lang="is-IS" sz="2000" dirty="0"/>
          </a:p>
          <a:p>
            <a:r>
              <a:rPr lang="is-IS" sz="2000" dirty="0"/>
              <a:t>Hæfni stjórnenda á </a:t>
            </a:r>
            <a:r>
              <a:rPr lang="is-IS" sz="2000" dirty="0" err="1"/>
              <a:t>kvarðanum</a:t>
            </a:r>
            <a:r>
              <a:rPr lang="is-IS" sz="2000" dirty="0"/>
              <a:t> 1-6</a:t>
            </a:r>
          </a:p>
        </p:txBody>
      </p:sp>
      <p:pic>
        <p:nvPicPr>
          <p:cNvPr id="8" name="Picture 7">
            <a:extLst>
              <a:ext uri="{FF2B5EF4-FFF2-40B4-BE49-F238E27FC236}">
                <a16:creationId xmlns:a16="http://schemas.microsoft.com/office/drawing/2014/main" id="{A09D609F-514C-4E60-A635-CCD30F361245}"/>
              </a:ext>
            </a:extLst>
          </p:cNvPr>
          <p:cNvPicPr>
            <a:picLocks noChangeAspect="1"/>
          </p:cNvPicPr>
          <p:nvPr/>
        </p:nvPicPr>
        <p:blipFill>
          <a:blip r:embed="rId3"/>
          <a:stretch>
            <a:fillRect/>
          </a:stretch>
        </p:blipFill>
        <p:spPr>
          <a:xfrm>
            <a:off x="4268" y="4095339"/>
            <a:ext cx="9144000" cy="2027873"/>
          </a:xfrm>
          <a:prstGeom prst="rect">
            <a:avLst/>
          </a:prstGeom>
        </p:spPr>
      </p:pic>
      <p:sp>
        <p:nvSpPr>
          <p:cNvPr id="9" name="TextBox 1">
            <a:extLst>
              <a:ext uri="{FF2B5EF4-FFF2-40B4-BE49-F238E27FC236}">
                <a16:creationId xmlns:a16="http://schemas.microsoft.com/office/drawing/2014/main" id="{3062C3ED-24D4-4B98-99B9-E10DA55D4A85}"/>
              </a:ext>
            </a:extLst>
          </p:cNvPr>
          <p:cNvSpPr txBox="1"/>
          <p:nvPr/>
        </p:nvSpPr>
        <p:spPr>
          <a:xfrm>
            <a:off x="6641936" y="6273651"/>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41397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Framhaldsskólinn að Horni, Lúðrasveit</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Efling mannauðs</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Aðgerðir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a:xfrm>
            <a:off x="4645025" y="2174875"/>
            <a:ext cx="4175447" cy="3951288"/>
          </a:xfrm>
        </p:spPr>
        <p:txBody>
          <a:bodyPr>
            <a:normAutofit/>
          </a:bodyPr>
          <a:lstStyle/>
          <a:p>
            <a:r>
              <a:rPr lang="is-IS" sz="2000" dirty="0"/>
              <a:t>Endurskoðun og breyting á skipuriti og skipulagi skólans</a:t>
            </a:r>
          </a:p>
          <a:p>
            <a:r>
              <a:rPr lang="is-IS" sz="2000" dirty="0"/>
              <a:t>Framkvæma (</a:t>
            </a:r>
            <a:r>
              <a:rPr lang="is-IS" sz="2000" dirty="0" err="1"/>
              <a:t>ProBonus</a:t>
            </a:r>
            <a:r>
              <a:rPr lang="is-IS" sz="2000" dirty="0"/>
              <a:t> ehf.) og fylgja eftir 360° frammistöðumati á stjórnendum</a:t>
            </a:r>
          </a:p>
        </p:txBody>
      </p:sp>
      <p:pic>
        <p:nvPicPr>
          <p:cNvPr id="3" name="Picture 2">
            <a:extLst>
              <a:ext uri="{FF2B5EF4-FFF2-40B4-BE49-F238E27FC236}">
                <a16:creationId xmlns:a16="http://schemas.microsoft.com/office/drawing/2014/main" id="{87D379D2-7828-4B99-9DCC-6B102F5E3AC2}"/>
              </a:ext>
            </a:extLst>
          </p:cNvPr>
          <p:cNvPicPr>
            <a:picLocks noChangeAspect="1"/>
          </p:cNvPicPr>
          <p:nvPr/>
        </p:nvPicPr>
        <p:blipFill>
          <a:blip r:embed="rId3"/>
          <a:stretch>
            <a:fillRect/>
          </a:stretch>
        </p:blipFill>
        <p:spPr>
          <a:xfrm>
            <a:off x="0" y="3990822"/>
            <a:ext cx="9144000" cy="1158785"/>
          </a:xfrm>
          <a:prstGeom prst="rect">
            <a:avLst/>
          </a:prstGeom>
        </p:spPr>
      </p:pic>
      <p:sp>
        <p:nvSpPr>
          <p:cNvPr id="8" name="TextBox 1">
            <a:extLst>
              <a:ext uri="{FF2B5EF4-FFF2-40B4-BE49-F238E27FC236}">
                <a16:creationId xmlns:a16="http://schemas.microsoft.com/office/drawing/2014/main" id="{5CAEE4A8-65C4-412D-B645-2CDAFE9A4FB3}"/>
              </a:ext>
            </a:extLst>
          </p:cNvPr>
          <p:cNvSpPr txBox="1"/>
          <p:nvPr/>
        </p:nvSpPr>
        <p:spPr>
          <a:xfrm>
            <a:off x="6516216" y="6060443"/>
            <a:ext cx="2736304" cy="369332"/>
          </a:xfrm>
          <a:prstGeom prst="rect">
            <a:avLst/>
          </a:prstGeom>
          <a:noFill/>
        </p:spPr>
        <p:txBody>
          <a:bodyPr wrap="square" rtlCol="0">
            <a:spAutoFit/>
          </a:bodyPr>
          <a:lstStyle/>
          <a:p>
            <a:r>
              <a:rPr lang="is-IS" dirty="0">
                <a:solidFill>
                  <a:srgbClr val="FF0000"/>
                </a:solidFill>
              </a:rPr>
              <a:t>Leiðbeiningar frá MRN</a:t>
            </a:r>
          </a:p>
        </p:txBody>
      </p:sp>
    </p:spTree>
    <p:extLst>
      <p:ext uri="{BB962C8B-B14F-4D97-AF65-F5344CB8AC3E}">
        <p14:creationId xmlns:p14="http://schemas.microsoft.com/office/powerpoint/2010/main" val="39866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Tollstjóri 1</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p:txBody>
          <a:bodyPr>
            <a:normAutofit lnSpcReduction="10000"/>
          </a:bodyPr>
          <a:lstStyle/>
          <a:p>
            <a:pPr marL="0" indent="0">
              <a:buNone/>
            </a:pPr>
            <a:r>
              <a:rPr lang="is-IS" sz="2400" dirty="0"/>
              <a:t>Tollstjóri hefur sett sér </a:t>
            </a:r>
            <a:r>
              <a:rPr lang="is-IS" sz="2400" b="1" dirty="0"/>
              <a:t>stefnur sem taka til ýmissa þátta </a:t>
            </a:r>
            <a:r>
              <a:rPr lang="is-IS" sz="2400" dirty="0"/>
              <a:t>í innri starfsemi embættisins, þ.e. mannauðsstefnu, upplýsingatæknistefnu, rekstrar- og umhverfisstefnu og þjónustu- og gæðastefnu.  Við mótun rekstrar- og umhverfisstefnu var </a:t>
            </a:r>
            <a:r>
              <a:rPr lang="is-IS" sz="2400" b="1" dirty="0"/>
              <a:t>samræmi við </a:t>
            </a:r>
            <a:r>
              <a:rPr lang="is-IS" sz="2400" dirty="0"/>
              <a:t>innkaupastefnu ríkisins og stefnu um vistvæn innkaup og grænan ríkisrekstur haft að leiðarljósi. Saman er þessum stefnum ætlað að </a:t>
            </a:r>
            <a:r>
              <a:rPr lang="is-IS" sz="2400" b="1" dirty="0"/>
              <a:t>stuðla að</a:t>
            </a:r>
            <a:r>
              <a:rPr lang="is-IS" sz="2400" dirty="0"/>
              <a:t> því að embættið geti framfylgt hlutverki sínu og að markmiðum málaflokka verði náð. Þær hafa það </a:t>
            </a:r>
            <a:r>
              <a:rPr lang="is-IS" sz="2400" b="1" dirty="0"/>
              <a:t>að markmiði </a:t>
            </a:r>
            <a:r>
              <a:rPr lang="is-IS" sz="2400" dirty="0"/>
              <a:t>að embættið sé góður vinnustaður sem hefur á að skipa hæfu og áhugasömu starfsfólki, að bæta og auka rafræna þjónustu við almenning og atvinnulíf, að rekstur sé hagkvæmur og vistvænn og að tryggja faglega starfshætti og stöðugar umbætur.</a:t>
            </a:r>
          </a:p>
        </p:txBody>
      </p:sp>
    </p:spTree>
    <p:extLst>
      <p:ext uri="{BB962C8B-B14F-4D97-AF65-F5344CB8AC3E}">
        <p14:creationId xmlns:p14="http://schemas.microsoft.com/office/powerpoint/2010/main" val="564041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Tollstjóri</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nn-NO" sz="2000" dirty="0"/>
              <a:t>Faglegir starfshættir og stöðugar umbætur</a:t>
            </a:r>
            <a:endParaRPr lang="is-IS" sz="2000" dirty="0"/>
          </a:p>
          <a:p>
            <a:pPr marL="0" indent="0">
              <a:buNone/>
            </a:pPr>
            <a:endParaRPr lang="is-IS" sz="2000" dirty="0"/>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Mælikvarðar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r>
              <a:rPr lang="is-IS" sz="2000" dirty="0"/>
              <a:t>Hlutfall alvarlegra frávikaskráninga af heildarfjölda athugasemda innri úttekta</a:t>
            </a:r>
          </a:p>
          <a:p>
            <a:r>
              <a:rPr lang="is-IS" sz="2000" dirty="0"/>
              <a:t>Hlutfall nokkuð alvarlegra frávikaskráninga af heildarfjölda athugasemda innri úttekta</a:t>
            </a:r>
          </a:p>
          <a:p>
            <a:r>
              <a:rPr lang="is-IS" sz="2000" dirty="0"/>
              <a:t>Hlutfall ákvarðana Tollstjóra sem eru efnislega staðfestar í kærumeðferð hjá viðeigandi stjórnvöldum, umboðsmanni Alþingis og fyrir dómsstólum</a:t>
            </a:r>
          </a:p>
          <a:p>
            <a:pPr marL="0" indent="0">
              <a:buNone/>
            </a:pPr>
            <a:endParaRPr lang="is-IS" sz="2000" dirty="0"/>
          </a:p>
        </p:txBody>
      </p:sp>
      <p:pic>
        <p:nvPicPr>
          <p:cNvPr id="8" name="Picture 7">
            <a:extLst>
              <a:ext uri="{FF2B5EF4-FFF2-40B4-BE49-F238E27FC236}">
                <a16:creationId xmlns:a16="http://schemas.microsoft.com/office/drawing/2014/main" id="{E048A8E1-94DB-424B-9516-970966B3CB7F}"/>
              </a:ext>
            </a:extLst>
          </p:cNvPr>
          <p:cNvPicPr>
            <a:picLocks noChangeAspect="1"/>
          </p:cNvPicPr>
          <p:nvPr/>
        </p:nvPicPr>
        <p:blipFill>
          <a:blip r:embed="rId3"/>
          <a:stretch>
            <a:fillRect/>
          </a:stretch>
        </p:blipFill>
        <p:spPr>
          <a:xfrm>
            <a:off x="44779" y="4227649"/>
            <a:ext cx="9038095" cy="2190476"/>
          </a:xfrm>
          <a:prstGeom prst="rect">
            <a:avLst/>
          </a:prstGeom>
        </p:spPr>
      </p:pic>
    </p:spTree>
    <p:extLst>
      <p:ext uri="{BB962C8B-B14F-4D97-AF65-F5344CB8AC3E}">
        <p14:creationId xmlns:p14="http://schemas.microsoft.com/office/powerpoint/2010/main" val="19521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Tollstjóri</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nn-NO" sz="2000" dirty="0"/>
              <a:t>Faglegir starfshættir og stöðugar umbætur</a:t>
            </a:r>
          </a:p>
          <a:p>
            <a:pPr marL="457200" indent="-457200">
              <a:buFont typeface="+mj-lt"/>
              <a:buAutoNum type="arabicPeriod"/>
            </a:pPr>
            <a:endParaRPr lang="is-IS" sz="2000" dirty="0"/>
          </a:p>
          <a:p>
            <a:pPr marL="0" indent="0">
              <a:buNone/>
            </a:pPr>
            <a:endParaRPr lang="is-IS" sz="2000" dirty="0"/>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Aðgerðir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r>
              <a:rPr lang="is-IS" sz="2000" dirty="0"/>
              <a:t>Innleiðing á aðferðafræði áhættustjórnunar</a:t>
            </a:r>
          </a:p>
          <a:p>
            <a:r>
              <a:rPr lang="is-IS" sz="2000" dirty="0"/>
              <a:t>Gerð skjalavistunaráætlunar</a:t>
            </a:r>
          </a:p>
          <a:p>
            <a:r>
              <a:rPr lang="is-IS" sz="2000" dirty="0"/>
              <a:t>Stöðluð stýring verkefna</a:t>
            </a:r>
          </a:p>
        </p:txBody>
      </p:sp>
      <p:pic>
        <p:nvPicPr>
          <p:cNvPr id="3" name="Picture 2">
            <a:extLst>
              <a:ext uri="{FF2B5EF4-FFF2-40B4-BE49-F238E27FC236}">
                <a16:creationId xmlns:a16="http://schemas.microsoft.com/office/drawing/2014/main" id="{68B7F812-9BBB-4DAB-8A30-E88F8E2E4B6E}"/>
              </a:ext>
            </a:extLst>
          </p:cNvPr>
          <p:cNvPicPr>
            <a:picLocks noChangeAspect="1"/>
          </p:cNvPicPr>
          <p:nvPr/>
        </p:nvPicPr>
        <p:blipFill>
          <a:blip r:embed="rId3"/>
          <a:stretch>
            <a:fillRect/>
          </a:stretch>
        </p:blipFill>
        <p:spPr>
          <a:xfrm>
            <a:off x="116453" y="3645024"/>
            <a:ext cx="9057143" cy="1276190"/>
          </a:xfrm>
          <a:prstGeom prst="rect">
            <a:avLst/>
          </a:prstGeom>
        </p:spPr>
      </p:pic>
    </p:spTree>
    <p:extLst>
      <p:ext uri="{BB962C8B-B14F-4D97-AF65-F5344CB8AC3E}">
        <p14:creationId xmlns:p14="http://schemas.microsoft.com/office/powerpoint/2010/main" val="203447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Þjóðskrá 1</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a:xfrm>
            <a:off x="457200" y="1600200"/>
            <a:ext cx="8363272" cy="4525963"/>
          </a:xfrm>
        </p:spPr>
        <p:txBody>
          <a:bodyPr>
            <a:noAutofit/>
          </a:bodyPr>
          <a:lstStyle/>
          <a:p>
            <a:pPr marL="0" indent="0">
              <a:buNone/>
            </a:pPr>
            <a:r>
              <a:rPr lang="is-IS" sz="2400" dirty="0"/>
              <a:t>Skipurit er frá 1. september 2016 og skiptist annars vegar í þrjú </a:t>
            </a:r>
            <a:r>
              <a:rPr lang="is-IS" sz="2400" b="1" dirty="0"/>
              <a:t>kjarnasvið</a:t>
            </a:r>
            <a:r>
              <a:rPr lang="is-IS" sz="2400" dirty="0"/>
              <a:t> sem eru þjóðskrársvið, svið rafrænnar stjórnsýslu og fasteignaskrársvið og hins vegar í þrjú stoðsvið: Rekstrarsvið, stjórnsýslusvið og upplýsingatæknisvið. </a:t>
            </a:r>
          </a:p>
          <a:p>
            <a:pPr marL="0" indent="0">
              <a:buNone/>
            </a:pPr>
            <a:r>
              <a:rPr lang="is-IS" sz="2400" dirty="0"/>
              <a:t>Stofnunin hefur frá árinu 2006 verið vottuð ÍSÓ 27001 um upplýsingaöryggi. </a:t>
            </a:r>
          </a:p>
          <a:p>
            <a:pPr marL="0" indent="0">
              <a:buNone/>
            </a:pPr>
            <a:r>
              <a:rPr lang="is-IS" sz="2400" dirty="0"/>
              <a:t>Í </a:t>
            </a:r>
            <a:r>
              <a:rPr lang="is-IS" sz="2400" b="1" dirty="0"/>
              <a:t>langtímastefnu</a:t>
            </a:r>
            <a:r>
              <a:rPr lang="is-IS" sz="2400" dirty="0"/>
              <a:t> koma fram áherslur Þjóðskrár Íslands sem eru:</a:t>
            </a:r>
          </a:p>
          <a:p>
            <a:pPr lvl="1"/>
            <a:r>
              <a:rPr lang="is-IS" sz="2000" b="1" dirty="0"/>
              <a:t>Skilvirk</a:t>
            </a:r>
            <a:r>
              <a:rPr lang="is-IS" sz="2000" dirty="0"/>
              <a:t> – Við leggjum áherslu á að stofnunin sé nútímaleg og í fremstu röð. Horft er til þess að veita ávallt bestu mögulega þjónustu á sem skemmstum tíma.  Við komum á menningu stöðugra umbóta til að tryggja skilvirkni og hafa skýra sýn á kjarnaverkefni okkar.  Verkefnum er forgangsraðað með þarfir og hagsmuni viðskiptavinarins að leiðarljósi.</a:t>
            </a:r>
          </a:p>
          <a:p>
            <a:pPr marL="0" indent="0">
              <a:buNone/>
            </a:pPr>
            <a:endParaRPr lang="is-IS" sz="2400" dirty="0"/>
          </a:p>
        </p:txBody>
      </p:sp>
    </p:spTree>
    <p:extLst>
      <p:ext uri="{BB962C8B-B14F-4D97-AF65-F5344CB8AC3E}">
        <p14:creationId xmlns:p14="http://schemas.microsoft.com/office/powerpoint/2010/main" val="2269616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3252-88BF-4F71-B735-39FC6BC8E26E}"/>
              </a:ext>
            </a:extLst>
          </p:cNvPr>
          <p:cNvSpPr>
            <a:spLocks noGrp="1"/>
          </p:cNvSpPr>
          <p:nvPr>
            <p:ph type="title"/>
          </p:nvPr>
        </p:nvSpPr>
        <p:spPr/>
        <p:txBody>
          <a:bodyPr/>
          <a:lstStyle/>
          <a:p>
            <a:r>
              <a:rPr lang="is-IS" sz="3200" dirty="0"/>
              <a:t>Þjóðskrá 2</a:t>
            </a:r>
            <a:endParaRPr lang="is-IS" dirty="0"/>
          </a:p>
        </p:txBody>
      </p:sp>
      <p:sp>
        <p:nvSpPr>
          <p:cNvPr id="3" name="Content Placeholder 2">
            <a:extLst>
              <a:ext uri="{FF2B5EF4-FFF2-40B4-BE49-F238E27FC236}">
                <a16:creationId xmlns:a16="http://schemas.microsoft.com/office/drawing/2014/main" id="{7FC688BA-4B3B-4249-BB5F-687411AE1473}"/>
              </a:ext>
            </a:extLst>
          </p:cNvPr>
          <p:cNvSpPr>
            <a:spLocks noGrp="1"/>
          </p:cNvSpPr>
          <p:nvPr>
            <p:ph idx="1"/>
          </p:nvPr>
        </p:nvSpPr>
        <p:spPr/>
        <p:txBody>
          <a:bodyPr>
            <a:noAutofit/>
          </a:bodyPr>
          <a:lstStyle/>
          <a:p>
            <a:pPr lvl="1"/>
            <a:r>
              <a:rPr lang="is-IS" sz="1800" b="1" dirty="0"/>
              <a:t>Sjálfvirk</a:t>
            </a:r>
            <a:r>
              <a:rPr lang="is-IS" sz="1800" dirty="0"/>
              <a:t> – Þjóðskrá Íslands leggur til traustar upplýsingar og fléttar saman gögn sem eru grundvöllur réttinda borgara og ákvarðana stjórnvalda. Til að mæta þörfum samfélagsins tryggjum við öruggt flæði viðeigandi upplýsinga. Við vinnum stöðugt að umbótum kerfa og aukum verðmæti upplýsinga, meðal annars með því að opna fyrir gjaldfrjáls gögn þar sem því verður við komið.</a:t>
            </a:r>
          </a:p>
          <a:p>
            <a:pPr lvl="1"/>
            <a:r>
              <a:rPr lang="is-IS" sz="1800" b="1" dirty="0"/>
              <a:t>Snjöll</a:t>
            </a:r>
            <a:r>
              <a:rPr lang="is-IS" sz="1800" dirty="0"/>
              <a:t> – Sjálfsafgreiðsla er allra hagur og viðskiptavinir notfæra sér hana alltaf þegar hægt er. Á Ísland.is er greiður aðgangur að upplýsingum og þjónustu. Við vinnum með opinberum aðilum og samnýtum lausnir samfélaginu til heilla.</a:t>
            </a:r>
          </a:p>
          <a:p>
            <a:pPr marL="0" indent="0">
              <a:buNone/>
            </a:pPr>
            <a:r>
              <a:rPr lang="is-IS" sz="2000" dirty="0"/>
              <a:t>Markvisst hefur verið unnið að því að endurbæta og staðla skjalfest verklag með aðferðarfræði straumlínustjórnunar frá upphafi árs 2017, afgreiðslutími hefur verið styttur verulega í útgáfu vottorða, skráningu EES borgara og framleiðslu vegabréfa.</a:t>
            </a:r>
          </a:p>
          <a:p>
            <a:pPr marL="0" indent="0">
              <a:buNone/>
            </a:pPr>
            <a:r>
              <a:rPr lang="is-IS" sz="2000" dirty="0"/>
              <a:t>Þjóðskrá Íslands er ein fjögurra ríkisstofnana þátttakandi í verkefni velferðarráðuneytis um styttingu vinnuvikunnar sem er í gangi frá 1. maí 2017 til 30. apríl 2018. Stofnunin er þátttakandi í verkefninu Græn skref. </a:t>
            </a:r>
          </a:p>
          <a:p>
            <a:pPr marL="0" indent="0">
              <a:buNone/>
            </a:pPr>
            <a:endParaRPr lang="is-IS" sz="2400" dirty="0"/>
          </a:p>
        </p:txBody>
      </p:sp>
    </p:spTree>
    <p:extLst>
      <p:ext uri="{BB962C8B-B14F-4D97-AF65-F5344CB8AC3E}">
        <p14:creationId xmlns:p14="http://schemas.microsoft.com/office/powerpoint/2010/main" val="4225721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Þjóðskrá</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Starfsfólk fær tækifæri til að auka þekkingu sína, hæfni og vaxa í starfi og nýtur sömu kjara fyrir sambærileg störf</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Mælikvarðar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r>
              <a:rPr lang="is-IS" sz="2000" dirty="0"/>
              <a:t>Að öðlast vottun </a:t>
            </a:r>
            <a:r>
              <a:rPr lang="is-IS" sz="2000" dirty="0" err="1"/>
              <a:t>jafnlaunastaðals</a:t>
            </a:r>
            <a:endParaRPr lang="is-IS" sz="2000" dirty="0"/>
          </a:p>
          <a:p>
            <a:r>
              <a:rPr lang="is-IS" sz="2000" dirty="0"/>
              <a:t>Heildarniðurstaða Þjóðskrár Íslands í starfsmannakönnun </a:t>
            </a:r>
          </a:p>
          <a:p>
            <a:r>
              <a:rPr lang="is-IS" sz="2000" dirty="0"/>
              <a:t>Mæling á ánægju og stolti starfsmanna</a:t>
            </a:r>
          </a:p>
        </p:txBody>
      </p:sp>
      <p:pic>
        <p:nvPicPr>
          <p:cNvPr id="9" name="Picture 8">
            <a:extLst>
              <a:ext uri="{FF2B5EF4-FFF2-40B4-BE49-F238E27FC236}">
                <a16:creationId xmlns:a16="http://schemas.microsoft.com/office/drawing/2014/main" id="{78A1B70D-9145-4DEF-81EC-8FCC74A8A4EB}"/>
              </a:ext>
            </a:extLst>
          </p:cNvPr>
          <p:cNvPicPr>
            <a:picLocks noChangeAspect="1"/>
          </p:cNvPicPr>
          <p:nvPr/>
        </p:nvPicPr>
        <p:blipFill>
          <a:blip r:embed="rId3"/>
          <a:stretch>
            <a:fillRect/>
          </a:stretch>
        </p:blipFill>
        <p:spPr>
          <a:xfrm>
            <a:off x="0" y="3967182"/>
            <a:ext cx="9144000" cy="1355705"/>
          </a:xfrm>
          <a:prstGeom prst="rect">
            <a:avLst/>
          </a:prstGeom>
        </p:spPr>
      </p:pic>
    </p:spTree>
    <p:extLst>
      <p:ext uri="{BB962C8B-B14F-4D97-AF65-F5344CB8AC3E}">
        <p14:creationId xmlns:p14="http://schemas.microsoft.com/office/powerpoint/2010/main" val="10821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s-IS"/>
              <a:t>Stefnumótun – lykilspurningar</a:t>
            </a:r>
          </a:p>
        </p:txBody>
      </p:sp>
      <p:graphicFrame>
        <p:nvGraphicFramePr>
          <p:cNvPr id="286752" name="Group 32"/>
          <p:cNvGraphicFramePr>
            <a:graphicFrameLocks noGrp="1"/>
          </p:cNvGraphicFramePr>
          <p:nvPr>
            <p:ph idx="1"/>
            <p:extLst>
              <p:ext uri="{D42A27DB-BD31-4B8C-83A1-F6EECF244321}">
                <p14:modId xmlns:p14="http://schemas.microsoft.com/office/powerpoint/2010/main" val="1545479818"/>
              </p:ext>
            </p:extLst>
          </p:nvPr>
        </p:nvGraphicFramePr>
        <p:xfrm>
          <a:off x="457199" y="2060848"/>
          <a:ext cx="8229601" cy="3074989"/>
        </p:xfrm>
        <a:graphic>
          <a:graphicData uri="http://schemas.openxmlformats.org/drawingml/2006/table">
            <a:tbl>
              <a:tblPr>
                <a:tableStyleId>{5940675A-B579-460E-94D1-54222C63F5DA}</a:tableStyleId>
              </a:tblPr>
              <a:tblGrid>
                <a:gridCol w="4115677">
                  <a:extLst>
                    <a:ext uri="{9D8B030D-6E8A-4147-A177-3AD203B41FA5}">
                      <a16:colId xmlns:a16="http://schemas.microsoft.com/office/drawing/2014/main" val="20000"/>
                    </a:ext>
                  </a:extLst>
                </a:gridCol>
                <a:gridCol w="4113924">
                  <a:extLst>
                    <a:ext uri="{9D8B030D-6E8A-4147-A177-3AD203B41FA5}">
                      <a16:colId xmlns:a16="http://schemas.microsoft.com/office/drawing/2014/main" val="20001"/>
                    </a:ext>
                  </a:extLst>
                </a:gridCol>
              </a:tblGrid>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1.  Hlutverk</a:t>
                      </a:r>
                      <a:endParaRPr kumimoji="0" lang="is-IS" sz="2000" b="1" i="0" u="none" strike="noStrike" cap="none" normalizeH="0" baseline="0">
                        <a:ln>
                          <a:noFill/>
                        </a:ln>
                        <a:solidFill>
                          <a:schemeClr val="bg1"/>
                        </a:solidFill>
                        <a:effectLst/>
                        <a:latin typeface="Arial" charset="0"/>
                      </a:endParaRPr>
                    </a:p>
                  </a:txBody>
                  <a:tcPr marL="100920" marR="1009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Hvað?  Til hvers?</a:t>
                      </a:r>
                      <a:endParaRPr kumimoji="0" lang="is-IS" sz="2000" b="0" i="0" u="none" strike="noStrike" cap="none" normalizeH="0" baseline="0">
                        <a:ln>
                          <a:noFill/>
                        </a:ln>
                        <a:solidFill>
                          <a:srgbClr val="990099"/>
                        </a:solidFill>
                        <a:effectLst/>
                        <a:latin typeface="Arial" charset="0"/>
                      </a:endParaRPr>
                    </a:p>
                  </a:txBody>
                  <a:tcPr marL="100920" marR="100920" anchor="ctr" horzOverflow="overflow"/>
                </a:tc>
                <a:extLst>
                  <a:ext uri="{0D108BD9-81ED-4DB2-BD59-A6C34878D82A}">
                    <a16:rowId xmlns:a16="http://schemas.microsoft.com/office/drawing/2014/main" val="10000"/>
                  </a:ext>
                </a:extLst>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2.  Framtíðarsýn</a:t>
                      </a:r>
                      <a:endParaRPr kumimoji="0" lang="is-IS" sz="2000" b="1" i="0" u="none" strike="noStrike" cap="none" normalizeH="0" baseline="0">
                        <a:ln>
                          <a:noFill/>
                        </a:ln>
                        <a:solidFill>
                          <a:schemeClr val="bg1"/>
                        </a:solidFill>
                        <a:effectLst/>
                        <a:latin typeface="Arial" charset="0"/>
                      </a:endParaRPr>
                    </a:p>
                  </a:txBody>
                  <a:tcPr marL="100920" marR="1009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Hvert?</a:t>
                      </a:r>
                      <a:endParaRPr kumimoji="0" lang="is-IS" sz="2000" b="0" i="0" u="none" strike="noStrike" cap="none" normalizeH="0" baseline="0">
                        <a:ln>
                          <a:noFill/>
                        </a:ln>
                        <a:solidFill>
                          <a:srgbClr val="990099"/>
                        </a:solidFill>
                        <a:effectLst/>
                        <a:latin typeface="Arial" charset="0"/>
                      </a:endParaRPr>
                    </a:p>
                  </a:txBody>
                  <a:tcPr marL="100920" marR="100920" anchor="ctr" horzOverflow="overflow"/>
                </a:tc>
                <a:extLst>
                  <a:ext uri="{0D108BD9-81ED-4DB2-BD59-A6C34878D82A}">
                    <a16:rowId xmlns:a16="http://schemas.microsoft.com/office/drawing/2014/main" val="10001"/>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3.  Ytri og innri greining</a:t>
                      </a:r>
                      <a:endParaRPr kumimoji="0" lang="is-IS" sz="2000" b="1" i="0" u="none" strike="noStrike" cap="none" normalizeH="0" baseline="0">
                        <a:ln>
                          <a:noFill/>
                        </a:ln>
                        <a:solidFill>
                          <a:schemeClr val="bg1"/>
                        </a:solidFill>
                        <a:effectLst/>
                        <a:latin typeface="Arial" charset="0"/>
                      </a:endParaRPr>
                    </a:p>
                  </a:txBody>
                  <a:tcPr marL="100920" marR="1009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Hvers vegna?</a:t>
                      </a:r>
                      <a:endParaRPr kumimoji="0" lang="is-IS" sz="2000" b="0" i="0" u="none" strike="noStrike" cap="none" normalizeH="0" baseline="0">
                        <a:ln>
                          <a:noFill/>
                        </a:ln>
                        <a:solidFill>
                          <a:srgbClr val="990099"/>
                        </a:solidFill>
                        <a:effectLst/>
                        <a:latin typeface="Arial" charset="0"/>
                      </a:endParaRPr>
                    </a:p>
                  </a:txBody>
                  <a:tcPr marL="100920" marR="100920" anchor="ctr" horzOverflow="overflow"/>
                </a:tc>
                <a:extLst>
                  <a:ext uri="{0D108BD9-81ED-4DB2-BD59-A6C34878D82A}">
                    <a16:rowId xmlns:a16="http://schemas.microsoft.com/office/drawing/2014/main" val="10002"/>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4.  Stefna</a:t>
                      </a:r>
                      <a:endParaRPr kumimoji="0" lang="is-IS" sz="2000" b="1" i="0" u="none" strike="noStrike" cap="none" normalizeH="0" baseline="0">
                        <a:ln>
                          <a:noFill/>
                        </a:ln>
                        <a:solidFill>
                          <a:schemeClr val="bg1"/>
                        </a:solidFill>
                        <a:effectLst/>
                        <a:latin typeface="Arial" charset="0"/>
                      </a:endParaRPr>
                    </a:p>
                  </a:txBody>
                  <a:tcPr marL="100920" marR="1009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Hvaða leið?  Hvernig?</a:t>
                      </a:r>
                      <a:endParaRPr kumimoji="0" lang="is-IS" sz="2000" b="0" i="0" u="none" strike="noStrike" cap="none" normalizeH="0" baseline="0">
                        <a:ln>
                          <a:noFill/>
                        </a:ln>
                        <a:solidFill>
                          <a:srgbClr val="990099"/>
                        </a:solidFill>
                        <a:effectLst/>
                        <a:latin typeface="Arial" charset="0"/>
                      </a:endParaRPr>
                    </a:p>
                  </a:txBody>
                  <a:tcPr marL="100920" marR="100920" anchor="ctr" horzOverflow="overflow"/>
                </a:tc>
                <a:extLst>
                  <a:ext uri="{0D108BD9-81ED-4DB2-BD59-A6C34878D82A}">
                    <a16:rowId xmlns:a16="http://schemas.microsoft.com/office/drawing/2014/main" val="10003"/>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5.  Markmið og áætlanagerð</a:t>
                      </a:r>
                      <a:endParaRPr kumimoji="0" lang="is-IS" sz="2000" b="1" i="0" u="none" strike="noStrike" cap="none" normalizeH="0" baseline="0">
                        <a:ln>
                          <a:noFill/>
                        </a:ln>
                        <a:solidFill>
                          <a:schemeClr val="bg1"/>
                        </a:solidFill>
                        <a:effectLst/>
                        <a:latin typeface="Arial" charset="0"/>
                      </a:endParaRPr>
                    </a:p>
                  </a:txBody>
                  <a:tcPr marL="100920" marR="1009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a:ln>
                            <a:noFill/>
                          </a:ln>
                          <a:effectLst/>
                        </a:rPr>
                        <a:t>Hvenær og með hvaða hætti?</a:t>
                      </a:r>
                      <a:endParaRPr kumimoji="0" lang="is-IS" sz="2000" b="0" i="0" u="none" strike="noStrike" cap="none" normalizeH="0" baseline="0">
                        <a:ln>
                          <a:noFill/>
                        </a:ln>
                        <a:solidFill>
                          <a:srgbClr val="990099"/>
                        </a:solidFill>
                        <a:effectLst/>
                        <a:latin typeface="Arial" charset="0"/>
                      </a:endParaRPr>
                    </a:p>
                  </a:txBody>
                  <a:tcPr marL="100920" marR="100920" anchor="ctr" horzOverflow="overflow"/>
                </a:tc>
                <a:extLst>
                  <a:ext uri="{0D108BD9-81ED-4DB2-BD59-A6C34878D82A}">
                    <a16:rowId xmlns:a16="http://schemas.microsoft.com/office/drawing/2014/main" val="10004"/>
                  </a:ext>
                </a:extLst>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dirty="0">
                          <a:ln>
                            <a:noFill/>
                          </a:ln>
                          <a:effectLst/>
                        </a:rPr>
                        <a:t>6.  Fjárhagsáætlun</a:t>
                      </a:r>
                      <a:endParaRPr kumimoji="0" lang="is-IS" sz="2000" b="1" i="0" u="none" strike="noStrike" cap="none" normalizeH="0" baseline="0" dirty="0">
                        <a:ln>
                          <a:noFill/>
                        </a:ln>
                        <a:solidFill>
                          <a:schemeClr val="bg1"/>
                        </a:solidFill>
                        <a:effectLst/>
                        <a:latin typeface="Arial" charset="0"/>
                      </a:endParaRPr>
                    </a:p>
                  </a:txBody>
                  <a:tcPr marL="100920" marR="10092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2000" u="none" strike="noStrike" cap="none" normalizeH="0" baseline="0" dirty="0">
                          <a:ln>
                            <a:noFill/>
                          </a:ln>
                          <a:effectLst/>
                        </a:rPr>
                        <a:t>Hver er niðurstaðan?</a:t>
                      </a:r>
                      <a:endParaRPr kumimoji="0" lang="is-IS" sz="2000" b="0" i="0" u="none" strike="noStrike" cap="none" normalizeH="0" baseline="0" dirty="0">
                        <a:ln>
                          <a:noFill/>
                        </a:ln>
                        <a:solidFill>
                          <a:srgbClr val="990099"/>
                        </a:solidFill>
                        <a:effectLst/>
                        <a:latin typeface="Arial" charset="0"/>
                      </a:endParaRPr>
                    </a:p>
                  </a:txBody>
                  <a:tcPr marL="100920" marR="100920" anchor="ctr" horzOverflow="overflow"/>
                </a:tc>
                <a:extLst>
                  <a:ext uri="{0D108BD9-81ED-4DB2-BD59-A6C34878D82A}">
                    <a16:rowId xmlns:a16="http://schemas.microsoft.com/office/drawing/2014/main" val="10005"/>
                  </a:ext>
                </a:extLst>
              </a:tr>
            </a:tbl>
          </a:graphicData>
        </a:graphic>
      </p:graphicFrame>
      <p:sp>
        <p:nvSpPr>
          <p:cNvPr id="27" name="Slide Number Placeholder 5"/>
          <p:cNvSpPr>
            <a:spLocks noGrp="1"/>
          </p:cNvSpPr>
          <p:nvPr>
            <p:ph type="sldNum" sz="quarter" idx="12"/>
          </p:nvPr>
        </p:nvSpPr>
        <p:spPr/>
        <p:txBody>
          <a:bodyPr/>
          <a:lstStyle/>
          <a:p>
            <a:fld id="{84B129D9-00B1-47E8-A2A4-4A96481F1F3B}" type="slidenum">
              <a:rPr lang="en-GB"/>
              <a:pPr/>
              <a:t>7</a:t>
            </a:fld>
            <a:endParaRPr lang="en-GB"/>
          </a:p>
        </p:txBody>
      </p:sp>
    </p:spTree>
  </p:cSld>
  <p:clrMapOvr>
    <a:masterClrMapping/>
  </p:clrMapOvr>
  <p:transition>
    <p:pull dir="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8700-DB4D-4B07-B0CE-7C866D80AB1E}"/>
              </a:ext>
            </a:extLst>
          </p:cNvPr>
          <p:cNvSpPr>
            <a:spLocks noGrp="1"/>
          </p:cNvSpPr>
          <p:nvPr>
            <p:ph type="title"/>
          </p:nvPr>
        </p:nvSpPr>
        <p:spPr/>
        <p:txBody>
          <a:bodyPr>
            <a:normAutofit/>
          </a:bodyPr>
          <a:lstStyle/>
          <a:p>
            <a:r>
              <a:rPr lang="is-IS" sz="3200" dirty="0"/>
              <a:t>Þjóðskrá</a:t>
            </a:r>
          </a:p>
        </p:txBody>
      </p:sp>
      <p:sp>
        <p:nvSpPr>
          <p:cNvPr id="4" name="Text Placeholder 3">
            <a:extLst>
              <a:ext uri="{FF2B5EF4-FFF2-40B4-BE49-F238E27FC236}">
                <a16:creationId xmlns:a16="http://schemas.microsoft.com/office/drawing/2014/main" id="{27D39B44-8B96-4C36-8DF7-8E215AE8476B}"/>
              </a:ext>
            </a:extLst>
          </p:cNvPr>
          <p:cNvSpPr>
            <a:spLocks noGrp="1"/>
          </p:cNvSpPr>
          <p:nvPr>
            <p:ph type="body" idx="1"/>
          </p:nvPr>
        </p:nvSpPr>
        <p:spPr/>
        <p:txBody>
          <a:bodyPr>
            <a:normAutofit/>
          </a:bodyPr>
          <a:lstStyle/>
          <a:p>
            <a:r>
              <a:rPr lang="is-IS" dirty="0"/>
              <a:t>Markmið	</a:t>
            </a:r>
          </a:p>
        </p:txBody>
      </p:sp>
      <p:sp>
        <p:nvSpPr>
          <p:cNvPr id="5" name="Content Placeholder 4">
            <a:extLst>
              <a:ext uri="{FF2B5EF4-FFF2-40B4-BE49-F238E27FC236}">
                <a16:creationId xmlns:a16="http://schemas.microsoft.com/office/drawing/2014/main" id="{568CE360-17D0-4E64-8E3C-76F33F320F62}"/>
              </a:ext>
            </a:extLst>
          </p:cNvPr>
          <p:cNvSpPr>
            <a:spLocks noGrp="1"/>
          </p:cNvSpPr>
          <p:nvPr>
            <p:ph sz="half" idx="2"/>
          </p:nvPr>
        </p:nvSpPr>
        <p:spPr/>
        <p:txBody>
          <a:bodyPr>
            <a:normAutofit/>
          </a:bodyPr>
          <a:lstStyle/>
          <a:p>
            <a:pPr marL="457200" indent="-457200">
              <a:buFont typeface="+mj-lt"/>
              <a:buAutoNum type="arabicPeriod"/>
            </a:pPr>
            <a:r>
              <a:rPr lang="is-IS" sz="2000" dirty="0"/>
              <a:t>Starfsfólk fær tækifæri til að auka þekkingu sína, hæfni og vaxa í starfi og nýtur sömu kjara fyrir sambærileg störf</a:t>
            </a:r>
          </a:p>
        </p:txBody>
      </p:sp>
      <p:sp>
        <p:nvSpPr>
          <p:cNvPr id="6" name="Text Placeholder 5">
            <a:extLst>
              <a:ext uri="{FF2B5EF4-FFF2-40B4-BE49-F238E27FC236}">
                <a16:creationId xmlns:a16="http://schemas.microsoft.com/office/drawing/2014/main" id="{6A4EBE0F-EAE5-4740-86D2-440F0471CCED}"/>
              </a:ext>
            </a:extLst>
          </p:cNvPr>
          <p:cNvSpPr>
            <a:spLocks noGrp="1"/>
          </p:cNvSpPr>
          <p:nvPr>
            <p:ph type="body" sz="quarter" idx="3"/>
          </p:nvPr>
        </p:nvSpPr>
        <p:spPr/>
        <p:txBody>
          <a:bodyPr>
            <a:normAutofit/>
          </a:bodyPr>
          <a:lstStyle/>
          <a:p>
            <a:r>
              <a:rPr lang="is-IS" dirty="0"/>
              <a:t>Aðgerðir</a:t>
            </a:r>
          </a:p>
        </p:txBody>
      </p:sp>
      <p:sp>
        <p:nvSpPr>
          <p:cNvPr id="7" name="Content Placeholder 6">
            <a:extLst>
              <a:ext uri="{FF2B5EF4-FFF2-40B4-BE49-F238E27FC236}">
                <a16:creationId xmlns:a16="http://schemas.microsoft.com/office/drawing/2014/main" id="{5165B2FC-FB1D-4D80-8B24-B3A1A4E5B998}"/>
              </a:ext>
            </a:extLst>
          </p:cNvPr>
          <p:cNvSpPr>
            <a:spLocks noGrp="1"/>
          </p:cNvSpPr>
          <p:nvPr>
            <p:ph sz="quarter" idx="4"/>
          </p:nvPr>
        </p:nvSpPr>
        <p:spPr/>
        <p:txBody>
          <a:bodyPr>
            <a:normAutofit/>
          </a:bodyPr>
          <a:lstStyle/>
          <a:p>
            <a:r>
              <a:rPr lang="is-IS" sz="2000" dirty="0"/>
              <a:t>Þekking </a:t>
            </a:r>
            <a:r>
              <a:rPr lang="is-IS" sz="2000" dirty="0" err="1"/>
              <a:t>staðals</a:t>
            </a:r>
            <a:r>
              <a:rPr lang="is-IS" sz="2000" dirty="0"/>
              <a:t>, gerð starfaflokka, röðun starfa, launaröðun, innleiðing, rýni og eftirlit samkvæmt </a:t>
            </a:r>
            <a:r>
              <a:rPr lang="is-IS" sz="2000" dirty="0" err="1"/>
              <a:t>jafnlaunastaðli</a:t>
            </a:r>
            <a:endParaRPr lang="is-IS" sz="2000" dirty="0"/>
          </a:p>
          <a:p>
            <a:r>
              <a:rPr lang="is-IS" sz="2000" dirty="0"/>
              <a:t>Aðgerðaáætlanir gerðar í kjölfar könnunar um stofnun ársins</a:t>
            </a:r>
          </a:p>
        </p:txBody>
      </p:sp>
      <p:pic>
        <p:nvPicPr>
          <p:cNvPr id="3" name="Picture 2">
            <a:extLst>
              <a:ext uri="{FF2B5EF4-FFF2-40B4-BE49-F238E27FC236}">
                <a16:creationId xmlns:a16="http://schemas.microsoft.com/office/drawing/2014/main" id="{82CDB863-9E18-46C4-B6A8-0A71DF49068E}"/>
              </a:ext>
            </a:extLst>
          </p:cNvPr>
          <p:cNvPicPr>
            <a:picLocks noChangeAspect="1"/>
          </p:cNvPicPr>
          <p:nvPr/>
        </p:nvPicPr>
        <p:blipFill>
          <a:blip r:embed="rId3"/>
          <a:stretch>
            <a:fillRect/>
          </a:stretch>
        </p:blipFill>
        <p:spPr>
          <a:xfrm>
            <a:off x="78358" y="4437112"/>
            <a:ext cx="9133333" cy="1057143"/>
          </a:xfrm>
          <a:prstGeom prst="rect">
            <a:avLst/>
          </a:prstGeom>
        </p:spPr>
      </p:pic>
    </p:spTree>
    <p:extLst>
      <p:ext uri="{BB962C8B-B14F-4D97-AF65-F5344CB8AC3E}">
        <p14:creationId xmlns:p14="http://schemas.microsoft.com/office/powerpoint/2010/main" val="422952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2D71-D65F-4721-AAEE-EE1A761E4715}"/>
              </a:ext>
            </a:extLst>
          </p:cNvPr>
          <p:cNvSpPr>
            <a:spLocks noGrp="1"/>
          </p:cNvSpPr>
          <p:nvPr>
            <p:ph type="title"/>
          </p:nvPr>
        </p:nvSpPr>
        <p:spPr/>
        <p:txBody>
          <a:bodyPr/>
          <a:lstStyle/>
          <a:p>
            <a:r>
              <a:rPr lang="is-IS" dirty="0"/>
              <a:t>Æfing 2</a:t>
            </a:r>
          </a:p>
        </p:txBody>
      </p:sp>
      <p:sp>
        <p:nvSpPr>
          <p:cNvPr id="3" name="Content Placeholder 2">
            <a:extLst>
              <a:ext uri="{FF2B5EF4-FFF2-40B4-BE49-F238E27FC236}">
                <a16:creationId xmlns:a16="http://schemas.microsoft.com/office/drawing/2014/main" id="{C90BFA28-74FB-4E0A-9DF2-522606CC85CE}"/>
              </a:ext>
            </a:extLst>
          </p:cNvPr>
          <p:cNvSpPr>
            <a:spLocks noGrp="1"/>
          </p:cNvSpPr>
          <p:nvPr>
            <p:ph idx="1"/>
          </p:nvPr>
        </p:nvSpPr>
        <p:spPr/>
        <p:txBody>
          <a:bodyPr/>
          <a:lstStyle/>
          <a:p>
            <a:r>
              <a:rPr lang="is-IS" dirty="0"/>
              <a:t>Yfirfarið sniðmátið á ykkar ábyrgð og ræðið </a:t>
            </a:r>
            <a:r>
              <a:rPr lang="is-IS" dirty="0">
                <a:solidFill>
                  <a:srgbClr val="FF0000"/>
                </a:solidFill>
              </a:rPr>
              <a:t>rekstrarlega þætti</a:t>
            </a:r>
            <a:r>
              <a:rPr lang="is-IS" dirty="0"/>
              <a:t>, markmið, mælikvarða og aðgerðir (síðari hluti sniðmáts)</a:t>
            </a:r>
          </a:p>
          <a:p>
            <a:pPr lvl="1"/>
            <a:r>
              <a:rPr lang="is-IS" dirty="0"/>
              <a:t>Hvað gerum við vel?</a:t>
            </a:r>
          </a:p>
          <a:p>
            <a:pPr lvl="1"/>
            <a:r>
              <a:rPr lang="is-IS" dirty="0"/>
              <a:t>Hvað þurfum við til að geta gert betur?</a:t>
            </a:r>
          </a:p>
          <a:p>
            <a:pPr marL="0" indent="0">
              <a:buNone/>
            </a:pPr>
            <a:endParaRPr lang="is-IS" dirty="0"/>
          </a:p>
          <a:p>
            <a:endParaRPr lang="is-IS" dirty="0"/>
          </a:p>
          <a:p>
            <a:pPr lvl="1"/>
            <a:endParaRPr lang="is-IS" dirty="0"/>
          </a:p>
          <a:p>
            <a:endParaRPr lang="is-IS" dirty="0"/>
          </a:p>
        </p:txBody>
      </p:sp>
    </p:spTree>
    <p:extLst>
      <p:ext uri="{BB962C8B-B14F-4D97-AF65-F5344CB8AC3E}">
        <p14:creationId xmlns:p14="http://schemas.microsoft.com/office/powerpoint/2010/main" val="24994943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5BD4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539" y="2492896"/>
            <a:ext cx="5246589" cy="1143000"/>
          </a:xfrm>
        </p:spPr>
        <p:txBody>
          <a:bodyPr>
            <a:normAutofit/>
          </a:bodyPr>
          <a:lstStyle/>
          <a:p>
            <a:r>
              <a:rPr lang="is-IS" sz="5400" b="1" dirty="0"/>
              <a:t>Áhrifakeðjur</a:t>
            </a:r>
          </a:p>
        </p:txBody>
      </p:sp>
      <p:sp>
        <p:nvSpPr>
          <p:cNvPr id="3" name="Slide Number Placeholder 2">
            <a:extLst>
              <a:ext uri="{FF2B5EF4-FFF2-40B4-BE49-F238E27FC236}">
                <a16:creationId xmlns:a16="http://schemas.microsoft.com/office/drawing/2014/main" id="{A91CE170-9D3F-481D-8666-14FBC54906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631141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s-IS" sz="2800" b="1" dirty="0"/>
              <a:t>Hvaða áhrif (e. </a:t>
            </a:r>
            <a:r>
              <a:rPr lang="is-IS" sz="2800" b="1"/>
              <a:t>outcome</a:t>
            </a:r>
            <a:r>
              <a:rPr lang="is-IS" sz="2800" b="1" dirty="0"/>
              <a:t>) á að mæla? </a:t>
            </a:r>
            <a:br>
              <a:rPr lang="is-IS" sz="2800" b="1" dirty="0"/>
            </a:br>
            <a:r>
              <a:rPr lang="is-IS" sz="2800" b="1" dirty="0"/>
              <a:t>Áhrif geta verið af mismunandi tagi:  </a:t>
            </a:r>
            <a:endParaRPr lang="is-IS" sz="2800" dirty="0"/>
          </a:p>
        </p:txBody>
      </p:sp>
      <p:sp>
        <p:nvSpPr>
          <p:cNvPr id="3" name="Content Placeholder 2"/>
          <p:cNvSpPr>
            <a:spLocks noGrp="1"/>
          </p:cNvSpPr>
          <p:nvPr>
            <p:ph idx="1"/>
          </p:nvPr>
        </p:nvSpPr>
        <p:spPr/>
        <p:txBody>
          <a:bodyPr>
            <a:noAutofit/>
          </a:bodyPr>
          <a:lstStyle/>
          <a:p>
            <a:pPr marL="0" indent="0">
              <a:buNone/>
            </a:pPr>
            <a:r>
              <a:rPr lang="is-IS" sz="2400" dirty="0"/>
              <a:t>Hvert er ábyrgðarsvið og áhrif stofnunarinnar? </a:t>
            </a:r>
            <a:r>
              <a:rPr lang="is-IS" sz="2000" dirty="0"/>
              <a:t> </a:t>
            </a:r>
            <a:br>
              <a:rPr lang="is-IS" sz="2400" dirty="0"/>
            </a:br>
            <a:endParaRPr lang="is-IS" sz="2000" b="1" dirty="0"/>
          </a:p>
          <a:p>
            <a:pPr marL="0" indent="0">
              <a:buNone/>
            </a:pPr>
            <a:r>
              <a:rPr lang="is-IS" sz="2000" i="1" dirty="0"/>
              <a:t>Skoða mismunandi flokka áhrifa (e. </a:t>
            </a:r>
            <a:r>
              <a:rPr lang="is-IS" sz="2000" i="1" dirty="0" err="1"/>
              <a:t>outcome</a:t>
            </a:r>
            <a:r>
              <a:rPr lang="is-IS" sz="2000" i="1" dirty="0"/>
              <a:t> </a:t>
            </a:r>
            <a:r>
              <a:rPr lang="is-IS" sz="2000" i="1" dirty="0" err="1"/>
              <a:t>categories</a:t>
            </a:r>
            <a:r>
              <a:rPr lang="is-IS" sz="2000" i="1" dirty="0"/>
              <a:t>) sem t.d.:</a:t>
            </a:r>
          </a:p>
          <a:p>
            <a:r>
              <a:rPr lang="is-IS" sz="2000" b="1" dirty="0"/>
              <a:t>sýna þann árangur </a:t>
            </a:r>
            <a:r>
              <a:rPr lang="is-IS" sz="2000" dirty="0"/>
              <a:t>sem á að nást með tiltekinni þjónustu/verkefni (koma í veg fyrir eitthvað óæskilegt eða bæta núverandi ástand)</a:t>
            </a:r>
          </a:p>
          <a:p>
            <a:r>
              <a:rPr lang="is-IS" sz="2000" b="1" dirty="0"/>
              <a:t>auka ánægju</a:t>
            </a:r>
            <a:r>
              <a:rPr lang="is-IS" sz="2000" dirty="0"/>
              <a:t>, t.d. draga úr óæskilegum eða neikvæðum áhrifum sem líkleg eru (kvartanir vegna þjónustu, neikvæð umhverfisáhrif)</a:t>
            </a:r>
          </a:p>
          <a:p>
            <a:r>
              <a:rPr lang="is-IS" sz="2000" b="1" dirty="0"/>
              <a:t>auka gæði </a:t>
            </a:r>
            <a:r>
              <a:rPr lang="is-IS" sz="2000" dirty="0"/>
              <a:t>í veitingu þjónustunnar (hraði, áreiðanleiki, viðmót, þekking)</a:t>
            </a:r>
          </a:p>
          <a:p>
            <a:r>
              <a:rPr lang="is-IS" sz="2000" b="1" dirty="0"/>
              <a:t>draga úr umfangi þarfa sem ekki hefur náðst að uppfylla  </a:t>
            </a:r>
            <a:r>
              <a:rPr lang="is-IS" sz="2000" dirty="0"/>
              <a:t>(e. </a:t>
            </a:r>
            <a:r>
              <a:rPr lang="is-IS" sz="2000" dirty="0" err="1"/>
              <a:t>unmet</a:t>
            </a:r>
            <a:r>
              <a:rPr lang="is-IS" sz="2000" dirty="0"/>
              <a:t> </a:t>
            </a:r>
            <a:r>
              <a:rPr lang="is-IS" sz="2000" dirty="0" err="1"/>
              <a:t>needs</a:t>
            </a:r>
            <a:r>
              <a:rPr lang="is-IS" sz="2000" dirty="0"/>
              <a:t> - biðlistar)</a:t>
            </a:r>
          </a:p>
          <a:p>
            <a:r>
              <a:rPr lang="is-IS" sz="2000" dirty="0"/>
              <a:t>hafa </a:t>
            </a:r>
            <a:r>
              <a:rPr lang="is-IS" sz="2000" b="1" dirty="0"/>
              <a:t>jákvæð samfélagsleg áhrif </a:t>
            </a:r>
            <a:r>
              <a:rPr lang="is-IS" sz="2000" dirty="0"/>
              <a:t>með árangursríkri þjónustu við tiltekinn hóp (halda ungu fólki virku)</a:t>
            </a:r>
          </a:p>
          <a:p>
            <a:r>
              <a:rPr lang="is-IS" sz="2000" b="1" dirty="0"/>
              <a:t>tryggja jafnt aðgengi </a:t>
            </a:r>
            <a:r>
              <a:rPr lang="is-IS" sz="2000" dirty="0"/>
              <a:t>að þjónustu (jafnrétti)</a:t>
            </a:r>
          </a:p>
        </p:txBody>
      </p:sp>
      <p:sp>
        <p:nvSpPr>
          <p:cNvPr id="4" name="Slide Number Placeholder 3">
            <a:extLst>
              <a:ext uri="{FF2B5EF4-FFF2-40B4-BE49-F238E27FC236}">
                <a16:creationId xmlns:a16="http://schemas.microsoft.com/office/drawing/2014/main" id="{B40789BA-C22A-4C7F-A31F-A3381C1406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3AC14-1F71-4033-AEB9-344BB5497649}"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59210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2" y="908720"/>
          <a:ext cx="8784976"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827584" y="386661"/>
            <a:ext cx="7992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black"/>
                </a:solidFill>
                <a:effectLst/>
                <a:uLnTx/>
                <a:uFillTx/>
                <a:latin typeface="Gill Sans MT"/>
                <a:ea typeface="+mn-ea"/>
                <a:cs typeface="+mn-cs"/>
              </a:rPr>
              <a:t>Áhrifakeðja í samhengi við önnur hugtök</a:t>
            </a:r>
          </a:p>
        </p:txBody>
      </p:sp>
      <p:graphicFrame>
        <p:nvGraphicFramePr>
          <p:cNvPr id="9" name="Diagram 8">
            <a:extLst>
              <a:ext uri="{FF2B5EF4-FFF2-40B4-BE49-F238E27FC236}">
                <a16:creationId xmlns:a16="http://schemas.microsoft.com/office/drawing/2014/main" id="{67DA70C2-7FBB-40C7-A632-5B4649A5E614}"/>
              </a:ext>
            </a:extLst>
          </p:cNvPr>
          <p:cNvGraphicFramePr/>
          <p:nvPr>
            <p:extLst/>
          </p:nvPr>
        </p:nvGraphicFramePr>
        <p:xfrm>
          <a:off x="179512" y="2636912"/>
          <a:ext cx="8784976"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Arrow: Down 1">
            <a:extLst>
              <a:ext uri="{FF2B5EF4-FFF2-40B4-BE49-F238E27FC236}">
                <a16:creationId xmlns:a16="http://schemas.microsoft.com/office/drawing/2014/main" id="{234526F1-DEC2-4C18-A146-276A1F391B10}"/>
              </a:ext>
            </a:extLst>
          </p:cNvPr>
          <p:cNvSpPr/>
          <p:nvPr/>
        </p:nvSpPr>
        <p:spPr>
          <a:xfrm>
            <a:off x="683568"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Arrow: Down 10">
            <a:extLst>
              <a:ext uri="{FF2B5EF4-FFF2-40B4-BE49-F238E27FC236}">
                <a16:creationId xmlns:a16="http://schemas.microsoft.com/office/drawing/2014/main" id="{AD0FEFB0-E0BC-4AD1-B591-1035746C9EA3}"/>
              </a:ext>
            </a:extLst>
          </p:cNvPr>
          <p:cNvSpPr/>
          <p:nvPr/>
        </p:nvSpPr>
        <p:spPr>
          <a:xfrm>
            <a:off x="2555776"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Arrow: Down 11">
            <a:extLst>
              <a:ext uri="{FF2B5EF4-FFF2-40B4-BE49-F238E27FC236}">
                <a16:creationId xmlns:a16="http://schemas.microsoft.com/office/drawing/2014/main" id="{DE486EFF-992C-47E8-BFDC-8FFD8BDCC3FA}"/>
              </a:ext>
            </a:extLst>
          </p:cNvPr>
          <p:cNvSpPr/>
          <p:nvPr/>
        </p:nvSpPr>
        <p:spPr>
          <a:xfrm>
            <a:off x="4427984"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8" name="Arrow: Down 17">
            <a:extLst>
              <a:ext uri="{FF2B5EF4-FFF2-40B4-BE49-F238E27FC236}">
                <a16:creationId xmlns:a16="http://schemas.microsoft.com/office/drawing/2014/main" id="{A07C339A-395A-4C60-AAB2-DEE18746F1D3}"/>
              </a:ext>
            </a:extLst>
          </p:cNvPr>
          <p:cNvSpPr/>
          <p:nvPr/>
        </p:nvSpPr>
        <p:spPr>
          <a:xfrm>
            <a:off x="6300192"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Arrow: Down 20">
            <a:extLst>
              <a:ext uri="{FF2B5EF4-FFF2-40B4-BE49-F238E27FC236}">
                <a16:creationId xmlns:a16="http://schemas.microsoft.com/office/drawing/2014/main" id="{092AD56C-CE2D-4F04-BC68-FCDA9455B09C}"/>
              </a:ext>
            </a:extLst>
          </p:cNvPr>
          <p:cNvSpPr/>
          <p:nvPr/>
        </p:nvSpPr>
        <p:spPr>
          <a:xfrm>
            <a:off x="8172400"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Content Placeholder 2">
            <a:extLst>
              <a:ext uri="{FF2B5EF4-FFF2-40B4-BE49-F238E27FC236}">
                <a16:creationId xmlns:a16="http://schemas.microsoft.com/office/drawing/2014/main" id="{5D03BEA3-5579-4194-A0C4-73744D443533}"/>
              </a:ext>
            </a:extLst>
          </p:cNvPr>
          <p:cNvSpPr>
            <a:spLocks noGrp="1"/>
          </p:cNvSpPr>
          <p:nvPr>
            <p:ph idx="1"/>
          </p:nvPr>
        </p:nvSpPr>
        <p:spPr>
          <a:xfrm>
            <a:off x="426118" y="4172241"/>
            <a:ext cx="8229600" cy="2569127"/>
          </a:xfrm>
          <a:solidFill>
            <a:schemeClr val="accent1">
              <a:lumMod val="75000"/>
            </a:schemeClr>
          </a:solidFill>
        </p:spPr>
        <p:txBody>
          <a:bodyPr anchor="ctr">
            <a:normAutofit/>
          </a:bodyPr>
          <a:lstStyle/>
          <a:p>
            <a:pPr marL="0" indent="0">
              <a:buNone/>
            </a:pPr>
            <a:r>
              <a:rPr lang="is-IS" sz="2000" dirty="0">
                <a:solidFill>
                  <a:schemeClr val="bg1"/>
                </a:solidFill>
              </a:rPr>
              <a:t>Almenn lýsing á þeim </a:t>
            </a:r>
            <a:r>
              <a:rPr lang="is-IS" sz="2000" b="1" dirty="0">
                <a:solidFill>
                  <a:schemeClr val="bg1"/>
                </a:solidFill>
              </a:rPr>
              <a:t>árangri</a:t>
            </a:r>
            <a:r>
              <a:rPr lang="is-IS" sz="2000" dirty="0">
                <a:solidFill>
                  <a:schemeClr val="bg1"/>
                </a:solidFill>
              </a:rPr>
              <a:t> eða </a:t>
            </a:r>
            <a:r>
              <a:rPr lang="is-IS" sz="2000" b="1" dirty="0">
                <a:solidFill>
                  <a:schemeClr val="bg1"/>
                </a:solidFill>
              </a:rPr>
              <a:t>ávinningi</a:t>
            </a:r>
            <a:r>
              <a:rPr lang="is-IS" sz="2000" dirty="0">
                <a:solidFill>
                  <a:schemeClr val="bg1"/>
                </a:solidFill>
              </a:rPr>
              <a:t> sem ætlað er að ná fram innan ótilgreinds tíma – eða með framkvæmd stefnu. </a:t>
            </a:r>
          </a:p>
          <a:p>
            <a:pPr marL="0" indent="0">
              <a:buNone/>
            </a:pPr>
            <a:r>
              <a:rPr lang="is-IS" sz="2000" dirty="0">
                <a:solidFill>
                  <a:schemeClr val="bg1"/>
                </a:solidFill>
              </a:rPr>
              <a:t>Styrkir </a:t>
            </a:r>
            <a:r>
              <a:rPr lang="is-IS" sz="2000" b="1" dirty="0">
                <a:solidFill>
                  <a:schemeClr val="bg1"/>
                </a:solidFill>
              </a:rPr>
              <a:t>grundvöll</a:t>
            </a:r>
            <a:r>
              <a:rPr lang="is-IS" sz="2000" dirty="0">
                <a:solidFill>
                  <a:schemeClr val="bg1"/>
                </a:solidFill>
              </a:rPr>
              <a:t> ákvarðana um markmið og hlutverk í starfsemi.</a:t>
            </a:r>
          </a:p>
          <a:p>
            <a:pPr marL="0" indent="0">
              <a:buNone/>
            </a:pPr>
            <a:r>
              <a:rPr lang="is-IS" sz="2000" b="1" dirty="0">
                <a:solidFill>
                  <a:schemeClr val="bg1"/>
                </a:solidFill>
              </a:rPr>
              <a:t>Einföld</a:t>
            </a:r>
            <a:r>
              <a:rPr lang="is-IS" sz="2000" dirty="0">
                <a:solidFill>
                  <a:schemeClr val="bg1"/>
                </a:solidFill>
              </a:rPr>
              <a:t> og </a:t>
            </a:r>
            <a:r>
              <a:rPr lang="is-IS" sz="2000" b="1" dirty="0">
                <a:solidFill>
                  <a:schemeClr val="bg1"/>
                </a:solidFill>
              </a:rPr>
              <a:t>skýr.</a:t>
            </a:r>
          </a:p>
          <a:p>
            <a:pPr marL="0" indent="0">
              <a:buNone/>
            </a:pPr>
            <a:r>
              <a:rPr lang="is-IS" sz="2000" dirty="0">
                <a:solidFill>
                  <a:schemeClr val="bg1"/>
                </a:solidFill>
              </a:rPr>
              <a:t>Felur í sér </a:t>
            </a:r>
            <a:r>
              <a:rPr lang="is-IS" sz="2000" b="1" dirty="0">
                <a:solidFill>
                  <a:schemeClr val="bg1"/>
                </a:solidFill>
              </a:rPr>
              <a:t>áskoranir</a:t>
            </a:r>
            <a:r>
              <a:rPr lang="is-IS" sz="2000" dirty="0">
                <a:solidFill>
                  <a:schemeClr val="bg1"/>
                </a:solidFill>
              </a:rPr>
              <a:t> og </a:t>
            </a:r>
            <a:r>
              <a:rPr lang="is-IS" sz="2000" b="1" dirty="0">
                <a:solidFill>
                  <a:schemeClr val="bg1"/>
                </a:solidFill>
              </a:rPr>
              <a:t>viðmið</a:t>
            </a:r>
            <a:r>
              <a:rPr lang="is-IS" sz="2000" dirty="0">
                <a:solidFill>
                  <a:schemeClr val="bg1"/>
                </a:solidFill>
              </a:rPr>
              <a:t> til lengri tíma, byggir á stöðugum forsendum.</a:t>
            </a:r>
          </a:p>
          <a:p>
            <a:pPr marL="0" indent="0">
              <a:buNone/>
            </a:pPr>
            <a:r>
              <a:rPr lang="is-IS" sz="2000" b="1" dirty="0">
                <a:solidFill>
                  <a:schemeClr val="bg1"/>
                </a:solidFill>
              </a:rPr>
              <a:t>Hvetjandi</a:t>
            </a:r>
            <a:r>
              <a:rPr lang="is-IS" sz="2000" dirty="0">
                <a:solidFill>
                  <a:schemeClr val="bg1"/>
                </a:solidFill>
              </a:rPr>
              <a:t> fyrir starfsfólk og aðra hlutaðeigandi.</a:t>
            </a:r>
          </a:p>
        </p:txBody>
      </p:sp>
    </p:spTree>
    <p:extLst>
      <p:ext uri="{BB962C8B-B14F-4D97-AF65-F5344CB8AC3E}">
        <p14:creationId xmlns:p14="http://schemas.microsoft.com/office/powerpoint/2010/main" val="358484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2" y="908720"/>
          <a:ext cx="8784976"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827584" y="386661"/>
            <a:ext cx="7992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black"/>
                </a:solidFill>
                <a:effectLst/>
                <a:uLnTx/>
                <a:uFillTx/>
                <a:latin typeface="Gill Sans MT"/>
                <a:ea typeface="+mn-ea"/>
                <a:cs typeface="+mn-cs"/>
              </a:rPr>
              <a:t>Áhrifakeðja í samhengi við önnur hugtök</a:t>
            </a:r>
          </a:p>
        </p:txBody>
      </p:sp>
      <p:graphicFrame>
        <p:nvGraphicFramePr>
          <p:cNvPr id="9" name="Diagram 8">
            <a:extLst>
              <a:ext uri="{FF2B5EF4-FFF2-40B4-BE49-F238E27FC236}">
                <a16:creationId xmlns:a16="http://schemas.microsoft.com/office/drawing/2014/main" id="{67DA70C2-7FBB-40C7-A632-5B4649A5E614}"/>
              </a:ext>
            </a:extLst>
          </p:cNvPr>
          <p:cNvGraphicFramePr/>
          <p:nvPr>
            <p:extLst/>
          </p:nvPr>
        </p:nvGraphicFramePr>
        <p:xfrm>
          <a:off x="179512" y="2636912"/>
          <a:ext cx="8784976"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Arrow: Down 1">
            <a:extLst>
              <a:ext uri="{FF2B5EF4-FFF2-40B4-BE49-F238E27FC236}">
                <a16:creationId xmlns:a16="http://schemas.microsoft.com/office/drawing/2014/main" id="{234526F1-DEC2-4C18-A146-276A1F391B10}"/>
              </a:ext>
            </a:extLst>
          </p:cNvPr>
          <p:cNvSpPr/>
          <p:nvPr/>
        </p:nvSpPr>
        <p:spPr>
          <a:xfrm>
            <a:off x="683568"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Arrow: Down 10">
            <a:extLst>
              <a:ext uri="{FF2B5EF4-FFF2-40B4-BE49-F238E27FC236}">
                <a16:creationId xmlns:a16="http://schemas.microsoft.com/office/drawing/2014/main" id="{AD0FEFB0-E0BC-4AD1-B591-1035746C9EA3}"/>
              </a:ext>
            </a:extLst>
          </p:cNvPr>
          <p:cNvSpPr/>
          <p:nvPr/>
        </p:nvSpPr>
        <p:spPr>
          <a:xfrm>
            <a:off x="2555776"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Arrow: Down 11">
            <a:extLst>
              <a:ext uri="{FF2B5EF4-FFF2-40B4-BE49-F238E27FC236}">
                <a16:creationId xmlns:a16="http://schemas.microsoft.com/office/drawing/2014/main" id="{DE486EFF-992C-47E8-BFDC-8FFD8BDCC3FA}"/>
              </a:ext>
            </a:extLst>
          </p:cNvPr>
          <p:cNvSpPr/>
          <p:nvPr/>
        </p:nvSpPr>
        <p:spPr>
          <a:xfrm>
            <a:off x="4427984"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8" name="Arrow: Down 17">
            <a:extLst>
              <a:ext uri="{FF2B5EF4-FFF2-40B4-BE49-F238E27FC236}">
                <a16:creationId xmlns:a16="http://schemas.microsoft.com/office/drawing/2014/main" id="{A07C339A-395A-4C60-AAB2-DEE18746F1D3}"/>
              </a:ext>
            </a:extLst>
          </p:cNvPr>
          <p:cNvSpPr/>
          <p:nvPr/>
        </p:nvSpPr>
        <p:spPr>
          <a:xfrm>
            <a:off x="6300192"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Arrow: Down 20">
            <a:extLst>
              <a:ext uri="{FF2B5EF4-FFF2-40B4-BE49-F238E27FC236}">
                <a16:creationId xmlns:a16="http://schemas.microsoft.com/office/drawing/2014/main" id="{092AD56C-CE2D-4F04-BC68-FCDA9455B09C}"/>
              </a:ext>
            </a:extLst>
          </p:cNvPr>
          <p:cNvSpPr/>
          <p:nvPr/>
        </p:nvSpPr>
        <p:spPr>
          <a:xfrm>
            <a:off x="8172400"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Content Placeholder 2">
            <a:extLst>
              <a:ext uri="{FF2B5EF4-FFF2-40B4-BE49-F238E27FC236}">
                <a16:creationId xmlns:a16="http://schemas.microsoft.com/office/drawing/2014/main" id="{5D03BEA3-5579-4194-A0C4-73744D443533}"/>
              </a:ext>
            </a:extLst>
          </p:cNvPr>
          <p:cNvSpPr>
            <a:spLocks noGrp="1"/>
          </p:cNvSpPr>
          <p:nvPr>
            <p:ph idx="1"/>
          </p:nvPr>
        </p:nvSpPr>
        <p:spPr>
          <a:xfrm>
            <a:off x="426118" y="4051139"/>
            <a:ext cx="8229600" cy="2114165"/>
          </a:xfrm>
          <a:solidFill>
            <a:schemeClr val="accent6">
              <a:lumMod val="75000"/>
            </a:schemeClr>
          </a:solidFill>
        </p:spPr>
        <p:txBody>
          <a:bodyPr anchor="ctr">
            <a:normAutofit/>
          </a:bodyPr>
          <a:lstStyle/>
          <a:p>
            <a:pPr marL="0" indent="0">
              <a:buNone/>
            </a:pPr>
            <a:r>
              <a:rPr lang="is-IS" sz="2000" dirty="0">
                <a:solidFill>
                  <a:schemeClr val="bg1"/>
                </a:solidFill>
              </a:rPr>
              <a:t>Tengjast og byggja á hlutverki og lýsa skilgreindum </a:t>
            </a:r>
            <a:r>
              <a:rPr lang="is-IS" sz="2000" b="1" dirty="0">
                <a:solidFill>
                  <a:schemeClr val="bg1"/>
                </a:solidFill>
              </a:rPr>
              <a:t>árangri</a:t>
            </a:r>
            <a:r>
              <a:rPr lang="is-IS" sz="2000" dirty="0">
                <a:solidFill>
                  <a:schemeClr val="bg1"/>
                </a:solidFill>
              </a:rPr>
              <a:t> sem ætlað er að ná. Hvernig starfsemi snertir borgara og samfélagið.</a:t>
            </a:r>
          </a:p>
          <a:p>
            <a:pPr marL="0" indent="0">
              <a:buNone/>
            </a:pPr>
            <a:r>
              <a:rPr lang="is-IS" sz="2000" dirty="0">
                <a:solidFill>
                  <a:schemeClr val="bg1"/>
                </a:solidFill>
              </a:rPr>
              <a:t>Hugsuð </a:t>
            </a:r>
            <a:r>
              <a:rPr lang="is-IS" sz="2000" b="1" dirty="0">
                <a:solidFill>
                  <a:schemeClr val="bg1"/>
                </a:solidFill>
              </a:rPr>
              <a:t>til langs tíma </a:t>
            </a:r>
            <a:r>
              <a:rPr lang="is-IS" sz="2000" dirty="0">
                <a:solidFill>
                  <a:schemeClr val="bg1"/>
                </a:solidFill>
              </a:rPr>
              <a:t>og eru huglæg, þ.e. ekki sett fram með mælikvörðum.</a:t>
            </a:r>
          </a:p>
          <a:p>
            <a:pPr marL="0" indent="0">
              <a:buNone/>
            </a:pPr>
            <a:r>
              <a:rPr lang="is-IS" sz="2000" dirty="0">
                <a:solidFill>
                  <a:schemeClr val="bg1"/>
                </a:solidFill>
              </a:rPr>
              <a:t>Meginmarkmið lýsa því hvað skipulagsheildir gera til að ná þeim árangri eða ávinningi sem ætlað er að ná í framtíðarsýninni.</a:t>
            </a:r>
          </a:p>
        </p:txBody>
      </p:sp>
    </p:spTree>
    <p:extLst>
      <p:ext uri="{BB962C8B-B14F-4D97-AF65-F5344CB8AC3E}">
        <p14:creationId xmlns:p14="http://schemas.microsoft.com/office/powerpoint/2010/main" val="27380724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2" y="908720"/>
          <a:ext cx="8784976"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827584" y="386661"/>
            <a:ext cx="7992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black"/>
                </a:solidFill>
                <a:effectLst/>
                <a:uLnTx/>
                <a:uFillTx/>
                <a:latin typeface="Gill Sans MT"/>
                <a:ea typeface="+mn-ea"/>
                <a:cs typeface="+mn-cs"/>
              </a:rPr>
              <a:t>Áhrifakeðja í samhengi við önnur hugtök</a:t>
            </a:r>
          </a:p>
        </p:txBody>
      </p:sp>
      <p:graphicFrame>
        <p:nvGraphicFramePr>
          <p:cNvPr id="9" name="Diagram 8">
            <a:extLst>
              <a:ext uri="{FF2B5EF4-FFF2-40B4-BE49-F238E27FC236}">
                <a16:creationId xmlns:a16="http://schemas.microsoft.com/office/drawing/2014/main" id="{67DA70C2-7FBB-40C7-A632-5B4649A5E614}"/>
              </a:ext>
            </a:extLst>
          </p:cNvPr>
          <p:cNvGraphicFramePr/>
          <p:nvPr>
            <p:extLst/>
          </p:nvPr>
        </p:nvGraphicFramePr>
        <p:xfrm>
          <a:off x="179512" y="2636912"/>
          <a:ext cx="8784976"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Arrow: Down 1">
            <a:extLst>
              <a:ext uri="{FF2B5EF4-FFF2-40B4-BE49-F238E27FC236}">
                <a16:creationId xmlns:a16="http://schemas.microsoft.com/office/drawing/2014/main" id="{234526F1-DEC2-4C18-A146-276A1F391B10}"/>
              </a:ext>
            </a:extLst>
          </p:cNvPr>
          <p:cNvSpPr/>
          <p:nvPr/>
        </p:nvSpPr>
        <p:spPr>
          <a:xfrm>
            <a:off x="683568"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Arrow: Down 10">
            <a:extLst>
              <a:ext uri="{FF2B5EF4-FFF2-40B4-BE49-F238E27FC236}">
                <a16:creationId xmlns:a16="http://schemas.microsoft.com/office/drawing/2014/main" id="{AD0FEFB0-E0BC-4AD1-B591-1035746C9EA3}"/>
              </a:ext>
            </a:extLst>
          </p:cNvPr>
          <p:cNvSpPr/>
          <p:nvPr/>
        </p:nvSpPr>
        <p:spPr>
          <a:xfrm>
            <a:off x="2555776"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Arrow: Down 11">
            <a:extLst>
              <a:ext uri="{FF2B5EF4-FFF2-40B4-BE49-F238E27FC236}">
                <a16:creationId xmlns:a16="http://schemas.microsoft.com/office/drawing/2014/main" id="{DE486EFF-992C-47E8-BFDC-8FFD8BDCC3FA}"/>
              </a:ext>
            </a:extLst>
          </p:cNvPr>
          <p:cNvSpPr/>
          <p:nvPr/>
        </p:nvSpPr>
        <p:spPr>
          <a:xfrm>
            <a:off x="4427984"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8" name="Arrow: Down 17">
            <a:extLst>
              <a:ext uri="{FF2B5EF4-FFF2-40B4-BE49-F238E27FC236}">
                <a16:creationId xmlns:a16="http://schemas.microsoft.com/office/drawing/2014/main" id="{A07C339A-395A-4C60-AAB2-DEE18746F1D3}"/>
              </a:ext>
            </a:extLst>
          </p:cNvPr>
          <p:cNvSpPr/>
          <p:nvPr/>
        </p:nvSpPr>
        <p:spPr>
          <a:xfrm>
            <a:off x="6300192"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Arrow: Down 20">
            <a:extLst>
              <a:ext uri="{FF2B5EF4-FFF2-40B4-BE49-F238E27FC236}">
                <a16:creationId xmlns:a16="http://schemas.microsoft.com/office/drawing/2014/main" id="{092AD56C-CE2D-4F04-BC68-FCDA9455B09C}"/>
              </a:ext>
            </a:extLst>
          </p:cNvPr>
          <p:cNvSpPr/>
          <p:nvPr/>
        </p:nvSpPr>
        <p:spPr>
          <a:xfrm>
            <a:off x="8172400"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Content Placeholder 2">
            <a:extLst>
              <a:ext uri="{FF2B5EF4-FFF2-40B4-BE49-F238E27FC236}">
                <a16:creationId xmlns:a16="http://schemas.microsoft.com/office/drawing/2014/main" id="{5D03BEA3-5579-4194-A0C4-73744D443533}"/>
              </a:ext>
            </a:extLst>
          </p:cNvPr>
          <p:cNvSpPr>
            <a:spLocks noGrp="1"/>
          </p:cNvSpPr>
          <p:nvPr>
            <p:ph idx="1"/>
          </p:nvPr>
        </p:nvSpPr>
        <p:spPr>
          <a:xfrm>
            <a:off x="457200" y="4172241"/>
            <a:ext cx="8229600" cy="2299098"/>
          </a:xfrm>
          <a:solidFill>
            <a:schemeClr val="accent4">
              <a:lumMod val="75000"/>
            </a:schemeClr>
          </a:solidFill>
        </p:spPr>
        <p:txBody>
          <a:bodyPr anchor="ctr">
            <a:normAutofit fontScale="62500" lnSpcReduction="20000"/>
          </a:bodyPr>
          <a:lstStyle/>
          <a:p>
            <a:pPr marL="0" indent="0">
              <a:buNone/>
            </a:pPr>
            <a:r>
              <a:rPr lang="is-IS" dirty="0">
                <a:solidFill>
                  <a:schemeClr val="bg1"/>
                </a:solidFill>
              </a:rPr>
              <a:t>Sett á grunni fyrirliggjandi stefnu og takmarks um </a:t>
            </a:r>
            <a:r>
              <a:rPr lang="is-IS" b="1" dirty="0">
                <a:solidFill>
                  <a:schemeClr val="bg1"/>
                </a:solidFill>
              </a:rPr>
              <a:t>árangur</a:t>
            </a:r>
            <a:r>
              <a:rPr lang="is-IS" dirty="0">
                <a:solidFill>
                  <a:schemeClr val="bg1"/>
                </a:solidFill>
              </a:rPr>
              <a:t> í starfsemi skipulagsheildar eða á tilteknu sviði. </a:t>
            </a:r>
          </a:p>
          <a:p>
            <a:pPr marL="0" indent="0">
              <a:buNone/>
            </a:pPr>
            <a:r>
              <a:rPr lang="is-IS" dirty="0">
                <a:solidFill>
                  <a:schemeClr val="bg1"/>
                </a:solidFill>
              </a:rPr>
              <a:t>Miði </a:t>
            </a:r>
            <a:r>
              <a:rPr lang="is-IS" b="1" dirty="0">
                <a:solidFill>
                  <a:schemeClr val="bg1"/>
                </a:solidFill>
              </a:rPr>
              <a:t>út á við</a:t>
            </a:r>
            <a:r>
              <a:rPr lang="is-IS" dirty="0">
                <a:solidFill>
                  <a:schemeClr val="bg1"/>
                </a:solidFill>
              </a:rPr>
              <a:t>, þ.e. að áhrifum fyrir heildina, samfélagið eða almenna borgara.</a:t>
            </a:r>
          </a:p>
          <a:p>
            <a:pPr marL="0" indent="0">
              <a:buNone/>
            </a:pPr>
            <a:r>
              <a:rPr lang="is-IS" dirty="0">
                <a:solidFill>
                  <a:schemeClr val="bg1"/>
                </a:solidFill>
              </a:rPr>
              <a:t>Vísa til </a:t>
            </a:r>
            <a:r>
              <a:rPr lang="is-IS" b="1" dirty="0">
                <a:solidFill>
                  <a:schemeClr val="bg1"/>
                </a:solidFill>
              </a:rPr>
              <a:t>hvernig</a:t>
            </a:r>
            <a:r>
              <a:rPr lang="is-IS" dirty="0">
                <a:solidFill>
                  <a:schemeClr val="bg1"/>
                </a:solidFill>
              </a:rPr>
              <a:t> skilgreindum ávinningi verði náð, m.t.t. gæða vöru eða þjónustu.</a:t>
            </a:r>
          </a:p>
          <a:p>
            <a:pPr marL="0" indent="0">
              <a:buNone/>
            </a:pPr>
            <a:r>
              <a:rPr lang="is-IS" dirty="0">
                <a:solidFill>
                  <a:schemeClr val="bg1"/>
                </a:solidFill>
              </a:rPr>
              <a:t>Gert ráð fyrir að markmið séu </a:t>
            </a:r>
            <a:r>
              <a:rPr lang="is-IS" b="1" u="sng" dirty="0">
                <a:solidFill>
                  <a:schemeClr val="bg1"/>
                </a:solidFill>
              </a:rPr>
              <a:t>S</a:t>
            </a:r>
            <a:r>
              <a:rPr lang="is-IS" dirty="0">
                <a:solidFill>
                  <a:schemeClr val="bg1"/>
                </a:solidFill>
              </a:rPr>
              <a:t>értæk, </a:t>
            </a:r>
            <a:r>
              <a:rPr lang="is-IS" b="1" u="sng" dirty="0">
                <a:solidFill>
                  <a:schemeClr val="bg1"/>
                </a:solidFill>
              </a:rPr>
              <a:t>M</a:t>
            </a:r>
            <a:r>
              <a:rPr lang="is-IS" dirty="0">
                <a:solidFill>
                  <a:schemeClr val="bg1"/>
                </a:solidFill>
              </a:rPr>
              <a:t>ælanleg, </a:t>
            </a:r>
            <a:r>
              <a:rPr lang="is-IS" b="1" u="sng" dirty="0">
                <a:solidFill>
                  <a:schemeClr val="bg1"/>
                </a:solidFill>
              </a:rPr>
              <a:t>A</a:t>
            </a:r>
            <a:r>
              <a:rPr lang="is-IS" dirty="0">
                <a:solidFill>
                  <a:schemeClr val="bg1"/>
                </a:solidFill>
              </a:rPr>
              <a:t>ðgerðamiðuð, </a:t>
            </a:r>
            <a:r>
              <a:rPr lang="is-IS" b="1" u="sng" dirty="0">
                <a:solidFill>
                  <a:schemeClr val="bg1"/>
                </a:solidFill>
              </a:rPr>
              <a:t>R</a:t>
            </a:r>
            <a:r>
              <a:rPr lang="is-IS" dirty="0">
                <a:solidFill>
                  <a:schemeClr val="bg1"/>
                </a:solidFill>
              </a:rPr>
              <a:t>aunsæ og </a:t>
            </a:r>
            <a:r>
              <a:rPr lang="is-IS" b="1" u="sng" dirty="0">
                <a:solidFill>
                  <a:schemeClr val="bg1"/>
                </a:solidFill>
              </a:rPr>
              <a:t>T</a:t>
            </a:r>
            <a:r>
              <a:rPr lang="is-IS" dirty="0">
                <a:solidFill>
                  <a:schemeClr val="bg1"/>
                </a:solidFill>
              </a:rPr>
              <a:t>ímasett (smart).</a:t>
            </a:r>
            <a:endParaRPr lang="is-IS" dirty="0">
              <a:solidFill>
                <a:schemeClr val="bg1"/>
              </a:solidFill>
              <a:highlight>
                <a:srgbClr val="FFFF00"/>
              </a:highlight>
            </a:endParaRPr>
          </a:p>
          <a:p>
            <a:pPr marL="0" indent="0">
              <a:buNone/>
            </a:pPr>
            <a:r>
              <a:rPr lang="is-IS" b="1" dirty="0">
                <a:solidFill>
                  <a:schemeClr val="bg1"/>
                </a:solidFill>
              </a:rPr>
              <a:t>Lýsi</a:t>
            </a:r>
            <a:r>
              <a:rPr lang="is-IS" dirty="0">
                <a:solidFill>
                  <a:schemeClr val="bg1"/>
                </a:solidFill>
              </a:rPr>
              <a:t> </a:t>
            </a:r>
            <a:r>
              <a:rPr lang="is-IS" b="1" dirty="0">
                <a:solidFill>
                  <a:schemeClr val="bg1"/>
                </a:solidFill>
              </a:rPr>
              <a:t>hreyfingu</a:t>
            </a:r>
            <a:r>
              <a:rPr lang="is-IS" dirty="0">
                <a:solidFill>
                  <a:schemeClr val="bg1"/>
                </a:solidFill>
              </a:rPr>
              <a:t> t.d. að bæta, efla, styrkja, auka, lágmarka, takmarka.</a:t>
            </a:r>
            <a:endParaRPr lang="is-IS" dirty="0">
              <a:solidFill>
                <a:schemeClr val="bg1"/>
              </a:solidFill>
              <a:highlight>
                <a:srgbClr val="FFFF00"/>
              </a:highlight>
            </a:endParaRPr>
          </a:p>
        </p:txBody>
      </p:sp>
    </p:spTree>
    <p:extLst>
      <p:ext uri="{BB962C8B-B14F-4D97-AF65-F5344CB8AC3E}">
        <p14:creationId xmlns:p14="http://schemas.microsoft.com/office/powerpoint/2010/main" val="12073487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2" y="908720"/>
          <a:ext cx="8784976"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827584" y="386661"/>
            <a:ext cx="7992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black"/>
                </a:solidFill>
                <a:effectLst/>
                <a:uLnTx/>
                <a:uFillTx/>
                <a:latin typeface="Gill Sans MT"/>
                <a:ea typeface="+mn-ea"/>
                <a:cs typeface="+mn-cs"/>
              </a:rPr>
              <a:t>Áhrifakeðja í samhengi við önnur hugtök</a:t>
            </a:r>
          </a:p>
        </p:txBody>
      </p:sp>
      <p:graphicFrame>
        <p:nvGraphicFramePr>
          <p:cNvPr id="9" name="Diagram 8">
            <a:extLst>
              <a:ext uri="{FF2B5EF4-FFF2-40B4-BE49-F238E27FC236}">
                <a16:creationId xmlns:a16="http://schemas.microsoft.com/office/drawing/2014/main" id="{67DA70C2-7FBB-40C7-A632-5B4649A5E614}"/>
              </a:ext>
            </a:extLst>
          </p:cNvPr>
          <p:cNvGraphicFramePr/>
          <p:nvPr>
            <p:extLst>
              <p:ext uri="{D42A27DB-BD31-4B8C-83A1-F6EECF244321}">
                <p14:modId xmlns:p14="http://schemas.microsoft.com/office/powerpoint/2010/main" val="156615396"/>
              </p:ext>
            </p:extLst>
          </p:nvPr>
        </p:nvGraphicFramePr>
        <p:xfrm>
          <a:off x="179512" y="2364701"/>
          <a:ext cx="8784976" cy="9101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Arrow: Down 1">
            <a:extLst>
              <a:ext uri="{FF2B5EF4-FFF2-40B4-BE49-F238E27FC236}">
                <a16:creationId xmlns:a16="http://schemas.microsoft.com/office/drawing/2014/main" id="{234526F1-DEC2-4C18-A146-276A1F391B10}"/>
              </a:ext>
            </a:extLst>
          </p:cNvPr>
          <p:cNvSpPr/>
          <p:nvPr/>
        </p:nvSpPr>
        <p:spPr>
          <a:xfrm>
            <a:off x="683568" y="2132856"/>
            <a:ext cx="288032" cy="2160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Arrow: Down 10">
            <a:extLst>
              <a:ext uri="{FF2B5EF4-FFF2-40B4-BE49-F238E27FC236}">
                <a16:creationId xmlns:a16="http://schemas.microsoft.com/office/drawing/2014/main" id="{AD0FEFB0-E0BC-4AD1-B591-1035746C9EA3}"/>
              </a:ext>
            </a:extLst>
          </p:cNvPr>
          <p:cNvSpPr/>
          <p:nvPr/>
        </p:nvSpPr>
        <p:spPr>
          <a:xfrm>
            <a:off x="2555776" y="2132856"/>
            <a:ext cx="288032" cy="2160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Arrow: Down 11">
            <a:extLst>
              <a:ext uri="{FF2B5EF4-FFF2-40B4-BE49-F238E27FC236}">
                <a16:creationId xmlns:a16="http://schemas.microsoft.com/office/drawing/2014/main" id="{DE486EFF-992C-47E8-BFDC-8FFD8BDCC3FA}"/>
              </a:ext>
            </a:extLst>
          </p:cNvPr>
          <p:cNvSpPr/>
          <p:nvPr/>
        </p:nvSpPr>
        <p:spPr>
          <a:xfrm>
            <a:off x="4427984" y="2132856"/>
            <a:ext cx="288032" cy="2160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8" name="Arrow: Down 17">
            <a:extLst>
              <a:ext uri="{FF2B5EF4-FFF2-40B4-BE49-F238E27FC236}">
                <a16:creationId xmlns:a16="http://schemas.microsoft.com/office/drawing/2014/main" id="{A07C339A-395A-4C60-AAB2-DEE18746F1D3}"/>
              </a:ext>
            </a:extLst>
          </p:cNvPr>
          <p:cNvSpPr/>
          <p:nvPr/>
        </p:nvSpPr>
        <p:spPr>
          <a:xfrm>
            <a:off x="6300192" y="2132856"/>
            <a:ext cx="288032" cy="2160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Arrow: Down 20">
            <a:extLst>
              <a:ext uri="{FF2B5EF4-FFF2-40B4-BE49-F238E27FC236}">
                <a16:creationId xmlns:a16="http://schemas.microsoft.com/office/drawing/2014/main" id="{092AD56C-CE2D-4F04-BC68-FCDA9455B09C}"/>
              </a:ext>
            </a:extLst>
          </p:cNvPr>
          <p:cNvSpPr/>
          <p:nvPr/>
        </p:nvSpPr>
        <p:spPr>
          <a:xfrm>
            <a:off x="8172400" y="2132856"/>
            <a:ext cx="288032" cy="21602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Content Placeholder 2">
            <a:extLst>
              <a:ext uri="{FF2B5EF4-FFF2-40B4-BE49-F238E27FC236}">
                <a16:creationId xmlns:a16="http://schemas.microsoft.com/office/drawing/2014/main" id="{5D03BEA3-5579-4194-A0C4-73744D443533}"/>
              </a:ext>
            </a:extLst>
          </p:cNvPr>
          <p:cNvSpPr>
            <a:spLocks noGrp="1"/>
          </p:cNvSpPr>
          <p:nvPr>
            <p:ph idx="1"/>
          </p:nvPr>
        </p:nvSpPr>
        <p:spPr>
          <a:xfrm>
            <a:off x="426118" y="4293096"/>
            <a:ext cx="8229600" cy="2299098"/>
          </a:xfrm>
          <a:solidFill>
            <a:schemeClr val="tx1"/>
          </a:solidFill>
        </p:spPr>
        <p:txBody>
          <a:bodyPr anchor="ctr">
            <a:normAutofit fontScale="62500" lnSpcReduction="20000"/>
          </a:bodyPr>
          <a:lstStyle/>
          <a:p>
            <a:pPr marL="257175" indent="-257175"/>
            <a:r>
              <a:rPr lang="is-IS" dirty="0">
                <a:solidFill>
                  <a:schemeClr val="bg1"/>
                </a:solidFill>
              </a:rPr>
              <a:t>Á grundvelli markmiða koma:  Viðmið um árangur og </a:t>
            </a:r>
            <a:r>
              <a:rPr lang="is-IS" b="1" dirty="0">
                <a:solidFill>
                  <a:schemeClr val="bg1"/>
                </a:solidFill>
              </a:rPr>
              <a:t>mælikvarðar</a:t>
            </a:r>
            <a:r>
              <a:rPr lang="is-IS" dirty="0">
                <a:solidFill>
                  <a:schemeClr val="bg1"/>
                </a:solidFill>
              </a:rPr>
              <a:t> tilgreindir.</a:t>
            </a:r>
          </a:p>
          <a:p>
            <a:pPr marL="257175" indent="-257175"/>
            <a:r>
              <a:rPr lang="is-IS" dirty="0">
                <a:solidFill>
                  <a:schemeClr val="bg1"/>
                </a:solidFill>
              </a:rPr>
              <a:t>Lýsa </a:t>
            </a:r>
            <a:r>
              <a:rPr lang="is-IS" b="1" dirty="0">
                <a:solidFill>
                  <a:schemeClr val="bg1"/>
                </a:solidFill>
              </a:rPr>
              <a:t>magni</a:t>
            </a:r>
            <a:r>
              <a:rPr lang="is-IS" dirty="0">
                <a:solidFill>
                  <a:schemeClr val="bg1"/>
                </a:solidFill>
              </a:rPr>
              <a:t> eða annarri </a:t>
            </a:r>
            <a:r>
              <a:rPr lang="is-IS" b="1" dirty="0">
                <a:solidFill>
                  <a:schemeClr val="bg1"/>
                </a:solidFill>
              </a:rPr>
              <a:t>mælieiningu</a:t>
            </a:r>
            <a:r>
              <a:rPr lang="is-IS" dirty="0">
                <a:solidFill>
                  <a:schemeClr val="bg1"/>
                </a:solidFill>
              </a:rPr>
              <a:t> í þjónustu, þ.e. gefa til kynna </a:t>
            </a:r>
            <a:r>
              <a:rPr lang="is-IS" b="1" dirty="0">
                <a:solidFill>
                  <a:schemeClr val="bg1"/>
                </a:solidFill>
              </a:rPr>
              <a:t>framvindu</a:t>
            </a:r>
            <a:r>
              <a:rPr lang="is-IS" dirty="0">
                <a:solidFill>
                  <a:schemeClr val="bg1"/>
                </a:solidFill>
              </a:rPr>
              <a:t> í átt að settu marki (gætum að </a:t>
            </a:r>
            <a:r>
              <a:rPr lang="is-IS" i="1" dirty="0">
                <a:solidFill>
                  <a:schemeClr val="bg1"/>
                </a:solidFill>
              </a:rPr>
              <a:t>mikilvægi </a:t>
            </a:r>
            <a:r>
              <a:rPr lang="is-IS" dirty="0">
                <a:solidFill>
                  <a:schemeClr val="bg1"/>
                </a:solidFill>
              </a:rPr>
              <a:t>fyrir afurð, </a:t>
            </a:r>
            <a:r>
              <a:rPr lang="is-IS" i="1" dirty="0">
                <a:solidFill>
                  <a:schemeClr val="bg1"/>
                </a:solidFill>
              </a:rPr>
              <a:t>raunhæf</a:t>
            </a:r>
            <a:r>
              <a:rPr lang="is-IS" dirty="0">
                <a:solidFill>
                  <a:schemeClr val="bg1"/>
                </a:solidFill>
              </a:rPr>
              <a:t> áhrif, </a:t>
            </a:r>
            <a:r>
              <a:rPr lang="is-IS" i="1" dirty="0">
                <a:solidFill>
                  <a:schemeClr val="bg1"/>
                </a:solidFill>
              </a:rPr>
              <a:t>samsettum</a:t>
            </a:r>
            <a:r>
              <a:rPr lang="is-IS" dirty="0">
                <a:solidFill>
                  <a:schemeClr val="bg1"/>
                </a:solidFill>
              </a:rPr>
              <a:t> kvörðum…).</a:t>
            </a:r>
          </a:p>
          <a:p>
            <a:pPr marL="257175" indent="-257175"/>
            <a:r>
              <a:rPr lang="is-IS" dirty="0">
                <a:solidFill>
                  <a:schemeClr val="bg1"/>
                </a:solidFill>
              </a:rPr>
              <a:t>Hvatar: Það sem við mælum er </a:t>
            </a:r>
            <a:r>
              <a:rPr lang="is-IS" b="1" dirty="0">
                <a:solidFill>
                  <a:schemeClr val="bg1"/>
                </a:solidFill>
              </a:rPr>
              <a:t>framkvæmt</a:t>
            </a:r>
            <a:r>
              <a:rPr lang="is-IS" dirty="0">
                <a:solidFill>
                  <a:schemeClr val="bg1"/>
                </a:solidFill>
              </a:rPr>
              <a:t>!</a:t>
            </a:r>
          </a:p>
          <a:p>
            <a:pPr marL="257175" indent="-257175"/>
            <a:r>
              <a:rPr lang="is-IS" dirty="0">
                <a:solidFill>
                  <a:schemeClr val="bg1"/>
                </a:solidFill>
              </a:rPr>
              <a:t>Hefjast oft á orðunum </a:t>
            </a:r>
            <a:r>
              <a:rPr lang="is-IS" i="1" dirty="0">
                <a:solidFill>
                  <a:schemeClr val="bg1"/>
                </a:solidFill>
              </a:rPr>
              <a:t>fjöldi</a:t>
            </a:r>
            <a:r>
              <a:rPr lang="is-IS" dirty="0">
                <a:solidFill>
                  <a:schemeClr val="bg1"/>
                </a:solidFill>
              </a:rPr>
              <a:t> eða </a:t>
            </a:r>
            <a:r>
              <a:rPr lang="is-IS" i="1" dirty="0">
                <a:solidFill>
                  <a:schemeClr val="bg1"/>
                </a:solidFill>
              </a:rPr>
              <a:t>hlutfall</a:t>
            </a:r>
            <a:r>
              <a:rPr lang="is-IS" dirty="0">
                <a:solidFill>
                  <a:schemeClr val="bg1"/>
                </a:solidFill>
              </a:rPr>
              <a:t>, t.d.: fjöldi aðgerða, hlutfall notenda.</a:t>
            </a:r>
          </a:p>
        </p:txBody>
      </p:sp>
      <p:grpSp>
        <p:nvGrpSpPr>
          <p:cNvPr id="13" name="Group 11">
            <a:extLst>
              <a:ext uri="{FF2B5EF4-FFF2-40B4-BE49-F238E27FC236}">
                <a16:creationId xmlns:a16="http://schemas.microsoft.com/office/drawing/2014/main" id="{DF3DA928-D495-4E9F-9488-AFB1B44DCBE2}"/>
              </a:ext>
            </a:extLst>
          </p:cNvPr>
          <p:cNvGrpSpPr/>
          <p:nvPr/>
        </p:nvGrpSpPr>
        <p:grpSpPr>
          <a:xfrm>
            <a:off x="3718061" y="3516328"/>
            <a:ext cx="1790042" cy="699757"/>
            <a:chOff x="4171585" y="-212812"/>
            <a:chExt cx="1707096" cy="933009"/>
          </a:xfrm>
          <a:solidFill>
            <a:schemeClr val="bg1">
              <a:lumMod val="25000"/>
            </a:schemeClr>
          </a:solidFill>
        </p:grpSpPr>
        <p:sp>
          <p:nvSpPr>
            <p:cNvPr id="14" name="Rounded Rectangle 12">
              <a:extLst>
                <a:ext uri="{FF2B5EF4-FFF2-40B4-BE49-F238E27FC236}">
                  <a16:creationId xmlns:a16="http://schemas.microsoft.com/office/drawing/2014/main" id="{11D9BCCF-2442-44BD-81A8-D6E1CCBDF8D4}"/>
                </a:ext>
              </a:extLst>
            </p:cNvPr>
            <p:cNvSpPr/>
            <p:nvPr/>
          </p:nvSpPr>
          <p:spPr>
            <a:xfrm>
              <a:off x="4246505" y="0"/>
              <a:ext cx="1514864" cy="720197"/>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F7520C88-A2BD-4798-B712-86F46C38C042}"/>
                </a:ext>
              </a:extLst>
            </p:cNvPr>
            <p:cNvSpPr/>
            <p:nvPr/>
          </p:nvSpPr>
          <p:spPr>
            <a:xfrm>
              <a:off x="4171585" y="-212812"/>
              <a:ext cx="1707096" cy="911917"/>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is-IS" b="1" dirty="0">
                  <a:solidFill>
                    <a:schemeClr val="bg1"/>
                  </a:solidFill>
                </a:rPr>
                <a:t>Mælikvarðar</a:t>
              </a:r>
              <a:endParaRPr lang="is-IS" sz="1400" b="1" dirty="0">
                <a:solidFill>
                  <a:schemeClr val="bg1"/>
                </a:solidFill>
              </a:endParaRPr>
            </a:p>
          </p:txBody>
        </p:sp>
      </p:grpSp>
      <p:sp>
        <p:nvSpPr>
          <p:cNvPr id="16" name="Arrow: Down 11">
            <a:extLst>
              <a:ext uri="{FF2B5EF4-FFF2-40B4-BE49-F238E27FC236}">
                <a16:creationId xmlns:a16="http://schemas.microsoft.com/office/drawing/2014/main" id="{09D8FC41-B232-4E88-A7A8-6A885344DBB5}"/>
              </a:ext>
            </a:extLst>
          </p:cNvPr>
          <p:cNvSpPr/>
          <p:nvPr/>
        </p:nvSpPr>
        <p:spPr>
          <a:xfrm>
            <a:off x="4438586" y="3284984"/>
            <a:ext cx="246096" cy="1887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s-IS" sz="1350"/>
          </a:p>
        </p:txBody>
      </p:sp>
    </p:spTree>
    <p:extLst>
      <p:ext uri="{BB962C8B-B14F-4D97-AF65-F5344CB8AC3E}">
        <p14:creationId xmlns:p14="http://schemas.microsoft.com/office/powerpoint/2010/main" val="16475640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2" y="908720"/>
          <a:ext cx="8784976"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827584" y="386661"/>
            <a:ext cx="7992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black"/>
                </a:solidFill>
                <a:effectLst/>
                <a:uLnTx/>
                <a:uFillTx/>
                <a:latin typeface="Gill Sans MT"/>
                <a:ea typeface="+mn-ea"/>
                <a:cs typeface="+mn-cs"/>
              </a:rPr>
              <a:t>Áhrifakeðja í samhengi við önnur hugtök</a:t>
            </a:r>
          </a:p>
        </p:txBody>
      </p:sp>
      <p:graphicFrame>
        <p:nvGraphicFramePr>
          <p:cNvPr id="9" name="Diagram 8">
            <a:extLst>
              <a:ext uri="{FF2B5EF4-FFF2-40B4-BE49-F238E27FC236}">
                <a16:creationId xmlns:a16="http://schemas.microsoft.com/office/drawing/2014/main" id="{67DA70C2-7FBB-40C7-A632-5B4649A5E614}"/>
              </a:ext>
            </a:extLst>
          </p:cNvPr>
          <p:cNvGraphicFramePr/>
          <p:nvPr>
            <p:extLst/>
          </p:nvPr>
        </p:nvGraphicFramePr>
        <p:xfrm>
          <a:off x="179512" y="2636912"/>
          <a:ext cx="8784976"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Arrow: Down 1">
            <a:extLst>
              <a:ext uri="{FF2B5EF4-FFF2-40B4-BE49-F238E27FC236}">
                <a16:creationId xmlns:a16="http://schemas.microsoft.com/office/drawing/2014/main" id="{234526F1-DEC2-4C18-A146-276A1F391B10}"/>
              </a:ext>
            </a:extLst>
          </p:cNvPr>
          <p:cNvSpPr/>
          <p:nvPr/>
        </p:nvSpPr>
        <p:spPr>
          <a:xfrm>
            <a:off x="683568"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Arrow: Down 10">
            <a:extLst>
              <a:ext uri="{FF2B5EF4-FFF2-40B4-BE49-F238E27FC236}">
                <a16:creationId xmlns:a16="http://schemas.microsoft.com/office/drawing/2014/main" id="{AD0FEFB0-E0BC-4AD1-B591-1035746C9EA3}"/>
              </a:ext>
            </a:extLst>
          </p:cNvPr>
          <p:cNvSpPr/>
          <p:nvPr/>
        </p:nvSpPr>
        <p:spPr>
          <a:xfrm>
            <a:off x="2555776"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Arrow: Down 11">
            <a:extLst>
              <a:ext uri="{FF2B5EF4-FFF2-40B4-BE49-F238E27FC236}">
                <a16:creationId xmlns:a16="http://schemas.microsoft.com/office/drawing/2014/main" id="{DE486EFF-992C-47E8-BFDC-8FFD8BDCC3FA}"/>
              </a:ext>
            </a:extLst>
          </p:cNvPr>
          <p:cNvSpPr/>
          <p:nvPr/>
        </p:nvSpPr>
        <p:spPr>
          <a:xfrm>
            <a:off x="4427984"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8" name="Arrow: Down 17">
            <a:extLst>
              <a:ext uri="{FF2B5EF4-FFF2-40B4-BE49-F238E27FC236}">
                <a16:creationId xmlns:a16="http://schemas.microsoft.com/office/drawing/2014/main" id="{A07C339A-395A-4C60-AAB2-DEE18746F1D3}"/>
              </a:ext>
            </a:extLst>
          </p:cNvPr>
          <p:cNvSpPr/>
          <p:nvPr/>
        </p:nvSpPr>
        <p:spPr>
          <a:xfrm>
            <a:off x="6300192"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Arrow: Down 20">
            <a:extLst>
              <a:ext uri="{FF2B5EF4-FFF2-40B4-BE49-F238E27FC236}">
                <a16:creationId xmlns:a16="http://schemas.microsoft.com/office/drawing/2014/main" id="{092AD56C-CE2D-4F04-BC68-FCDA9455B09C}"/>
              </a:ext>
            </a:extLst>
          </p:cNvPr>
          <p:cNvSpPr/>
          <p:nvPr/>
        </p:nvSpPr>
        <p:spPr>
          <a:xfrm>
            <a:off x="8172400"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Content Placeholder 2">
            <a:extLst>
              <a:ext uri="{FF2B5EF4-FFF2-40B4-BE49-F238E27FC236}">
                <a16:creationId xmlns:a16="http://schemas.microsoft.com/office/drawing/2014/main" id="{5D03BEA3-5579-4194-A0C4-73744D443533}"/>
              </a:ext>
            </a:extLst>
          </p:cNvPr>
          <p:cNvSpPr>
            <a:spLocks noGrp="1"/>
          </p:cNvSpPr>
          <p:nvPr>
            <p:ph idx="1"/>
          </p:nvPr>
        </p:nvSpPr>
        <p:spPr>
          <a:xfrm>
            <a:off x="426118" y="4172241"/>
            <a:ext cx="8229600" cy="2121099"/>
          </a:xfrm>
          <a:solidFill>
            <a:schemeClr val="accent3">
              <a:lumMod val="75000"/>
            </a:schemeClr>
          </a:solidFill>
        </p:spPr>
        <p:txBody>
          <a:bodyPr anchor="ctr">
            <a:normAutofit fontScale="92500" lnSpcReduction="10000"/>
          </a:bodyPr>
          <a:lstStyle/>
          <a:p>
            <a:r>
              <a:rPr lang="is-IS" sz="2000" dirty="0">
                <a:solidFill>
                  <a:schemeClr val="bg1"/>
                </a:solidFill>
              </a:rPr>
              <a:t>Lýsa </a:t>
            </a:r>
            <a:r>
              <a:rPr lang="is-IS" sz="2000" b="1" dirty="0">
                <a:solidFill>
                  <a:schemeClr val="bg1"/>
                </a:solidFill>
              </a:rPr>
              <a:t>hvernig</a:t>
            </a:r>
            <a:r>
              <a:rPr lang="is-IS" sz="2000" dirty="0">
                <a:solidFill>
                  <a:schemeClr val="bg1"/>
                </a:solidFill>
              </a:rPr>
              <a:t> unnið verður að markmiðum sem sett hafa verið fyrir málaflokkinn.</a:t>
            </a:r>
          </a:p>
          <a:p>
            <a:r>
              <a:rPr lang="is-IS" sz="2000" dirty="0">
                <a:solidFill>
                  <a:schemeClr val="bg1"/>
                </a:solidFill>
              </a:rPr>
              <a:t>Aðgerðir eru </a:t>
            </a:r>
            <a:r>
              <a:rPr lang="is-IS" sz="2000" b="1" dirty="0">
                <a:solidFill>
                  <a:schemeClr val="bg1"/>
                </a:solidFill>
              </a:rPr>
              <a:t>áhersluverkefni</a:t>
            </a:r>
            <a:r>
              <a:rPr lang="is-IS" sz="2000" dirty="0">
                <a:solidFill>
                  <a:schemeClr val="bg1"/>
                </a:solidFill>
              </a:rPr>
              <a:t> sem </a:t>
            </a:r>
            <a:r>
              <a:rPr lang="is-IS" sz="2000" b="1" dirty="0">
                <a:solidFill>
                  <a:schemeClr val="bg1"/>
                </a:solidFill>
              </a:rPr>
              <a:t>miða út á við</a:t>
            </a:r>
            <a:r>
              <a:rPr lang="is-IS" sz="2000" dirty="0">
                <a:solidFill>
                  <a:schemeClr val="bg1"/>
                </a:solidFill>
              </a:rPr>
              <a:t>, auka </a:t>
            </a:r>
            <a:r>
              <a:rPr lang="is-IS" sz="2000" dirty="0" err="1">
                <a:solidFill>
                  <a:schemeClr val="bg1"/>
                </a:solidFill>
              </a:rPr>
              <a:t>samfélagsvirði</a:t>
            </a:r>
            <a:r>
              <a:rPr lang="is-IS" sz="2000" dirty="0">
                <a:solidFill>
                  <a:schemeClr val="bg1"/>
                </a:solidFill>
              </a:rPr>
              <a:t>, bæta gæði fyrir samfélagið. Skilgreinum </a:t>
            </a:r>
            <a:r>
              <a:rPr lang="is-IS" sz="2000" b="1" dirty="0">
                <a:solidFill>
                  <a:schemeClr val="bg1"/>
                </a:solidFill>
              </a:rPr>
              <a:t>ábata</a:t>
            </a:r>
            <a:r>
              <a:rPr lang="is-IS" sz="2000" dirty="0">
                <a:solidFill>
                  <a:schemeClr val="bg1"/>
                </a:solidFill>
              </a:rPr>
              <a:t> áður en verkefni eru ákveðin.</a:t>
            </a:r>
          </a:p>
          <a:p>
            <a:r>
              <a:rPr lang="is-IS" sz="2000" dirty="0">
                <a:solidFill>
                  <a:schemeClr val="bg1"/>
                </a:solidFill>
              </a:rPr>
              <a:t>Hafa skilgreinda </a:t>
            </a:r>
            <a:r>
              <a:rPr lang="is-IS" sz="2000" b="1" dirty="0">
                <a:solidFill>
                  <a:schemeClr val="bg1"/>
                </a:solidFill>
              </a:rPr>
              <a:t>áfanga</a:t>
            </a:r>
            <a:r>
              <a:rPr lang="is-IS" sz="2000" dirty="0">
                <a:solidFill>
                  <a:schemeClr val="bg1"/>
                </a:solidFill>
              </a:rPr>
              <a:t> eða </a:t>
            </a:r>
            <a:r>
              <a:rPr lang="is-IS" sz="2000" b="1" dirty="0">
                <a:solidFill>
                  <a:schemeClr val="bg1"/>
                </a:solidFill>
              </a:rPr>
              <a:t>endi</a:t>
            </a:r>
            <a:r>
              <a:rPr lang="is-IS" sz="2000" dirty="0">
                <a:solidFill>
                  <a:schemeClr val="bg1"/>
                </a:solidFill>
              </a:rPr>
              <a:t> (s.s. ekki viðvarandi verkefni).</a:t>
            </a:r>
          </a:p>
          <a:p>
            <a:r>
              <a:rPr lang="is-IS" sz="2000" dirty="0">
                <a:solidFill>
                  <a:schemeClr val="bg1"/>
                </a:solidFill>
              </a:rPr>
              <a:t>Gert er ráð fyrir að allar aðgerðir rúmist </a:t>
            </a:r>
            <a:r>
              <a:rPr lang="is-IS" sz="2000" b="1" dirty="0">
                <a:solidFill>
                  <a:schemeClr val="bg1"/>
                </a:solidFill>
              </a:rPr>
              <a:t>innan útgjaldaramma </a:t>
            </a:r>
            <a:r>
              <a:rPr lang="is-IS" sz="2000" dirty="0">
                <a:solidFill>
                  <a:schemeClr val="bg1"/>
                </a:solidFill>
              </a:rPr>
              <a:t>málefnasviðs. </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807386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2" y="908720"/>
          <a:ext cx="8784976"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827584" y="386661"/>
            <a:ext cx="7992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black"/>
                </a:solidFill>
                <a:effectLst/>
                <a:uLnTx/>
                <a:uFillTx/>
                <a:latin typeface="Gill Sans MT"/>
                <a:ea typeface="+mn-ea"/>
                <a:cs typeface="+mn-cs"/>
              </a:rPr>
              <a:t>Áhrifakeðja í samhengi við önnur hugtök</a:t>
            </a:r>
          </a:p>
        </p:txBody>
      </p:sp>
      <p:graphicFrame>
        <p:nvGraphicFramePr>
          <p:cNvPr id="9" name="Diagram 8">
            <a:extLst>
              <a:ext uri="{FF2B5EF4-FFF2-40B4-BE49-F238E27FC236}">
                <a16:creationId xmlns:a16="http://schemas.microsoft.com/office/drawing/2014/main" id="{67DA70C2-7FBB-40C7-A632-5B4649A5E614}"/>
              </a:ext>
            </a:extLst>
          </p:cNvPr>
          <p:cNvGraphicFramePr/>
          <p:nvPr>
            <p:extLst/>
          </p:nvPr>
        </p:nvGraphicFramePr>
        <p:xfrm>
          <a:off x="179512" y="2636912"/>
          <a:ext cx="8784976"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Arrow: Down 1">
            <a:extLst>
              <a:ext uri="{FF2B5EF4-FFF2-40B4-BE49-F238E27FC236}">
                <a16:creationId xmlns:a16="http://schemas.microsoft.com/office/drawing/2014/main" id="{234526F1-DEC2-4C18-A146-276A1F391B10}"/>
              </a:ext>
            </a:extLst>
          </p:cNvPr>
          <p:cNvSpPr/>
          <p:nvPr/>
        </p:nvSpPr>
        <p:spPr>
          <a:xfrm>
            <a:off x="683568"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Arrow: Down 10">
            <a:extLst>
              <a:ext uri="{FF2B5EF4-FFF2-40B4-BE49-F238E27FC236}">
                <a16:creationId xmlns:a16="http://schemas.microsoft.com/office/drawing/2014/main" id="{AD0FEFB0-E0BC-4AD1-B591-1035746C9EA3}"/>
              </a:ext>
            </a:extLst>
          </p:cNvPr>
          <p:cNvSpPr/>
          <p:nvPr/>
        </p:nvSpPr>
        <p:spPr>
          <a:xfrm>
            <a:off x="2555776"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Arrow: Down 11">
            <a:extLst>
              <a:ext uri="{FF2B5EF4-FFF2-40B4-BE49-F238E27FC236}">
                <a16:creationId xmlns:a16="http://schemas.microsoft.com/office/drawing/2014/main" id="{DE486EFF-992C-47E8-BFDC-8FFD8BDCC3FA}"/>
              </a:ext>
            </a:extLst>
          </p:cNvPr>
          <p:cNvSpPr/>
          <p:nvPr/>
        </p:nvSpPr>
        <p:spPr>
          <a:xfrm>
            <a:off x="4427984"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8" name="Arrow: Down 17">
            <a:extLst>
              <a:ext uri="{FF2B5EF4-FFF2-40B4-BE49-F238E27FC236}">
                <a16:creationId xmlns:a16="http://schemas.microsoft.com/office/drawing/2014/main" id="{A07C339A-395A-4C60-AAB2-DEE18746F1D3}"/>
              </a:ext>
            </a:extLst>
          </p:cNvPr>
          <p:cNvSpPr/>
          <p:nvPr/>
        </p:nvSpPr>
        <p:spPr>
          <a:xfrm>
            <a:off x="6300192"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Arrow: Down 20">
            <a:extLst>
              <a:ext uri="{FF2B5EF4-FFF2-40B4-BE49-F238E27FC236}">
                <a16:creationId xmlns:a16="http://schemas.microsoft.com/office/drawing/2014/main" id="{092AD56C-CE2D-4F04-BC68-FCDA9455B09C}"/>
              </a:ext>
            </a:extLst>
          </p:cNvPr>
          <p:cNvSpPr/>
          <p:nvPr/>
        </p:nvSpPr>
        <p:spPr>
          <a:xfrm>
            <a:off x="8172400" y="2276872"/>
            <a:ext cx="288032" cy="5283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Content Placeholder 2">
            <a:extLst>
              <a:ext uri="{FF2B5EF4-FFF2-40B4-BE49-F238E27FC236}">
                <a16:creationId xmlns:a16="http://schemas.microsoft.com/office/drawing/2014/main" id="{5D03BEA3-5579-4194-A0C4-73744D443533}"/>
              </a:ext>
            </a:extLst>
          </p:cNvPr>
          <p:cNvSpPr>
            <a:spLocks noGrp="1"/>
          </p:cNvSpPr>
          <p:nvPr>
            <p:ph idx="1"/>
          </p:nvPr>
        </p:nvSpPr>
        <p:spPr>
          <a:xfrm>
            <a:off x="426118" y="4172241"/>
            <a:ext cx="8229600" cy="2121099"/>
          </a:xfrm>
          <a:solidFill>
            <a:schemeClr val="accent2">
              <a:lumMod val="75000"/>
            </a:schemeClr>
          </a:solidFill>
        </p:spPr>
        <p:txBody>
          <a:bodyPr anchor="ctr">
            <a:normAutofit/>
          </a:bodyPr>
          <a:lstStyle/>
          <a:p>
            <a:pPr marL="0" indent="0">
              <a:buNone/>
            </a:pPr>
            <a:r>
              <a:rPr lang="is-IS" sz="2000" b="1" dirty="0">
                <a:solidFill>
                  <a:schemeClr val="bg1"/>
                </a:solidFill>
              </a:rPr>
              <a:t>Breyttar og bættar áherslur/viðmið. </a:t>
            </a:r>
          </a:p>
          <a:p>
            <a:pPr marL="0" indent="0">
              <a:buNone/>
            </a:pPr>
            <a:r>
              <a:rPr lang="is-IS" sz="2000" dirty="0">
                <a:solidFill>
                  <a:schemeClr val="bg1"/>
                </a:solidFill>
              </a:rPr>
              <a:t>Hvaða </a:t>
            </a:r>
            <a:r>
              <a:rPr lang="is-IS" sz="2000" b="1" dirty="0">
                <a:solidFill>
                  <a:schemeClr val="bg1"/>
                </a:solidFill>
              </a:rPr>
              <a:t>áskorun</a:t>
            </a:r>
            <a:r>
              <a:rPr lang="is-IS" sz="2000" dirty="0">
                <a:solidFill>
                  <a:schemeClr val="bg1"/>
                </a:solidFill>
              </a:rPr>
              <a:t> á að takast á við? </a:t>
            </a:r>
          </a:p>
          <a:p>
            <a:pPr marL="0" indent="0">
              <a:buNone/>
            </a:pPr>
            <a:r>
              <a:rPr lang="is-IS" sz="2000" dirty="0">
                <a:solidFill>
                  <a:schemeClr val="bg1"/>
                </a:solidFill>
              </a:rPr>
              <a:t>Við hverju er verið </a:t>
            </a:r>
            <a:r>
              <a:rPr lang="is-IS" sz="2000" b="1" dirty="0">
                <a:solidFill>
                  <a:schemeClr val="bg1"/>
                </a:solidFill>
              </a:rPr>
              <a:t>að bregðast</a:t>
            </a:r>
            <a:r>
              <a:rPr lang="is-IS" sz="2000" dirty="0">
                <a:solidFill>
                  <a:schemeClr val="bg1"/>
                </a:solidFill>
              </a:rPr>
              <a:t>?</a:t>
            </a:r>
          </a:p>
          <a:p>
            <a:pPr marL="0" indent="0">
              <a:buNone/>
            </a:pPr>
            <a:r>
              <a:rPr lang="is-IS" sz="2000" dirty="0">
                <a:solidFill>
                  <a:schemeClr val="bg1"/>
                </a:solidFill>
              </a:rPr>
              <a:t>Hvers konar upplýsingar, þekking, tími, mannauður, efni eða aðrar bjargir sem eru notaðar í afurðir og áhrif.</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200" b="0" i="0" u="none" strike="noStrike" kern="1200" cap="none" spc="0" normalizeH="0" baseline="0" noProof="0" dirty="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116036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1DC9-8574-4E69-B8D4-9C4E2FDDC7A0}"/>
              </a:ext>
            </a:extLst>
          </p:cNvPr>
          <p:cNvSpPr>
            <a:spLocks noGrp="1"/>
          </p:cNvSpPr>
          <p:nvPr>
            <p:ph type="title"/>
          </p:nvPr>
        </p:nvSpPr>
        <p:spPr/>
        <p:txBody>
          <a:bodyPr/>
          <a:lstStyle/>
          <a:p>
            <a:r>
              <a:rPr lang="is-IS" dirty="0"/>
              <a:t>Hvað segir Harvard?</a:t>
            </a:r>
          </a:p>
        </p:txBody>
      </p:sp>
      <p:sp>
        <p:nvSpPr>
          <p:cNvPr id="3" name="Content Placeholder 2">
            <a:extLst>
              <a:ext uri="{FF2B5EF4-FFF2-40B4-BE49-F238E27FC236}">
                <a16:creationId xmlns:a16="http://schemas.microsoft.com/office/drawing/2014/main" id="{29283339-47E1-41D4-935D-3BF69E0E10BB}"/>
              </a:ext>
            </a:extLst>
          </p:cNvPr>
          <p:cNvSpPr>
            <a:spLocks noGrp="1"/>
          </p:cNvSpPr>
          <p:nvPr>
            <p:ph idx="1"/>
          </p:nvPr>
        </p:nvSpPr>
        <p:spPr/>
        <p:txBody>
          <a:bodyPr>
            <a:normAutofit/>
          </a:bodyPr>
          <a:lstStyle/>
          <a:p>
            <a:pPr marL="0" indent="0">
              <a:buNone/>
            </a:pPr>
            <a:endParaRPr lang="is-IS" sz="2400" dirty="0"/>
          </a:p>
          <a:p>
            <a:r>
              <a:rPr lang="is-IS" sz="2400" b="1" dirty="0"/>
              <a:t>Stefnumótun snýst um að </a:t>
            </a:r>
            <a:r>
              <a:rPr lang="is-IS" sz="2400" b="1" dirty="0">
                <a:solidFill>
                  <a:srgbClr val="FF0000"/>
                </a:solidFill>
              </a:rPr>
              <a:t>velja</a:t>
            </a:r>
            <a:r>
              <a:rPr lang="is-IS" sz="2400" b="1" dirty="0"/>
              <a:t> á milli mismunandi leiða.</a:t>
            </a:r>
          </a:p>
          <a:p>
            <a:pPr lvl="1"/>
            <a:r>
              <a:rPr lang="is-IS" sz="2000" dirty="0"/>
              <a:t>Til að ná árangri með takmörkuðum auðlindum þarf að ákveða að gera ákveðna hluti og ekki aðra. </a:t>
            </a:r>
          </a:p>
          <a:p>
            <a:r>
              <a:rPr lang="is-IS" sz="2400" b="1" dirty="0"/>
              <a:t>Stefnumótun snýst um að </a:t>
            </a:r>
            <a:r>
              <a:rPr lang="is-IS" sz="2400" b="1" dirty="0">
                <a:solidFill>
                  <a:srgbClr val="FF0000"/>
                </a:solidFill>
              </a:rPr>
              <a:t>auka</a:t>
            </a:r>
            <a:r>
              <a:rPr lang="is-IS" sz="2400" b="1" dirty="0"/>
              <a:t> líkurnar á því að við náum árangri, ekki gulltryggja það. </a:t>
            </a:r>
          </a:p>
          <a:p>
            <a:pPr lvl="1"/>
            <a:r>
              <a:rPr lang="is-IS" sz="2000" dirty="0"/>
              <a:t>Hin FULLKOMNA stefna er ekki til! </a:t>
            </a:r>
          </a:p>
          <a:p>
            <a:r>
              <a:rPr lang="is-IS" sz="2400" b="1" dirty="0"/>
              <a:t>Stefnumótunarferlið sameinar </a:t>
            </a:r>
            <a:r>
              <a:rPr lang="is-IS" sz="2400" b="1" dirty="0">
                <a:solidFill>
                  <a:srgbClr val="FF0000"/>
                </a:solidFill>
              </a:rPr>
              <a:t>sköpunargleði</a:t>
            </a:r>
            <a:r>
              <a:rPr lang="is-IS" sz="2400" b="1" dirty="0"/>
              <a:t> og </a:t>
            </a:r>
            <a:r>
              <a:rPr lang="is-IS" sz="2400" b="1" dirty="0">
                <a:solidFill>
                  <a:srgbClr val="FF0000"/>
                </a:solidFill>
              </a:rPr>
              <a:t>festu</a:t>
            </a:r>
            <a:r>
              <a:rPr lang="is-IS" sz="2400" b="1" dirty="0"/>
              <a:t>.  </a:t>
            </a:r>
          </a:p>
          <a:p>
            <a:pPr lvl="1"/>
            <a:r>
              <a:rPr lang="is-IS" sz="2000" dirty="0"/>
              <a:t>Stefnumótunin ætti að vera bæði skapandi og vísindaleg – í henni felst að setja fram tilgátur og sannreyna þær. </a:t>
            </a:r>
          </a:p>
          <a:p>
            <a:endParaRPr lang="is-IS" sz="2400" dirty="0"/>
          </a:p>
        </p:txBody>
      </p:sp>
      <p:pic>
        <p:nvPicPr>
          <p:cNvPr id="4" name="Picture 2" descr="Image result for harvard university">
            <a:extLst>
              <a:ext uri="{FF2B5EF4-FFF2-40B4-BE49-F238E27FC236}">
                <a16:creationId xmlns:a16="http://schemas.microsoft.com/office/drawing/2014/main" id="{F19BD326-0B5B-4D10-AB2F-7D47ACC8B4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16632"/>
            <a:ext cx="1337356" cy="13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8700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9F28-EBA5-49A5-8D92-CDCDF25B86C0}"/>
              </a:ext>
            </a:extLst>
          </p:cNvPr>
          <p:cNvSpPr>
            <a:spLocks noGrp="1"/>
          </p:cNvSpPr>
          <p:nvPr>
            <p:ph type="title"/>
          </p:nvPr>
        </p:nvSpPr>
        <p:spPr/>
        <p:txBody>
          <a:bodyPr/>
          <a:lstStyle/>
          <a:p>
            <a:r>
              <a:rPr lang="is-IS" dirty="0"/>
              <a:t>Æfing 3</a:t>
            </a:r>
          </a:p>
        </p:txBody>
      </p:sp>
      <p:sp>
        <p:nvSpPr>
          <p:cNvPr id="3" name="Content Placeholder 2">
            <a:extLst>
              <a:ext uri="{FF2B5EF4-FFF2-40B4-BE49-F238E27FC236}">
                <a16:creationId xmlns:a16="http://schemas.microsoft.com/office/drawing/2014/main" id="{98CD40AE-6CB5-491C-BBFD-90FD2F366F26}"/>
              </a:ext>
            </a:extLst>
          </p:cNvPr>
          <p:cNvSpPr>
            <a:spLocks noGrp="1"/>
          </p:cNvSpPr>
          <p:nvPr>
            <p:ph idx="1"/>
          </p:nvPr>
        </p:nvSpPr>
        <p:spPr/>
        <p:txBody>
          <a:bodyPr>
            <a:normAutofit fontScale="92500"/>
          </a:bodyPr>
          <a:lstStyle/>
          <a:p>
            <a:pPr marL="0" indent="0">
              <a:buNone/>
            </a:pPr>
            <a:r>
              <a:rPr lang="is-IS" dirty="0"/>
              <a:t>Skoðið áhrifakeðjurnar fyrir Útvarp Norðurlanda og Þjóðgarðsstofu </a:t>
            </a:r>
            <a:r>
              <a:rPr lang="is-IS" dirty="0" err="1"/>
              <a:t>Kalmarsambandsins</a:t>
            </a:r>
            <a:endParaRPr lang="is-IS" dirty="0"/>
          </a:p>
          <a:p>
            <a:pPr marL="914400" lvl="1" indent="-514350">
              <a:buFont typeface="+mj-lt"/>
              <a:buAutoNum type="alphaLcParenR"/>
            </a:pPr>
            <a:r>
              <a:rPr lang="is-IS" dirty="0"/>
              <a:t>Í einrúmi: Skrifið niður </a:t>
            </a:r>
            <a:r>
              <a:rPr lang="is-IS" b="1" dirty="0"/>
              <a:t>tillögur að mælikvörðum um árangur sem miði út á við, þ.e. að áhrifum fyrir heildina, samfélagið eða almenna borgara</a:t>
            </a:r>
            <a:r>
              <a:rPr lang="is-IS" dirty="0"/>
              <a:t>.  Einn mælikvarði á hvert spjald. (10 mín.)</a:t>
            </a:r>
          </a:p>
          <a:p>
            <a:pPr marL="914400" lvl="1" indent="-514350">
              <a:buFont typeface="+mj-lt"/>
              <a:buAutoNum type="alphaLcParenR"/>
            </a:pPr>
            <a:r>
              <a:rPr lang="is-IS" dirty="0"/>
              <a:t>Deilið hugmyndum og flokkið saman spjöld (20 mín.)</a:t>
            </a:r>
          </a:p>
          <a:p>
            <a:pPr marL="914400" lvl="1" indent="-514350">
              <a:buFont typeface="+mj-lt"/>
              <a:buAutoNum type="alphaLcParenR"/>
            </a:pPr>
            <a:r>
              <a:rPr lang="is-IS" dirty="0" err="1"/>
              <a:t>Sammælist</a:t>
            </a:r>
            <a:r>
              <a:rPr lang="is-IS" dirty="0"/>
              <a:t> um þrjá mælikvarða og setjið fram</a:t>
            </a:r>
          </a:p>
          <a:p>
            <a:pPr marL="914400" lvl="1" indent="-514350">
              <a:buFont typeface="+mj-lt"/>
              <a:buAutoNum type="alphaLcParenR"/>
            </a:pPr>
            <a:r>
              <a:rPr lang="is-IS" dirty="0"/>
              <a:t>Undirbúið kynningu</a:t>
            </a:r>
          </a:p>
        </p:txBody>
      </p:sp>
    </p:spTree>
    <p:extLst>
      <p:ext uri="{BB962C8B-B14F-4D97-AF65-F5344CB8AC3E}">
        <p14:creationId xmlns:p14="http://schemas.microsoft.com/office/powerpoint/2010/main" val="2258065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3" y="1700539"/>
          <a:ext cx="8784976" cy="1134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251520" y="690424"/>
            <a:ext cx="7992888" cy="738664"/>
          </a:xfrm>
          <a:prstGeom prst="rect">
            <a:avLst/>
          </a:prstGeom>
          <a:noFill/>
        </p:spPr>
        <p:txBody>
          <a:bodyPr wrap="square" rtlCol="0">
            <a:spAutoFit/>
          </a:bodyPr>
          <a:lstStyle/>
          <a:p>
            <a:pPr defTabSz="685800"/>
            <a:r>
              <a:rPr lang="is-IS" sz="2100" b="1" dirty="0">
                <a:solidFill>
                  <a:prstClr val="black"/>
                </a:solidFill>
                <a:latin typeface="Calibri" panose="020F0502020204030204"/>
              </a:rPr>
              <a:t>Áhrifakeðja </a:t>
            </a:r>
            <a:r>
              <a:rPr lang="is-IS" sz="2100" dirty="0">
                <a:solidFill>
                  <a:prstClr val="black"/>
                </a:solidFill>
                <a:latin typeface="Calibri" panose="020F0502020204030204"/>
              </a:rPr>
              <a:t>(e. </a:t>
            </a:r>
            <a:r>
              <a:rPr lang="is-IS" sz="2100" dirty="0" err="1">
                <a:solidFill>
                  <a:prstClr val="black"/>
                </a:solidFill>
                <a:latin typeface="Calibri" panose="020F0502020204030204"/>
              </a:rPr>
              <a:t>Outcome-Sequence</a:t>
            </a:r>
            <a:r>
              <a:rPr lang="is-IS" sz="2100" dirty="0">
                <a:solidFill>
                  <a:prstClr val="black"/>
                </a:solidFill>
                <a:latin typeface="Calibri" panose="020F0502020204030204"/>
              </a:rPr>
              <a:t> </a:t>
            </a:r>
            <a:r>
              <a:rPr lang="is-IS" sz="2100" dirty="0" err="1">
                <a:solidFill>
                  <a:prstClr val="black"/>
                </a:solidFill>
                <a:latin typeface="Calibri" panose="020F0502020204030204"/>
              </a:rPr>
              <a:t>Chart</a:t>
            </a:r>
            <a:r>
              <a:rPr lang="is-IS" sz="2100" dirty="0">
                <a:solidFill>
                  <a:prstClr val="black"/>
                </a:solidFill>
                <a:latin typeface="Calibri" panose="020F0502020204030204"/>
              </a:rPr>
              <a:t>): </a:t>
            </a:r>
          </a:p>
          <a:p>
            <a:pPr defTabSz="685800"/>
            <a:r>
              <a:rPr lang="is-IS" sz="2100" b="1" dirty="0">
                <a:solidFill>
                  <a:prstClr val="black"/>
                </a:solidFill>
                <a:latin typeface="Calibri" panose="020F0502020204030204"/>
              </a:rPr>
              <a:t>Málefnasvið/-flokkur </a:t>
            </a:r>
            <a:r>
              <a:rPr lang="is-IS" sz="2100" b="1" dirty="0">
                <a:solidFill>
                  <a:srgbClr val="EC5500"/>
                </a:solidFill>
                <a:latin typeface="Calibri" panose="020F0502020204030204"/>
              </a:rPr>
              <a:t>19.1 – Útvarp Norðurlanda</a:t>
            </a:r>
          </a:p>
        </p:txBody>
      </p:sp>
      <p:sp>
        <p:nvSpPr>
          <p:cNvPr id="13" name="TextBox 12"/>
          <p:cNvSpPr txBox="1"/>
          <p:nvPr/>
        </p:nvSpPr>
        <p:spPr>
          <a:xfrm>
            <a:off x="7524329" y="2736685"/>
            <a:ext cx="1681605" cy="1328569"/>
          </a:xfrm>
          <a:prstGeom prst="rect">
            <a:avLst/>
          </a:prstGeom>
          <a:noFill/>
        </p:spPr>
        <p:txBody>
          <a:bodyPr wrap="square" rtlCol="0">
            <a:spAutoFit/>
          </a:bodyPr>
          <a:lstStyle/>
          <a:p>
            <a:pPr defTabSz="685800">
              <a:spcAft>
                <a:spcPts val="450"/>
              </a:spcAft>
            </a:pPr>
            <a:r>
              <a:rPr lang="is-IS" sz="1200" b="1" dirty="0">
                <a:solidFill>
                  <a:srgbClr val="EC5500"/>
                </a:solidFill>
                <a:latin typeface="Calibri" panose="020F0502020204030204"/>
              </a:rPr>
              <a:t>Virkara og víðsýnna samfélag</a:t>
            </a:r>
          </a:p>
          <a:p>
            <a:pPr defTabSz="685800">
              <a:spcAft>
                <a:spcPts val="450"/>
              </a:spcAft>
            </a:pPr>
            <a:r>
              <a:rPr lang="is-IS" sz="1200" b="1" dirty="0">
                <a:solidFill>
                  <a:srgbClr val="EC5500"/>
                </a:solidFill>
                <a:latin typeface="Calibri" panose="020F0502020204030204"/>
              </a:rPr>
              <a:t>Samfélagið sett í samhengi við umheiminn</a:t>
            </a:r>
          </a:p>
          <a:p>
            <a:pPr defTabSz="685800">
              <a:spcAft>
                <a:spcPts val="450"/>
              </a:spcAft>
            </a:pPr>
            <a:r>
              <a:rPr lang="is-IS" sz="1200" b="1" dirty="0">
                <a:solidFill>
                  <a:srgbClr val="EC5500"/>
                </a:solidFill>
                <a:latin typeface="Calibri" panose="020F0502020204030204"/>
              </a:rPr>
              <a:t>Eflir samfélagið</a:t>
            </a:r>
          </a:p>
        </p:txBody>
      </p:sp>
      <p:sp>
        <p:nvSpPr>
          <p:cNvPr id="15" name="TextBox 14"/>
          <p:cNvSpPr txBox="1"/>
          <p:nvPr/>
        </p:nvSpPr>
        <p:spPr>
          <a:xfrm>
            <a:off x="3851920" y="2749385"/>
            <a:ext cx="1786880" cy="2031325"/>
          </a:xfrm>
          <a:prstGeom prst="rect">
            <a:avLst/>
          </a:prstGeom>
          <a:noFill/>
        </p:spPr>
        <p:txBody>
          <a:bodyPr wrap="square" rtlCol="0">
            <a:spAutoFit/>
          </a:bodyPr>
          <a:lstStyle/>
          <a:p>
            <a:pPr defTabSz="685800">
              <a:spcAft>
                <a:spcPts val="900"/>
              </a:spcAft>
            </a:pPr>
            <a:r>
              <a:rPr lang="is-IS" sz="1200" b="1" dirty="0">
                <a:solidFill>
                  <a:srgbClr val="EC5500"/>
                </a:solidFill>
                <a:latin typeface="Calibri" panose="020F0502020204030204"/>
              </a:rPr>
              <a:t>Fjölbreyttari og aðgengilegri miðlun til allra Norðurlandabúa</a:t>
            </a:r>
          </a:p>
          <a:p>
            <a:pPr defTabSz="685800">
              <a:spcAft>
                <a:spcPts val="900"/>
              </a:spcAft>
            </a:pPr>
            <a:r>
              <a:rPr lang="is-IS" sz="1200" b="1" dirty="0">
                <a:solidFill>
                  <a:srgbClr val="EC5500"/>
                </a:solidFill>
                <a:latin typeface="Calibri" panose="020F0502020204030204"/>
              </a:rPr>
              <a:t>Þjóna betur ungu fólki</a:t>
            </a:r>
          </a:p>
          <a:p>
            <a:pPr defTabSz="685800">
              <a:spcAft>
                <a:spcPts val="900"/>
              </a:spcAft>
            </a:pPr>
            <a:r>
              <a:rPr lang="is-IS" sz="1200" b="1" dirty="0">
                <a:solidFill>
                  <a:srgbClr val="EC5500"/>
                </a:solidFill>
                <a:latin typeface="Calibri" panose="020F0502020204030204"/>
              </a:rPr>
              <a:t>Efla sköpun, miðlun og menningu</a:t>
            </a:r>
          </a:p>
          <a:p>
            <a:pPr defTabSz="685800">
              <a:spcAft>
                <a:spcPts val="900"/>
              </a:spcAft>
            </a:pPr>
            <a:endParaRPr lang="is-IS" sz="1200" b="1" dirty="0">
              <a:solidFill>
                <a:srgbClr val="EC5500"/>
              </a:solidFill>
              <a:latin typeface="Calibri" panose="020F0502020204030204"/>
            </a:endParaRPr>
          </a:p>
          <a:p>
            <a:pPr defTabSz="685800">
              <a:spcAft>
                <a:spcPts val="900"/>
              </a:spcAft>
            </a:pPr>
            <a:endParaRPr lang="is-IS" sz="1200" b="1" dirty="0">
              <a:solidFill>
                <a:srgbClr val="EC5500"/>
              </a:solidFill>
              <a:latin typeface="Calibri" panose="020F0502020204030204"/>
            </a:endParaRPr>
          </a:p>
        </p:txBody>
      </p:sp>
      <p:sp>
        <p:nvSpPr>
          <p:cNvPr id="16" name="TextBox 15"/>
          <p:cNvSpPr txBox="1"/>
          <p:nvPr/>
        </p:nvSpPr>
        <p:spPr>
          <a:xfrm>
            <a:off x="1979712" y="2758611"/>
            <a:ext cx="1574650" cy="2285241"/>
          </a:xfrm>
          <a:prstGeom prst="rect">
            <a:avLst/>
          </a:prstGeom>
          <a:noFill/>
        </p:spPr>
        <p:txBody>
          <a:bodyPr wrap="square" rtlCol="0">
            <a:spAutoFit/>
          </a:bodyPr>
          <a:lstStyle/>
          <a:p>
            <a:pPr defTabSz="685800">
              <a:spcAft>
                <a:spcPts val="900"/>
              </a:spcAft>
            </a:pPr>
            <a:r>
              <a:rPr lang="is-IS" sz="1200" b="1" dirty="0">
                <a:solidFill>
                  <a:srgbClr val="EC5500"/>
                </a:solidFill>
                <a:latin typeface="Calibri" panose="020F0502020204030204"/>
              </a:rPr>
              <a:t>Virkt frumkvöðlahlutverk</a:t>
            </a:r>
          </a:p>
          <a:p>
            <a:pPr defTabSz="685800">
              <a:spcAft>
                <a:spcPts val="900"/>
              </a:spcAft>
            </a:pPr>
            <a:r>
              <a:rPr lang="is-IS" sz="1200" b="1" dirty="0">
                <a:solidFill>
                  <a:srgbClr val="EC5500"/>
                </a:solidFill>
                <a:latin typeface="Calibri" panose="020F0502020204030204"/>
              </a:rPr>
              <a:t>Samstarf við ólíka hópa</a:t>
            </a:r>
          </a:p>
          <a:p>
            <a:pPr defTabSz="685800">
              <a:spcAft>
                <a:spcPts val="900"/>
              </a:spcAft>
            </a:pPr>
            <a:r>
              <a:rPr lang="is-IS" sz="1200" b="1" dirty="0">
                <a:solidFill>
                  <a:srgbClr val="EC5500"/>
                </a:solidFill>
                <a:latin typeface="Calibri" panose="020F0502020204030204"/>
              </a:rPr>
              <a:t>Stuðningur við fjölbreytta dagskrárgerð</a:t>
            </a:r>
          </a:p>
          <a:p>
            <a:pPr defTabSz="685800">
              <a:spcAft>
                <a:spcPts val="450"/>
              </a:spcAft>
            </a:pPr>
            <a:r>
              <a:rPr lang="is-IS" sz="1200" b="1" dirty="0">
                <a:solidFill>
                  <a:srgbClr val="EC5500"/>
                </a:solidFill>
                <a:latin typeface="Calibri" panose="020F0502020204030204"/>
              </a:rPr>
              <a:t>Unnið að kynjajafnrétti í dagskrá og starfsemi</a:t>
            </a:r>
          </a:p>
        </p:txBody>
      </p:sp>
      <p:sp>
        <p:nvSpPr>
          <p:cNvPr id="17" name="TextBox 16"/>
          <p:cNvSpPr txBox="1"/>
          <p:nvPr/>
        </p:nvSpPr>
        <p:spPr>
          <a:xfrm>
            <a:off x="170802" y="2736685"/>
            <a:ext cx="1511351" cy="2998257"/>
          </a:xfrm>
          <a:prstGeom prst="rect">
            <a:avLst/>
          </a:prstGeom>
          <a:noFill/>
        </p:spPr>
        <p:txBody>
          <a:bodyPr wrap="square" rtlCol="0">
            <a:spAutoFit/>
          </a:bodyPr>
          <a:lstStyle/>
          <a:p>
            <a:pPr defTabSz="685800">
              <a:spcAft>
                <a:spcPts val="450"/>
              </a:spcAft>
            </a:pPr>
            <a:r>
              <a:rPr lang="is-IS" sz="1200" b="1" dirty="0">
                <a:solidFill>
                  <a:srgbClr val="EC5500"/>
                </a:solidFill>
                <a:latin typeface="Calibri" panose="020F0502020204030204"/>
              </a:rPr>
              <a:t>Fjárveitingar tryggðar í fjármálaáætlun</a:t>
            </a:r>
          </a:p>
          <a:p>
            <a:pPr defTabSz="685800">
              <a:spcAft>
                <a:spcPts val="450"/>
              </a:spcAft>
            </a:pPr>
            <a:r>
              <a:rPr lang="is-IS" sz="1200" b="1" dirty="0">
                <a:solidFill>
                  <a:srgbClr val="EC5500"/>
                </a:solidFill>
                <a:latin typeface="Calibri" panose="020F0502020204030204"/>
              </a:rPr>
              <a:t>Mannauður, hæfni og þekking</a:t>
            </a:r>
          </a:p>
          <a:p>
            <a:pPr defTabSz="685800">
              <a:spcAft>
                <a:spcPts val="450"/>
              </a:spcAft>
            </a:pPr>
            <a:r>
              <a:rPr lang="is-IS" sz="1200" b="1" dirty="0">
                <a:solidFill>
                  <a:srgbClr val="EC5500"/>
                </a:solidFill>
                <a:latin typeface="Calibri" panose="020F0502020204030204"/>
              </a:rPr>
              <a:t>Nauðsynlegur tækjabúnaður og aðföng</a:t>
            </a:r>
          </a:p>
          <a:p>
            <a:pPr defTabSz="685800">
              <a:spcAft>
                <a:spcPts val="450"/>
              </a:spcAft>
            </a:pPr>
            <a:r>
              <a:rPr lang="is-IS" sz="1200" b="1" dirty="0">
                <a:solidFill>
                  <a:srgbClr val="EC5500"/>
                </a:solidFill>
                <a:latin typeface="Calibri" panose="020F0502020204030204"/>
              </a:rPr>
              <a:t>Erlend miðlun</a:t>
            </a:r>
          </a:p>
          <a:p>
            <a:pPr defTabSz="685800">
              <a:spcAft>
                <a:spcPts val="450"/>
              </a:spcAft>
            </a:pPr>
            <a:r>
              <a:rPr lang="is-IS" sz="1200" b="1" dirty="0">
                <a:solidFill>
                  <a:srgbClr val="EC5500"/>
                </a:solidFill>
                <a:latin typeface="Calibri" panose="020F0502020204030204"/>
              </a:rPr>
              <a:t>Mótvægi við villandi umfjöllun og falsfréttir</a:t>
            </a:r>
          </a:p>
          <a:p>
            <a:pPr defTabSz="685800">
              <a:spcAft>
                <a:spcPts val="450"/>
              </a:spcAft>
            </a:pPr>
            <a:r>
              <a:rPr lang="is-IS" sz="1200" b="1" dirty="0">
                <a:solidFill>
                  <a:srgbClr val="EC5500"/>
                </a:solidFill>
                <a:latin typeface="Calibri" panose="020F0502020204030204"/>
              </a:rPr>
              <a:t>Gildi: heilindi, gæði, hugrekki, samvinna</a:t>
            </a:r>
          </a:p>
        </p:txBody>
      </p:sp>
      <p:sp>
        <p:nvSpPr>
          <p:cNvPr id="10" name="Footer Placeholder 1"/>
          <p:cNvSpPr txBox="1">
            <a:spLocks/>
          </p:cNvSpPr>
          <p:nvPr/>
        </p:nvSpPr>
        <p:spPr>
          <a:xfrm>
            <a:off x="5788496" y="5786703"/>
            <a:ext cx="3392016" cy="273844"/>
          </a:xfrm>
          <a:prstGeom prst="rect">
            <a:avLst/>
          </a:prstGeom>
        </p:spPr>
        <p:txBody>
          <a:bodyPr vert="horz" lIns="68580" tIns="34290" rIns="68580" bIns="34290" rtlCol="0" anchor="ctr"/>
          <a:lstStyle>
            <a:defPPr>
              <a:defRPr lang="is-I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r>
              <a:rPr lang="is-IS" sz="900" dirty="0">
                <a:solidFill>
                  <a:prstClr val="black">
                    <a:tint val="75000"/>
                  </a:prstClr>
                </a:solidFill>
                <a:latin typeface="Calibri" panose="020F0502020204030204"/>
              </a:rPr>
              <a:t>Stefnumiðuð áætlanagerð – Áhrifakeðjur</a:t>
            </a:r>
          </a:p>
        </p:txBody>
      </p:sp>
      <p:sp>
        <p:nvSpPr>
          <p:cNvPr id="12" name="TextBox 11"/>
          <p:cNvSpPr txBox="1"/>
          <p:nvPr/>
        </p:nvSpPr>
        <p:spPr>
          <a:xfrm>
            <a:off x="7812361" y="892025"/>
            <a:ext cx="1152128" cy="507831"/>
          </a:xfrm>
          <a:prstGeom prst="rect">
            <a:avLst/>
          </a:prstGeom>
          <a:noFill/>
          <a:ln>
            <a:solidFill>
              <a:schemeClr val="tx1"/>
            </a:solidFill>
          </a:ln>
        </p:spPr>
        <p:txBody>
          <a:bodyPr wrap="square" rtlCol="0">
            <a:spAutoFit/>
          </a:bodyPr>
          <a:lstStyle/>
          <a:p>
            <a:pPr algn="ctr" defTabSz="685800"/>
            <a:r>
              <a:rPr lang="is-IS" sz="1350" dirty="0">
                <a:solidFill>
                  <a:srgbClr val="00B050"/>
                </a:solidFill>
                <a:latin typeface="Calibri" panose="020F0502020204030204"/>
              </a:rPr>
              <a:t>Dæmi í æfingaskyni</a:t>
            </a:r>
          </a:p>
        </p:txBody>
      </p:sp>
      <p:sp>
        <p:nvSpPr>
          <p:cNvPr id="18" name="TextBox 17"/>
          <p:cNvSpPr txBox="1"/>
          <p:nvPr/>
        </p:nvSpPr>
        <p:spPr>
          <a:xfrm>
            <a:off x="5715001" y="2736685"/>
            <a:ext cx="1681605" cy="2585323"/>
          </a:xfrm>
          <a:prstGeom prst="rect">
            <a:avLst/>
          </a:prstGeom>
          <a:noFill/>
        </p:spPr>
        <p:txBody>
          <a:bodyPr wrap="square" rtlCol="0">
            <a:spAutoFit/>
          </a:bodyPr>
          <a:lstStyle/>
          <a:p>
            <a:pPr defTabSz="685800">
              <a:spcAft>
                <a:spcPts val="900"/>
              </a:spcAft>
            </a:pPr>
            <a:r>
              <a:rPr lang="is-IS" sz="1200" b="1" dirty="0">
                <a:solidFill>
                  <a:srgbClr val="EC5500"/>
                </a:solidFill>
                <a:latin typeface="Calibri" panose="020F0502020204030204"/>
              </a:rPr>
              <a:t>Fólk getur kynnt sér ólík sjónarmið umræðunnar,  fræðst og notið menningar</a:t>
            </a:r>
          </a:p>
          <a:p>
            <a:pPr defTabSz="685800">
              <a:spcAft>
                <a:spcPts val="900"/>
              </a:spcAft>
            </a:pPr>
            <a:r>
              <a:rPr lang="is-IS" sz="1200" b="1" dirty="0">
                <a:solidFill>
                  <a:srgbClr val="EC5500"/>
                </a:solidFill>
                <a:latin typeface="Calibri" panose="020F0502020204030204"/>
              </a:rPr>
              <a:t>Aðgengilegt óháð tíma, tækni og stað</a:t>
            </a:r>
          </a:p>
          <a:p>
            <a:pPr defTabSz="685800">
              <a:spcAft>
                <a:spcPts val="900"/>
              </a:spcAft>
            </a:pPr>
            <a:r>
              <a:rPr lang="is-IS" sz="1200" b="1" dirty="0">
                <a:solidFill>
                  <a:srgbClr val="EC5500"/>
                </a:solidFill>
                <a:latin typeface="Calibri" panose="020F0502020204030204"/>
              </a:rPr>
              <a:t>Aukin ánægja og traust í samfélaginu</a:t>
            </a:r>
          </a:p>
          <a:p>
            <a:pPr defTabSz="685800">
              <a:spcAft>
                <a:spcPts val="900"/>
              </a:spcAft>
            </a:pPr>
            <a:r>
              <a:rPr lang="is-IS" sz="1200" b="1" dirty="0">
                <a:solidFill>
                  <a:srgbClr val="EC5500"/>
                </a:solidFill>
                <a:latin typeface="Calibri" panose="020F0502020204030204"/>
              </a:rPr>
              <a:t>Óhlutdræg upplýsinga- og efnisveita</a:t>
            </a:r>
          </a:p>
          <a:p>
            <a:pPr defTabSz="685800">
              <a:spcAft>
                <a:spcPts val="900"/>
              </a:spcAft>
            </a:pPr>
            <a:r>
              <a:rPr lang="is-IS" sz="1200" b="1" dirty="0">
                <a:solidFill>
                  <a:srgbClr val="EC5500"/>
                </a:solidFill>
                <a:latin typeface="Calibri" panose="020F0502020204030204"/>
              </a:rPr>
              <a:t>Auðgar daglegt líf fólks</a:t>
            </a:r>
          </a:p>
        </p:txBody>
      </p:sp>
      <p:graphicFrame>
        <p:nvGraphicFramePr>
          <p:cNvPr id="14" name="Diagram 13">
            <a:extLst>
              <a:ext uri="{FF2B5EF4-FFF2-40B4-BE49-F238E27FC236}">
                <a16:creationId xmlns:a16="http://schemas.microsoft.com/office/drawing/2014/main" id="{67DA70C2-7FBB-40C7-A632-5B4649A5E614}"/>
              </a:ext>
            </a:extLst>
          </p:cNvPr>
          <p:cNvGraphicFramePr/>
          <p:nvPr>
            <p:extLst>
              <p:ext uri="{D42A27DB-BD31-4B8C-83A1-F6EECF244321}">
                <p14:modId xmlns:p14="http://schemas.microsoft.com/office/powerpoint/2010/main" val="1834283785"/>
              </p:ext>
            </p:extLst>
          </p:nvPr>
        </p:nvGraphicFramePr>
        <p:xfrm>
          <a:off x="185320" y="6161786"/>
          <a:ext cx="8845665" cy="243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29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nvPr>
        </p:nvGraphicFramePr>
        <p:xfrm>
          <a:off x="179513" y="1700539"/>
          <a:ext cx="8784976" cy="1134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149167" y="738559"/>
            <a:ext cx="7992888" cy="738664"/>
          </a:xfrm>
          <a:prstGeom prst="rect">
            <a:avLst/>
          </a:prstGeom>
          <a:noFill/>
        </p:spPr>
        <p:txBody>
          <a:bodyPr wrap="square" rtlCol="0">
            <a:spAutoFit/>
          </a:bodyPr>
          <a:lstStyle/>
          <a:p>
            <a:pPr defTabSz="685800"/>
            <a:r>
              <a:rPr lang="is-IS" sz="2100" b="1" dirty="0">
                <a:solidFill>
                  <a:prstClr val="black"/>
                </a:solidFill>
                <a:latin typeface="Calibri" panose="020F0502020204030204"/>
              </a:rPr>
              <a:t>Áhrifakeðja </a:t>
            </a:r>
            <a:r>
              <a:rPr lang="is-IS" sz="2100" dirty="0">
                <a:solidFill>
                  <a:prstClr val="black"/>
                </a:solidFill>
                <a:latin typeface="Calibri" panose="020F0502020204030204"/>
              </a:rPr>
              <a:t>(e. </a:t>
            </a:r>
            <a:r>
              <a:rPr lang="is-IS" sz="2100" dirty="0" err="1">
                <a:solidFill>
                  <a:prstClr val="black"/>
                </a:solidFill>
                <a:latin typeface="Calibri" panose="020F0502020204030204"/>
              </a:rPr>
              <a:t>Outcome-Sequence</a:t>
            </a:r>
            <a:r>
              <a:rPr lang="is-IS" sz="2100" dirty="0">
                <a:solidFill>
                  <a:prstClr val="black"/>
                </a:solidFill>
                <a:latin typeface="Calibri" panose="020F0502020204030204"/>
              </a:rPr>
              <a:t> </a:t>
            </a:r>
            <a:r>
              <a:rPr lang="is-IS" sz="2100" dirty="0" err="1">
                <a:solidFill>
                  <a:prstClr val="black"/>
                </a:solidFill>
                <a:latin typeface="Calibri" panose="020F0502020204030204"/>
              </a:rPr>
              <a:t>Chart</a:t>
            </a:r>
            <a:r>
              <a:rPr lang="is-IS" sz="2100" dirty="0">
                <a:solidFill>
                  <a:prstClr val="black"/>
                </a:solidFill>
                <a:latin typeface="Calibri" panose="020F0502020204030204"/>
              </a:rPr>
              <a:t>): </a:t>
            </a:r>
          </a:p>
          <a:p>
            <a:pPr defTabSz="685800"/>
            <a:r>
              <a:rPr lang="is-IS" sz="2100" b="1" dirty="0">
                <a:solidFill>
                  <a:prstClr val="black"/>
                </a:solidFill>
                <a:latin typeface="Calibri" panose="020F0502020204030204"/>
              </a:rPr>
              <a:t>Málefnasvið/-flokkur </a:t>
            </a:r>
            <a:r>
              <a:rPr lang="is-IS" sz="2100" b="1" dirty="0">
                <a:solidFill>
                  <a:srgbClr val="EC5500"/>
                </a:solidFill>
                <a:latin typeface="Calibri" panose="020F0502020204030204"/>
              </a:rPr>
              <a:t>17.1 – Þjóðgarðsstofa </a:t>
            </a:r>
            <a:r>
              <a:rPr lang="is-IS" sz="2100" b="1" dirty="0" err="1">
                <a:solidFill>
                  <a:srgbClr val="EC5500"/>
                </a:solidFill>
                <a:latin typeface="Calibri" panose="020F0502020204030204"/>
              </a:rPr>
              <a:t>Kalmarsambandsins</a:t>
            </a:r>
            <a:endParaRPr lang="is-IS" sz="2100" b="1" dirty="0">
              <a:solidFill>
                <a:srgbClr val="EC5500"/>
              </a:solidFill>
              <a:latin typeface="Calibri" panose="020F0502020204030204"/>
            </a:endParaRPr>
          </a:p>
        </p:txBody>
      </p:sp>
      <p:sp>
        <p:nvSpPr>
          <p:cNvPr id="13" name="TextBox 12"/>
          <p:cNvSpPr txBox="1"/>
          <p:nvPr/>
        </p:nvSpPr>
        <p:spPr>
          <a:xfrm>
            <a:off x="7524329" y="2736685"/>
            <a:ext cx="1681605" cy="1762021"/>
          </a:xfrm>
          <a:prstGeom prst="rect">
            <a:avLst/>
          </a:prstGeom>
          <a:noFill/>
        </p:spPr>
        <p:txBody>
          <a:bodyPr wrap="square" rtlCol="0">
            <a:spAutoFit/>
          </a:bodyPr>
          <a:lstStyle/>
          <a:p>
            <a:pPr defTabSz="685800">
              <a:spcAft>
                <a:spcPts val="450"/>
              </a:spcAft>
            </a:pPr>
            <a:r>
              <a:rPr lang="is-IS" sz="1200" b="1" dirty="0">
                <a:solidFill>
                  <a:srgbClr val="EC5500"/>
                </a:solidFill>
                <a:latin typeface="Calibri" panose="020F0502020204030204"/>
              </a:rPr>
              <a:t>Blómlegar byggðir landsins</a:t>
            </a:r>
          </a:p>
          <a:p>
            <a:pPr defTabSz="685800">
              <a:spcAft>
                <a:spcPts val="450"/>
              </a:spcAft>
            </a:pPr>
            <a:r>
              <a:rPr lang="is-IS" sz="1200" b="1" dirty="0">
                <a:solidFill>
                  <a:srgbClr val="EC5500"/>
                </a:solidFill>
                <a:latin typeface="Calibri" panose="020F0502020204030204"/>
              </a:rPr>
              <a:t>Virðing fólks fyrir umhverfi og náttúru</a:t>
            </a:r>
          </a:p>
          <a:p>
            <a:pPr defTabSz="685800">
              <a:spcAft>
                <a:spcPts val="450"/>
              </a:spcAft>
            </a:pPr>
            <a:r>
              <a:rPr lang="is-IS" sz="1200" b="1" dirty="0">
                <a:solidFill>
                  <a:srgbClr val="EC5500"/>
                </a:solidFill>
                <a:latin typeface="Calibri" panose="020F0502020204030204"/>
              </a:rPr>
              <a:t>Fjölbreyttir atvinnuvegir um land allt</a:t>
            </a:r>
          </a:p>
          <a:p>
            <a:pPr defTabSz="685800">
              <a:spcAft>
                <a:spcPts val="450"/>
              </a:spcAft>
            </a:pPr>
            <a:endParaRPr lang="is-IS" sz="1200" b="1" dirty="0">
              <a:solidFill>
                <a:srgbClr val="EC5500"/>
              </a:solidFill>
              <a:latin typeface="Calibri" panose="020F0502020204030204"/>
            </a:endParaRPr>
          </a:p>
        </p:txBody>
      </p:sp>
      <p:sp>
        <p:nvSpPr>
          <p:cNvPr id="15" name="TextBox 14"/>
          <p:cNvSpPr txBox="1"/>
          <p:nvPr/>
        </p:nvSpPr>
        <p:spPr>
          <a:xfrm>
            <a:off x="3851920" y="2736684"/>
            <a:ext cx="1786880" cy="2469907"/>
          </a:xfrm>
          <a:prstGeom prst="rect">
            <a:avLst/>
          </a:prstGeom>
          <a:noFill/>
        </p:spPr>
        <p:txBody>
          <a:bodyPr wrap="square" rtlCol="0">
            <a:spAutoFit/>
          </a:bodyPr>
          <a:lstStyle/>
          <a:p>
            <a:pPr defTabSz="685800">
              <a:spcAft>
                <a:spcPts val="900"/>
              </a:spcAft>
            </a:pPr>
            <a:r>
              <a:rPr lang="is-IS" sz="1200" b="1" dirty="0">
                <a:solidFill>
                  <a:srgbClr val="EC5500"/>
                </a:solidFill>
                <a:latin typeface="Calibri" panose="020F0502020204030204"/>
              </a:rPr>
              <a:t>Efla verndun á umhverfi og náttúru þjóðgarða landsins</a:t>
            </a:r>
          </a:p>
          <a:p>
            <a:pPr defTabSz="685800">
              <a:spcAft>
                <a:spcPts val="900"/>
              </a:spcAft>
            </a:pPr>
            <a:r>
              <a:rPr lang="is-IS" sz="1200" b="1" dirty="0">
                <a:solidFill>
                  <a:srgbClr val="EC5500"/>
                </a:solidFill>
                <a:latin typeface="Calibri" panose="020F0502020204030204"/>
              </a:rPr>
              <a:t>Gefa almenningi betri kost á að kynnast og njóta náttúru og sögu þjóðgarða landsins</a:t>
            </a:r>
          </a:p>
          <a:p>
            <a:pPr defTabSz="685800">
              <a:spcAft>
                <a:spcPts val="900"/>
              </a:spcAft>
            </a:pPr>
            <a:r>
              <a:rPr lang="is-IS" sz="1200" b="1" dirty="0">
                <a:solidFill>
                  <a:srgbClr val="EC5500"/>
                </a:solidFill>
                <a:latin typeface="Calibri" panose="020F0502020204030204"/>
              </a:rPr>
              <a:t>Styrkja byggð og atvinnustarfsemi í nágrenni þjóðgarðanna</a:t>
            </a:r>
          </a:p>
          <a:p>
            <a:pPr defTabSz="685800">
              <a:spcAft>
                <a:spcPts val="900"/>
              </a:spcAft>
            </a:pPr>
            <a:endParaRPr lang="is-IS" sz="1200" b="1" dirty="0">
              <a:solidFill>
                <a:srgbClr val="EC5500"/>
              </a:solidFill>
              <a:latin typeface="Calibri" panose="020F0502020204030204"/>
            </a:endParaRPr>
          </a:p>
        </p:txBody>
      </p:sp>
      <p:sp>
        <p:nvSpPr>
          <p:cNvPr id="16" name="TextBox 15"/>
          <p:cNvSpPr txBox="1"/>
          <p:nvPr/>
        </p:nvSpPr>
        <p:spPr>
          <a:xfrm>
            <a:off x="1979711" y="2707810"/>
            <a:ext cx="1872209" cy="3126497"/>
          </a:xfrm>
          <a:prstGeom prst="rect">
            <a:avLst/>
          </a:prstGeom>
          <a:noFill/>
        </p:spPr>
        <p:txBody>
          <a:bodyPr wrap="square" rtlCol="0">
            <a:spAutoFit/>
          </a:bodyPr>
          <a:lstStyle/>
          <a:p>
            <a:pPr defTabSz="685800">
              <a:spcAft>
                <a:spcPts val="450"/>
              </a:spcAft>
            </a:pPr>
            <a:r>
              <a:rPr lang="is-IS" sz="1200" b="1" dirty="0">
                <a:solidFill>
                  <a:srgbClr val="EC5500"/>
                </a:solidFill>
                <a:latin typeface="Calibri" panose="020F0502020204030204"/>
              </a:rPr>
              <a:t>Friðlýsing svæða</a:t>
            </a:r>
          </a:p>
          <a:p>
            <a:pPr defTabSz="685800">
              <a:spcAft>
                <a:spcPts val="450"/>
              </a:spcAft>
            </a:pPr>
            <a:r>
              <a:rPr lang="is-IS" sz="1200" b="1" dirty="0">
                <a:solidFill>
                  <a:srgbClr val="EC5500"/>
                </a:solidFill>
                <a:latin typeface="Calibri" panose="020F0502020204030204"/>
              </a:rPr>
              <a:t>Uppbygging ferðamannastaða</a:t>
            </a:r>
          </a:p>
          <a:p>
            <a:pPr defTabSz="685800">
              <a:spcAft>
                <a:spcPts val="450"/>
              </a:spcAft>
            </a:pPr>
            <a:r>
              <a:rPr lang="is-IS" sz="1200" b="1" dirty="0">
                <a:solidFill>
                  <a:srgbClr val="EC5500"/>
                </a:solidFill>
                <a:latin typeface="Calibri" panose="020F0502020204030204"/>
              </a:rPr>
              <a:t>Samstarf við </a:t>
            </a:r>
            <a:r>
              <a:rPr lang="is-IS" sz="1200" b="1" dirty="0" err="1">
                <a:solidFill>
                  <a:srgbClr val="EC5500"/>
                </a:solidFill>
                <a:latin typeface="Calibri" panose="020F0502020204030204"/>
              </a:rPr>
              <a:t>nærsamfélag</a:t>
            </a:r>
            <a:endParaRPr lang="is-IS" sz="1200" b="1" dirty="0">
              <a:solidFill>
                <a:srgbClr val="EC5500"/>
              </a:solidFill>
              <a:latin typeface="Calibri" panose="020F0502020204030204"/>
            </a:endParaRPr>
          </a:p>
          <a:p>
            <a:pPr defTabSz="685800">
              <a:spcAft>
                <a:spcPts val="450"/>
              </a:spcAft>
            </a:pPr>
            <a:r>
              <a:rPr lang="is-IS" sz="1200" b="1" dirty="0">
                <a:solidFill>
                  <a:srgbClr val="EC5500"/>
                </a:solidFill>
                <a:latin typeface="Calibri" panose="020F0502020204030204"/>
              </a:rPr>
              <a:t>Aðgangsstýring og aðrar verndaraðgerðir</a:t>
            </a:r>
          </a:p>
          <a:p>
            <a:pPr defTabSz="685800">
              <a:spcAft>
                <a:spcPts val="450"/>
              </a:spcAft>
            </a:pPr>
            <a:r>
              <a:rPr lang="is-IS" sz="1200" b="1" dirty="0">
                <a:solidFill>
                  <a:srgbClr val="EC5500"/>
                </a:solidFill>
                <a:latin typeface="Calibri" panose="020F0502020204030204"/>
              </a:rPr>
              <a:t>Þjónusta við göngu- og ferðafólk</a:t>
            </a:r>
          </a:p>
          <a:p>
            <a:pPr defTabSz="685800">
              <a:spcAft>
                <a:spcPts val="450"/>
              </a:spcAft>
            </a:pPr>
            <a:r>
              <a:rPr lang="is-IS" sz="1200" b="1" dirty="0">
                <a:solidFill>
                  <a:srgbClr val="EC5500"/>
                </a:solidFill>
                <a:latin typeface="Calibri" panose="020F0502020204030204"/>
              </a:rPr>
              <a:t>Fræðsla um náttúru og náttúruvernd</a:t>
            </a:r>
          </a:p>
          <a:p>
            <a:pPr defTabSz="685800">
              <a:spcAft>
                <a:spcPts val="450"/>
              </a:spcAft>
            </a:pPr>
            <a:r>
              <a:rPr lang="is-IS" sz="1200" b="1" dirty="0">
                <a:solidFill>
                  <a:srgbClr val="EC5500"/>
                </a:solidFill>
                <a:latin typeface="Calibri" panose="020F0502020204030204"/>
              </a:rPr>
              <a:t>Mat á stöðu og nýtingu gróður- og jarðvegsauðlinda</a:t>
            </a:r>
          </a:p>
          <a:p>
            <a:pPr defTabSz="685800">
              <a:spcAft>
                <a:spcPts val="450"/>
              </a:spcAft>
            </a:pPr>
            <a:endParaRPr lang="is-IS" sz="1200" b="1" dirty="0">
              <a:solidFill>
                <a:srgbClr val="EC5500"/>
              </a:solidFill>
              <a:latin typeface="Calibri" panose="020F0502020204030204"/>
            </a:endParaRPr>
          </a:p>
        </p:txBody>
      </p:sp>
      <p:sp>
        <p:nvSpPr>
          <p:cNvPr id="17" name="TextBox 16"/>
          <p:cNvSpPr txBox="1"/>
          <p:nvPr/>
        </p:nvSpPr>
        <p:spPr>
          <a:xfrm>
            <a:off x="170801" y="2736685"/>
            <a:ext cx="1681605" cy="2572499"/>
          </a:xfrm>
          <a:prstGeom prst="rect">
            <a:avLst/>
          </a:prstGeom>
          <a:noFill/>
        </p:spPr>
        <p:txBody>
          <a:bodyPr wrap="square" rtlCol="0">
            <a:spAutoFit/>
          </a:bodyPr>
          <a:lstStyle/>
          <a:p>
            <a:pPr defTabSz="685800">
              <a:spcAft>
                <a:spcPts val="450"/>
              </a:spcAft>
            </a:pPr>
            <a:r>
              <a:rPr lang="is-IS" sz="1200" b="1" dirty="0">
                <a:solidFill>
                  <a:srgbClr val="EC5500"/>
                </a:solidFill>
                <a:latin typeface="Calibri" panose="020F0502020204030204"/>
              </a:rPr>
              <a:t>Aukinn ferðamannastraumur</a:t>
            </a:r>
          </a:p>
          <a:p>
            <a:pPr defTabSz="685800">
              <a:spcAft>
                <a:spcPts val="450"/>
              </a:spcAft>
            </a:pPr>
            <a:r>
              <a:rPr lang="is-IS" sz="1200" b="1" dirty="0">
                <a:solidFill>
                  <a:srgbClr val="EC5500"/>
                </a:solidFill>
                <a:latin typeface="Calibri" panose="020F0502020204030204"/>
              </a:rPr>
              <a:t>Sértekjur</a:t>
            </a:r>
          </a:p>
          <a:p>
            <a:pPr defTabSz="685800">
              <a:spcAft>
                <a:spcPts val="450"/>
              </a:spcAft>
            </a:pPr>
            <a:r>
              <a:rPr lang="is-IS" sz="1200" b="1" dirty="0">
                <a:solidFill>
                  <a:srgbClr val="EC5500"/>
                </a:solidFill>
                <a:latin typeface="Calibri" panose="020F0502020204030204"/>
              </a:rPr>
              <a:t>Öflugar starfsstöðvar, mannauður og búnaður</a:t>
            </a:r>
          </a:p>
          <a:p>
            <a:pPr defTabSz="685800">
              <a:spcAft>
                <a:spcPts val="450"/>
              </a:spcAft>
            </a:pPr>
            <a:r>
              <a:rPr lang="is-IS" sz="1200" b="1" dirty="0">
                <a:solidFill>
                  <a:srgbClr val="EC5500"/>
                </a:solidFill>
                <a:latin typeface="Calibri" panose="020F0502020204030204"/>
              </a:rPr>
              <a:t>Hnattræn hlýnun</a:t>
            </a:r>
          </a:p>
          <a:p>
            <a:pPr defTabSz="685800">
              <a:spcAft>
                <a:spcPts val="450"/>
              </a:spcAft>
            </a:pPr>
            <a:r>
              <a:rPr lang="is-IS" sz="1200" b="1" dirty="0">
                <a:solidFill>
                  <a:srgbClr val="EC5500"/>
                </a:solidFill>
                <a:latin typeface="Calibri" panose="020F0502020204030204"/>
              </a:rPr>
              <a:t>Varúðarsjónarmið</a:t>
            </a:r>
          </a:p>
          <a:p>
            <a:pPr defTabSz="685800">
              <a:spcAft>
                <a:spcPts val="450"/>
              </a:spcAft>
            </a:pPr>
            <a:r>
              <a:rPr lang="is-IS" sz="1200" b="1" dirty="0">
                <a:solidFill>
                  <a:srgbClr val="EC5500"/>
                </a:solidFill>
                <a:latin typeface="Calibri" panose="020F0502020204030204"/>
              </a:rPr>
              <a:t>Þjónustumarkmið</a:t>
            </a:r>
          </a:p>
          <a:p>
            <a:pPr defTabSz="685800">
              <a:spcAft>
                <a:spcPts val="450"/>
              </a:spcAft>
            </a:pPr>
            <a:r>
              <a:rPr lang="is-IS" sz="1200" b="1" dirty="0">
                <a:solidFill>
                  <a:srgbClr val="EC5500"/>
                </a:solidFill>
                <a:latin typeface="Calibri" panose="020F0502020204030204"/>
              </a:rPr>
              <a:t>Verndaráætlanir</a:t>
            </a:r>
          </a:p>
          <a:p>
            <a:pPr defTabSz="685800">
              <a:spcAft>
                <a:spcPts val="450"/>
              </a:spcAft>
            </a:pPr>
            <a:r>
              <a:rPr lang="is-IS" sz="1200" b="1" dirty="0">
                <a:solidFill>
                  <a:srgbClr val="EC5500"/>
                </a:solidFill>
                <a:latin typeface="Calibri" panose="020F0502020204030204"/>
              </a:rPr>
              <a:t>Byggðastefna</a:t>
            </a:r>
          </a:p>
        </p:txBody>
      </p:sp>
      <p:sp>
        <p:nvSpPr>
          <p:cNvPr id="10" name="Footer Placeholder 1"/>
          <p:cNvSpPr txBox="1">
            <a:spLocks/>
          </p:cNvSpPr>
          <p:nvPr/>
        </p:nvSpPr>
        <p:spPr>
          <a:xfrm>
            <a:off x="5788496" y="5786703"/>
            <a:ext cx="3392016" cy="273844"/>
          </a:xfrm>
          <a:prstGeom prst="rect">
            <a:avLst/>
          </a:prstGeom>
        </p:spPr>
        <p:txBody>
          <a:bodyPr vert="horz" lIns="68580" tIns="34290" rIns="68580" bIns="34290" rtlCol="0" anchor="ctr"/>
          <a:lstStyle>
            <a:defPPr>
              <a:defRPr lang="is-I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r>
              <a:rPr lang="is-IS" sz="900" dirty="0">
                <a:solidFill>
                  <a:prstClr val="black">
                    <a:tint val="75000"/>
                  </a:prstClr>
                </a:solidFill>
                <a:latin typeface="Calibri" panose="020F0502020204030204"/>
              </a:rPr>
              <a:t>Stefnumiðuð áætlanagerð – Áhrifakeðjur</a:t>
            </a:r>
          </a:p>
        </p:txBody>
      </p:sp>
      <p:sp>
        <p:nvSpPr>
          <p:cNvPr id="12" name="TextBox 11"/>
          <p:cNvSpPr txBox="1"/>
          <p:nvPr/>
        </p:nvSpPr>
        <p:spPr>
          <a:xfrm>
            <a:off x="7812361" y="892025"/>
            <a:ext cx="1152128" cy="507831"/>
          </a:xfrm>
          <a:prstGeom prst="rect">
            <a:avLst/>
          </a:prstGeom>
          <a:noFill/>
          <a:ln>
            <a:solidFill>
              <a:schemeClr val="tx1"/>
            </a:solidFill>
          </a:ln>
        </p:spPr>
        <p:txBody>
          <a:bodyPr wrap="square" rtlCol="0">
            <a:spAutoFit/>
          </a:bodyPr>
          <a:lstStyle/>
          <a:p>
            <a:pPr algn="ctr" defTabSz="685800"/>
            <a:r>
              <a:rPr lang="is-IS" sz="1350" dirty="0">
                <a:solidFill>
                  <a:srgbClr val="00B050"/>
                </a:solidFill>
              </a:rPr>
              <a:t>Dæmi í æfingaskyni</a:t>
            </a:r>
          </a:p>
        </p:txBody>
      </p:sp>
      <p:sp>
        <p:nvSpPr>
          <p:cNvPr id="18" name="TextBox 17"/>
          <p:cNvSpPr txBox="1"/>
          <p:nvPr/>
        </p:nvSpPr>
        <p:spPr>
          <a:xfrm>
            <a:off x="5715001" y="2736685"/>
            <a:ext cx="1681605" cy="2631490"/>
          </a:xfrm>
          <a:prstGeom prst="rect">
            <a:avLst/>
          </a:prstGeom>
          <a:noFill/>
        </p:spPr>
        <p:txBody>
          <a:bodyPr wrap="square" rtlCol="0">
            <a:spAutoFit/>
          </a:bodyPr>
          <a:lstStyle/>
          <a:p>
            <a:pPr defTabSz="685800">
              <a:spcAft>
                <a:spcPts val="900"/>
              </a:spcAft>
            </a:pPr>
            <a:r>
              <a:rPr lang="is-IS" sz="1200" b="1" dirty="0">
                <a:solidFill>
                  <a:srgbClr val="EC5500"/>
                </a:solidFill>
                <a:latin typeface="Calibri" panose="020F0502020204030204"/>
              </a:rPr>
              <a:t>Betri upplifun göngu- og ferðafólks</a:t>
            </a:r>
          </a:p>
          <a:p>
            <a:pPr defTabSz="685800">
              <a:spcAft>
                <a:spcPts val="900"/>
              </a:spcAft>
            </a:pPr>
            <a:r>
              <a:rPr lang="is-IS" sz="1200" b="1" dirty="0">
                <a:solidFill>
                  <a:srgbClr val="EC5500"/>
                </a:solidFill>
                <a:latin typeface="Calibri" panose="020F0502020204030204"/>
              </a:rPr>
              <a:t>Sjálfbær nýting auðlinda og lands</a:t>
            </a:r>
          </a:p>
          <a:p>
            <a:pPr defTabSz="685800">
              <a:spcAft>
                <a:spcPts val="900"/>
              </a:spcAft>
            </a:pPr>
            <a:r>
              <a:rPr lang="is-IS" sz="1200" b="1" dirty="0">
                <a:solidFill>
                  <a:srgbClr val="EC5500"/>
                </a:solidFill>
                <a:latin typeface="Calibri" panose="020F0502020204030204"/>
              </a:rPr>
              <a:t>Verndarsvæði í blóma</a:t>
            </a:r>
          </a:p>
          <a:p>
            <a:pPr defTabSz="685800">
              <a:spcAft>
                <a:spcPts val="900"/>
              </a:spcAft>
            </a:pPr>
            <a:r>
              <a:rPr lang="is-IS" sz="1200" b="1" dirty="0">
                <a:solidFill>
                  <a:srgbClr val="EC5500"/>
                </a:solidFill>
                <a:latin typeface="Calibri" panose="020F0502020204030204"/>
              </a:rPr>
              <a:t>Líffræðileg fjölbreytni</a:t>
            </a:r>
          </a:p>
          <a:p>
            <a:pPr defTabSz="685800">
              <a:spcAft>
                <a:spcPts val="900"/>
              </a:spcAft>
            </a:pPr>
            <a:r>
              <a:rPr lang="is-IS" sz="1200" b="1" dirty="0">
                <a:solidFill>
                  <a:srgbClr val="EC5500"/>
                </a:solidFill>
                <a:latin typeface="Calibri" panose="020F0502020204030204"/>
              </a:rPr>
              <a:t>Sjálfbær ferðaþjónusta </a:t>
            </a:r>
          </a:p>
          <a:p>
            <a:pPr defTabSz="685800">
              <a:spcAft>
                <a:spcPts val="900"/>
              </a:spcAft>
            </a:pPr>
            <a:r>
              <a:rPr lang="is-IS" sz="1200" b="1" dirty="0">
                <a:solidFill>
                  <a:srgbClr val="EC5500"/>
                </a:solidFill>
                <a:latin typeface="Calibri" panose="020F0502020204030204"/>
              </a:rPr>
              <a:t>Sjálfbær landnýting</a:t>
            </a:r>
          </a:p>
          <a:p>
            <a:pPr defTabSz="685800">
              <a:spcAft>
                <a:spcPts val="900"/>
              </a:spcAft>
            </a:pPr>
            <a:r>
              <a:rPr lang="is-IS" sz="1200" b="1" dirty="0">
                <a:solidFill>
                  <a:srgbClr val="EC5500"/>
                </a:solidFill>
                <a:latin typeface="Calibri" panose="020F0502020204030204"/>
              </a:rPr>
              <a:t>Gott orðspor landsins sem áfangastaðar</a:t>
            </a:r>
          </a:p>
        </p:txBody>
      </p:sp>
      <p:graphicFrame>
        <p:nvGraphicFramePr>
          <p:cNvPr id="14" name="Diagram 13">
            <a:extLst>
              <a:ext uri="{FF2B5EF4-FFF2-40B4-BE49-F238E27FC236}">
                <a16:creationId xmlns:a16="http://schemas.microsoft.com/office/drawing/2014/main" id="{67DA70C2-7FBB-40C7-A632-5B4649A5E614}"/>
              </a:ext>
            </a:extLst>
          </p:cNvPr>
          <p:cNvGraphicFramePr/>
          <p:nvPr>
            <p:extLst>
              <p:ext uri="{D42A27DB-BD31-4B8C-83A1-F6EECF244321}">
                <p14:modId xmlns:p14="http://schemas.microsoft.com/office/powerpoint/2010/main" val="3167870559"/>
              </p:ext>
            </p:extLst>
          </p:nvPr>
        </p:nvGraphicFramePr>
        <p:xfrm>
          <a:off x="149167" y="6112569"/>
          <a:ext cx="8845665" cy="2438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35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F7E02-B90D-4BC8-B473-097E58A1B7E5}"/>
              </a:ext>
            </a:extLst>
          </p:cNvPr>
          <p:cNvSpPr>
            <a:spLocks noGrp="1"/>
          </p:cNvSpPr>
          <p:nvPr>
            <p:ph type="sldNum" sz="quarter" idx="4294967295"/>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82E73A-C1D7-4EF8-825F-618E3791E4C4}" type="slidenum">
              <a:rPr kumimoji="0" lang="is-IS" sz="1200" b="0" i="0" u="none" strike="noStrike" kern="1200" cap="none" spc="0" normalizeH="0" baseline="0" noProof="0" smtClean="0">
                <a:ln>
                  <a:noFill/>
                </a:ln>
                <a:solidFill>
                  <a:prstClr val="black">
                    <a:tint val="75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is-IS" sz="1200" b="0" i="0" u="none" strike="noStrike" kern="1200" cap="none" spc="0" normalizeH="0" baseline="0" noProof="0">
              <a:ln>
                <a:noFill/>
              </a:ln>
              <a:solidFill>
                <a:prstClr val="black">
                  <a:tint val="75000"/>
                </a:prstClr>
              </a:solidFill>
              <a:effectLst/>
              <a:uLnTx/>
              <a:uFillTx/>
              <a:latin typeface="Gill Sans MT"/>
              <a:ea typeface="+mn-ea"/>
              <a:cs typeface="+mn-cs"/>
            </a:endParaRPr>
          </a:p>
        </p:txBody>
      </p:sp>
    </p:spTree>
    <p:extLst>
      <p:ext uri="{BB962C8B-B14F-4D97-AF65-F5344CB8AC3E}">
        <p14:creationId xmlns:p14="http://schemas.microsoft.com/office/powerpoint/2010/main" val="304578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is-IS" sz="4000" dirty="0"/>
              <a:t>Snýst um að skilgreina „sjónlínuna“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3018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www.utanrikisraduneyti.is/media/throunarsamvinna/Heimsmarkmid_Sth_is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9992" y="1656740"/>
            <a:ext cx="1178895" cy="700378"/>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p:cNvSpPr/>
          <p:nvPr/>
        </p:nvSpPr>
        <p:spPr>
          <a:xfrm rot="20388270">
            <a:off x="7480696" y="1288311"/>
            <a:ext cx="1152128" cy="3166589"/>
          </a:xfrm>
          <a:prstGeom prst="downArrow">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black"/>
                </a:solidFill>
                <a:effectLst/>
                <a:uLnTx/>
                <a:uFillTx/>
                <a:latin typeface="Gill Sans MT"/>
                <a:ea typeface="+mn-ea"/>
                <a:cs typeface="+mn-cs"/>
              </a:rPr>
              <a:t>Markmið flæða niður</a:t>
            </a:r>
          </a:p>
        </p:txBody>
      </p:sp>
      <p:sp>
        <p:nvSpPr>
          <p:cNvPr id="10" name="Arrow: Down 9"/>
          <p:cNvSpPr/>
          <p:nvPr/>
        </p:nvSpPr>
        <p:spPr>
          <a:xfrm rot="20263671" flipV="1">
            <a:off x="433004" y="3338849"/>
            <a:ext cx="1152128" cy="3166589"/>
          </a:xfrm>
          <a:prstGeom prst="downArrow">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black"/>
                </a:solidFill>
                <a:effectLst/>
                <a:uLnTx/>
                <a:uFillTx/>
                <a:latin typeface="Gill Sans MT"/>
                <a:ea typeface="+mn-ea"/>
                <a:cs typeface="+mn-cs"/>
              </a:rPr>
              <a:t>Sjónlína beint í stefnu ríkisstjórnar</a:t>
            </a:r>
          </a:p>
        </p:txBody>
      </p:sp>
    </p:spTree>
    <p:extLst>
      <p:ext uri="{BB962C8B-B14F-4D97-AF65-F5344CB8AC3E}">
        <p14:creationId xmlns:p14="http://schemas.microsoft.com/office/powerpoint/2010/main" val="261845831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dur með gæðastjórum">
  <a:themeElements>
    <a:clrScheme name="FJR 2015">
      <a:dk1>
        <a:srgbClr val="3C3C3B"/>
      </a:dk1>
      <a:lt1>
        <a:sysClr val="window" lastClr="FFFFFF"/>
      </a:lt1>
      <a:dk2>
        <a:srgbClr val="142D59"/>
      </a:dk2>
      <a:lt2>
        <a:srgbClr val="E6E7E5"/>
      </a:lt2>
      <a:accent1>
        <a:srgbClr val="012270"/>
      </a:accent1>
      <a:accent2>
        <a:srgbClr val="3387BD"/>
      </a:accent2>
      <a:accent3>
        <a:srgbClr val="AB0003"/>
      </a:accent3>
      <a:accent4>
        <a:srgbClr val="490070"/>
      </a:accent4>
      <a:accent5>
        <a:srgbClr val="779B13"/>
      </a:accent5>
      <a:accent6>
        <a:srgbClr val="28634B"/>
      </a:accent6>
      <a:hlink>
        <a:srgbClr val="4E83B7"/>
      </a:hlink>
      <a:folHlink>
        <a:srgbClr val="80808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8D7E35F4-CB1D-4D8E-B319-E889C7E33293}" vid="{D07314A4-13D0-4CEB-9669-651EEAA442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Expectus  - Glærukynningargrunnur - Demo 2</Template>
  <TotalTime>53709</TotalTime>
  <Words>6517</Words>
  <Application>Microsoft Office PowerPoint</Application>
  <PresentationFormat>Sýnt á skjá (4:3)</PresentationFormat>
  <Paragraphs>1196</Paragraphs>
  <Slides>83</Slides>
  <Notes>77</Notes>
  <HiddenSlides>0</HiddenSlides>
  <MMClips>0</MMClips>
  <ScaleCrop>false</ScaleCrop>
  <HeadingPairs>
    <vt:vector size="6" baseType="variant">
      <vt:variant>
        <vt:lpstr>Notaðar leturgerðir</vt:lpstr>
      </vt:variant>
      <vt:variant>
        <vt:i4>12</vt:i4>
      </vt:variant>
      <vt:variant>
        <vt:lpstr>Þema</vt:lpstr>
      </vt:variant>
      <vt:variant>
        <vt:i4>3</vt:i4>
      </vt:variant>
      <vt:variant>
        <vt:lpstr>Skyggnutitlar</vt:lpstr>
      </vt:variant>
      <vt:variant>
        <vt:i4>83</vt:i4>
      </vt:variant>
    </vt:vector>
  </HeadingPairs>
  <TitlesOfParts>
    <vt:vector size="98" baseType="lpstr">
      <vt:lpstr>ＭＳ Ｐゴシック</vt:lpstr>
      <vt:lpstr>Arial</vt:lpstr>
      <vt:lpstr>Calibri</vt:lpstr>
      <vt:lpstr>Corbel</vt:lpstr>
      <vt:lpstr>Franklin Gothic Book</vt:lpstr>
      <vt:lpstr>Gill Sans MT</vt:lpstr>
      <vt:lpstr>Helvetica</vt:lpstr>
      <vt:lpstr>Lucida Grande</vt:lpstr>
      <vt:lpstr>Source Sans Pro</vt:lpstr>
      <vt:lpstr>Source Sans Pro Semibold</vt:lpstr>
      <vt:lpstr>Times New Roman</vt:lpstr>
      <vt:lpstr>Verdana</vt:lpstr>
      <vt:lpstr>1_Custom Design</vt:lpstr>
      <vt:lpstr>Fundur með gæðastjórum</vt:lpstr>
      <vt:lpstr>Office Theme</vt:lpstr>
      <vt:lpstr>Stefnumótun stofnana Vinnustofa</vt:lpstr>
      <vt:lpstr>Viðfangsefni</vt:lpstr>
      <vt:lpstr>PowerPoint-kynning</vt:lpstr>
      <vt:lpstr>Straumar og stefnur í stefnumótun</vt:lpstr>
      <vt:lpstr>PowerPoint-kynning</vt:lpstr>
      <vt:lpstr>Svipmynd af faginu</vt:lpstr>
      <vt:lpstr>Stefnumótun – lykilspurningar</vt:lpstr>
      <vt:lpstr>Hvað segir Harvard?</vt:lpstr>
      <vt:lpstr>Snýst um að skilgreina „sjónlínuna“</vt:lpstr>
      <vt:lpstr>Samantekt</vt:lpstr>
      <vt:lpstr>Þriggja ára stefnumótun ríkisaðila</vt:lpstr>
      <vt:lpstr>31. grein laga um opinber fjármál nr. 123/2015</vt:lpstr>
      <vt:lpstr>Röðun STEFNUþátta yfir árið</vt:lpstr>
      <vt:lpstr>Tenging: Fjárveitingabréf</vt:lpstr>
      <vt:lpstr>Tenging: ársskýrslur</vt:lpstr>
      <vt:lpstr>Stefnumiðuð áætlanagerð ríkisaðila Sniðmát fyrir 3ja ára áætlanir</vt:lpstr>
      <vt:lpstr>Sniðmát </vt:lpstr>
      <vt:lpstr>Kjarnastarfsemi </vt:lpstr>
      <vt:lpstr>Kjarnastarfsemi</vt:lpstr>
      <vt:lpstr>Kjarnastarfsemi – dæmi: Háskólar</vt:lpstr>
      <vt:lpstr>Kjarnastarfsemi – dæmi: Framhaldsskólar</vt:lpstr>
      <vt:lpstr>Framhaldsskólinn að Horni, Lúðrasveit 1</vt:lpstr>
      <vt:lpstr>Framhaldsskólinn að Horni, Lúðrasveit 2</vt:lpstr>
      <vt:lpstr>Framhaldsskólinn að Horni, Lúðrasveit 3</vt:lpstr>
      <vt:lpstr>Tollstjóri 1</vt:lpstr>
      <vt:lpstr>Tollstjóri 2</vt:lpstr>
      <vt:lpstr>Tollstjóri 3</vt:lpstr>
      <vt:lpstr>Þjóðskrá 1</vt:lpstr>
      <vt:lpstr>Þjóðskrá 2</vt:lpstr>
      <vt:lpstr>Þjóðskrá 3</vt:lpstr>
      <vt:lpstr>Æfing 1a</vt:lpstr>
      <vt:lpstr>Markmið </vt:lpstr>
      <vt:lpstr>Markmið</vt:lpstr>
      <vt:lpstr>Framhaldsskólinn að Horni, Lúðrasveit</vt:lpstr>
      <vt:lpstr>Tollstjóri</vt:lpstr>
      <vt:lpstr>Þjóðskrá</vt:lpstr>
      <vt:lpstr>Mælingar í opinberri stefnumótun</vt:lpstr>
      <vt:lpstr>Handbókin: Árangursstjórnun í ríkisrekstri,  2004 bls. 55</vt:lpstr>
      <vt:lpstr>Tegundir mælikvarða</vt:lpstr>
      <vt:lpstr>Afurð ekki sama og áhrif (e. output vs. outcome)</vt:lpstr>
      <vt:lpstr>Áhrif (e. outcome) frh.</vt:lpstr>
      <vt:lpstr>Þjónustugæði eru áhrif</vt:lpstr>
      <vt:lpstr>Algeng gagnrýni á mælingar á árangri</vt:lpstr>
      <vt:lpstr>Mælikvarðar</vt:lpstr>
      <vt:lpstr>Framhaldsskólinn að Horni, Lúðrasveit</vt:lpstr>
      <vt:lpstr>Tollstjóri</vt:lpstr>
      <vt:lpstr>Þjóðskrá</vt:lpstr>
      <vt:lpstr>Skilyrði fyrir vali á mælikvarða</vt:lpstr>
      <vt:lpstr>Skilyrði fyrir vali á mælikvarða frh.</vt:lpstr>
      <vt:lpstr>Val á mælikvörðum velta á ýmsu, t.d.:</vt:lpstr>
      <vt:lpstr>Áhrif sem erfitt er að mæla</vt:lpstr>
      <vt:lpstr>Aðgerðir (að hámarki þrjár við hvert markmið) </vt:lpstr>
      <vt:lpstr>Framhaldsskólinn að Horni, Lúðrasveit</vt:lpstr>
      <vt:lpstr>Tollstjóri</vt:lpstr>
      <vt:lpstr>Þjóðskrá</vt:lpstr>
      <vt:lpstr>Æfing 1b</vt:lpstr>
      <vt:lpstr>Rekstrarlegir þættir</vt:lpstr>
      <vt:lpstr>Rekstrarþættir – dæmi: Háskólar</vt:lpstr>
      <vt:lpstr>Rekstrarþættir – dæmi: Framhaldsskólar</vt:lpstr>
      <vt:lpstr>Framhaldsskólinn að Horni, Lúðrasveit</vt:lpstr>
      <vt:lpstr>Framhaldsskólinn að Horni, Lúðrasveit 2</vt:lpstr>
      <vt:lpstr>Framhaldsskólinn að Horni, Lúðrasveit</vt:lpstr>
      <vt:lpstr>Framhaldsskólinn að Horni, Lúðrasveit</vt:lpstr>
      <vt:lpstr>Tollstjóri 1</vt:lpstr>
      <vt:lpstr>Tollstjóri</vt:lpstr>
      <vt:lpstr>Tollstjóri</vt:lpstr>
      <vt:lpstr>Þjóðskrá 1</vt:lpstr>
      <vt:lpstr>Þjóðskrá 2</vt:lpstr>
      <vt:lpstr>Þjóðskrá</vt:lpstr>
      <vt:lpstr>Þjóðskrá</vt:lpstr>
      <vt:lpstr>Æfing 2</vt:lpstr>
      <vt:lpstr>Áhrifakeðjur</vt:lpstr>
      <vt:lpstr>Hvaða áhrif (e. outcome) á að mæla?  Áhrif geta verið af mismunandi tagi:  </vt:lpstr>
      <vt:lpstr>PowerPoint-kynning</vt:lpstr>
      <vt:lpstr>PowerPoint-kynning</vt:lpstr>
      <vt:lpstr>PowerPoint-kynning</vt:lpstr>
      <vt:lpstr>PowerPoint-kynning</vt:lpstr>
      <vt:lpstr>PowerPoint-kynning</vt:lpstr>
      <vt:lpstr>PowerPoint-kynning</vt:lpstr>
      <vt:lpstr>Æfing 3</vt:lpstr>
      <vt:lpstr>PowerPoint-kynning</vt:lpstr>
      <vt:lpstr>PowerPoint-kynning</vt:lpstr>
      <vt:lpstr>PowerPoint-kynning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kristinn@franklincovey.is</dc:creator>
  <cp:lastModifiedBy>Þórunn Jóna Hauksdóttir</cp:lastModifiedBy>
  <cp:revision>403</cp:revision>
  <cp:lastPrinted>2018-10-03T11:49:46Z</cp:lastPrinted>
  <dcterms:created xsi:type="dcterms:W3CDTF">2011-01-25T09:44:31Z</dcterms:created>
  <dcterms:modified xsi:type="dcterms:W3CDTF">2018-10-03T11:50:14Z</dcterms:modified>
</cp:coreProperties>
</file>