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BE071-0054-4AA0-BAB8-8FCD1C746304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DAF19-4606-4CF4-AA59-09B313E95C44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321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64A82-3E40-454A-91C1-916A800E654C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2116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9194-C5B8-4EA8-A23F-607E53C5DA21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20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14E8-F19A-4944-A2C3-F0F22CE2B017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6217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1CB6-3875-46F0-8D53-E01D0AEA3B3E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1676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B90E-A146-4B6D-8C5A-B2597C04A515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7139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6897-169B-40BB-A110-460CBAF78FA5}" type="datetime1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233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D0E7-4DFF-4C68-A783-17E5E54E99D0}" type="datetime1">
              <a:rPr lang="is-IS" smtClean="0"/>
              <a:t>4.4.2018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1100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4DBE-E056-42EA-8821-01DAFE4E0F3A}" type="datetime1">
              <a:rPr lang="is-IS" smtClean="0"/>
              <a:t>4.4.2018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491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0A7C-24DD-4A64-BF0D-3489FEE43FBC}" type="datetime1">
              <a:rPr lang="is-IS" smtClean="0"/>
              <a:t>4.4.2018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4238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70F9-764C-40E3-8F65-56432D742501}" type="datetime1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249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346E4-5118-4992-AA2A-061F96379AB0}" type="datetime1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070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CDB5-0F5D-47ED-88AB-18E52FF79035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F699-F4C7-4CC6-A9BA-96AB2C2C2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15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844807" y="4221088"/>
            <a:ext cx="516036" cy="18802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728192"/>
          </a:xfrm>
          <a:solidFill>
            <a:srgbClr val="92D050">
              <a:alpha val="65098"/>
            </a:srgbClr>
          </a:solidFill>
        </p:spPr>
        <p:txBody>
          <a:bodyPr>
            <a:normAutofit fontScale="90000"/>
          </a:bodyPr>
          <a:lstStyle/>
          <a:p>
            <a:r>
              <a:rPr lang="is-IS" sz="3400" b="1" dirty="0" smtClean="0">
                <a:solidFill>
                  <a:schemeClr val="bg1"/>
                </a:solidFill>
              </a:rPr>
              <a:t>Málþing í Þjóðminjasafninu 5. apríl 2018</a:t>
            </a:r>
            <a:br>
              <a:rPr lang="is-IS" sz="3400" b="1" dirty="0" smtClean="0">
                <a:solidFill>
                  <a:schemeClr val="bg1"/>
                </a:solidFill>
              </a:rPr>
            </a:br>
            <a:r>
              <a:rPr lang="is-IS" sz="4000" b="1" dirty="0"/>
              <a:t>Á</a:t>
            </a:r>
            <a:r>
              <a:rPr lang="is-IS" sz="4000" b="1" dirty="0" smtClean="0"/>
              <a:t>rósasamningurinn – hver er reynslan?</a:t>
            </a:r>
            <a:endParaRPr lang="is-I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996952"/>
            <a:ext cx="7560840" cy="2376264"/>
          </a:xfrm>
          <a:solidFill>
            <a:srgbClr val="92D050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is-IS" i="1" dirty="0" smtClean="0">
                <a:solidFill>
                  <a:schemeClr val="tx1"/>
                </a:solidFill>
              </a:rPr>
              <a:t>Hlutverk umhverfisverndarsamtaka og hagsmunir almennings í lýðræðisríki</a:t>
            </a:r>
          </a:p>
          <a:p>
            <a:r>
              <a:rPr lang="is-IS" sz="2400" dirty="0" smtClean="0">
                <a:solidFill>
                  <a:schemeClr val="bg1"/>
                </a:solidFill>
              </a:rPr>
              <a:t>Helga Ögmundardóttir, lektor í mannfræði við HÍ &amp; í stjórn Landverndar</a:t>
            </a:r>
          </a:p>
          <a:p>
            <a:endParaRPr lang="is-IS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085184"/>
            <a:ext cx="1403648" cy="1403648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31FE-EF0C-475A-8371-FC1877AE73E7}" type="datetime1">
              <a:rPr lang="is-IS" smtClean="0"/>
              <a:t>4.4.2018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72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Tvennt til umfjöllunar hér: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1) Forsendur þess að þátttaka skipti máli – af hverju ætti almenningur og umhverfisverndarsamtök að láta sig umhverfismál varða?</a:t>
            </a:r>
          </a:p>
          <a:p>
            <a:r>
              <a:rPr lang="is-IS" dirty="0" smtClean="0"/>
              <a:t>2) Ábendingar Landverndar um það sem þarf að bæta, byggt á reynslu undanfarinna ára, þegar þátttaka í ákvarðanatöku í umhverfismálum á að gerast skv. Árósasamningnum.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A8527-071E-460D-9BDB-0F57C22646AF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3265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Árósasamningurinn </a:t>
            </a:r>
            <a:r>
              <a:rPr lang="is-IS" sz="2000" dirty="0" smtClean="0"/>
              <a:t>(er að verða tvítugur!)</a:t>
            </a:r>
            <a:r>
              <a:rPr lang="is-IS" dirty="0" smtClean="0"/>
              <a:t>: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is-IS" b="1" dirty="0" smtClean="0"/>
              <a:t>Aðgangur að upplýsingum</a:t>
            </a:r>
          </a:p>
          <a:p>
            <a:pPr algn="ctr"/>
            <a:r>
              <a:rPr lang="is-IS" b="1" dirty="0" smtClean="0"/>
              <a:t>Þátttaka í ákvarðanatöku</a:t>
            </a:r>
          </a:p>
          <a:p>
            <a:pPr algn="ctr"/>
            <a:r>
              <a:rPr lang="is-IS" b="1" dirty="0" smtClean="0"/>
              <a:t>Réttlát málsmeðferð</a:t>
            </a:r>
          </a:p>
          <a:p>
            <a:endParaRPr lang="is-IS" dirty="0"/>
          </a:p>
          <a:p>
            <a:pPr marL="0" indent="0">
              <a:buNone/>
            </a:pPr>
            <a:r>
              <a:rPr lang="is-IS" dirty="0" smtClean="0"/>
              <a:t>Ýmis hugtök sem skipta máli </a:t>
            </a:r>
            <a:r>
              <a:rPr lang="is-IS" sz="2400" dirty="0" smtClean="0"/>
              <a:t>(alls ekki tæmandi listi)</a:t>
            </a:r>
            <a:r>
              <a:rPr lang="is-IS" dirty="0" smtClean="0"/>
              <a:t>:</a:t>
            </a:r>
          </a:p>
          <a:p>
            <a:r>
              <a:rPr lang="is-IS" dirty="0" smtClean="0"/>
              <a:t>Lýðræði – mannréttindi</a:t>
            </a:r>
          </a:p>
          <a:p>
            <a:r>
              <a:rPr lang="is-IS" dirty="0" smtClean="0"/>
              <a:t>Vald – jafnrétti </a:t>
            </a:r>
          </a:p>
          <a:p>
            <a:r>
              <a:rPr lang="is-IS" dirty="0" smtClean="0"/>
              <a:t>Hagsmunir – hagsmunaaðilar </a:t>
            </a:r>
          </a:p>
          <a:p>
            <a:r>
              <a:rPr lang="is-IS" dirty="0" smtClean="0"/>
              <a:t>Varúðarregla – nýting auðlinda</a:t>
            </a:r>
          </a:p>
          <a:p>
            <a:r>
              <a:rPr lang="is-IS" dirty="0" smtClean="0"/>
              <a:t>Sambúð/samspil manneskjunnar og náttúrunnar</a:t>
            </a:r>
          </a:p>
          <a:p>
            <a:r>
              <a:rPr lang="is-IS" dirty="0" smtClean="0"/>
              <a:t>Almenningur sem rödd og gæsluaðilar umhverfisins</a:t>
            </a:r>
          </a:p>
          <a:p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1CB6-3875-46F0-8D53-E01D0AEA3B3E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8507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s-IS" dirty="0" smtClean="0"/>
              <a:t>Athugasemdir Landverndar 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2400" dirty="0" smtClean="0"/>
              <a:t>Tímafaktorinn: hve gamalt umhverfismat er, tímalengd á afgreiðslu mála og ferla o.s.frv.</a:t>
            </a:r>
          </a:p>
          <a:p>
            <a:r>
              <a:rPr lang="is-IS" sz="2400" dirty="0" smtClean="0"/>
              <a:t>Upplýsingar: hver býr til, hver hefur aðgang að</a:t>
            </a:r>
            <a:r>
              <a:rPr lang="is-IS" sz="2400" dirty="0"/>
              <a:t> </a:t>
            </a:r>
            <a:r>
              <a:rPr lang="is-IS" sz="2400" dirty="0" smtClean="0"/>
              <a:t>og hvenær, hvar liggja fyrir o.s.frv.</a:t>
            </a:r>
          </a:p>
          <a:p>
            <a:r>
              <a:rPr lang="is-IS" sz="2400" dirty="0" smtClean="0"/>
              <a:t>Fjármagn og aðgengi að því: valdamisvægi í mannskap, tíma og ekki síst fjárhagslegri stöðu umhverfisvendarsamtaka vs. annarra aðila í umhverfismálum</a:t>
            </a:r>
          </a:p>
          <a:p>
            <a:r>
              <a:rPr lang="is-IS" sz="2400" dirty="0" smtClean="0"/>
              <a:t>Réttlát málsmeðferð: t.d. fyrir dómstólum og öðrum úrskurðaraðilum, hverjir eru </a:t>
            </a:r>
            <a:r>
              <a:rPr lang="is-IS" sz="2400" i="1" dirty="0" smtClean="0"/>
              <a:t>aðilar máls</a:t>
            </a:r>
            <a:r>
              <a:rPr lang="is-IS" sz="2400" dirty="0" smtClean="0"/>
              <a:t>?</a:t>
            </a:r>
          </a:p>
          <a:p>
            <a:r>
              <a:rPr lang="is-IS" sz="2400" dirty="0" smtClean="0"/>
              <a:t>Þátttakan sjálf: hvenær, hvernig, hve lengi, hverjir fá að koma að málum, t.d. </a:t>
            </a:r>
            <a:r>
              <a:rPr lang="is-IS" sz="2400" dirty="0"/>
              <a:t>í</a:t>
            </a:r>
            <a:r>
              <a:rPr lang="is-IS" sz="2400" dirty="0" smtClean="0"/>
              <a:t> umhverfismati </a:t>
            </a:r>
          </a:p>
          <a:p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1CB6-3875-46F0-8D53-E01D0AEA3B3E}" type="datetime1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Helga Ögmundardóttir Landvernd 2018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F699-F4C7-4CC6-A9BA-96AB2C2C282F}" type="slidenum">
              <a:rPr lang="is-IS" smtClean="0"/>
              <a:t>4</a:t>
            </a:fld>
            <a:endParaRPr lang="is-I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645"/>
            <a:ext cx="1907704" cy="154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886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Málþing í Þjóðminjasafninu 5. apríl 2018 Árósasamningurinn – hver er reynslan?</vt:lpstr>
      <vt:lpstr>Tvennt til umfjöllunar hér:</vt:lpstr>
      <vt:lpstr>Árósasamningurinn (er að verða tvítugur!):</vt:lpstr>
      <vt:lpstr>Athugasemdir Landverndar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Málþing í Þjóðminjasafninu 5. apríl 2018 Árósasamningurinn – hver er reynslan?</dc:title>
  <dc:creator>Lenovo</dc:creator>
  <cp:lastModifiedBy>Lenovo</cp:lastModifiedBy>
  <cp:revision>6</cp:revision>
  <dcterms:created xsi:type="dcterms:W3CDTF">2018-04-03T17:52:28Z</dcterms:created>
  <dcterms:modified xsi:type="dcterms:W3CDTF">2018-04-04T16:18:41Z</dcterms:modified>
</cp:coreProperties>
</file>