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83" r:id="rId2"/>
    <p:sldId id="291" r:id="rId3"/>
    <p:sldId id="313" r:id="rId4"/>
    <p:sldId id="307" r:id="rId5"/>
    <p:sldId id="312" r:id="rId6"/>
    <p:sldId id="314" r:id="rId7"/>
    <p:sldId id="315" r:id="rId8"/>
    <p:sldId id="294" r:id="rId9"/>
    <p:sldId id="297" r:id="rId10"/>
    <p:sldId id="300" r:id="rId11"/>
    <p:sldId id="298" r:id="rId12"/>
    <p:sldId id="301" r:id="rId13"/>
    <p:sldId id="306" r:id="rId14"/>
    <p:sldId id="311" r:id="rId15"/>
  </p:sldIdLst>
  <p:sldSz cx="9144000" cy="6858000" type="screen4x3"/>
  <p:notesSz cx="6735763" cy="9866313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ðal stíll 4 - Áhersla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Sheet1!$A$150</c:f>
              <c:strCache>
                <c:ptCount val="1"/>
                <c:pt idx="0">
                  <c:v>Þróun MÁU mála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Sheet1!$B$149:$I$149</c:f>
              <c:strCache>
                <c:ptCount val="8"/>
                <c:pt idx="0">
                  <c:v>Fyrir 2012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strCache>
            </c:strRef>
          </c:cat>
          <c:val>
            <c:numRef>
              <c:f>Sheet1!$B$150:$I$150</c:f>
              <c:numCache>
                <c:formatCode>General</c:formatCode>
                <c:ptCount val="8"/>
                <c:pt idx="0">
                  <c:v>7</c:v>
                </c:pt>
                <c:pt idx="1">
                  <c:v>20</c:v>
                </c:pt>
                <c:pt idx="2">
                  <c:v>12</c:v>
                </c:pt>
                <c:pt idx="3">
                  <c:v>11</c:v>
                </c:pt>
                <c:pt idx="4">
                  <c:v>17</c:v>
                </c:pt>
                <c:pt idx="5">
                  <c:v>26</c:v>
                </c:pt>
                <c:pt idx="6">
                  <c:v>24</c:v>
                </c:pt>
                <c:pt idx="7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0A-43DF-BE56-F180993D3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2954448"/>
        <c:axId val="702954776"/>
      </c:lineChart>
      <c:catAx>
        <c:axId val="70295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954776"/>
        <c:crosses val="autoZero"/>
        <c:auto val="1"/>
        <c:lblAlgn val="ctr"/>
        <c:lblOffset val="100"/>
        <c:noMultiLvlLbl val="0"/>
      </c:catAx>
      <c:valAx>
        <c:axId val="702954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95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Sheet1!$A$146</c:f>
              <c:strCache>
                <c:ptCount val="1"/>
                <c:pt idx="0">
                  <c:v>Málaþróun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Sheet1!$B$145:$J$145</c:f>
              <c:strCache>
                <c:ptCount val="9"/>
                <c:pt idx="0">
                  <c:v>2008-2010</c:v>
                </c:pt>
                <c:pt idx="1">
                  <c:v>Gefnar forsendur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Sheet1!$B$146:$J$146</c:f>
              <c:numCache>
                <c:formatCode>General</c:formatCode>
                <c:ptCount val="9"/>
                <c:pt idx="0">
                  <c:v>80</c:v>
                </c:pt>
                <c:pt idx="1">
                  <c:v>104</c:v>
                </c:pt>
                <c:pt idx="2">
                  <c:v>133</c:v>
                </c:pt>
                <c:pt idx="3">
                  <c:v>114</c:v>
                </c:pt>
                <c:pt idx="4">
                  <c:v>128</c:v>
                </c:pt>
                <c:pt idx="5">
                  <c:v>118</c:v>
                </c:pt>
                <c:pt idx="6">
                  <c:v>175</c:v>
                </c:pt>
                <c:pt idx="7">
                  <c:v>158</c:v>
                </c:pt>
                <c:pt idx="8">
                  <c:v>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05-4217-A380-E802A44F2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3432296"/>
        <c:axId val="703432624"/>
      </c:lineChart>
      <c:catAx>
        <c:axId val="70343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432624"/>
        <c:crosses val="autoZero"/>
        <c:auto val="1"/>
        <c:lblAlgn val="ctr"/>
        <c:lblOffset val="100"/>
        <c:noMultiLvlLbl val="0"/>
      </c:catAx>
      <c:valAx>
        <c:axId val="70343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43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A6C1D-E4D6-466C-94D3-6CFAF110A7D5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3A8BA-3CC6-4FF7-9CE7-ABE776D20D8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95082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8916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226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74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8791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8592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9481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0007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0535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4234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1585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7732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9D318-10A7-407A-9597-7156CDF8FFB7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F8DB9-2B13-41C7-B104-9CC4F74B6D48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1532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anna@uua.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is-IS" b="1" dirty="0"/>
            </a:br>
            <a:br>
              <a:rPr lang="is-IS" b="1" dirty="0"/>
            </a:br>
            <a:r>
              <a:rPr lang="is-IS" sz="2200" i="1" dirty="0"/>
              <a:t>Árósasamningurinn – hver er reynslan? </a:t>
            </a:r>
            <a:br>
              <a:rPr lang="is-IS" sz="2200" i="1" dirty="0"/>
            </a:br>
            <a:r>
              <a:rPr lang="is-IS" sz="2200" i="1" dirty="0"/>
              <a:t>Málþing Þjóðminjasafninu 5. apríl 2018</a:t>
            </a:r>
            <a:br>
              <a:rPr lang="is-IS" sz="2200" i="1" dirty="0"/>
            </a:br>
            <a:br>
              <a:rPr lang="is-IS" sz="2200" i="1" dirty="0"/>
            </a:br>
            <a:br>
              <a:rPr lang="is-IS" sz="2200" i="1" dirty="0"/>
            </a:br>
            <a:r>
              <a:rPr lang="is-IS" b="1" dirty="0"/>
              <a:t>Hver er reynslan af kæruleiðinni…?</a:t>
            </a:r>
            <a:br>
              <a:rPr lang="is-IS" b="1" dirty="0"/>
            </a:br>
            <a:br>
              <a:rPr lang="is-IS" b="1" dirty="0"/>
            </a:br>
            <a:br>
              <a:rPr lang="is-IS" sz="2700" dirty="0"/>
            </a:br>
            <a:endParaRPr lang="is-IS" sz="2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221088"/>
            <a:ext cx="7488832" cy="1752600"/>
          </a:xfrm>
        </p:spPr>
        <p:txBody>
          <a:bodyPr>
            <a:normAutofit/>
          </a:bodyPr>
          <a:lstStyle/>
          <a:p>
            <a:r>
              <a:rPr lang="is-IS" sz="2000" dirty="0"/>
              <a:t>Nanna Magnadóttir</a:t>
            </a:r>
          </a:p>
          <a:p>
            <a:r>
              <a:rPr lang="is-IS" sz="2000" dirty="0"/>
              <a:t>Formaður og forstöðumaður</a:t>
            </a:r>
          </a:p>
          <a:p>
            <a:r>
              <a:rPr lang="is-IS" sz="2000" dirty="0"/>
              <a:t>úrskurðarnefndar umhverfis- og auðlindamála</a:t>
            </a:r>
          </a:p>
          <a:p>
            <a:endParaRPr lang="is-IS" sz="2600" dirty="0"/>
          </a:p>
          <a:p>
            <a:endParaRPr lang="is-I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810383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s-IS" sz="4000" dirty="0"/>
              <a:t>Málsmeðferðartími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656"/>
            <a:ext cx="8229600" cy="4977680"/>
          </a:xfrm>
        </p:spPr>
        <p:txBody>
          <a:bodyPr>
            <a:normAutofit/>
          </a:bodyPr>
          <a:lstStyle/>
          <a:p>
            <a:pPr lvl="2"/>
            <a:endParaRPr lang="is-IS" dirty="0"/>
          </a:p>
          <a:p>
            <a:endParaRPr lang="is-I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253931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Mynd 4">
            <a:extLst>
              <a:ext uri="{FF2B5EF4-FFF2-40B4-BE49-F238E27FC236}">
                <a16:creationId xmlns:a16="http://schemas.microsoft.com/office/drawing/2014/main" id="{15BCB2D6-1653-413B-B2C4-85DC78BE8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673544"/>
            <a:ext cx="7622990" cy="458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135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s-IS" sz="4000" dirty="0"/>
              <a:t>Málaþróun 2008-2018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  <p:graphicFrame>
        <p:nvGraphicFramePr>
          <p:cNvPr id="6" name="Staðgengill efnis 5">
            <a:extLst>
              <a:ext uri="{FF2B5EF4-FFF2-40B4-BE49-F238E27FC236}">
                <a16:creationId xmlns:a16="http://schemas.microsoft.com/office/drawing/2014/main" id="{9DF4BAAC-B76F-460B-B44E-2A02ED9A7F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3451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s-IS" sz="4000" dirty="0"/>
              <a:t>Úrræði-forgangsröðun?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is-IS" dirty="0"/>
              <a:t>Almenna reglan er sú að afgreiða mál í þeirri röð sem þau koma inn</a:t>
            </a:r>
          </a:p>
          <a:p>
            <a:r>
              <a:rPr lang="is-IS" dirty="0"/>
              <a:t>Möguleiki á að stöðva framkvæmdir eða fresta réttaráhrifum ef skilyrðum 5. gr. laga nr. 130/2011 er fullnægt</a:t>
            </a:r>
          </a:p>
          <a:p>
            <a:pPr lvl="1"/>
            <a:r>
              <a:rPr lang="is-IS" dirty="0"/>
              <a:t>Framkvæmdir hafnar eða yfirvofandi</a:t>
            </a:r>
          </a:p>
          <a:p>
            <a:pPr lvl="1"/>
            <a:r>
              <a:rPr lang="is-IS" dirty="0"/>
              <a:t>Hætta á óafturkræfu tjóni</a:t>
            </a:r>
          </a:p>
          <a:p>
            <a:pPr lvl="1"/>
            <a:r>
              <a:rPr lang="is-IS" dirty="0"/>
              <a:t>Mismunandi hagsmunir</a:t>
            </a:r>
          </a:p>
          <a:p>
            <a:r>
              <a:rPr lang="is-IS" dirty="0"/>
              <a:t>Flýtimeðferð að beiðni framkvæmdaraðilaef fallist er á stöðvun framkvæmda/frestun réttaráhrifa</a:t>
            </a:r>
          </a:p>
          <a:p>
            <a:r>
              <a:rPr lang="is-IS" dirty="0"/>
              <a:t>Ef kröfu er hafnað fer kærumál í röðina</a:t>
            </a:r>
          </a:p>
          <a:p>
            <a:r>
              <a:rPr lang="is-IS" dirty="0"/>
              <a:t>Fjölgun krafna um stöðvun/frestun</a:t>
            </a:r>
          </a:p>
          <a:p>
            <a:pPr lvl="1"/>
            <a:r>
              <a:rPr lang="is-IS" dirty="0"/>
              <a:t>15% </a:t>
            </a:r>
            <a:r>
              <a:rPr lang="is-IS" dirty="0" err="1"/>
              <a:t>innkominna</a:t>
            </a:r>
            <a:r>
              <a:rPr lang="is-IS" dirty="0"/>
              <a:t> mála 2012-2013</a:t>
            </a:r>
          </a:p>
          <a:p>
            <a:pPr lvl="1"/>
            <a:r>
              <a:rPr lang="is-IS" dirty="0"/>
              <a:t>30-40% síðustu ár</a:t>
            </a:r>
          </a:p>
          <a:p>
            <a:r>
              <a:rPr lang="is-IS" dirty="0"/>
              <a:t>Forgangsröðun innan málahala möguleg, litið til álits UA í máli 2907/1999 um að eðlilegt sé „að taka tillit til þess hversu brýn þau teljast, hvers eðlis, auk þess sem umfang erindanna getur ráðið miklu um hver afgreiðslutíminn verður…“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50286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s-IS" sz="4000" dirty="0"/>
              <a:t>En hver er þá reynslan af </a:t>
            </a:r>
            <a:br>
              <a:rPr lang="is-IS" sz="4000" dirty="0"/>
            </a:br>
            <a:r>
              <a:rPr lang="is-IS" sz="4000" dirty="0"/>
              <a:t>kæruleiðinni?</a:t>
            </a:r>
          </a:p>
        </p:txBody>
      </p:sp>
      <p:graphicFrame>
        <p:nvGraphicFramePr>
          <p:cNvPr id="5" name="Staðgengill efnis 4">
            <a:extLst>
              <a:ext uri="{FF2B5EF4-FFF2-40B4-BE49-F238E27FC236}">
                <a16:creationId xmlns:a16="http://schemas.microsoft.com/office/drawing/2014/main" id="{6BE62172-26C7-4EB2-B7F9-5A87B97D0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342243"/>
              </p:ext>
            </p:extLst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482952">
                  <a:extLst>
                    <a:ext uri="{9D8B030D-6E8A-4147-A177-3AD203B41FA5}">
                      <a16:colId xmlns:a16="http://schemas.microsoft.com/office/drawing/2014/main" val="10297679"/>
                    </a:ext>
                  </a:extLst>
                </a:gridCol>
                <a:gridCol w="2746648">
                  <a:extLst>
                    <a:ext uri="{9D8B030D-6E8A-4147-A177-3AD203B41FA5}">
                      <a16:colId xmlns:a16="http://schemas.microsoft.com/office/drawing/2014/main" val="37535062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s-IS" b="0" dirty="0"/>
                        <a:t>Hvað sætir kæru?</a:t>
                      </a:r>
                      <a:endParaRPr lang="LID4096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b="1" dirty="0"/>
                        <a:t>√ </a:t>
                      </a:r>
                      <a:r>
                        <a:rPr lang="is-IS" b="0" dirty="0"/>
                        <a:t>Athafnaleysi?</a:t>
                      </a:r>
                      <a:endParaRPr lang="LID4096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55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/>
                        <a:t>Hver getur kært?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b="1" dirty="0"/>
                        <a:t>√ </a:t>
                      </a:r>
                      <a:r>
                        <a:rPr lang="is-IS" b="0" dirty="0"/>
                        <a:t>Of erfitt að koma að kæru í afmörkuðum tilvikum eða hæfilegt?</a:t>
                      </a:r>
                      <a:endParaRPr lang="LID4096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919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/>
                        <a:t>Hver er bær til að fjalla um kæru?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b="1" dirty="0"/>
                        <a:t>√</a:t>
                      </a:r>
                      <a:endParaRPr lang="LID4096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351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/>
                        <a:t>Hversu víðtæk er umfjöllun um kæru?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b="1" dirty="0"/>
                        <a:t>√</a:t>
                      </a:r>
                      <a:endParaRPr lang="LID4096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54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/>
                        <a:t>Hver er virkni kæruleiðarinnar?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s-IS" dirty="0"/>
                        <a:t>Sanngjörn og réttlát?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s-IS" dirty="0"/>
                        <a:t>Skjótvirk?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s-IS" dirty="0"/>
                        <a:t>Ekki óheyrilega dýr?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s-IS" dirty="0"/>
                        <a:t>Öllum kunn?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b="1" dirty="0"/>
                        <a:t>√</a:t>
                      </a:r>
                    </a:p>
                    <a:p>
                      <a:r>
                        <a:rPr lang="is-IS" b="1" dirty="0"/>
                        <a:t>√</a:t>
                      </a:r>
                    </a:p>
                    <a:p>
                      <a:r>
                        <a:rPr lang="is-IS" b="1" dirty="0"/>
                        <a:t>(√) </a:t>
                      </a:r>
                      <a:r>
                        <a:rPr lang="is-IS" b="0" dirty="0"/>
                        <a:t>Stendur til bóta…</a:t>
                      </a:r>
                      <a:r>
                        <a:rPr lang="is-IS" b="1" dirty="0"/>
                        <a:t> </a:t>
                      </a:r>
                    </a:p>
                    <a:p>
                      <a:r>
                        <a:rPr lang="is-IS" b="1" dirty="0"/>
                        <a:t>√</a:t>
                      </a:r>
                    </a:p>
                    <a:p>
                      <a:r>
                        <a:rPr lang="is-IS" b="1" dirty="0"/>
                        <a:t>√</a:t>
                      </a:r>
                      <a:endParaRPr lang="LID4096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137280"/>
                  </a:ext>
                </a:extLst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7" name="Rétthyrningur 6">
            <a:extLst>
              <a:ext uri="{FF2B5EF4-FFF2-40B4-BE49-F238E27FC236}">
                <a16:creationId xmlns:a16="http://schemas.microsoft.com/office/drawing/2014/main" id="{38D22B56-921D-42C3-AE1C-962690185D28}"/>
              </a:ext>
            </a:extLst>
          </p:cNvPr>
          <p:cNvSpPr/>
          <p:nvPr/>
        </p:nvSpPr>
        <p:spPr>
          <a:xfrm>
            <a:off x="518864" y="5242905"/>
            <a:ext cx="8167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dirty="0"/>
              <a:t>Þau stjórnvöld sem taka ákvarðanir sem eru </a:t>
            </a:r>
            <a:r>
              <a:rPr lang="is-IS" dirty="0" err="1"/>
              <a:t>kæranlegar</a:t>
            </a:r>
            <a:r>
              <a:rPr lang="is-IS" dirty="0"/>
              <a:t> til úrskurðarnefndarinnar taka niðurstöður nefndarinnar til sín og bæta úr, dæmi: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Birting, kærumál nr. 46/2016 og nr. 155/2017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Rökstuðningur leyfisveitenda, kærumál nr. 46/2016 og nr. 5/2017</a:t>
            </a:r>
          </a:p>
          <a:p>
            <a:r>
              <a:rPr lang="is-IS" dirty="0"/>
              <a:t> =&gt; kerfið virkar eins og það á að gera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636436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s-IS" dirty="0"/>
          </a:p>
          <a:p>
            <a:pPr marL="0" indent="0" algn="ctr">
              <a:buNone/>
            </a:pPr>
            <a:endParaRPr lang="is-IS" b="1" dirty="0"/>
          </a:p>
          <a:p>
            <a:pPr marL="0" indent="0" algn="ctr">
              <a:buNone/>
            </a:pPr>
            <a:r>
              <a:rPr lang="is-IS" b="1" dirty="0"/>
              <a:t>Takk fyrir áheyrnina</a:t>
            </a:r>
          </a:p>
          <a:p>
            <a:pPr algn="ctr"/>
            <a:endParaRPr lang="is-IS" dirty="0"/>
          </a:p>
          <a:p>
            <a:pPr algn="ctr"/>
            <a:endParaRPr lang="is-IS" dirty="0"/>
          </a:p>
          <a:p>
            <a:pPr marL="0" indent="0" algn="ctr">
              <a:buNone/>
            </a:pPr>
            <a:r>
              <a:rPr lang="is-IS" dirty="0">
                <a:hlinkClick r:id="rId2"/>
              </a:rPr>
              <a:t>uua@uua.is</a:t>
            </a:r>
            <a:r>
              <a:rPr lang="is-IS" dirty="0"/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52085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s-IS" sz="3600" dirty="0"/>
              <a:t>… miðað við Árósasamninginn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12" name="Staðgengill efnis 11">
            <a:extLst>
              <a:ext uri="{FF2B5EF4-FFF2-40B4-BE49-F238E27FC236}">
                <a16:creationId xmlns:a16="http://schemas.microsoft.com/office/drawing/2014/main" id="{98ED848D-1643-4B9B-B251-01ECC0FC2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66" y="1635597"/>
            <a:ext cx="3672408" cy="5194681"/>
          </a:xfrm>
        </p:spPr>
      </p:pic>
      <p:pic>
        <p:nvPicPr>
          <p:cNvPr id="14" name="Mynd 13">
            <a:extLst>
              <a:ext uri="{FF2B5EF4-FFF2-40B4-BE49-F238E27FC236}">
                <a16:creationId xmlns:a16="http://schemas.microsoft.com/office/drawing/2014/main" id="{250A0249-3183-474E-BE88-9FC4BDF4A7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895" y="2204864"/>
            <a:ext cx="2678683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7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s-IS" dirty="0"/>
              <a:t>Yfirlit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/>
              <a:t>Hvað sætir kæru?</a:t>
            </a:r>
          </a:p>
          <a:p>
            <a:r>
              <a:rPr lang="is-IS" dirty="0"/>
              <a:t>Hver getur kært?</a:t>
            </a:r>
          </a:p>
          <a:p>
            <a:r>
              <a:rPr lang="is-IS" dirty="0"/>
              <a:t>Hver er bær til að fjalla um kæru?</a:t>
            </a:r>
          </a:p>
          <a:p>
            <a:r>
              <a:rPr lang="is-IS" dirty="0"/>
              <a:t>Hversu víðtæk er umfjöllun um kæru?</a:t>
            </a:r>
          </a:p>
          <a:p>
            <a:r>
              <a:rPr lang="is-IS" dirty="0"/>
              <a:t>Hver er virkni kæruleiðarinnar?</a:t>
            </a:r>
          </a:p>
          <a:p>
            <a:pPr lvl="1"/>
            <a:r>
              <a:rPr lang="is-IS" dirty="0"/>
              <a:t>Sanngjörn og réttlát?</a:t>
            </a:r>
          </a:p>
          <a:p>
            <a:pPr lvl="1"/>
            <a:r>
              <a:rPr lang="is-IS" dirty="0"/>
              <a:t>Skjótvirk?</a:t>
            </a:r>
          </a:p>
          <a:p>
            <a:pPr lvl="1"/>
            <a:r>
              <a:rPr lang="is-IS" dirty="0"/>
              <a:t>Ekki óheyrilega dýr?</a:t>
            </a:r>
          </a:p>
          <a:p>
            <a:pPr lvl="1"/>
            <a:r>
              <a:rPr lang="is-IS" dirty="0"/>
              <a:t>Öllum kunn?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33474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s-IS" dirty="0"/>
              <a:t>Hvað sætir kæru?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656"/>
            <a:ext cx="8229600" cy="5049688"/>
          </a:xfrm>
        </p:spPr>
        <p:txBody>
          <a:bodyPr>
            <a:normAutofit fontScale="55000" lnSpcReduction="20000"/>
          </a:bodyPr>
          <a:lstStyle/>
          <a:p>
            <a:r>
              <a:rPr lang="is-IS" dirty="0"/>
              <a:t>Kæruheimildir til úrskurðarnefndarinnar er að finna í 28 lögum (21 lögum við stofnun nefndarinnar)</a:t>
            </a:r>
          </a:p>
          <a:p>
            <a:endParaRPr lang="is-IS" dirty="0"/>
          </a:p>
          <a:p>
            <a:r>
              <a:rPr lang="is-IS" dirty="0"/>
              <a:t>3. mgr. 4. gr. laga nr. 130/2011 um úrskurðarnefnd umhverfis- og auðlindamála:</a:t>
            </a:r>
          </a:p>
          <a:p>
            <a:r>
              <a:rPr lang="is-IS" dirty="0"/>
              <a:t>Ákvarðanir </a:t>
            </a:r>
          </a:p>
          <a:p>
            <a:pPr lvl="1"/>
            <a:r>
              <a:rPr lang="is-IS" dirty="0"/>
              <a:t>Skipulagsstofnunar um matsskyldu framkvæmda, </a:t>
            </a:r>
          </a:p>
          <a:p>
            <a:pPr lvl="1"/>
            <a:r>
              <a:rPr lang="is-IS" dirty="0"/>
              <a:t>sameiginlegt mat á umhverfisáhrifum og </a:t>
            </a:r>
          </a:p>
          <a:p>
            <a:pPr lvl="1"/>
            <a:r>
              <a:rPr lang="is-IS" dirty="0"/>
              <a:t>endurskoðun matsskýrslu samkvæmt lögum um mat á umhverfisáhrifum, sem og </a:t>
            </a:r>
          </a:p>
          <a:p>
            <a:pPr lvl="1"/>
            <a:r>
              <a:rPr lang="is-IS" dirty="0"/>
              <a:t>ákvarðanir sveitarstjórna um matsskyldu framkvæmda</a:t>
            </a:r>
          </a:p>
          <a:p>
            <a:r>
              <a:rPr lang="is-IS" dirty="0"/>
              <a:t>Ákvarðanir um að veita leyfi vegna framkvæmda sem falla undir lög um mat á umhverfisáhrifum</a:t>
            </a:r>
          </a:p>
          <a:p>
            <a:pPr lvl="1"/>
            <a:r>
              <a:rPr lang="is-IS" dirty="0" err="1"/>
              <a:t>Skilgr</a:t>
            </a:r>
            <a:r>
              <a:rPr lang="is-IS" dirty="0"/>
              <a:t>. Í </a:t>
            </a:r>
            <a:r>
              <a:rPr lang="is-IS" dirty="0" err="1"/>
              <a:t>f-lið</a:t>
            </a:r>
            <a:r>
              <a:rPr lang="is-IS" dirty="0"/>
              <a:t> 3. gr. laga nr. 106/2000 (framkvæmda- og byggingarleyfi, leyfi skv. sérlögum) </a:t>
            </a:r>
          </a:p>
          <a:p>
            <a:r>
              <a:rPr lang="is-IS" dirty="0"/>
              <a:t>Ákvarðanir um að veita leyfi samkvæmt lögum um erfðabreyttar lífverur til </a:t>
            </a:r>
            <a:r>
              <a:rPr lang="is-IS" dirty="0" err="1"/>
              <a:t>sleppingar</a:t>
            </a:r>
            <a:r>
              <a:rPr lang="is-IS" dirty="0"/>
              <a:t> eða dreifingar erfðabreyttra lífvera. </a:t>
            </a:r>
          </a:p>
          <a:p>
            <a:endParaRPr lang="is-IS" dirty="0"/>
          </a:p>
          <a:p>
            <a:r>
              <a:rPr lang="is-IS" dirty="0"/>
              <a:t>Athafnaleysi – álit Eftirlitsstofnunar EFTA frá maí 2016</a:t>
            </a:r>
          </a:p>
          <a:p>
            <a:pPr lvl="1"/>
            <a:r>
              <a:rPr lang="is-IS" dirty="0"/>
              <a:t>Lagabreytingar í vændum</a:t>
            </a:r>
          </a:p>
          <a:p>
            <a:pPr marL="457200" lvl="1" indent="0">
              <a:buNone/>
            </a:pPr>
            <a:endParaRPr lang="is-I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8446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s-IS" sz="4000" dirty="0"/>
              <a:t>Málaþróun MÁU mála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  <p:graphicFrame>
        <p:nvGraphicFramePr>
          <p:cNvPr id="7" name="Staðgengill efnis 6">
            <a:extLst>
              <a:ext uri="{FF2B5EF4-FFF2-40B4-BE49-F238E27FC236}">
                <a16:creationId xmlns:a16="http://schemas.microsoft.com/office/drawing/2014/main" id="{C804492A-0A6C-4DFA-A99B-9C7C3C3451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311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s-IS" dirty="0"/>
              <a:t>Hver getur kært?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r>
              <a:rPr lang="is-IS" dirty="0"/>
              <a:t>Þeir einir geta kært stjórnvaldsákvarðanir til úrskurðarnefndarinnar sem eiga </a:t>
            </a:r>
            <a:r>
              <a:rPr lang="is-IS" dirty="0" err="1"/>
              <a:t>lögvarða</a:t>
            </a:r>
            <a:r>
              <a:rPr lang="is-IS" dirty="0"/>
              <a:t> hagsmuni tengda ákvörðun sem kæra á. </a:t>
            </a:r>
          </a:p>
          <a:p>
            <a:pPr lvl="1"/>
            <a:r>
              <a:rPr lang="is-IS" dirty="0"/>
              <a:t>Einstaklegir og verulegir hagsmunir, sjá t.d. kærumál nr. 94 og 97/2016, 5/2017</a:t>
            </a:r>
          </a:p>
          <a:p>
            <a:endParaRPr lang="is-IS" dirty="0"/>
          </a:p>
          <a:p>
            <a:r>
              <a:rPr lang="is-IS" dirty="0"/>
              <a:t>Umhverfisverndar-, útivistar- og hagsmunasamtök með </a:t>
            </a:r>
          </a:p>
          <a:p>
            <a:pPr lvl="1"/>
            <a:r>
              <a:rPr lang="is-IS" dirty="0"/>
              <a:t>minnst 30 félaga </a:t>
            </a:r>
          </a:p>
          <a:p>
            <a:pPr lvl="2"/>
            <a:r>
              <a:rPr lang="is-IS" dirty="0"/>
              <a:t>Er þetta íþyngjandi? </a:t>
            </a:r>
          </a:p>
          <a:p>
            <a:pPr lvl="2"/>
            <a:r>
              <a:rPr lang="is-IS" dirty="0"/>
              <a:t>Kærumál nr. 20/2013, </a:t>
            </a:r>
            <a:r>
              <a:rPr lang="is-IS" dirty="0" err="1"/>
              <a:t>urðunarsvæði</a:t>
            </a:r>
            <a:r>
              <a:rPr lang="is-IS" dirty="0"/>
              <a:t> Bakkafirði</a:t>
            </a:r>
          </a:p>
          <a:p>
            <a:pPr lvl="2"/>
            <a:r>
              <a:rPr lang="is-IS" dirty="0"/>
              <a:t>Kærumál nr. 12/2016 varðandi </a:t>
            </a:r>
            <a:r>
              <a:rPr lang="is-IS" dirty="0" err="1"/>
              <a:t>Hvammsvirkjun</a:t>
            </a:r>
            <a:endParaRPr lang="is-IS" dirty="0"/>
          </a:p>
          <a:p>
            <a:pPr lvl="1"/>
            <a:r>
              <a:rPr lang="is-IS" dirty="0"/>
              <a:t>geta þó kært tilteknar ákvarðanir án þess að sýna fram á </a:t>
            </a:r>
            <a:r>
              <a:rPr lang="is-IS" dirty="0" err="1"/>
              <a:t>lögvarða</a:t>
            </a:r>
            <a:r>
              <a:rPr lang="is-IS" dirty="0"/>
              <a:t> hagsmuni enda samrýmist tilgangi samtakanna að gæta þeirra hagsmuna sem kæran lýtur að</a:t>
            </a:r>
          </a:p>
          <a:p>
            <a:pPr lvl="2"/>
            <a:r>
              <a:rPr lang="is-IS" dirty="0"/>
              <a:t>Það ræður aðild hvort matsskylda er til staðar</a:t>
            </a:r>
          </a:p>
          <a:p>
            <a:pPr lvl="2"/>
            <a:r>
              <a:rPr lang="is-IS" dirty="0"/>
              <a:t>Kærumál nr. 81/2017, tímabundið starfsleyfi fyrir hóteli í landi Grímsstaða</a:t>
            </a:r>
          </a:p>
          <a:p>
            <a:pPr marL="0" indent="0">
              <a:buNone/>
            </a:pPr>
            <a:endParaRPr lang="is-IS" dirty="0"/>
          </a:p>
          <a:p>
            <a:r>
              <a:rPr lang="is-IS" dirty="0"/>
              <a:t>Umhverfisverndar- og útivistarsamtök skilgreind 3. mgr. 4. gr. laga nr. 130/2011 og skulu þau vera:</a:t>
            </a:r>
          </a:p>
          <a:p>
            <a:pPr lvl="1"/>
            <a:r>
              <a:rPr lang="is-IS" dirty="0"/>
              <a:t>opin fyrir almennri aðild, </a:t>
            </a:r>
          </a:p>
          <a:p>
            <a:pPr lvl="1"/>
            <a:r>
              <a:rPr lang="is-IS" dirty="0"/>
              <a:t>gefa út ársskýrslur um starfsemi sína og </a:t>
            </a:r>
          </a:p>
          <a:p>
            <a:pPr lvl="1"/>
            <a:r>
              <a:rPr lang="is-IS" dirty="0"/>
              <a:t>hafa endurskoðað bókhald. </a:t>
            </a:r>
          </a:p>
          <a:p>
            <a:endParaRPr lang="is-I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27066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s-IS" sz="3200" dirty="0"/>
              <a:t>Hver er bær til að fjalla um kæru?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is-IS" dirty="0"/>
              <a:t>Dómstólaleið v. Stjórnsýsluleið</a:t>
            </a:r>
          </a:p>
          <a:p>
            <a:r>
              <a:rPr lang="is-IS" dirty="0"/>
              <a:t>Úrskurðarnefnd umhverfis- og auðlindamála er sjálfstæð í störfum sínum, sbr. 1. gr. laga nr. 130/2011, og skv. 6. gr. sömu laga eru úrskurðir nefndarinnar </a:t>
            </a:r>
            <a:r>
              <a:rPr lang="is-IS" dirty="0" err="1"/>
              <a:t>fullnaðarúrskurðir</a:t>
            </a:r>
            <a:r>
              <a:rPr lang="is-IS" dirty="0"/>
              <a:t> á stjórnsýslustigi.</a:t>
            </a:r>
          </a:p>
          <a:p>
            <a:r>
              <a:rPr lang="is-IS" dirty="0"/>
              <a:t>Hliðsett stjórnvald við ráðherra</a:t>
            </a:r>
          </a:p>
          <a:p>
            <a:r>
              <a:rPr lang="is-IS" dirty="0"/>
              <a:t>Kæruleið til nefndarinnar skv. 28 lögum en ráðherra hefur áfram yfirstjórnar- og eftirlitsvald gagnvart stofnunum</a:t>
            </a:r>
          </a:p>
          <a:p>
            <a:endParaRPr lang="is-IS" dirty="0"/>
          </a:p>
          <a:p>
            <a:r>
              <a:rPr lang="is-IS" dirty="0"/>
              <a:t>Hægt að fara beint til dómstóla en þá þarf m.a. að uppfylla skilyrði 25. gr. laga nr. 91/1991, þ.e. sýna fram á </a:t>
            </a:r>
            <a:r>
              <a:rPr lang="is-IS" dirty="0" err="1"/>
              <a:t>lögvarða</a:t>
            </a:r>
            <a:r>
              <a:rPr lang="is-IS" dirty="0"/>
              <a:t> hagsmuni</a:t>
            </a:r>
          </a:p>
          <a:p>
            <a:endParaRPr lang="is-IS" dirty="0"/>
          </a:p>
          <a:p>
            <a:r>
              <a:rPr lang="is-IS" dirty="0"/>
              <a:t>Úrskurðir úrskurðarnefndarinnar verða bornir undir umboðsmann, sem og dómstóla</a:t>
            </a:r>
          </a:p>
          <a:p>
            <a:pPr marL="914400" lvl="2" indent="0">
              <a:buNone/>
            </a:pPr>
            <a:endParaRPr lang="is-I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13074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s-IS" sz="4000" dirty="0"/>
              <a:t>Hversu víðtæk er umfjöllun </a:t>
            </a:r>
            <a:br>
              <a:rPr lang="is-IS" sz="4000" dirty="0"/>
            </a:br>
            <a:r>
              <a:rPr lang="is-IS" sz="4000" dirty="0"/>
              <a:t>um kæru?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s-IS" dirty="0"/>
              <a:t>Sætir </a:t>
            </a:r>
            <a:r>
              <a:rPr lang="is-IS" dirty="0" err="1"/>
              <a:t>lögmætisathugun</a:t>
            </a:r>
            <a:r>
              <a:rPr lang="is-IS" dirty="0"/>
              <a:t> úrskurðarnefndarinnar frá a-ö hvað varðar form og efni</a:t>
            </a:r>
          </a:p>
          <a:p>
            <a:r>
              <a:rPr lang="is-IS" dirty="0"/>
              <a:t>Málsmeðferð frá upphafi til enda sem og sú efnislega niðurstaða sem kærð er</a:t>
            </a:r>
          </a:p>
          <a:p>
            <a:r>
              <a:rPr lang="is-IS" dirty="0"/>
              <a:t>Ákvörðun felld úr gildi í heild eða að hluta – eða ekki</a:t>
            </a:r>
          </a:p>
          <a:p>
            <a:pPr lvl="1"/>
            <a:r>
              <a:rPr lang="is-IS" dirty="0"/>
              <a:t>Úrskurðarnefndin tekur ekki nýja ákvörðun</a:t>
            </a:r>
          </a:p>
          <a:p>
            <a:pPr lvl="1"/>
            <a:r>
              <a:rPr lang="is-IS" dirty="0"/>
              <a:t>Úrskurðarnefndin gefur ekki fyrirmæli umfram það sem lesa má úr niðurstöðu úrskurðar</a:t>
            </a:r>
          </a:p>
          <a:p>
            <a:pPr lvl="1"/>
            <a:r>
              <a:rPr lang="is-IS" dirty="0"/>
              <a:t>Engar bætur o.s.frv.</a:t>
            </a:r>
          </a:p>
          <a:p>
            <a:r>
              <a:rPr lang="is-IS" dirty="0"/>
              <a:t>Endurtaka þarf málsmeðferð og komast að nýrri niðurstöðu ef ákvörðun er felld úr gildi í heild eða að hluta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51328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s-IS" sz="3600" dirty="0"/>
              <a:t>Hver er virkni kæruleiðarinnar?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5656"/>
            <a:ext cx="8229600" cy="4977680"/>
          </a:xfrm>
        </p:spPr>
        <p:txBody>
          <a:bodyPr>
            <a:normAutofit fontScale="85000" lnSpcReduction="20000"/>
          </a:bodyPr>
          <a:lstStyle/>
          <a:p>
            <a:r>
              <a:rPr lang="is-IS" dirty="0"/>
              <a:t>Sanngjörn og réttlát?</a:t>
            </a:r>
          </a:p>
          <a:p>
            <a:pPr lvl="1"/>
            <a:r>
              <a:rPr lang="is-IS" dirty="0"/>
              <a:t>Ekki nauðsynlegt fyrir kæranda að njóta liðsinnis lögmanns</a:t>
            </a:r>
          </a:p>
          <a:p>
            <a:pPr lvl="1"/>
            <a:r>
              <a:rPr lang="is-IS" dirty="0" err="1"/>
              <a:t>Leiðbeiningarskylda</a:t>
            </a:r>
            <a:r>
              <a:rPr lang="is-IS" dirty="0"/>
              <a:t> skv. 7. gr. stjórnsýslulaga</a:t>
            </a:r>
          </a:p>
          <a:p>
            <a:pPr lvl="1"/>
            <a:r>
              <a:rPr lang="is-IS" dirty="0"/>
              <a:t>Sjálfstæð rannsóknarskylda úrskurðarnefndarinnar, sbr. rannsóknarreglu 10. gr. stjórnsýslulega</a:t>
            </a:r>
          </a:p>
          <a:p>
            <a:r>
              <a:rPr lang="is-IS" dirty="0"/>
              <a:t>Ekki óheyrilega dýr?</a:t>
            </a:r>
          </a:p>
          <a:p>
            <a:pPr lvl="1"/>
            <a:r>
              <a:rPr lang="is-IS" dirty="0"/>
              <a:t>Engin kærugjöld</a:t>
            </a:r>
          </a:p>
          <a:p>
            <a:r>
              <a:rPr lang="is-IS" dirty="0"/>
              <a:t>Öllum kunn?</a:t>
            </a:r>
          </a:p>
          <a:p>
            <a:pPr lvl="1"/>
            <a:r>
              <a:rPr lang="is-IS" dirty="0"/>
              <a:t>Mælt fyrir um birtingu ákvarðana </a:t>
            </a:r>
          </a:p>
          <a:p>
            <a:pPr lvl="2"/>
            <a:r>
              <a:rPr lang="is-IS" dirty="0"/>
              <a:t>Kærumál nr. 46/2016 birting í </a:t>
            </a:r>
            <a:r>
              <a:rPr lang="is-IS" dirty="0" err="1"/>
              <a:t>Lögbirtingablaði</a:t>
            </a:r>
            <a:endParaRPr lang="is-IS" dirty="0"/>
          </a:p>
          <a:p>
            <a:pPr lvl="2"/>
            <a:r>
              <a:rPr lang="is-IS" dirty="0"/>
              <a:t>Kærumál nr. 155/2017 birting á heimasíðu</a:t>
            </a:r>
          </a:p>
          <a:p>
            <a:pPr lvl="1"/>
            <a:r>
              <a:rPr lang="is-IS" dirty="0"/>
              <a:t>Mælt fyrir um opinbera birtingu úrskurða</a:t>
            </a:r>
          </a:p>
          <a:p>
            <a:r>
              <a:rPr lang="is-IS" dirty="0"/>
              <a:t>Skjótvirk?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00192" y="332656"/>
            <a:ext cx="2422525" cy="73850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825655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7387</TotalTime>
  <Words>846</Words>
  <Application>Microsoft Office PowerPoint</Application>
  <PresentationFormat>Sýnt á skjá (4:3)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2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  Árósasamningurinn – hver er reynslan?  Málþing Þjóðminjasafninu 5. apríl 2018   Hver er reynslan af kæruleiðinni…?   </vt:lpstr>
      <vt:lpstr>… miðað við Árósasamninginn</vt:lpstr>
      <vt:lpstr>Yfirlit</vt:lpstr>
      <vt:lpstr>Hvað sætir kæru?</vt:lpstr>
      <vt:lpstr>Málaþróun MÁU mála</vt:lpstr>
      <vt:lpstr>Hver getur kært?</vt:lpstr>
      <vt:lpstr>Hver er bær til að fjalla um kæru?</vt:lpstr>
      <vt:lpstr>Hversu víðtæk er umfjöllun  um kæru?</vt:lpstr>
      <vt:lpstr>Hver er virkni kæruleiðarinnar?</vt:lpstr>
      <vt:lpstr>Málsmeðferðartími </vt:lpstr>
      <vt:lpstr>Málaþróun 2008-2018</vt:lpstr>
      <vt:lpstr>Úrræði-forgangsröðun? </vt:lpstr>
      <vt:lpstr>En hver er þá reynslan af  kæruleiðinni?</vt:lpstr>
      <vt:lpstr>PowerPoint-kynning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Fundur úrskurðarnefndar umhverfis- og auðlindamála</dc:title>
  <dc:creator>Nanna Magnadóttir</dc:creator>
  <cp:lastModifiedBy>Nanna Magnadóttir</cp:lastModifiedBy>
  <cp:revision>64</cp:revision>
  <cp:lastPrinted>2018-04-05T11:53:00Z</cp:lastPrinted>
  <dcterms:created xsi:type="dcterms:W3CDTF">2014-02-07T11:04:04Z</dcterms:created>
  <dcterms:modified xsi:type="dcterms:W3CDTF">2018-04-05T11:53:00Z</dcterms:modified>
</cp:coreProperties>
</file>