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4"/>
  </p:handoutMasterIdLst>
  <p:sldIdLst>
    <p:sldId id="256" r:id="rId2"/>
    <p:sldId id="260" r:id="rId3"/>
    <p:sldId id="293" r:id="rId4"/>
    <p:sldId id="288" r:id="rId5"/>
    <p:sldId id="307" r:id="rId6"/>
    <p:sldId id="280" r:id="rId7"/>
    <p:sldId id="269" r:id="rId8"/>
    <p:sldId id="306" r:id="rId9"/>
    <p:sldId id="266" r:id="rId10"/>
    <p:sldId id="265" r:id="rId11"/>
    <p:sldId id="267" r:id="rId12"/>
    <p:sldId id="268" r:id="rId13"/>
    <p:sldId id="275" r:id="rId14"/>
    <p:sldId id="270" r:id="rId15"/>
    <p:sldId id="274" r:id="rId16"/>
    <p:sldId id="273" r:id="rId17"/>
    <p:sldId id="272" r:id="rId18"/>
    <p:sldId id="311" r:id="rId19"/>
    <p:sldId id="296" r:id="rId20"/>
    <p:sldId id="271" r:id="rId21"/>
    <p:sldId id="276" r:id="rId22"/>
    <p:sldId id="297" r:id="rId23"/>
    <p:sldId id="277" r:id="rId24"/>
    <p:sldId id="281" r:id="rId25"/>
    <p:sldId id="278" r:id="rId26"/>
    <p:sldId id="300" r:id="rId27"/>
    <p:sldId id="301" r:id="rId28"/>
    <p:sldId id="302" r:id="rId29"/>
    <p:sldId id="304" r:id="rId30"/>
    <p:sldId id="303" r:id="rId31"/>
    <p:sldId id="312" r:id="rId32"/>
    <p:sldId id="298" r:id="rId33"/>
    <p:sldId id="313" r:id="rId34"/>
    <p:sldId id="286" r:id="rId35"/>
    <p:sldId id="299" r:id="rId36"/>
    <p:sldId id="310" r:id="rId37"/>
    <p:sldId id="283" r:id="rId38"/>
    <p:sldId id="282" r:id="rId39"/>
    <p:sldId id="295" r:id="rId40"/>
    <p:sldId id="309" r:id="rId41"/>
    <p:sldId id="305" r:id="rId42"/>
    <p:sldId id="287" r:id="rId43"/>
  </p:sldIdLst>
  <p:sldSz cx="9144000" cy="6858000" type="screen4x3"/>
  <p:notesSz cx="666273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ðal stíll 2 - Áhersla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1068" y="102"/>
      </p:cViewPr>
      <p:guideLst/>
    </p:cSldViewPr>
  </p:slideViewPr>
  <p:notesTextViewPr>
    <p:cViewPr>
      <p:scale>
        <a:sx n="1" d="1"/>
        <a:sy n="1" d="1"/>
      </p:scale>
      <p:origin x="0" y="0"/>
    </p:cViewPr>
  </p:notesTextViewPr>
  <p:sorterViewPr>
    <p:cViewPr>
      <p:scale>
        <a:sx n="100" d="100"/>
        <a:sy n="100" d="100"/>
      </p:scale>
      <p:origin x="0" y="-13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íðuhaussstaðgengill 1">
            <a:extLst>
              <a:ext uri="{FF2B5EF4-FFF2-40B4-BE49-F238E27FC236}">
                <a16:creationId xmlns:a16="http://schemas.microsoft.com/office/drawing/2014/main" id="{3AD68989-0796-430B-B842-9EC4F0D65669}"/>
              </a:ext>
            </a:extLst>
          </p:cNvPr>
          <p:cNvSpPr>
            <a:spLocks noGrp="1"/>
          </p:cNvSpPr>
          <p:nvPr>
            <p:ph type="hdr" sz="quarter"/>
          </p:nvPr>
        </p:nvSpPr>
        <p:spPr>
          <a:xfrm>
            <a:off x="0" y="0"/>
            <a:ext cx="2887663" cy="496888"/>
          </a:xfrm>
          <a:prstGeom prst="rect">
            <a:avLst/>
          </a:prstGeom>
        </p:spPr>
        <p:txBody>
          <a:bodyPr vert="horz" lIns="91440" tIns="45720" rIns="91440" bIns="45720" rtlCol="0"/>
          <a:lstStyle>
            <a:lvl1pPr algn="l">
              <a:defRPr sz="1200"/>
            </a:lvl1pPr>
          </a:lstStyle>
          <a:p>
            <a:endParaRPr lang="is-IS"/>
          </a:p>
        </p:txBody>
      </p:sp>
      <p:sp>
        <p:nvSpPr>
          <p:cNvPr id="3" name="Dagsetningarstaðgengill 2">
            <a:extLst>
              <a:ext uri="{FF2B5EF4-FFF2-40B4-BE49-F238E27FC236}">
                <a16:creationId xmlns:a16="http://schemas.microsoft.com/office/drawing/2014/main" id="{DDBC645E-742E-4D97-AF4F-9BF399BD1702}"/>
              </a:ext>
            </a:extLst>
          </p:cNvPr>
          <p:cNvSpPr>
            <a:spLocks noGrp="1"/>
          </p:cNvSpPr>
          <p:nvPr>
            <p:ph type="dt" sz="quarter" idx="1"/>
          </p:nvPr>
        </p:nvSpPr>
        <p:spPr>
          <a:xfrm>
            <a:off x="3773488" y="0"/>
            <a:ext cx="2887662" cy="496888"/>
          </a:xfrm>
          <a:prstGeom prst="rect">
            <a:avLst/>
          </a:prstGeom>
        </p:spPr>
        <p:txBody>
          <a:bodyPr vert="horz" lIns="91440" tIns="45720" rIns="91440" bIns="45720" rtlCol="0"/>
          <a:lstStyle>
            <a:lvl1pPr algn="r">
              <a:defRPr sz="1200"/>
            </a:lvl1pPr>
          </a:lstStyle>
          <a:p>
            <a:fld id="{93BB7726-3C4D-4139-AE9D-B3C67D665BC8}" type="datetimeFigureOut">
              <a:rPr lang="is-IS" smtClean="0"/>
              <a:t>15.2.2018</a:t>
            </a:fld>
            <a:endParaRPr lang="is-IS"/>
          </a:p>
        </p:txBody>
      </p:sp>
      <p:sp>
        <p:nvSpPr>
          <p:cNvPr id="4" name="Síðufótarstaðgengill 3">
            <a:extLst>
              <a:ext uri="{FF2B5EF4-FFF2-40B4-BE49-F238E27FC236}">
                <a16:creationId xmlns:a16="http://schemas.microsoft.com/office/drawing/2014/main" id="{04B4E44A-2AB7-47A1-9DA0-A536AD0D8F55}"/>
              </a:ext>
            </a:extLst>
          </p:cNvPr>
          <p:cNvSpPr>
            <a:spLocks noGrp="1"/>
          </p:cNvSpPr>
          <p:nvPr>
            <p:ph type="ftr" sz="quarter" idx="2"/>
          </p:nvPr>
        </p:nvSpPr>
        <p:spPr>
          <a:xfrm>
            <a:off x="0" y="9429750"/>
            <a:ext cx="2887663" cy="496888"/>
          </a:xfrm>
          <a:prstGeom prst="rect">
            <a:avLst/>
          </a:prstGeom>
        </p:spPr>
        <p:txBody>
          <a:bodyPr vert="horz" lIns="91440" tIns="45720" rIns="91440" bIns="45720" rtlCol="0" anchor="b"/>
          <a:lstStyle>
            <a:lvl1pPr algn="l">
              <a:defRPr sz="1200"/>
            </a:lvl1pPr>
          </a:lstStyle>
          <a:p>
            <a:endParaRPr lang="is-IS"/>
          </a:p>
        </p:txBody>
      </p:sp>
      <p:sp>
        <p:nvSpPr>
          <p:cNvPr id="5" name="Skyggnunúmersstaðgengill 4">
            <a:extLst>
              <a:ext uri="{FF2B5EF4-FFF2-40B4-BE49-F238E27FC236}">
                <a16:creationId xmlns:a16="http://schemas.microsoft.com/office/drawing/2014/main" id="{4DEE6FF4-0445-4B04-9E98-78D38BA8DBCA}"/>
              </a:ext>
            </a:extLst>
          </p:cNvPr>
          <p:cNvSpPr>
            <a:spLocks noGrp="1"/>
          </p:cNvSpPr>
          <p:nvPr>
            <p:ph type="sldNum" sz="quarter" idx="3"/>
          </p:nvPr>
        </p:nvSpPr>
        <p:spPr>
          <a:xfrm>
            <a:off x="3773488" y="9429750"/>
            <a:ext cx="2887662" cy="496888"/>
          </a:xfrm>
          <a:prstGeom prst="rect">
            <a:avLst/>
          </a:prstGeom>
        </p:spPr>
        <p:txBody>
          <a:bodyPr vert="horz" lIns="91440" tIns="45720" rIns="91440" bIns="45720" rtlCol="0" anchor="b"/>
          <a:lstStyle>
            <a:lvl1pPr algn="r">
              <a:defRPr sz="1200"/>
            </a:lvl1pPr>
          </a:lstStyle>
          <a:p>
            <a:fld id="{9626A906-5673-446E-B18A-ADF90C1250A8}" type="slidenum">
              <a:rPr lang="is-IS" smtClean="0"/>
              <a:t>‹#›</a:t>
            </a:fld>
            <a:endParaRPr lang="is-IS"/>
          </a:p>
        </p:txBody>
      </p:sp>
    </p:spTree>
    <p:extLst>
      <p:ext uri="{BB962C8B-B14F-4D97-AF65-F5344CB8AC3E}">
        <p14:creationId xmlns:p14="http://schemas.microsoft.com/office/powerpoint/2010/main" val="323596318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ilskyggn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s-IS"/>
              <a:t>Smelltu til að breyta stíl aðaltitils</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Smelltu til að breyta stíl aðalundirtitla</a:t>
            </a:r>
            <a:endParaRPr lang="en-US" dirty="0"/>
          </a:p>
        </p:txBody>
      </p:sp>
      <p:sp>
        <p:nvSpPr>
          <p:cNvPr id="4" name="Date Placeholder 3"/>
          <p:cNvSpPr>
            <a:spLocks noGrp="1"/>
          </p:cNvSpPr>
          <p:nvPr>
            <p:ph type="dt" sz="half" idx="10"/>
          </p:nvPr>
        </p:nvSpPr>
        <p:spPr/>
        <p:txBody>
          <a:bodyPr/>
          <a:lstStyle/>
          <a:p>
            <a:fld id="{02745DB3-ED04-4377-BBD2-22C66B17E51A}" type="datetimeFigureOut">
              <a:rPr lang="is-IS" smtClean="0"/>
              <a:t>15.2.2018</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56992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ill og lóðréttur tex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Smelltu til að breyta stíl aðaltitils</a:t>
            </a:r>
            <a:endParaRPr lang="en-US" dirty="0"/>
          </a:p>
        </p:txBody>
      </p:sp>
      <p:sp>
        <p:nvSpPr>
          <p:cNvPr id="3" name="Vertical Text Placeholder 2"/>
          <p:cNvSpPr>
            <a:spLocks noGrp="1"/>
          </p:cNvSpPr>
          <p:nvPr>
            <p:ph type="body" orient="vert" idx="1"/>
          </p:nvPr>
        </p:nvSpPr>
        <p:spPr/>
        <p:txBody>
          <a:bodyPr vert="eaVert"/>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4" name="Date Placeholder 3"/>
          <p:cNvSpPr>
            <a:spLocks noGrp="1"/>
          </p:cNvSpPr>
          <p:nvPr>
            <p:ph type="dt" sz="half" idx="10"/>
          </p:nvPr>
        </p:nvSpPr>
        <p:spPr/>
        <p:txBody>
          <a:bodyPr/>
          <a:lstStyle/>
          <a:p>
            <a:fld id="{02745DB3-ED04-4377-BBD2-22C66B17E51A}" type="datetimeFigureOut">
              <a:rPr lang="is-IS" smtClean="0"/>
              <a:t>15.2.2018</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402644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óðréttur titill og tex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s-IS"/>
              <a:t>Smelltu til að breyta stíl aðaltitils</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4" name="Date Placeholder 3"/>
          <p:cNvSpPr>
            <a:spLocks noGrp="1"/>
          </p:cNvSpPr>
          <p:nvPr>
            <p:ph type="dt" sz="half" idx="10"/>
          </p:nvPr>
        </p:nvSpPr>
        <p:spPr/>
        <p:txBody>
          <a:bodyPr/>
          <a:lstStyle/>
          <a:p>
            <a:fld id="{02745DB3-ED04-4377-BBD2-22C66B17E51A}" type="datetimeFigureOut">
              <a:rPr lang="is-IS" smtClean="0"/>
              <a:t>15.2.2018</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1939831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Smelltu til að breyta stíl aðaltitils</a:t>
            </a:r>
            <a:endParaRPr lang="en-US" dirty="0"/>
          </a:p>
        </p:txBody>
      </p:sp>
      <p:sp>
        <p:nvSpPr>
          <p:cNvPr id="3" name="Content Placeholder 2"/>
          <p:cNvSpPr>
            <a:spLocks noGrp="1"/>
          </p:cNvSpPr>
          <p:nvPr>
            <p:ph idx="1"/>
          </p:nvPr>
        </p:nvSpPr>
        <p:spPr/>
        <p:txBody>
          <a:bodyPr/>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4" name="Date Placeholder 3"/>
          <p:cNvSpPr>
            <a:spLocks noGrp="1"/>
          </p:cNvSpPr>
          <p:nvPr>
            <p:ph type="dt" sz="half" idx="10"/>
          </p:nvPr>
        </p:nvSpPr>
        <p:spPr/>
        <p:txBody>
          <a:bodyPr/>
          <a:lstStyle/>
          <a:p>
            <a:fld id="{02745DB3-ED04-4377-BBD2-22C66B17E51A}" type="datetimeFigureOut">
              <a:rPr lang="is-IS" smtClean="0"/>
              <a:t>15.2.2018</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359016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Kaflafyrirsög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s-IS"/>
              <a:t>Smelltu til að breyta stíl aðaltitils</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s-IS"/>
              <a:t>Breyta stílum aðaltexta</a:t>
            </a:r>
          </a:p>
        </p:txBody>
      </p:sp>
      <p:sp>
        <p:nvSpPr>
          <p:cNvPr id="4" name="Date Placeholder 3"/>
          <p:cNvSpPr>
            <a:spLocks noGrp="1"/>
          </p:cNvSpPr>
          <p:nvPr>
            <p:ph type="dt" sz="half" idx="10"/>
          </p:nvPr>
        </p:nvSpPr>
        <p:spPr/>
        <p:txBody>
          <a:bodyPr/>
          <a:lstStyle/>
          <a:p>
            <a:fld id="{02745DB3-ED04-4377-BBD2-22C66B17E51A}" type="datetimeFigureOut">
              <a:rPr lang="is-IS" smtClean="0"/>
              <a:t>15.2.2018</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87717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ö efnisatrið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Smelltu til að breyta stíl aðaltitils</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5" name="Date Placeholder 4"/>
          <p:cNvSpPr>
            <a:spLocks noGrp="1"/>
          </p:cNvSpPr>
          <p:nvPr>
            <p:ph type="dt" sz="half" idx="10"/>
          </p:nvPr>
        </p:nvSpPr>
        <p:spPr/>
        <p:txBody>
          <a:bodyPr/>
          <a:lstStyle/>
          <a:p>
            <a:fld id="{02745DB3-ED04-4377-BBD2-22C66B17E51A}" type="datetimeFigureOut">
              <a:rPr lang="is-IS" smtClean="0"/>
              <a:t>15.2.2018</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347958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s-IS"/>
              <a:t>Smelltu til að breyta stíl aðaltitils</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Breyta stílum aðaltexta</a:t>
            </a:r>
          </a:p>
        </p:txBody>
      </p:sp>
      <p:sp>
        <p:nvSpPr>
          <p:cNvPr id="4" name="Content Placeholder 3"/>
          <p:cNvSpPr>
            <a:spLocks noGrp="1"/>
          </p:cNvSpPr>
          <p:nvPr>
            <p:ph sz="half" idx="2"/>
          </p:nvPr>
        </p:nvSpPr>
        <p:spPr>
          <a:xfrm>
            <a:off x="629842" y="2505075"/>
            <a:ext cx="3868340" cy="3684588"/>
          </a:xfrm>
        </p:spPr>
        <p:txBody>
          <a:bodyPr/>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Breyta stílum aðaltexta</a:t>
            </a:r>
          </a:p>
        </p:txBody>
      </p:sp>
      <p:sp>
        <p:nvSpPr>
          <p:cNvPr id="6" name="Content Placeholder 5"/>
          <p:cNvSpPr>
            <a:spLocks noGrp="1"/>
          </p:cNvSpPr>
          <p:nvPr>
            <p:ph sz="quarter" idx="4"/>
          </p:nvPr>
        </p:nvSpPr>
        <p:spPr>
          <a:xfrm>
            <a:off x="4629150" y="2505075"/>
            <a:ext cx="3887391" cy="3684588"/>
          </a:xfrm>
        </p:spPr>
        <p:txBody>
          <a:bodyPr/>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7" name="Date Placeholder 6"/>
          <p:cNvSpPr>
            <a:spLocks noGrp="1"/>
          </p:cNvSpPr>
          <p:nvPr>
            <p:ph type="dt" sz="half" idx="10"/>
          </p:nvPr>
        </p:nvSpPr>
        <p:spPr/>
        <p:txBody>
          <a:bodyPr/>
          <a:lstStyle/>
          <a:p>
            <a:fld id="{02745DB3-ED04-4377-BBD2-22C66B17E51A}" type="datetimeFigureOut">
              <a:rPr lang="is-IS" smtClean="0"/>
              <a:t>15.2.2018</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60381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ðeins titi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Smelltu til að breyta stíl aðaltitils</a:t>
            </a:r>
            <a:endParaRPr lang="en-US" dirty="0"/>
          </a:p>
        </p:txBody>
      </p:sp>
      <p:sp>
        <p:nvSpPr>
          <p:cNvPr id="3" name="Date Placeholder 2"/>
          <p:cNvSpPr>
            <a:spLocks noGrp="1"/>
          </p:cNvSpPr>
          <p:nvPr>
            <p:ph type="dt" sz="half" idx="10"/>
          </p:nvPr>
        </p:nvSpPr>
        <p:spPr/>
        <p:txBody>
          <a:bodyPr/>
          <a:lstStyle/>
          <a:p>
            <a:fld id="{02745DB3-ED04-4377-BBD2-22C66B17E51A}" type="datetimeFigureOut">
              <a:rPr lang="is-IS" smtClean="0"/>
              <a:t>15.2.2018</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264252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ut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45DB3-ED04-4377-BBD2-22C66B17E51A}" type="datetimeFigureOut">
              <a:rPr lang="is-IS" smtClean="0"/>
              <a:t>15.2.2018</a:t>
            </a:fld>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138046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Efni með skýringartext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s-IS"/>
              <a:t>Smelltu til að breyta stíl aðaltitils</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Breyta stílum aðaltexta</a:t>
            </a:r>
          </a:p>
        </p:txBody>
      </p:sp>
      <p:sp>
        <p:nvSpPr>
          <p:cNvPr id="5" name="Date Placeholder 4"/>
          <p:cNvSpPr>
            <a:spLocks noGrp="1"/>
          </p:cNvSpPr>
          <p:nvPr>
            <p:ph type="dt" sz="half" idx="10"/>
          </p:nvPr>
        </p:nvSpPr>
        <p:spPr/>
        <p:txBody>
          <a:bodyPr/>
          <a:lstStyle/>
          <a:p>
            <a:fld id="{02745DB3-ED04-4377-BBD2-22C66B17E51A}" type="datetimeFigureOut">
              <a:rPr lang="is-IS" smtClean="0"/>
              <a:t>15.2.2018</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6475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Mynd með skýringartext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s-IS"/>
              <a:t>Smelltu til að breyta stíl aðaltitils</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s-IS"/>
              <a:t>Smelltu á tákn til að bæta við mynd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Breyta stílum aðaltexta</a:t>
            </a:r>
          </a:p>
        </p:txBody>
      </p:sp>
      <p:sp>
        <p:nvSpPr>
          <p:cNvPr id="5" name="Date Placeholder 4"/>
          <p:cNvSpPr>
            <a:spLocks noGrp="1"/>
          </p:cNvSpPr>
          <p:nvPr>
            <p:ph type="dt" sz="half" idx="10"/>
          </p:nvPr>
        </p:nvSpPr>
        <p:spPr/>
        <p:txBody>
          <a:bodyPr/>
          <a:lstStyle/>
          <a:p>
            <a:fld id="{02745DB3-ED04-4377-BBD2-22C66B17E51A}" type="datetimeFigureOut">
              <a:rPr lang="is-IS" smtClean="0"/>
              <a:t>15.2.2018</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1208DDAA-89BA-4B69-919A-8238BCB342C8}" type="slidenum">
              <a:rPr lang="is-IS" smtClean="0"/>
              <a:t>‹#›</a:t>
            </a:fld>
            <a:endParaRPr lang="is-IS"/>
          </a:p>
        </p:txBody>
      </p:sp>
    </p:spTree>
    <p:extLst>
      <p:ext uri="{BB962C8B-B14F-4D97-AF65-F5344CB8AC3E}">
        <p14:creationId xmlns:p14="http://schemas.microsoft.com/office/powerpoint/2010/main" val="323231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s-IS"/>
              <a:t>Smelltu til að breyta stíl aðaltitils</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s-IS"/>
              <a:t>Breyta stílum aðaltexta</a:t>
            </a:r>
          </a:p>
          <a:p>
            <a:pPr lvl="1"/>
            <a:r>
              <a:rPr lang="is-IS"/>
              <a:t>Annað stig</a:t>
            </a:r>
          </a:p>
          <a:p>
            <a:pPr lvl="2"/>
            <a:r>
              <a:rPr lang="is-IS"/>
              <a:t>Þriðja stig</a:t>
            </a:r>
          </a:p>
          <a:p>
            <a:pPr lvl="3"/>
            <a:r>
              <a:rPr lang="is-IS"/>
              <a:t>Fjórða stig</a:t>
            </a:r>
          </a:p>
          <a:p>
            <a:pPr lvl="4"/>
            <a:r>
              <a:rPr lang="is-IS"/>
              <a:t>Fimmta stig</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45DB3-ED04-4377-BBD2-22C66B17E51A}" type="datetimeFigureOut">
              <a:rPr lang="is-IS" smtClean="0"/>
              <a:t>15.2.2018</a:t>
            </a:fld>
            <a:endParaRPr lang="is-I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8DDAA-89BA-4B69-919A-8238BCB342C8}" type="slidenum">
              <a:rPr lang="is-IS" smtClean="0"/>
              <a:t>‹#›</a:t>
            </a:fld>
            <a:endParaRPr lang="is-IS"/>
          </a:p>
        </p:txBody>
      </p:sp>
    </p:spTree>
    <p:extLst>
      <p:ext uri="{BB962C8B-B14F-4D97-AF65-F5344CB8AC3E}">
        <p14:creationId xmlns:p14="http://schemas.microsoft.com/office/powerpoint/2010/main" val="61890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stjornarrad.i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a:extLst>
              <a:ext uri="{FF2B5EF4-FFF2-40B4-BE49-F238E27FC236}">
                <a16:creationId xmlns:a16="http://schemas.microsoft.com/office/drawing/2014/main" id="{8825F3B9-A7FC-4972-A01F-23D7A7143C07}"/>
              </a:ext>
            </a:extLst>
          </p:cNvPr>
          <p:cNvPicPr>
            <a:picLocks noChangeAspect="1"/>
          </p:cNvPicPr>
          <p:nvPr/>
        </p:nvPicPr>
        <p:blipFill>
          <a:blip r:embed="rId2"/>
          <a:stretch>
            <a:fillRect/>
          </a:stretch>
        </p:blipFill>
        <p:spPr>
          <a:xfrm>
            <a:off x="11797" y="8847"/>
            <a:ext cx="9120406" cy="6840305"/>
          </a:xfrm>
          <a:prstGeom prst="rect">
            <a:avLst/>
          </a:prstGeom>
        </p:spPr>
      </p:pic>
      <p:sp>
        <p:nvSpPr>
          <p:cNvPr id="2" name="Titill 1">
            <a:extLst>
              <a:ext uri="{FF2B5EF4-FFF2-40B4-BE49-F238E27FC236}">
                <a16:creationId xmlns:a16="http://schemas.microsoft.com/office/drawing/2014/main" id="{CAC66EB5-E459-4D4D-BE28-17DF936D495C}"/>
              </a:ext>
            </a:extLst>
          </p:cNvPr>
          <p:cNvSpPr>
            <a:spLocks noGrp="1"/>
          </p:cNvSpPr>
          <p:nvPr>
            <p:ph type="ctrTitle"/>
          </p:nvPr>
        </p:nvSpPr>
        <p:spPr>
          <a:xfrm>
            <a:off x="685800" y="2286000"/>
            <a:ext cx="4295775" cy="1820500"/>
          </a:xfrm>
        </p:spPr>
        <p:txBody>
          <a:bodyPr>
            <a:noAutofit/>
          </a:bodyPr>
          <a:lstStyle/>
          <a:p>
            <a:pPr algn="l"/>
            <a:r>
              <a:rPr lang="is-IS" sz="3600" b="1" dirty="0">
                <a:solidFill>
                  <a:schemeClr val="bg1"/>
                </a:solidFill>
              </a:rPr>
              <a:t>Drög að stefnumarkandi landsáætlun um uppbyggingu innviða til verndar náttúru og menningarsögulegum minjum </a:t>
            </a:r>
          </a:p>
        </p:txBody>
      </p:sp>
      <p:sp>
        <p:nvSpPr>
          <p:cNvPr id="3" name="Undirtitill 2">
            <a:extLst>
              <a:ext uri="{FF2B5EF4-FFF2-40B4-BE49-F238E27FC236}">
                <a16:creationId xmlns:a16="http://schemas.microsoft.com/office/drawing/2014/main" id="{0999F272-222D-41CC-92B1-C292F47A01BF}"/>
              </a:ext>
            </a:extLst>
          </p:cNvPr>
          <p:cNvSpPr>
            <a:spLocks noGrp="1"/>
          </p:cNvSpPr>
          <p:nvPr>
            <p:ph type="subTitle" idx="1"/>
          </p:nvPr>
        </p:nvSpPr>
        <p:spPr>
          <a:xfrm>
            <a:off x="590550" y="4810919"/>
            <a:ext cx="4181475" cy="1655762"/>
          </a:xfrm>
        </p:spPr>
        <p:txBody>
          <a:bodyPr>
            <a:normAutofit fontScale="92500"/>
          </a:bodyPr>
          <a:lstStyle/>
          <a:p>
            <a:pPr algn="l"/>
            <a:r>
              <a:rPr lang="is-IS" dirty="0">
                <a:solidFill>
                  <a:schemeClr val="bg1"/>
                </a:solidFill>
              </a:rPr>
              <a:t>Kynningarfundur 15. febrúar 2018</a:t>
            </a:r>
          </a:p>
          <a:p>
            <a:pPr algn="l"/>
            <a:r>
              <a:rPr lang="is-IS" dirty="0">
                <a:solidFill>
                  <a:schemeClr val="bg1"/>
                </a:solidFill>
              </a:rPr>
              <a:t>Jón Geir Pétursson </a:t>
            </a:r>
          </a:p>
          <a:p>
            <a:pPr algn="l"/>
            <a:r>
              <a:rPr lang="is-IS" dirty="0">
                <a:solidFill>
                  <a:schemeClr val="bg1"/>
                </a:solidFill>
              </a:rPr>
              <a:t>umhverfis- og auðlindaráðuneyti</a:t>
            </a:r>
          </a:p>
        </p:txBody>
      </p:sp>
      <p:sp>
        <p:nvSpPr>
          <p:cNvPr id="6" name="Undirtitill 2">
            <a:extLst>
              <a:ext uri="{FF2B5EF4-FFF2-40B4-BE49-F238E27FC236}">
                <a16:creationId xmlns:a16="http://schemas.microsoft.com/office/drawing/2014/main" id="{C2C4AED1-6632-40DD-BAE8-D7283359AE04}"/>
              </a:ext>
            </a:extLst>
          </p:cNvPr>
          <p:cNvSpPr txBox="1">
            <a:spLocks/>
          </p:cNvSpPr>
          <p:nvPr/>
        </p:nvSpPr>
        <p:spPr>
          <a:xfrm>
            <a:off x="6496050" y="5906294"/>
            <a:ext cx="2543175" cy="8755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s-IS" dirty="0">
                <a:solidFill>
                  <a:schemeClr val="bg1"/>
                </a:solidFill>
              </a:rPr>
              <a:t>Ljósmyndir: Hugi Ólafsson</a:t>
            </a:r>
          </a:p>
        </p:txBody>
      </p:sp>
    </p:spTree>
    <p:extLst>
      <p:ext uri="{BB962C8B-B14F-4D97-AF65-F5344CB8AC3E}">
        <p14:creationId xmlns:p14="http://schemas.microsoft.com/office/powerpoint/2010/main" val="176569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F042DD0-2B20-455A-BE98-3B03DF9A4942}"/>
              </a:ext>
            </a:extLst>
          </p:cNvPr>
          <p:cNvSpPr>
            <a:spLocks noGrp="1"/>
          </p:cNvSpPr>
          <p:nvPr>
            <p:ph type="title"/>
          </p:nvPr>
        </p:nvSpPr>
        <p:spPr/>
        <p:txBody>
          <a:bodyPr/>
          <a:lstStyle/>
          <a:p>
            <a:r>
              <a:rPr lang="is-IS" b="1" dirty="0"/>
              <a:t>Stefnumarkandi landsáætlun og umhverfisskýrsla </a:t>
            </a:r>
          </a:p>
        </p:txBody>
      </p:sp>
      <p:sp>
        <p:nvSpPr>
          <p:cNvPr id="3" name="Staðgengill efnis 2">
            <a:extLst>
              <a:ext uri="{FF2B5EF4-FFF2-40B4-BE49-F238E27FC236}">
                <a16:creationId xmlns:a16="http://schemas.microsoft.com/office/drawing/2014/main" id="{3DC2697C-349A-45A5-8A8C-87AD99034575}"/>
              </a:ext>
            </a:extLst>
          </p:cNvPr>
          <p:cNvSpPr>
            <a:spLocks noGrp="1"/>
          </p:cNvSpPr>
          <p:nvPr>
            <p:ph idx="1"/>
          </p:nvPr>
        </p:nvSpPr>
        <p:spPr/>
        <p:txBody>
          <a:bodyPr>
            <a:normAutofit fontScale="92500" lnSpcReduction="10000"/>
          </a:bodyPr>
          <a:lstStyle/>
          <a:p>
            <a:pPr lvl="0"/>
            <a:r>
              <a:rPr lang="is-IS" dirty="0"/>
              <a:t>Er stefnumarkandi áætlun til 12 ára og mótar stefnu og áherslur um fyrirkomulag innviðauppbyggingar á ferðamannastöðum/leiðum til verndar náttúru og menningarsögulegum minjum</a:t>
            </a:r>
          </a:p>
          <a:p>
            <a:pPr lvl="0"/>
            <a:r>
              <a:rPr lang="is-IS" dirty="0"/>
              <a:t>Skal leggja fram sem þingsályktunartillögu. </a:t>
            </a:r>
          </a:p>
          <a:p>
            <a:pPr lvl="0"/>
            <a:r>
              <a:rPr lang="is-IS" dirty="0"/>
              <a:t>Stefnt að því í leggja fram á Alþingi síðar í vetur vor.</a:t>
            </a:r>
          </a:p>
          <a:p>
            <a:pPr lvl="0"/>
            <a:r>
              <a:rPr lang="is-IS" dirty="0"/>
              <a:t>Að því loknu vinnur verkefnisstjórn úr athugasemdum og skilar tillögu til ráðherra sem undirbýr drög að þingsályktunartillögu.</a:t>
            </a:r>
          </a:p>
          <a:p>
            <a:pPr lvl="0"/>
            <a:r>
              <a:rPr lang="is-IS" dirty="0"/>
              <a:t>Meðfylgjandi er umhverfisskýrsla sem einnig er til umsagnar.</a:t>
            </a:r>
          </a:p>
          <a:p>
            <a:endParaRPr lang="is-IS" dirty="0"/>
          </a:p>
        </p:txBody>
      </p:sp>
    </p:spTree>
    <p:extLst>
      <p:ext uri="{BB962C8B-B14F-4D97-AF65-F5344CB8AC3E}">
        <p14:creationId xmlns:p14="http://schemas.microsoft.com/office/powerpoint/2010/main" val="73445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4BB188F7-2495-4297-A69F-0BA995E2716E}"/>
              </a:ext>
            </a:extLst>
          </p:cNvPr>
          <p:cNvSpPr>
            <a:spLocks noGrp="1"/>
          </p:cNvSpPr>
          <p:nvPr>
            <p:ph type="title"/>
          </p:nvPr>
        </p:nvSpPr>
        <p:spPr/>
        <p:txBody>
          <a:bodyPr/>
          <a:lstStyle/>
          <a:p>
            <a:r>
              <a:rPr lang="is-IS" b="1" dirty="0"/>
              <a:t>Verkefnaáætlun til þriggja ára</a:t>
            </a:r>
          </a:p>
        </p:txBody>
      </p:sp>
      <p:sp>
        <p:nvSpPr>
          <p:cNvPr id="3" name="Staðgengill efnis 2">
            <a:extLst>
              <a:ext uri="{FF2B5EF4-FFF2-40B4-BE49-F238E27FC236}">
                <a16:creationId xmlns:a16="http://schemas.microsoft.com/office/drawing/2014/main" id="{79AD0DE6-9243-4F9A-86D5-905835B17399}"/>
              </a:ext>
            </a:extLst>
          </p:cNvPr>
          <p:cNvSpPr>
            <a:spLocks noGrp="1"/>
          </p:cNvSpPr>
          <p:nvPr>
            <p:ph idx="1"/>
          </p:nvPr>
        </p:nvSpPr>
        <p:spPr/>
        <p:txBody>
          <a:bodyPr>
            <a:normAutofit/>
          </a:bodyPr>
          <a:lstStyle/>
          <a:p>
            <a:r>
              <a:rPr lang="is-IS" dirty="0"/>
              <a:t>Er áætlun um þau verkefni sem lagt er til að setja í forgang á næstu þremur árum og útfærir þau. </a:t>
            </a:r>
          </a:p>
          <a:p>
            <a:r>
              <a:rPr lang="is-IS" dirty="0"/>
              <a:t>Sú áætlun gerir tillögu að áhersluverkefnum og ráðstöfun þeirra fjármuna sem áætlunin hefur úr að spila.</a:t>
            </a:r>
          </a:p>
          <a:p>
            <a:r>
              <a:rPr lang="is-IS" dirty="0"/>
              <a:t>Þar eru tilgreind staðir/leiðir og verkefni sem áhersla á að vera á tímabilinu. </a:t>
            </a:r>
          </a:p>
          <a:p>
            <a:r>
              <a:rPr lang="is-IS" dirty="0"/>
              <a:t>Er ekki í formi þingsályktunartillögu heldur er gefin út af ráðherra. Er kynnt umhverfis- og samgöngunefnd.</a:t>
            </a:r>
          </a:p>
        </p:txBody>
      </p:sp>
    </p:spTree>
    <p:extLst>
      <p:ext uri="{BB962C8B-B14F-4D97-AF65-F5344CB8AC3E}">
        <p14:creationId xmlns:p14="http://schemas.microsoft.com/office/powerpoint/2010/main" val="69298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a:extLst>
              <a:ext uri="{FF2B5EF4-FFF2-40B4-BE49-F238E27FC236}">
                <a16:creationId xmlns:a16="http://schemas.microsoft.com/office/drawing/2014/main" id="{9F850FF8-64B8-44DC-9D30-9F14423809C6}"/>
              </a:ext>
            </a:extLst>
          </p:cNvPr>
          <p:cNvPicPr>
            <a:picLocks noChangeAspect="1"/>
          </p:cNvPicPr>
          <p:nvPr/>
        </p:nvPicPr>
        <p:blipFill>
          <a:blip r:embed="rId2"/>
          <a:stretch>
            <a:fillRect/>
          </a:stretch>
        </p:blipFill>
        <p:spPr>
          <a:xfrm>
            <a:off x="0" y="0"/>
            <a:ext cx="9144000" cy="6857999"/>
          </a:xfrm>
          <a:prstGeom prst="rect">
            <a:avLst/>
          </a:prstGeom>
        </p:spPr>
      </p:pic>
      <p:sp>
        <p:nvSpPr>
          <p:cNvPr id="2" name="Titill 1">
            <a:extLst>
              <a:ext uri="{FF2B5EF4-FFF2-40B4-BE49-F238E27FC236}">
                <a16:creationId xmlns:a16="http://schemas.microsoft.com/office/drawing/2014/main" id="{AED6D065-125F-4631-BB5F-73F19A380CAC}"/>
              </a:ext>
            </a:extLst>
          </p:cNvPr>
          <p:cNvSpPr>
            <a:spLocks noGrp="1"/>
          </p:cNvSpPr>
          <p:nvPr>
            <p:ph type="title"/>
          </p:nvPr>
        </p:nvSpPr>
        <p:spPr/>
        <p:txBody>
          <a:bodyPr/>
          <a:lstStyle/>
          <a:p>
            <a:r>
              <a:rPr lang="is-IS" b="1" dirty="0"/>
              <a:t>Stefnumarkandi landsáætlun </a:t>
            </a:r>
          </a:p>
        </p:txBody>
      </p:sp>
    </p:spTree>
    <p:extLst>
      <p:ext uri="{BB962C8B-B14F-4D97-AF65-F5344CB8AC3E}">
        <p14:creationId xmlns:p14="http://schemas.microsoft.com/office/powerpoint/2010/main" val="162379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ED6D065-125F-4631-BB5F-73F19A380CAC}"/>
              </a:ext>
            </a:extLst>
          </p:cNvPr>
          <p:cNvSpPr>
            <a:spLocks noGrp="1"/>
          </p:cNvSpPr>
          <p:nvPr>
            <p:ph type="title"/>
          </p:nvPr>
        </p:nvSpPr>
        <p:spPr/>
        <p:txBody>
          <a:bodyPr/>
          <a:lstStyle/>
          <a:p>
            <a:r>
              <a:rPr lang="is-IS" sz="2000" b="1" dirty="0"/>
              <a:t>Stefnumarkandi landsáætlun</a:t>
            </a:r>
            <a:br>
              <a:rPr lang="is-IS" b="1" dirty="0"/>
            </a:br>
            <a:r>
              <a:rPr lang="is-IS" b="1" dirty="0"/>
              <a:t>Hugmyndafræði og framtíðasýn  </a:t>
            </a:r>
          </a:p>
        </p:txBody>
      </p:sp>
      <p:sp>
        <p:nvSpPr>
          <p:cNvPr id="3" name="Staðgengill efnis 2">
            <a:extLst>
              <a:ext uri="{FF2B5EF4-FFF2-40B4-BE49-F238E27FC236}">
                <a16:creationId xmlns:a16="http://schemas.microsoft.com/office/drawing/2014/main" id="{77DE4FCB-9F80-4140-ACDC-9F6E8A0D8863}"/>
              </a:ext>
            </a:extLst>
          </p:cNvPr>
          <p:cNvSpPr>
            <a:spLocks noGrp="1"/>
          </p:cNvSpPr>
          <p:nvPr>
            <p:ph idx="1"/>
          </p:nvPr>
        </p:nvSpPr>
        <p:spPr/>
        <p:txBody>
          <a:bodyPr>
            <a:normAutofit lnSpcReduction="10000"/>
          </a:bodyPr>
          <a:lstStyle/>
          <a:p>
            <a:r>
              <a:rPr lang="is-IS" dirty="0"/>
              <a:t>Ísland er einstaklega ríkt af fallegri og sérstæðri náttúru og landslagi sem ferðamenn sækjast eftir að skoða og upplifa. </a:t>
            </a:r>
          </a:p>
          <a:p>
            <a:r>
              <a:rPr lang="is-IS" dirty="0"/>
              <a:t>Sú stefnumótun sem hér birtist byggir á því meginsjónarmiði að náttúru og menningarminjar landsins skuli vernda og þegar komi að nýtingu þeirra gæða sem í þeim felist skuli ávallt horft til viðmiða um sjálfbærni. </a:t>
            </a:r>
          </a:p>
          <a:p>
            <a:r>
              <a:rPr lang="is-IS" dirty="0"/>
              <a:t>Töluverður hluti mikilvægustu minja í landinu er jafnframt þegar friðlýstur eða nýtur annarrar verndar samkvæmt lögum.</a:t>
            </a:r>
          </a:p>
        </p:txBody>
      </p:sp>
    </p:spTree>
    <p:extLst>
      <p:ext uri="{BB962C8B-B14F-4D97-AF65-F5344CB8AC3E}">
        <p14:creationId xmlns:p14="http://schemas.microsoft.com/office/powerpoint/2010/main" val="773814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ED6D065-125F-4631-BB5F-73F19A380CAC}"/>
              </a:ext>
            </a:extLst>
          </p:cNvPr>
          <p:cNvSpPr>
            <a:spLocks noGrp="1"/>
          </p:cNvSpPr>
          <p:nvPr>
            <p:ph type="title"/>
          </p:nvPr>
        </p:nvSpPr>
        <p:spPr/>
        <p:txBody>
          <a:bodyPr/>
          <a:lstStyle/>
          <a:p>
            <a:r>
              <a:rPr lang="is-IS" sz="2000" b="1" dirty="0"/>
              <a:t>Stefnumarkandi landsáætlun</a:t>
            </a:r>
            <a:br>
              <a:rPr lang="is-IS" b="1" dirty="0"/>
            </a:br>
            <a:r>
              <a:rPr lang="is-IS" b="1" dirty="0"/>
              <a:t>Hugmyndafræði og framtíðasýn </a:t>
            </a:r>
          </a:p>
        </p:txBody>
      </p:sp>
      <p:sp>
        <p:nvSpPr>
          <p:cNvPr id="3" name="Staðgengill efnis 2">
            <a:extLst>
              <a:ext uri="{FF2B5EF4-FFF2-40B4-BE49-F238E27FC236}">
                <a16:creationId xmlns:a16="http://schemas.microsoft.com/office/drawing/2014/main" id="{77DE4FCB-9F80-4140-ACDC-9F6E8A0D8863}"/>
              </a:ext>
            </a:extLst>
          </p:cNvPr>
          <p:cNvSpPr>
            <a:spLocks noGrp="1"/>
          </p:cNvSpPr>
          <p:nvPr>
            <p:ph idx="1"/>
          </p:nvPr>
        </p:nvSpPr>
        <p:spPr/>
        <p:txBody>
          <a:bodyPr>
            <a:normAutofit/>
          </a:bodyPr>
          <a:lstStyle/>
          <a:p>
            <a:r>
              <a:rPr lang="is-IS" dirty="0"/>
              <a:t>Stefnumótun þessi byggir jafnframt á því meginsjónarmiði að ferðaþjónusta sé mikilvægur atvinnuvegur, sem skiptir miklu máli fyrir efnahag og velferð í íslensku samfélagi og styrkingu byggðar.</a:t>
            </a:r>
          </a:p>
          <a:p>
            <a:r>
              <a:rPr lang="is-IS" dirty="0"/>
              <a:t>Því er sú hugmyndafræði leiðandi við stefnumótunina að leita verði ákveðins jafnvægis milli verndunar náttúru- og menningarminja og svo nýtingar þeirra í þágu ferðaþjónustu. Í því felast mörg tækifæri fyrir íslenskt samfélag. </a:t>
            </a:r>
          </a:p>
        </p:txBody>
      </p:sp>
    </p:spTree>
    <p:extLst>
      <p:ext uri="{BB962C8B-B14F-4D97-AF65-F5344CB8AC3E}">
        <p14:creationId xmlns:p14="http://schemas.microsoft.com/office/powerpoint/2010/main" val="328250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ED6D065-125F-4631-BB5F-73F19A380CAC}"/>
              </a:ext>
            </a:extLst>
          </p:cNvPr>
          <p:cNvSpPr>
            <a:spLocks noGrp="1"/>
          </p:cNvSpPr>
          <p:nvPr>
            <p:ph type="title"/>
          </p:nvPr>
        </p:nvSpPr>
        <p:spPr/>
        <p:txBody>
          <a:bodyPr/>
          <a:lstStyle/>
          <a:p>
            <a:r>
              <a:rPr lang="is-IS" sz="2000" b="1" dirty="0"/>
              <a:t>Stefnumarkandi landsáætlun</a:t>
            </a:r>
            <a:br>
              <a:rPr lang="is-IS" b="1" dirty="0"/>
            </a:br>
            <a:r>
              <a:rPr lang="is-IS" b="1" dirty="0"/>
              <a:t>Hugmyndafræði og framtíðasýn </a:t>
            </a:r>
          </a:p>
        </p:txBody>
      </p:sp>
      <p:sp>
        <p:nvSpPr>
          <p:cNvPr id="3" name="Staðgengill efnis 2">
            <a:extLst>
              <a:ext uri="{FF2B5EF4-FFF2-40B4-BE49-F238E27FC236}">
                <a16:creationId xmlns:a16="http://schemas.microsoft.com/office/drawing/2014/main" id="{77DE4FCB-9F80-4140-ACDC-9F6E8A0D8863}"/>
              </a:ext>
            </a:extLst>
          </p:cNvPr>
          <p:cNvSpPr>
            <a:spLocks noGrp="1"/>
          </p:cNvSpPr>
          <p:nvPr>
            <p:ph idx="1"/>
          </p:nvPr>
        </p:nvSpPr>
        <p:spPr/>
        <p:txBody>
          <a:bodyPr>
            <a:normAutofit lnSpcReduction="10000"/>
          </a:bodyPr>
          <a:lstStyle/>
          <a:p>
            <a:r>
              <a:rPr lang="is-IS" dirty="0"/>
              <a:t>Stefnumótunin gengur út frá þeirri hugmyndafræði að þetta séu ekki ósamrýmanleg sjónarmið. Staðreyndin er sú að ferðaþjónusta á Íslandi byggir að verulegu leyti á þeirri ímynd að hér sé aðgengileg en jafnframt lítt </a:t>
            </a:r>
            <a:r>
              <a:rPr lang="is-IS" dirty="0" err="1"/>
              <a:t>snortin</a:t>
            </a:r>
            <a:r>
              <a:rPr lang="is-IS" dirty="0"/>
              <a:t> náttúra sem njóti fullnægjandi verndar. </a:t>
            </a:r>
          </a:p>
          <a:p>
            <a:r>
              <a:rPr lang="is-IS" dirty="0"/>
              <a:t>Því þarf að leita allra leiða til að náttúra og menningarminjar spillist ekki við nýtingu ferðaþjónustu. Á þann hátt er hægt að stuðla að því að upplifun ferðamanna samræmist væntingum og að ferðaþjónustan geti þróast með sjálfbærum hætti.</a:t>
            </a:r>
          </a:p>
        </p:txBody>
      </p:sp>
    </p:spTree>
    <p:extLst>
      <p:ext uri="{BB962C8B-B14F-4D97-AF65-F5344CB8AC3E}">
        <p14:creationId xmlns:p14="http://schemas.microsoft.com/office/powerpoint/2010/main" val="3106517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ED6D065-125F-4631-BB5F-73F19A380CAC}"/>
              </a:ext>
            </a:extLst>
          </p:cNvPr>
          <p:cNvSpPr>
            <a:spLocks noGrp="1"/>
          </p:cNvSpPr>
          <p:nvPr>
            <p:ph type="title"/>
          </p:nvPr>
        </p:nvSpPr>
        <p:spPr/>
        <p:txBody>
          <a:bodyPr/>
          <a:lstStyle/>
          <a:p>
            <a:r>
              <a:rPr lang="is-IS" sz="2000" b="1" dirty="0"/>
              <a:t>Stefnumarkandi landsáætlun</a:t>
            </a:r>
            <a:br>
              <a:rPr lang="is-IS" b="1" dirty="0"/>
            </a:br>
            <a:r>
              <a:rPr lang="is-IS" b="1" dirty="0"/>
              <a:t>Hugmyndafræði og framtíðasýn </a:t>
            </a:r>
          </a:p>
        </p:txBody>
      </p:sp>
      <p:sp>
        <p:nvSpPr>
          <p:cNvPr id="3" name="Staðgengill efnis 2">
            <a:extLst>
              <a:ext uri="{FF2B5EF4-FFF2-40B4-BE49-F238E27FC236}">
                <a16:creationId xmlns:a16="http://schemas.microsoft.com/office/drawing/2014/main" id="{77DE4FCB-9F80-4140-ACDC-9F6E8A0D8863}"/>
              </a:ext>
            </a:extLst>
          </p:cNvPr>
          <p:cNvSpPr>
            <a:spLocks noGrp="1"/>
          </p:cNvSpPr>
          <p:nvPr>
            <p:ph idx="1"/>
          </p:nvPr>
        </p:nvSpPr>
        <p:spPr/>
        <p:txBody>
          <a:bodyPr>
            <a:normAutofit lnSpcReduction="10000"/>
          </a:bodyPr>
          <a:lstStyle/>
          <a:p>
            <a:r>
              <a:rPr lang="is-IS" dirty="0"/>
              <a:t>Í því samhengi skiptir það sjónarmið miklu máli að ekki séu allir fallegir og sérstæðir staðir í náttúrunni byggðir upp heldur séu þau gæði, sem felast í ósnortinni náttúru, einnig varðveitt. </a:t>
            </a:r>
          </a:p>
          <a:p>
            <a:r>
              <a:rPr lang="is-IS" dirty="0"/>
              <a:t>Val á aðgerðum við innviði á hverjum stað þarf því að grundvallast á skilningi á eðli staðarins, eðli ferðamennsku á staðnum, verndargildi, skipulagi og nánari stefnumótun. </a:t>
            </a:r>
          </a:p>
          <a:p>
            <a:r>
              <a:rPr lang="is-IS" dirty="0"/>
              <a:t>Vel útfærðir innviðir á völdum stöðum, svæðum og leiðum sem ferðamenn sækja í náttúrunni er ein forsenda fyrir sjálfbærri ferðaþjónustu á Íslandi.  </a:t>
            </a:r>
          </a:p>
        </p:txBody>
      </p:sp>
    </p:spTree>
    <p:extLst>
      <p:ext uri="{BB962C8B-B14F-4D97-AF65-F5344CB8AC3E}">
        <p14:creationId xmlns:p14="http://schemas.microsoft.com/office/powerpoint/2010/main" val="1927245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ED6D065-125F-4631-BB5F-73F19A380CAC}"/>
              </a:ext>
            </a:extLst>
          </p:cNvPr>
          <p:cNvSpPr>
            <a:spLocks noGrp="1"/>
          </p:cNvSpPr>
          <p:nvPr>
            <p:ph type="title"/>
          </p:nvPr>
        </p:nvSpPr>
        <p:spPr/>
        <p:txBody>
          <a:bodyPr/>
          <a:lstStyle/>
          <a:p>
            <a:r>
              <a:rPr lang="is-IS" sz="2000" b="1" dirty="0"/>
              <a:t>Stefnumarkandi landsáætlun</a:t>
            </a:r>
            <a:br>
              <a:rPr lang="is-IS" b="1" dirty="0"/>
            </a:br>
            <a:r>
              <a:rPr lang="is-IS" b="1" dirty="0"/>
              <a:t>Hugmyndafræði og framtíðasýn </a:t>
            </a:r>
          </a:p>
        </p:txBody>
      </p:sp>
      <p:sp>
        <p:nvSpPr>
          <p:cNvPr id="3" name="Staðgengill efnis 2">
            <a:extLst>
              <a:ext uri="{FF2B5EF4-FFF2-40B4-BE49-F238E27FC236}">
                <a16:creationId xmlns:a16="http://schemas.microsoft.com/office/drawing/2014/main" id="{77DE4FCB-9F80-4140-ACDC-9F6E8A0D8863}"/>
              </a:ext>
            </a:extLst>
          </p:cNvPr>
          <p:cNvSpPr>
            <a:spLocks noGrp="1"/>
          </p:cNvSpPr>
          <p:nvPr>
            <p:ph idx="1"/>
          </p:nvPr>
        </p:nvSpPr>
        <p:spPr>
          <a:xfrm>
            <a:off x="628650" y="1690690"/>
            <a:ext cx="7886700" cy="4802184"/>
          </a:xfrm>
        </p:spPr>
        <p:txBody>
          <a:bodyPr>
            <a:normAutofit fontScale="85000" lnSpcReduction="20000"/>
          </a:bodyPr>
          <a:lstStyle/>
          <a:p>
            <a:r>
              <a:rPr lang="is-IS" dirty="0"/>
              <a:t>Almannaréttur til frjálsrar farar um landið án þess að valda spjöllum, óháð eignarhaldi þess lands sem farið er um, er mikilvægur hluti réttinda og sjálfsvitundar. </a:t>
            </a:r>
          </a:p>
          <a:p>
            <a:r>
              <a:rPr lang="is-IS" dirty="0"/>
              <a:t>Náttúra sem er aðgengileg er jafnframt stór hluti þeirrar jákvæðu upplifunar sem ferðamenn njóta hér. </a:t>
            </a:r>
          </a:p>
          <a:p>
            <a:r>
              <a:rPr lang="is-IS" dirty="0"/>
              <a:t>Hröð fjölgun ferðamanna veldur hins vegar nýjum áskorunum, annars vegar hvað varðar stýringu álags á náttúru og innviði, og hins vegar varðandi umfang þjónustu sem er æskilegt að veita ferðamönnum. </a:t>
            </a:r>
          </a:p>
          <a:p>
            <a:r>
              <a:rPr lang="is-IS" dirty="0"/>
              <a:t>Á ýmsum mikilvægum stöðum og leiðum er fjöldi orðinn slíkur að álag er verulegt. </a:t>
            </a:r>
          </a:p>
          <a:p>
            <a:r>
              <a:rPr lang="is-IS" dirty="0"/>
              <a:t>Ákveðnar </a:t>
            </a:r>
            <a:r>
              <a:rPr lang="is-IS" dirty="0" err="1"/>
              <a:t>umgengnisreglur</a:t>
            </a:r>
            <a:r>
              <a:rPr lang="is-IS" dirty="0"/>
              <a:t> og stýring er því nauðsynlegur hluti þeirra innviða sem þarf að byggja upp til verndar náttúru og menningarminjum, að teknu tilliti til almannaréttar. </a:t>
            </a:r>
          </a:p>
        </p:txBody>
      </p:sp>
    </p:spTree>
    <p:extLst>
      <p:ext uri="{BB962C8B-B14F-4D97-AF65-F5344CB8AC3E}">
        <p14:creationId xmlns:p14="http://schemas.microsoft.com/office/powerpoint/2010/main" val="238765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CC1AD17-0C56-4F5A-988E-D48368D0BA4E}"/>
              </a:ext>
            </a:extLst>
          </p:cNvPr>
          <p:cNvSpPr>
            <a:spLocks noGrp="1"/>
          </p:cNvSpPr>
          <p:nvPr>
            <p:ph type="title"/>
          </p:nvPr>
        </p:nvSpPr>
        <p:spPr/>
        <p:txBody>
          <a:bodyPr/>
          <a:lstStyle/>
          <a:p>
            <a:r>
              <a:rPr lang="is-IS" sz="2000" b="1" dirty="0">
                <a:solidFill>
                  <a:prstClr val="black"/>
                </a:solidFill>
              </a:rPr>
              <a:t>Stefnumarkandi landsáætlun</a:t>
            </a:r>
            <a:br>
              <a:rPr lang="is-IS" b="1" dirty="0"/>
            </a:br>
            <a:r>
              <a:rPr lang="is-IS" b="1" dirty="0"/>
              <a:t>Mikilvæg sjónarmið</a:t>
            </a:r>
          </a:p>
        </p:txBody>
      </p:sp>
      <p:sp>
        <p:nvSpPr>
          <p:cNvPr id="3" name="Staðgengill efnis 2">
            <a:extLst>
              <a:ext uri="{FF2B5EF4-FFF2-40B4-BE49-F238E27FC236}">
                <a16:creationId xmlns:a16="http://schemas.microsoft.com/office/drawing/2014/main" id="{17ED2BC9-E7EF-45D6-B69D-5469C39E427D}"/>
              </a:ext>
            </a:extLst>
          </p:cNvPr>
          <p:cNvSpPr>
            <a:spLocks noGrp="1"/>
          </p:cNvSpPr>
          <p:nvPr>
            <p:ph sz="half" idx="1"/>
          </p:nvPr>
        </p:nvSpPr>
        <p:spPr>
          <a:xfrm>
            <a:off x="628650" y="1825625"/>
            <a:ext cx="7886700" cy="4351338"/>
          </a:xfrm>
        </p:spPr>
        <p:txBody>
          <a:bodyPr>
            <a:normAutofit/>
          </a:bodyPr>
          <a:lstStyle/>
          <a:p>
            <a:r>
              <a:rPr lang="is-IS" sz="2400" dirty="0"/>
              <a:t>Að vinna að aukinni </a:t>
            </a:r>
            <a:r>
              <a:rPr lang="is-IS" sz="2400" dirty="0" err="1"/>
              <a:t>samræmingu</a:t>
            </a:r>
            <a:r>
              <a:rPr lang="is-IS" sz="2400" dirty="0"/>
              <a:t> og yfirsýn þeirra aðila sem að þessum verkefnum koma. </a:t>
            </a:r>
          </a:p>
          <a:p>
            <a:r>
              <a:rPr lang="is-IS" sz="2400" dirty="0"/>
              <a:t>Að forðast skammtímalausnir og aðgerðir til bráðabirgða. </a:t>
            </a:r>
          </a:p>
          <a:p>
            <a:r>
              <a:rPr lang="is-IS" sz="2400" dirty="0"/>
              <a:t>Stjórnvöld hafi frumkvæði að heildstæðri og samræmdri nálgun varðandi fyrirkomulag og uppbyggingu á nauðsynlegum innviðum</a:t>
            </a:r>
            <a:r>
              <a:rPr lang="is-IS" dirty="0"/>
              <a:t>. </a:t>
            </a:r>
          </a:p>
        </p:txBody>
      </p:sp>
      <p:pic>
        <p:nvPicPr>
          <p:cNvPr id="5" name="Staðgengill efnis 4">
            <a:extLst>
              <a:ext uri="{FF2B5EF4-FFF2-40B4-BE49-F238E27FC236}">
                <a16:creationId xmlns:a16="http://schemas.microsoft.com/office/drawing/2014/main" id="{D3BB4FFC-E78E-4849-8C58-FCB6375C53F9}"/>
              </a:ext>
            </a:extLst>
          </p:cNvPr>
          <p:cNvPicPr>
            <a:picLocks noGrp="1" noChangeAspect="1"/>
          </p:cNvPicPr>
          <p:nvPr>
            <p:ph sz="half" idx="2"/>
          </p:nvPr>
        </p:nvPicPr>
        <p:blipFill>
          <a:blip r:embed="rId2"/>
          <a:stretch>
            <a:fillRect/>
          </a:stretch>
        </p:blipFill>
        <p:spPr>
          <a:xfrm>
            <a:off x="4234824" y="4101737"/>
            <a:ext cx="4909175" cy="2764313"/>
          </a:xfrm>
          <a:prstGeom prst="rect">
            <a:avLst/>
          </a:prstGeom>
        </p:spPr>
      </p:pic>
    </p:spTree>
    <p:extLst>
      <p:ext uri="{BB962C8B-B14F-4D97-AF65-F5344CB8AC3E}">
        <p14:creationId xmlns:p14="http://schemas.microsoft.com/office/powerpoint/2010/main" val="1495955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ðgengill efnis 3">
            <a:extLst>
              <a:ext uri="{FF2B5EF4-FFF2-40B4-BE49-F238E27FC236}">
                <a16:creationId xmlns:a16="http://schemas.microsoft.com/office/drawing/2014/main" id="{66996BB9-FDB3-4AA0-B13C-F2BF427948E4}"/>
              </a:ext>
            </a:extLst>
          </p:cNvPr>
          <p:cNvPicPr>
            <a:picLocks noGrp="1" noChangeAspect="1"/>
          </p:cNvPicPr>
          <p:nvPr>
            <p:ph idx="1"/>
          </p:nvPr>
        </p:nvPicPr>
        <p:blipFill>
          <a:blip r:embed="rId2"/>
          <a:stretch>
            <a:fillRect/>
          </a:stretch>
        </p:blipFill>
        <p:spPr>
          <a:xfrm>
            <a:off x="-9124" y="228600"/>
            <a:ext cx="9153124" cy="6119175"/>
          </a:xfrm>
          <a:prstGeom prst="rect">
            <a:avLst/>
          </a:prstGeom>
        </p:spPr>
      </p:pic>
      <p:sp>
        <p:nvSpPr>
          <p:cNvPr id="2" name="Titill 1">
            <a:extLst>
              <a:ext uri="{FF2B5EF4-FFF2-40B4-BE49-F238E27FC236}">
                <a16:creationId xmlns:a16="http://schemas.microsoft.com/office/drawing/2014/main" id="{BB6F9895-8A22-4900-A29F-2E48E226F2DB}"/>
              </a:ext>
            </a:extLst>
          </p:cNvPr>
          <p:cNvSpPr>
            <a:spLocks noGrp="1"/>
          </p:cNvSpPr>
          <p:nvPr>
            <p:ph type="title"/>
          </p:nvPr>
        </p:nvSpPr>
        <p:spPr>
          <a:xfrm>
            <a:off x="628650" y="1332689"/>
            <a:ext cx="7886700" cy="1325563"/>
          </a:xfrm>
        </p:spPr>
        <p:txBody>
          <a:bodyPr/>
          <a:lstStyle/>
          <a:p>
            <a:pPr algn="ctr"/>
            <a:r>
              <a:rPr lang="is-IS" b="1" dirty="0">
                <a:solidFill>
                  <a:schemeClr val="bg1"/>
                </a:solidFill>
              </a:rPr>
              <a:t>ÝMIS VIÐFANGSEFNI OG ÁHERSLUR</a:t>
            </a:r>
            <a:r>
              <a:rPr lang="is-IS" dirty="0">
                <a:solidFill>
                  <a:schemeClr val="bg1"/>
                </a:solidFill>
              </a:rPr>
              <a:t> </a:t>
            </a:r>
          </a:p>
        </p:txBody>
      </p:sp>
    </p:spTree>
    <p:extLst>
      <p:ext uri="{BB962C8B-B14F-4D97-AF65-F5344CB8AC3E}">
        <p14:creationId xmlns:p14="http://schemas.microsoft.com/office/powerpoint/2010/main" val="211676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EF5065DA-042E-4B3E-904C-7644DBBD9A0F}"/>
              </a:ext>
            </a:extLst>
          </p:cNvPr>
          <p:cNvSpPr>
            <a:spLocks noGrp="1"/>
          </p:cNvSpPr>
          <p:nvPr>
            <p:ph type="title"/>
          </p:nvPr>
        </p:nvSpPr>
        <p:spPr/>
        <p:txBody>
          <a:bodyPr/>
          <a:lstStyle/>
          <a:p>
            <a:r>
              <a:rPr lang="is-IS" b="1" dirty="0"/>
              <a:t>Bakgrunnur</a:t>
            </a:r>
          </a:p>
        </p:txBody>
      </p:sp>
      <p:sp>
        <p:nvSpPr>
          <p:cNvPr id="3" name="Staðgengill efnis 2">
            <a:extLst>
              <a:ext uri="{FF2B5EF4-FFF2-40B4-BE49-F238E27FC236}">
                <a16:creationId xmlns:a16="http://schemas.microsoft.com/office/drawing/2014/main" id="{62315D07-3A07-46D0-8321-7A30830F61C3}"/>
              </a:ext>
            </a:extLst>
          </p:cNvPr>
          <p:cNvSpPr>
            <a:spLocks noGrp="1"/>
          </p:cNvSpPr>
          <p:nvPr>
            <p:ph idx="1"/>
          </p:nvPr>
        </p:nvSpPr>
        <p:spPr/>
        <p:txBody>
          <a:bodyPr>
            <a:normAutofit fontScale="92500" lnSpcReduction="20000"/>
          </a:bodyPr>
          <a:lstStyle/>
          <a:p>
            <a:r>
              <a:rPr lang="is-IS" dirty="0"/>
              <a:t>Aðdragandi – mikil </a:t>
            </a:r>
            <a:r>
              <a:rPr lang="is-IS"/>
              <a:t>aukning ferðamanna </a:t>
            </a:r>
            <a:r>
              <a:rPr lang="is-IS" dirty="0"/>
              <a:t>-  áskoranir tengdar vernd náttúru og menningarminja og nýtingar ferðaþjónustunnar á þeim gæðum.</a:t>
            </a:r>
          </a:p>
          <a:p>
            <a:r>
              <a:rPr lang="is-IS" dirty="0"/>
              <a:t>Lög nr. 20/2016 um landsáætlun um uppbyggingu innviða til verndar náttúru og menningarsögulegum minjum á ferðamannstöðum voru samþykkt á Alþingi þann 30. mars 2016 og tóku gildi 5. apríl sama ár. Í lögunum er kveðið á um gerð slíkrar stefnumarkandi landsáætlunar. </a:t>
            </a:r>
          </a:p>
          <a:p>
            <a:r>
              <a:rPr lang="is-IS" dirty="0"/>
              <a:t>Skal þar leggja til grundvallar vernd náttúru og menningarsögulegra minja og viðmið um sjálfbæra nýtingu ferðaþjónustunnar og skilgreina þá stefnu við uppbyggingu og viðhald sem unnið verður eftir á gildistíma áætlunarinnar.</a:t>
            </a:r>
          </a:p>
        </p:txBody>
      </p:sp>
    </p:spTree>
    <p:extLst>
      <p:ext uri="{BB962C8B-B14F-4D97-AF65-F5344CB8AC3E}">
        <p14:creationId xmlns:p14="http://schemas.microsoft.com/office/powerpoint/2010/main" val="3736245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7C0C119-5498-4AFA-8961-5545E17F32AF}"/>
              </a:ext>
            </a:extLst>
          </p:cNvPr>
          <p:cNvSpPr>
            <a:spLocks noGrp="1"/>
          </p:cNvSpPr>
          <p:nvPr>
            <p:ph type="title"/>
          </p:nvPr>
        </p:nvSpPr>
        <p:spPr/>
        <p:txBody>
          <a:bodyPr/>
          <a:lstStyle/>
          <a:p>
            <a:r>
              <a:rPr lang="is-IS" b="1" dirty="0"/>
              <a:t>Lögin taka til </a:t>
            </a:r>
          </a:p>
        </p:txBody>
      </p:sp>
      <p:sp>
        <p:nvSpPr>
          <p:cNvPr id="3" name="Staðgengill efnis 2">
            <a:extLst>
              <a:ext uri="{FF2B5EF4-FFF2-40B4-BE49-F238E27FC236}">
                <a16:creationId xmlns:a16="http://schemas.microsoft.com/office/drawing/2014/main" id="{5E8608E6-C8AC-40D5-981C-D459EAC39C3B}"/>
              </a:ext>
            </a:extLst>
          </p:cNvPr>
          <p:cNvSpPr>
            <a:spLocks noGrp="1"/>
          </p:cNvSpPr>
          <p:nvPr>
            <p:ph idx="1"/>
          </p:nvPr>
        </p:nvSpPr>
        <p:spPr>
          <a:xfrm>
            <a:off x="628650" y="1825625"/>
            <a:ext cx="5388102" cy="4351338"/>
          </a:xfrm>
        </p:spPr>
        <p:txBody>
          <a:bodyPr>
            <a:normAutofit fontScale="92500" lnSpcReduction="20000"/>
          </a:bodyPr>
          <a:lstStyle/>
          <a:p>
            <a:pPr lvl="0"/>
            <a:r>
              <a:rPr lang="is-IS" b="1" dirty="0"/>
              <a:t>Ferðamannastaður</a:t>
            </a:r>
            <a:r>
              <a:rPr lang="is-IS" dirty="0"/>
              <a:t>: Skilgreindur staður sem hefur aðdráttarafl fyrir ferðamenn vegna náttúru hans eða sögu.</a:t>
            </a:r>
          </a:p>
          <a:p>
            <a:pPr lvl="0"/>
            <a:r>
              <a:rPr lang="is-IS" b="1" dirty="0"/>
              <a:t>Ferðamannaleið</a:t>
            </a:r>
            <a:r>
              <a:rPr lang="is-IS" dirty="0"/>
              <a:t>: Skilgreind leið sem tengir saman ferðamannastaði. Ferðamannaleiðir geta verið gönguleiðir, reiðleiðir og reiðhjólaleiðir.</a:t>
            </a:r>
          </a:p>
          <a:p>
            <a:pPr lvl="0"/>
            <a:r>
              <a:rPr lang="is-IS" b="1" dirty="0"/>
              <a:t>Ferðamannasvæði</a:t>
            </a:r>
            <a:r>
              <a:rPr lang="is-IS" dirty="0"/>
              <a:t>: Skilgreint landsvæði sem ferðamenn sækja vegna náttúru þess og sögu og tekur til fleiri en eins ferðamannastaðar.</a:t>
            </a:r>
          </a:p>
          <a:p>
            <a:endParaRPr lang="is-IS" dirty="0"/>
          </a:p>
        </p:txBody>
      </p:sp>
      <p:pic>
        <p:nvPicPr>
          <p:cNvPr id="4" name="Mynd 3">
            <a:extLst>
              <a:ext uri="{FF2B5EF4-FFF2-40B4-BE49-F238E27FC236}">
                <a16:creationId xmlns:a16="http://schemas.microsoft.com/office/drawing/2014/main" id="{BE82C7A0-877E-4FA5-B4AB-F457357334ED}"/>
              </a:ext>
            </a:extLst>
          </p:cNvPr>
          <p:cNvPicPr>
            <a:picLocks noChangeAspect="1"/>
          </p:cNvPicPr>
          <p:nvPr/>
        </p:nvPicPr>
        <p:blipFill>
          <a:blip r:embed="rId2"/>
          <a:stretch>
            <a:fillRect/>
          </a:stretch>
        </p:blipFill>
        <p:spPr>
          <a:xfrm>
            <a:off x="6016752" y="0"/>
            <a:ext cx="3108960" cy="6858000"/>
          </a:xfrm>
          <a:prstGeom prst="rect">
            <a:avLst/>
          </a:prstGeom>
        </p:spPr>
      </p:pic>
    </p:spTree>
    <p:extLst>
      <p:ext uri="{BB962C8B-B14F-4D97-AF65-F5344CB8AC3E}">
        <p14:creationId xmlns:p14="http://schemas.microsoft.com/office/powerpoint/2010/main" val="3625051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CDD20F2-D273-4637-9F3E-D0422A2BC72E}"/>
              </a:ext>
            </a:extLst>
          </p:cNvPr>
          <p:cNvSpPr>
            <a:spLocks noGrp="1"/>
          </p:cNvSpPr>
          <p:nvPr>
            <p:ph type="title"/>
          </p:nvPr>
        </p:nvSpPr>
        <p:spPr/>
        <p:txBody>
          <a:bodyPr/>
          <a:lstStyle/>
          <a:p>
            <a:r>
              <a:rPr lang="is-IS" b="1" dirty="0"/>
              <a:t>Innviðir - í samhengi áætlunarinnar</a:t>
            </a:r>
          </a:p>
        </p:txBody>
      </p:sp>
      <p:sp>
        <p:nvSpPr>
          <p:cNvPr id="3" name="Staðgengill efnis 2">
            <a:extLst>
              <a:ext uri="{FF2B5EF4-FFF2-40B4-BE49-F238E27FC236}">
                <a16:creationId xmlns:a16="http://schemas.microsoft.com/office/drawing/2014/main" id="{BC4AE870-7845-4020-9209-72A233812444}"/>
              </a:ext>
            </a:extLst>
          </p:cNvPr>
          <p:cNvSpPr>
            <a:spLocks noGrp="1"/>
          </p:cNvSpPr>
          <p:nvPr>
            <p:ph idx="1"/>
          </p:nvPr>
        </p:nvSpPr>
        <p:spPr>
          <a:xfrm>
            <a:off x="628650" y="1725040"/>
            <a:ext cx="7886700" cy="4667249"/>
          </a:xfrm>
        </p:spPr>
        <p:txBody>
          <a:bodyPr>
            <a:normAutofit fontScale="92500" lnSpcReduction="20000"/>
          </a:bodyPr>
          <a:lstStyle/>
          <a:p>
            <a:r>
              <a:rPr lang="is-IS" dirty="0"/>
              <a:t>Með innviðum í samhengi landsáætlunar er átt við: </a:t>
            </a:r>
          </a:p>
          <a:p>
            <a:pPr lvl="1"/>
            <a:r>
              <a:rPr lang="is-IS" b="1" dirty="0"/>
              <a:t>Efnislegir innviðir: </a:t>
            </a:r>
            <a:r>
              <a:rPr lang="is-IS" dirty="0"/>
              <a:t>Svo sem stígar, pallar, merkingar, miðstöðvar, bílastæði eða skilti.  </a:t>
            </a:r>
          </a:p>
          <a:p>
            <a:pPr lvl="1"/>
            <a:r>
              <a:rPr lang="is-IS" b="1" dirty="0"/>
              <a:t>Varsla og </a:t>
            </a:r>
            <a:r>
              <a:rPr lang="is-IS" b="1" dirty="0" err="1"/>
              <a:t>mönnun</a:t>
            </a:r>
            <a:r>
              <a:rPr lang="is-IS" b="1" dirty="0"/>
              <a:t>: </a:t>
            </a:r>
            <a:r>
              <a:rPr lang="is-IS" dirty="0"/>
              <a:t>Svo sem landvarsla, eftirlit, þjónusta eða leiðsögn. </a:t>
            </a:r>
          </a:p>
          <a:p>
            <a:pPr lvl="1"/>
            <a:r>
              <a:rPr lang="is-IS" b="1" dirty="0"/>
              <a:t>Reglur: </a:t>
            </a:r>
            <a:r>
              <a:rPr lang="is-IS" dirty="0"/>
              <a:t>Svo sem reglur til að stýra umferð gesta til að koma í veg fyrir spjöll og bæta upplifun þeirra. </a:t>
            </a:r>
          </a:p>
          <a:p>
            <a:r>
              <a:rPr lang="is-IS" dirty="0"/>
              <a:t>Í þessari stefnumótun er unnið með útfærslu þessara innviða svo og samspil þeirra.</a:t>
            </a:r>
          </a:p>
          <a:p>
            <a:r>
              <a:rPr lang="is-IS" dirty="0"/>
              <a:t>Samhliða því að þessi innviðir eiga að stuðla að vernd náttúru og menningarminja skiptir miklu að þeir verði ekki til þess að rýra gildi viðkomandi staða, heldur séu þannig skipulagðir að þeir auki gildi staðanna ef þess er nokkur kostur og upplifun ferðamanna sem þá heimsækja. </a:t>
            </a:r>
          </a:p>
          <a:p>
            <a:endParaRPr lang="is-IS" dirty="0"/>
          </a:p>
        </p:txBody>
      </p:sp>
    </p:spTree>
    <p:extLst>
      <p:ext uri="{BB962C8B-B14F-4D97-AF65-F5344CB8AC3E}">
        <p14:creationId xmlns:p14="http://schemas.microsoft.com/office/powerpoint/2010/main" val="1549422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a:extLst>
              <a:ext uri="{FF2B5EF4-FFF2-40B4-BE49-F238E27FC236}">
                <a16:creationId xmlns:a16="http://schemas.microsoft.com/office/drawing/2014/main" id="{9A855EA1-E5F2-4031-BBAE-D7672A96A16A}"/>
              </a:ext>
            </a:extLst>
          </p:cNvPr>
          <p:cNvPicPr>
            <a:picLocks noChangeAspect="1"/>
          </p:cNvPicPr>
          <p:nvPr/>
        </p:nvPicPr>
        <p:blipFill>
          <a:blip r:embed="rId2"/>
          <a:stretch>
            <a:fillRect/>
          </a:stretch>
        </p:blipFill>
        <p:spPr>
          <a:xfrm>
            <a:off x="0" y="0"/>
            <a:ext cx="9144000" cy="6857999"/>
          </a:xfrm>
          <a:prstGeom prst="rect">
            <a:avLst/>
          </a:prstGeom>
        </p:spPr>
      </p:pic>
      <p:sp>
        <p:nvSpPr>
          <p:cNvPr id="2" name="Titill 1">
            <a:extLst>
              <a:ext uri="{FF2B5EF4-FFF2-40B4-BE49-F238E27FC236}">
                <a16:creationId xmlns:a16="http://schemas.microsoft.com/office/drawing/2014/main" id="{61E849CA-E1FA-49B2-A22B-CDD5057E15DA}"/>
              </a:ext>
            </a:extLst>
          </p:cNvPr>
          <p:cNvSpPr>
            <a:spLocks noGrp="1"/>
          </p:cNvSpPr>
          <p:nvPr>
            <p:ph type="title"/>
          </p:nvPr>
        </p:nvSpPr>
        <p:spPr/>
        <p:txBody>
          <a:bodyPr/>
          <a:lstStyle/>
          <a:p>
            <a:pPr algn="ctr"/>
            <a:r>
              <a:rPr lang="is-IS" b="1" dirty="0">
                <a:solidFill>
                  <a:schemeClr val="bg1"/>
                </a:solidFill>
              </a:rPr>
              <a:t>STEFNUMÓTANDI MARKMIÐ OG ÁHERSLUR</a:t>
            </a:r>
          </a:p>
        </p:txBody>
      </p:sp>
    </p:spTree>
    <p:extLst>
      <p:ext uri="{BB962C8B-B14F-4D97-AF65-F5344CB8AC3E}">
        <p14:creationId xmlns:p14="http://schemas.microsoft.com/office/powerpoint/2010/main" val="2954401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E5E736E-7D5A-4685-B171-B0F2B7E0E0BB}"/>
              </a:ext>
            </a:extLst>
          </p:cNvPr>
          <p:cNvSpPr>
            <a:spLocks noGrp="1"/>
          </p:cNvSpPr>
          <p:nvPr>
            <p:ph type="title"/>
          </p:nvPr>
        </p:nvSpPr>
        <p:spPr/>
        <p:txBody>
          <a:bodyPr/>
          <a:lstStyle/>
          <a:p>
            <a:r>
              <a:rPr lang="is-IS" b="1" dirty="0"/>
              <a:t>STEFNUMÓTANDI MARKMIÐ OG ÁHERSLUR</a:t>
            </a:r>
          </a:p>
        </p:txBody>
      </p:sp>
      <p:sp>
        <p:nvSpPr>
          <p:cNvPr id="3" name="Staðgengill efnis 2">
            <a:extLst>
              <a:ext uri="{FF2B5EF4-FFF2-40B4-BE49-F238E27FC236}">
                <a16:creationId xmlns:a16="http://schemas.microsoft.com/office/drawing/2014/main" id="{8F5838A0-2080-47F6-9E61-4318ABE676BD}"/>
              </a:ext>
            </a:extLst>
          </p:cNvPr>
          <p:cNvSpPr>
            <a:spLocks noGrp="1"/>
          </p:cNvSpPr>
          <p:nvPr>
            <p:ph idx="1"/>
          </p:nvPr>
        </p:nvSpPr>
        <p:spPr>
          <a:xfrm>
            <a:off x="628650" y="1825625"/>
            <a:ext cx="7886700" cy="4531632"/>
          </a:xfrm>
        </p:spPr>
        <p:txBody>
          <a:bodyPr>
            <a:normAutofit fontScale="92500" lnSpcReduction="20000"/>
          </a:bodyPr>
          <a:lstStyle/>
          <a:p>
            <a:r>
              <a:rPr lang="is-IS" dirty="0"/>
              <a:t>Sett fram stefnumótandi markmið og áherslur til að ná þeim. Jafnframt eru tilgreindar afurðir sem líta eiga dagsins ljós á næstu árum og eftir atvikum mælikvarðar til þess að meta árangur og framgang stefnunnar til lengri tíma. </a:t>
            </a:r>
          </a:p>
          <a:p>
            <a:r>
              <a:rPr lang="is-IS" dirty="0"/>
              <a:t>Sett eru fram fimm viðfangsefni, sem stefna er mótuð um (stefnumótandi áherslur):</a:t>
            </a:r>
          </a:p>
          <a:p>
            <a:pPr lvl="1"/>
            <a:r>
              <a:rPr lang="is-IS" b="1" dirty="0"/>
              <a:t>1.	Stýring og sjálfbær þróun </a:t>
            </a:r>
          </a:p>
          <a:p>
            <a:pPr lvl="1"/>
            <a:r>
              <a:rPr lang="is-IS" b="1" dirty="0"/>
              <a:t>2.	Vernd náttúru og menningarsögulegra minja</a:t>
            </a:r>
          </a:p>
          <a:p>
            <a:pPr lvl="1"/>
            <a:r>
              <a:rPr lang="is-IS" b="1" dirty="0"/>
              <a:t>3.	Öryggismál</a:t>
            </a:r>
          </a:p>
          <a:p>
            <a:pPr lvl="1"/>
            <a:r>
              <a:rPr lang="is-IS" b="1" dirty="0"/>
              <a:t>4.	Skipulag og hönnun</a:t>
            </a:r>
          </a:p>
          <a:p>
            <a:pPr lvl="1"/>
            <a:r>
              <a:rPr lang="is-IS" b="1" dirty="0"/>
              <a:t>5.	Ferðamannaleiðir</a:t>
            </a:r>
          </a:p>
          <a:p>
            <a:r>
              <a:rPr lang="is-IS" dirty="0"/>
              <a:t>Samhliða þessu skal sjálfbær þróun höfð að leiðarljósi. Einnig skal tekið mið af því að fjármunir nýtist sem best.</a:t>
            </a:r>
          </a:p>
          <a:p>
            <a:endParaRPr lang="is-IS" dirty="0"/>
          </a:p>
        </p:txBody>
      </p:sp>
    </p:spTree>
    <p:extLst>
      <p:ext uri="{BB962C8B-B14F-4D97-AF65-F5344CB8AC3E}">
        <p14:creationId xmlns:p14="http://schemas.microsoft.com/office/powerpoint/2010/main" val="421284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a:extLst>
              <a:ext uri="{FF2B5EF4-FFF2-40B4-BE49-F238E27FC236}">
                <a16:creationId xmlns:a16="http://schemas.microsoft.com/office/drawing/2014/main" id="{24808172-4795-482E-83AB-A2A07774430E}"/>
              </a:ext>
            </a:extLst>
          </p:cNvPr>
          <p:cNvPicPr>
            <a:picLocks noChangeAspect="1"/>
          </p:cNvPicPr>
          <p:nvPr/>
        </p:nvPicPr>
        <p:blipFill>
          <a:blip r:embed="rId2"/>
          <a:stretch>
            <a:fillRect/>
          </a:stretch>
        </p:blipFill>
        <p:spPr>
          <a:xfrm>
            <a:off x="5641848" y="0"/>
            <a:ext cx="3474720" cy="6858000"/>
          </a:xfrm>
          <a:prstGeom prst="rect">
            <a:avLst/>
          </a:prstGeom>
        </p:spPr>
      </p:pic>
      <p:sp>
        <p:nvSpPr>
          <p:cNvPr id="2" name="Titill 1">
            <a:extLst>
              <a:ext uri="{FF2B5EF4-FFF2-40B4-BE49-F238E27FC236}">
                <a16:creationId xmlns:a16="http://schemas.microsoft.com/office/drawing/2014/main" id="{02D87355-F031-45C6-9BA5-E955969629DC}"/>
              </a:ext>
            </a:extLst>
          </p:cNvPr>
          <p:cNvSpPr>
            <a:spLocks noGrp="1"/>
          </p:cNvSpPr>
          <p:nvPr>
            <p:ph type="title"/>
          </p:nvPr>
        </p:nvSpPr>
        <p:spPr>
          <a:xfrm>
            <a:off x="628650" y="822326"/>
            <a:ext cx="5013198" cy="1325563"/>
          </a:xfrm>
        </p:spPr>
        <p:txBody>
          <a:bodyPr>
            <a:normAutofit fontScale="90000"/>
          </a:bodyPr>
          <a:lstStyle/>
          <a:p>
            <a:r>
              <a:rPr lang="is-IS" b="1" dirty="0"/>
              <a:t>Um hverja stefnumótandi áherslu er fjallað á samræmdan hátt</a:t>
            </a:r>
          </a:p>
        </p:txBody>
      </p:sp>
      <p:sp>
        <p:nvSpPr>
          <p:cNvPr id="3" name="Staðgengill efnis 2">
            <a:extLst>
              <a:ext uri="{FF2B5EF4-FFF2-40B4-BE49-F238E27FC236}">
                <a16:creationId xmlns:a16="http://schemas.microsoft.com/office/drawing/2014/main" id="{FF463DF1-49DA-458E-9645-BE321C4C4B89}"/>
              </a:ext>
            </a:extLst>
          </p:cNvPr>
          <p:cNvSpPr>
            <a:spLocks noGrp="1"/>
          </p:cNvSpPr>
          <p:nvPr>
            <p:ph idx="1"/>
          </p:nvPr>
        </p:nvSpPr>
        <p:spPr>
          <a:xfrm>
            <a:off x="628650" y="3063239"/>
            <a:ext cx="7886700" cy="3113723"/>
          </a:xfrm>
        </p:spPr>
        <p:txBody>
          <a:bodyPr/>
          <a:lstStyle/>
          <a:p>
            <a:r>
              <a:rPr lang="is-IS" dirty="0"/>
              <a:t>Helstu áherslur</a:t>
            </a:r>
          </a:p>
          <a:p>
            <a:r>
              <a:rPr lang="is-IS" dirty="0"/>
              <a:t>Langtímasýn</a:t>
            </a:r>
          </a:p>
          <a:p>
            <a:r>
              <a:rPr lang="is-IS" dirty="0"/>
              <a:t>Áhersluatriði</a:t>
            </a:r>
          </a:p>
          <a:p>
            <a:r>
              <a:rPr lang="is-IS" dirty="0"/>
              <a:t>Áhersluverkefni</a:t>
            </a:r>
          </a:p>
          <a:p>
            <a:r>
              <a:rPr lang="is-IS" dirty="0"/>
              <a:t>Afurðir</a:t>
            </a:r>
          </a:p>
          <a:p>
            <a:r>
              <a:rPr lang="is-IS" dirty="0"/>
              <a:t>Mælikvarðar </a:t>
            </a:r>
          </a:p>
        </p:txBody>
      </p:sp>
    </p:spTree>
    <p:extLst>
      <p:ext uri="{BB962C8B-B14F-4D97-AF65-F5344CB8AC3E}">
        <p14:creationId xmlns:p14="http://schemas.microsoft.com/office/powerpoint/2010/main" val="3008875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4353AB2C-4CD0-44AE-A397-313DD824F747}"/>
              </a:ext>
            </a:extLst>
          </p:cNvPr>
          <p:cNvSpPr>
            <a:spLocks noGrp="1"/>
          </p:cNvSpPr>
          <p:nvPr>
            <p:ph type="title"/>
          </p:nvPr>
        </p:nvSpPr>
        <p:spPr/>
        <p:txBody>
          <a:bodyPr>
            <a:normAutofit/>
          </a:bodyPr>
          <a:lstStyle/>
          <a:p>
            <a:r>
              <a:rPr lang="is-IS" b="1" dirty="0"/>
              <a:t>JAFNFRAMT STEFNUMARKANDI ÁHERSLUR RÁÐHERRA</a:t>
            </a:r>
            <a:endParaRPr lang="is-IS" dirty="0"/>
          </a:p>
        </p:txBody>
      </p:sp>
      <p:sp>
        <p:nvSpPr>
          <p:cNvPr id="3" name="Staðgengill efnis 2">
            <a:extLst>
              <a:ext uri="{FF2B5EF4-FFF2-40B4-BE49-F238E27FC236}">
                <a16:creationId xmlns:a16="http://schemas.microsoft.com/office/drawing/2014/main" id="{8BE689E8-62C7-45CC-AEF9-B85BB47BA29D}"/>
              </a:ext>
            </a:extLst>
          </p:cNvPr>
          <p:cNvSpPr>
            <a:spLocks noGrp="1"/>
          </p:cNvSpPr>
          <p:nvPr>
            <p:ph idx="1"/>
          </p:nvPr>
        </p:nvSpPr>
        <p:spPr>
          <a:xfrm>
            <a:off x="428625" y="1825625"/>
            <a:ext cx="8086725" cy="4351338"/>
          </a:xfrm>
        </p:spPr>
        <p:txBody>
          <a:bodyPr>
            <a:normAutofit fontScale="85000" lnSpcReduction="20000"/>
          </a:bodyPr>
          <a:lstStyle/>
          <a:p>
            <a:r>
              <a:rPr lang="is-IS" dirty="0"/>
              <a:t>Þær áherslur sem umhverfis – og auðlindaráðherra leggur til viðbótar þeim almennu áherslum sem lögin leggja upp með eru eftirfarandi:</a:t>
            </a:r>
          </a:p>
          <a:p>
            <a:pPr lvl="1"/>
            <a:r>
              <a:rPr lang="is-IS" dirty="0"/>
              <a:t>Að sérstök áhersla sé á staði og svæði sem eru friðlýst og vernd þeirra minja sem þar eru.</a:t>
            </a:r>
          </a:p>
          <a:p>
            <a:pPr lvl="1"/>
            <a:r>
              <a:rPr lang="is-IS" dirty="0"/>
              <a:t>Að áhersla sé jafnframt á þá staði og svæði sem eru undir miklu álagi vegna ferðamanna og náttúra og minjar hafa látið á sjá.</a:t>
            </a:r>
          </a:p>
          <a:p>
            <a:pPr lvl="1"/>
            <a:r>
              <a:rPr lang="is-IS" dirty="0"/>
              <a:t>Að áhersla sé lögð á eflingu landvörslu sem aðgerðar til verndar náttúru og minja auk eftirlits og þjónustu.</a:t>
            </a:r>
          </a:p>
          <a:p>
            <a:pPr lvl="1"/>
            <a:r>
              <a:rPr lang="is-IS" dirty="0"/>
              <a:t>Að áhersla sé á að útfæra leiðir til stýringar á umferð ferðamanna í þágu verndar náttúru og minja og verði það gert með tilliti til almannaréttar.</a:t>
            </a:r>
          </a:p>
          <a:p>
            <a:pPr lvl="1"/>
            <a:r>
              <a:rPr lang="is-IS" dirty="0"/>
              <a:t>Að áhersla sé á að áætlunin stuðli að aukinni fagmennsku, vandaðri hönnun sem fellur vel að landslagi, bættu skipulagi og góðum vinnubrögðum við uppbyggingu innviða.</a:t>
            </a:r>
          </a:p>
          <a:p>
            <a:pPr lvl="1"/>
            <a:r>
              <a:rPr lang="is-IS" dirty="0"/>
              <a:t>Að unnið sé að langtímasýn, </a:t>
            </a:r>
            <a:r>
              <a:rPr lang="is-IS" dirty="0" err="1"/>
              <a:t>samræmingu</a:t>
            </a:r>
            <a:r>
              <a:rPr lang="is-IS" dirty="0"/>
              <a:t> vinnu og samhæfingu þeirra aðila sem að vernd náttúru og minja koma.</a:t>
            </a:r>
          </a:p>
          <a:p>
            <a:endParaRPr lang="is-IS" dirty="0"/>
          </a:p>
        </p:txBody>
      </p:sp>
    </p:spTree>
    <p:extLst>
      <p:ext uri="{BB962C8B-B14F-4D97-AF65-F5344CB8AC3E}">
        <p14:creationId xmlns:p14="http://schemas.microsoft.com/office/powerpoint/2010/main" val="2421738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4584BD6-B781-4F86-B98E-EE57EF413098}"/>
              </a:ext>
            </a:extLst>
          </p:cNvPr>
          <p:cNvSpPr>
            <a:spLocks noGrp="1"/>
          </p:cNvSpPr>
          <p:nvPr>
            <p:ph type="title"/>
          </p:nvPr>
        </p:nvSpPr>
        <p:spPr/>
        <p:txBody>
          <a:bodyPr/>
          <a:lstStyle/>
          <a:p>
            <a:r>
              <a:rPr lang="is-IS" b="1" dirty="0"/>
              <a:t>1. STÝRING OG SJÁLFBÆR ÞRÓUN</a:t>
            </a:r>
          </a:p>
        </p:txBody>
      </p:sp>
      <p:sp>
        <p:nvSpPr>
          <p:cNvPr id="3" name="Staðgengill efnis 2">
            <a:extLst>
              <a:ext uri="{FF2B5EF4-FFF2-40B4-BE49-F238E27FC236}">
                <a16:creationId xmlns:a16="http://schemas.microsoft.com/office/drawing/2014/main" id="{3CD4D8BC-3481-4EE5-B38F-7BB78B15735D}"/>
              </a:ext>
            </a:extLst>
          </p:cNvPr>
          <p:cNvSpPr>
            <a:spLocks noGrp="1"/>
          </p:cNvSpPr>
          <p:nvPr>
            <p:ph idx="1"/>
          </p:nvPr>
        </p:nvSpPr>
        <p:spPr>
          <a:xfrm>
            <a:off x="628650" y="1690689"/>
            <a:ext cx="7966710" cy="4486274"/>
          </a:xfrm>
        </p:spPr>
        <p:txBody>
          <a:bodyPr>
            <a:normAutofit fontScale="55000" lnSpcReduction="20000"/>
          </a:bodyPr>
          <a:lstStyle/>
          <a:p>
            <a:r>
              <a:rPr lang="is-IS" sz="3500" dirty="0"/>
              <a:t>Skilgreindir verði ákveðnir staðir í öllum landshlutum þar sem faglega verði staðið að uppbyggingu innviða til verndar náttúru og minjum. Jafnframt verði stöðum, þar sem náttúra eða minjar eru sérlega viðkvæm eða innviðir ónógir eða metnir óæskilegir, hlíft við skipulagðri umferð ferðamanna. Áhersla verði lögð á að beina meginþorra ferðmanna á þá áfangastaði í viðkomandi landshluta þar sem unnið er að uppbyggingu innviða og aðstaða og þjónusta er fullnægjandi. </a:t>
            </a:r>
          </a:p>
          <a:p>
            <a:r>
              <a:rPr lang="is-IS" sz="3500" dirty="0"/>
              <a:t>Flokka þarf auðlindir lands í samræmi við stefnu um tegund ferðamennsku með hliðsjón af stjórntækjum á borð við </a:t>
            </a:r>
            <a:r>
              <a:rPr lang="is-IS" sz="3500" dirty="0" err="1"/>
              <a:t>afþreyingarrófið</a:t>
            </a:r>
            <a:r>
              <a:rPr lang="is-IS" sz="3500" dirty="0"/>
              <a:t> (e. </a:t>
            </a:r>
            <a:r>
              <a:rPr lang="is-IS" sz="3500" dirty="0" err="1"/>
              <a:t>recreational</a:t>
            </a:r>
            <a:r>
              <a:rPr lang="is-IS" sz="3500" dirty="0"/>
              <a:t> </a:t>
            </a:r>
            <a:r>
              <a:rPr lang="is-IS" sz="3500" dirty="0" err="1"/>
              <a:t>opportunity</a:t>
            </a:r>
            <a:r>
              <a:rPr lang="is-IS" sz="3500" dirty="0"/>
              <a:t> </a:t>
            </a:r>
            <a:r>
              <a:rPr lang="is-IS" sz="3500" dirty="0" err="1"/>
              <a:t>spectrum</a:t>
            </a:r>
            <a:r>
              <a:rPr lang="is-IS" sz="3500" dirty="0"/>
              <a:t>, ROS). Með því er stefna mótuð um fyrirkomulag uppbyggingar og upplifun ferðamanna.</a:t>
            </a:r>
          </a:p>
          <a:p>
            <a:r>
              <a:rPr lang="is-IS" sz="3500" dirty="0"/>
              <a:t>Á grundvelli stefnumótunar á ferðamannastöðum þarf að leita leiða til að móta viðmið og að hagnýta niðurstöður rannsókna, sérstaklega á þolmörkum, við ákvarðanatöku um uppbyggingu innviða, aðgangsstýringu og merkingar. </a:t>
            </a:r>
          </a:p>
          <a:p>
            <a:r>
              <a:rPr lang="is-IS" sz="3500" dirty="0"/>
              <a:t>Komið verði upp skilvirkari leiðum til stýringar á aðgangi ferðamanna um viðkvæm svæði með hliðsjón af ákvæðum um almannarétt. </a:t>
            </a:r>
          </a:p>
          <a:p>
            <a:r>
              <a:rPr lang="is-IS" sz="3500" b="1" dirty="0"/>
              <a:t>Ýmis áhersluverkefni</a:t>
            </a:r>
          </a:p>
          <a:p>
            <a:endParaRPr lang="is-IS" dirty="0"/>
          </a:p>
        </p:txBody>
      </p:sp>
    </p:spTree>
    <p:extLst>
      <p:ext uri="{BB962C8B-B14F-4D97-AF65-F5344CB8AC3E}">
        <p14:creationId xmlns:p14="http://schemas.microsoft.com/office/powerpoint/2010/main" val="1959242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86C7E0D3-6A16-4A51-ACDC-8350747B920E}"/>
              </a:ext>
            </a:extLst>
          </p:cNvPr>
          <p:cNvSpPr>
            <a:spLocks noGrp="1"/>
          </p:cNvSpPr>
          <p:nvPr>
            <p:ph type="title"/>
          </p:nvPr>
        </p:nvSpPr>
        <p:spPr/>
        <p:txBody>
          <a:bodyPr>
            <a:normAutofit/>
          </a:bodyPr>
          <a:lstStyle/>
          <a:p>
            <a:r>
              <a:rPr lang="is-IS" b="1" dirty="0"/>
              <a:t>2. VERND NÁTTÚRU OG MENNINGARSÖGULEGRA MINJA</a:t>
            </a:r>
            <a:endParaRPr lang="is-IS" dirty="0"/>
          </a:p>
        </p:txBody>
      </p:sp>
      <p:sp>
        <p:nvSpPr>
          <p:cNvPr id="3" name="Staðgengill efnis 2">
            <a:extLst>
              <a:ext uri="{FF2B5EF4-FFF2-40B4-BE49-F238E27FC236}">
                <a16:creationId xmlns:a16="http://schemas.microsoft.com/office/drawing/2014/main" id="{C089D810-D24E-4106-B698-A1101422D8C0}"/>
              </a:ext>
            </a:extLst>
          </p:cNvPr>
          <p:cNvSpPr>
            <a:spLocks noGrp="1"/>
          </p:cNvSpPr>
          <p:nvPr>
            <p:ph idx="1"/>
          </p:nvPr>
        </p:nvSpPr>
        <p:spPr/>
        <p:txBody>
          <a:bodyPr>
            <a:normAutofit fontScale="77500" lnSpcReduction="20000"/>
          </a:bodyPr>
          <a:lstStyle/>
          <a:p>
            <a:r>
              <a:rPr lang="is-IS" dirty="0"/>
              <a:t>Unnið sé að vernd náttúru og menningarsögulegra minja á stöðum sem eru undir álagi vegna ferðamanna. Leita skal leiða til að fyrirbyggja að slíkt álag valdi raski eða skemmdum. Jafnframt er stefnt að því að lagfæra spjöll sem orðið hafa. </a:t>
            </a:r>
          </a:p>
          <a:p>
            <a:r>
              <a:rPr lang="is-IS" dirty="0"/>
              <a:t>Skilgreina þarf umsjónaraðila með ferðamannastöðum og útfæra í hverju umsjónarleg ábyrgð felst. </a:t>
            </a:r>
          </a:p>
          <a:p>
            <a:r>
              <a:rPr lang="is-IS" dirty="0"/>
              <a:t>Meta þarf ástand ferðamannastaða og skoða grundvöll fyrir frekari uppbyggingu sem og uppbyggingu nýrra ferðamannastaða. Meta þarf í hverju tilviki hvort aukin stýring í formi vörslu og reglna geti dregið úr þörf á uppbyggingu efnislegra innviða til verndar náttúru og menningarsögulegum minjum. </a:t>
            </a:r>
          </a:p>
          <a:p>
            <a:r>
              <a:rPr lang="is-IS" dirty="0"/>
              <a:t>Það er grundvallaratriði að nýting ferðaþjónustu og útivistar spilli ekki náttúru og menningarsögulegum minjum, og þar með aðdráttarafli Íslands sem áfangastaðar.  </a:t>
            </a:r>
          </a:p>
          <a:p>
            <a:r>
              <a:rPr lang="is-IS" b="1" dirty="0"/>
              <a:t>Ýmis áhersluverkefni.</a:t>
            </a:r>
          </a:p>
          <a:p>
            <a:endParaRPr lang="is-IS" dirty="0"/>
          </a:p>
        </p:txBody>
      </p:sp>
    </p:spTree>
    <p:extLst>
      <p:ext uri="{BB962C8B-B14F-4D97-AF65-F5344CB8AC3E}">
        <p14:creationId xmlns:p14="http://schemas.microsoft.com/office/powerpoint/2010/main" val="38957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B51147E-74C9-4B02-B883-A2CA11C6E7A2}"/>
              </a:ext>
            </a:extLst>
          </p:cNvPr>
          <p:cNvSpPr>
            <a:spLocks noGrp="1"/>
          </p:cNvSpPr>
          <p:nvPr>
            <p:ph type="title"/>
          </p:nvPr>
        </p:nvSpPr>
        <p:spPr/>
        <p:txBody>
          <a:bodyPr/>
          <a:lstStyle/>
          <a:p>
            <a:r>
              <a:rPr lang="is-IS" b="1" dirty="0"/>
              <a:t>3. Öryggismál</a:t>
            </a:r>
          </a:p>
        </p:txBody>
      </p:sp>
      <p:sp>
        <p:nvSpPr>
          <p:cNvPr id="3" name="Staðgengill efnis 2">
            <a:extLst>
              <a:ext uri="{FF2B5EF4-FFF2-40B4-BE49-F238E27FC236}">
                <a16:creationId xmlns:a16="http://schemas.microsoft.com/office/drawing/2014/main" id="{AA0268EB-BA5B-463C-82BD-B544D19E82B2}"/>
              </a:ext>
            </a:extLst>
          </p:cNvPr>
          <p:cNvSpPr>
            <a:spLocks noGrp="1"/>
          </p:cNvSpPr>
          <p:nvPr>
            <p:ph idx="1"/>
          </p:nvPr>
        </p:nvSpPr>
        <p:spPr>
          <a:xfrm>
            <a:off x="628650" y="1505584"/>
            <a:ext cx="7886700" cy="4987289"/>
          </a:xfrm>
        </p:spPr>
        <p:txBody>
          <a:bodyPr>
            <a:normAutofit fontScale="70000" lnSpcReduction="20000"/>
          </a:bodyPr>
          <a:lstStyle/>
          <a:p>
            <a:r>
              <a:rPr lang="is-IS" dirty="0"/>
              <a:t>Öryggi ferðamanna í náttúrunni verði tryggt eftir fremsta megni og með markvissum aðgerðum dregið úr eða komið í veg fyrir slys á fólki á ferðamannastöðum. Ekki er þó hægt að koma alfarið í veg fyrir slys né heldur hægt að miða uppbyggingu innviða við áhættuhegðun afmarkaðs hóps. </a:t>
            </a:r>
          </a:p>
          <a:p>
            <a:r>
              <a:rPr lang="is-IS" dirty="0"/>
              <a:t>Við uppbyggingu efnislegra innviða verði ávallt fylgt viðeigandi </a:t>
            </a:r>
            <a:r>
              <a:rPr lang="is-IS" dirty="0" err="1"/>
              <a:t>öryggisstöðlum</a:t>
            </a:r>
            <a:r>
              <a:rPr lang="is-IS" dirty="0"/>
              <a:t> og viðmiðum. </a:t>
            </a:r>
          </a:p>
          <a:p>
            <a:r>
              <a:rPr lang="is-IS" dirty="0"/>
              <a:t>Grundvallarreglan er sú að ferðamenn ferðast í náttúru landsins á eigin ábyrgð. </a:t>
            </a:r>
          </a:p>
          <a:p>
            <a:r>
              <a:rPr lang="is-IS" dirty="0"/>
              <a:t>Leitast verði við að ferðamenn virði öryggisráðstafanir, fylgi leiðbeiningum og sýni almenna skynsemi. Þau stefnumótandi sjónarmið varðandi öryggismál sem þarf að leggja til grundvallar eru einkum tvenns konar. Annars vegar að varað sé við hættum, leyndum og ljósum, á ferðamannastöðum. Slík upplýsingagjöf getur m.a. falist í merkingum og landvörslu á viðkomandi stöðum. Hins vegar að setja upp öryggisinnvið þar sem nauðsyn er talin á, hvort sem er til að afmarka slíkar hættur eða beina fólki á tryggan áningarstað. Þessir innviðir skulu uppfylla öryggiskröfur og -staðla vegna slíkra mannvirkja. </a:t>
            </a:r>
          </a:p>
          <a:p>
            <a:r>
              <a:rPr lang="is-IS" b="1" dirty="0"/>
              <a:t>Ýmis áhersluverkefni</a:t>
            </a:r>
          </a:p>
          <a:p>
            <a:pPr marL="0" indent="0">
              <a:buNone/>
            </a:pPr>
            <a:endParaRPr lang="is-IS" dirty="0"/>
          </a:p>
          <a:p>
            <a:endParaRPr lang="is-IS" dirty="0"/>
          </a:p>
        </p:txBody>
      </p:sp>
    </p:spTree>
    <p:extLst>
      <p:ext uri="{BB962C8B-B14F-4D97-AF65-F5344CB8AC3E}">
        <p14:creationId xmlns:p14="http://schemas.microsoft.com/office/powerpoint/2010/main" val="2029630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42F6FEA5-4418-456C-8E7D-4CED9C5BF198}"/>
              </a:ext>
            </a:extLst>
          </p:cNvPr>
          <p:cNvSpPr>
            <a:spLocks noGrp="1"/>
          </p:cNvSpPr>
          <p:nvPr>
            <p:ph type="title"/>
          </p:nvPr>
        </p:nvSpPr>
        <p:spPr/>
        <p:txBody>
          <a:bodyPr/>
          <a:lstStyle/>
          <a:p>
            <a:r>
              <a:rPr lang="is-IS" b="1" dirty="0"/>
              <a:t>4. Skipulag og hönnun</a:t>
            </a:r>
          </a:p>
        </p:txBody>
      </p:sp>
      <p:sp>
        <p:nvSpPr>
          <p:cNvPr id="3" name="Staðgengill efnis 2">
            <a:extLst>
              <a:ext uri="{FF2B5EF4-FFF2-40B4-BE49-F238E27FC236}">
                <a16:creationId xmlns:a16="http://schemas.microsoft.com/office/drawing/2014/main" id="{D93E71BB-78B6-44A6-9854-74C04031CBAB}"/>
              </a:ext>
            </a:extLst>
          </p:cNvPr>
          <p:cNvSpPr>
            <a:spLocks noGrp="1"/>
          </p:cNvSpPr>
          <p:nvPr>
            <p:ph idx="1"/>
          </p:nvPr>
        </p:nvSpPr>
        <p:spPr>
          <a:xfrm>
            <a:off x="628650" y="1591056"/>
            <a:ext cx="7886700" cy="5175504"/>
          </a:xfrm>
        </p:spPr>
        <p:txBody>
          <a:bodyPr>
            <a:normAutofit fontScale="47500" lnSpcReduction="20000"/>
          </a:bodyPr>
          <a:lstStyle/>
          <a:p>
            <a:r>
              <a:rPr lang="is-IS" sz="3600" dirty="0"/>
              <a:t>Að höfðu samráði við viðkomandi stofnanir skilgreini sveitarfélög á hvaða staði í náttúrunni og til hvaða menningarsögulegra minja henti að beina umferð ferðamanna svo og mismunandi hópum ferðamanna. Slík stefnumörkun verði sett fram við gerð aðalskipulags. </a:t>
            </a:r>
          </a:p>
          <a:p>
            <a:r>
              <a:rPr lang="is-IS" sz="3600" dirty="0"/>
              <a:t>Gera þarf átak í deiliskipulagi ferðamannastaða. </a:t>
            </a:r>
          </a:p>
          <a:p>
            <a:r>
              <a:rPr lang="is-IS" sz="3600" dirty="0"/>
              <a:t>Hvað varðar eðli uppbyggingar á stöðum á miðhálendinu og staðsetningu þeirra er miðað við að fylgt verði þeirri stefnumörkun sem sett hefur verið fram í gildandi landsskipulagsstefnu.  </a:t>
            </a:r>
          </a:p>
          <a:p>
            <a:r>
              <a:rPr lang="is-IS" sz="3600" dirty="0"/>
              <a:t>Nauðsynleg mannvirki á ferðamannastöðum til verndar náttúru og menningarsögulegum minjum skulu vera vel hönnuð, falla vel að landslagi, viðkomandi minjum, gildi staðar, staðaranda og styðja við upplifun gesta. Góð ending og lítil viðhaldsþörf einkenni slík mannvirki. Stefnt skuli að því að vel hannaðir innviðir bæti upplifun gesta en þess jafnframt gætt að náttúra, minjar og heildarsvipmót lands séu varin eftir fremsta megni. </a:t>
            </a:r>
          </a:p>
          <a:p>
            <a:r>
              <a:rPr lang="is-IS" sz="3600" dirty="0"/>
              <a:t>Efla þarf fagþekkingu</a:t>
            </a:r>
          </a:p>
          <a:p>
            <a:r>
              <a:rPr lang="is-IS" sz="3600" dirty="0"/>
              <a:t>Stefnumótandi sjónarmið varðandi skipulag og hönnun eru tvíþætt; annars vegar það sem lítur að skilgreiningu ferðamannastaða í skipulagi  og hins vegar hvernig staðið er að hönnun/byggingu innviða á viðkomandi stað. </a:t>
            </a:r>
          </a:p>
          <a:p>
            <a:r>
              <a:rPr lang="is-IS" sz="3600" b="1" dirty="0"/>
              <a:t>Ýmis áhersluverkefni</a:t>
            </a:r>
          </a:p>
          <a:p>
            <a:endParaRPr lang="is-IS" sz="3600" dirty="0"/>
          </a:p>
          <a:p>
            <a:endParaRPr lang="is-IS" dirty="0"/>
          </a:p>
        </p:txBody>
      </p:sp>
    </p:spTree>
    <p:extLst>
      <p:ext uri="{BB962C8B-B14F-4D97-AF65-F5344CB8AC3E}">
        <p14:creationId xmlns:p14="http://schemas.microsoft.com/office/powerpoint/2010/main" val="133447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DAFFFD2-8A8E-417B-9517-A6DB49BEEAC5}"/>
              </a:ext>
            </a:extLst>
          </p:cNvPr>
          <p:cNvSpPr>
            <a:spLocks noGrp="1"/>
          </p:cNvSpPr>
          <p:nvPr>
            <p:ph type="title"/>
          </p:nvPr>
        </p:nvSpPr>
        <p:spPr/>
        <p:txBody>
          <a:bodyPr/>
          <a:lstStyle/>
          <a:p>
            <a:r>
              <a:rPr lang="is-IS" b="1" dirty="0"/>
              <a:t>Umsagnarferli</a:t>
            </a:r>
          </a:p>
        </p:txBody>
      </p:sp>
      <p:sp>
        <p:nvSpPr>
          <p:cNvPr id="3" name="Staðgengill efnis 2">
            <a:extLst>
              <a:ext uri="{FF2B5EF4-FFF2-40B4-BE49-F238E27FC236}">
                <a16:creationId xmlns:a16="http://schemas.microsoft.com/office/drawing/2014/main" id="{BDEED6C5-3BFB-4308-B9F3-0AAAB3685958}"/>
              </a:ext>
            </a:extLst>
          </p:cNvPr>
          <p:cNvSpPr>
            <a:spLocks noGrp="1"/>
          </p:cNvSpPr>
          <p:nvPr>
            <p:ph idx="1"/>
          </p:nvPr>
        </p:nvSpPr>
        <p:spPr/>
        <p:txBody>
          <a:bodyPr/>
          <a:lstStyle/>
          <a:p>
            <a:r>
              <a:rPr lang="is-IS" dirty="0"/>
              <a:t>Hér er til kynningar drög að áætlun sem unnin hefur verið samkvæmt leiðsögn laganna nr20/2016</a:t>
            </a:r>
          </a:p>
          <a:p>
            <a:r>
              <a:rPr lang="is-IS" dirty="0"/>
              <a:t>Hluti af umsagnarferli sem stendur nú yfir þar sem kallað er eftir umsögnum um þessi drög. </a:t>
            </a:r>
          </a:p>
          <a:p>
            <a:r>
              <a:rPr lang="is-IS" dirty="0"/>
              <a:t>Gögn eru aðgengileg á samráðsgátt stjórnarráðsins </a:t>
            </a:r>
            <a:r>
              <a:rPr lang="is-IS" dirty="0">
                <a:hlinkClick r:id="rId2"/>
              </a:rPr>
              <a:t>www.stjornarradid.is</a:t>
            </a:r>
            <a:r>
              <a:rPr lang="is-IS" dirty="0"/>
              <a:t>  </a:t>
            </a:r>
          </a:p>
        </p:txBody>
      </p:sp>
    </p:spTree>
    <p:extLst>
      <p:ext uri="{BB962C8B-B14F-4D97-AF65-F5344CB8AC3E}">
        <p14:creationId xmlns:p14="http://schemas.microsoft.com/office/powerpoint/2010/main" val="661843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F3093BBD-C8F3-4085-A8A0-1D73E13339B4}"/>
              </a:ext>
            </a:extLst>
          </p:cNvPr>
          <p:cNvSpPr>
            <a:spLocks noGrp="1"/>
          </p:cNvSpPr>
          <p:nvPr>
            <p:ph type="title"/>
          </p:nvPr>
        </p:nvSpPr>
        <p:spPr/>
        <p:txBody>
          <a:bodyPr/>
          <a:lstStyle/>
          <a:p>
            <a:r>
              <a:rPr lang="is-IS" b="1" dirty="0"/>
              <a:t>5. Ferðamannaleiðir</a:t>
            </a:r>
          </a:p>
        </p:txBody>
      </p:sp>
      <p:sp>
        <p:nvSpPr>
          <p:cNvPr id="3" name="Staðgengill efnis 2">
            <a:extLst>
              <a:ext uri="{FF2B5EF4-FFF2-40B4-BE49-F238E27FC236}">
                <a16:creationId xmlns:a16="http://schemas.microsoft.com/office/drawing/2014/main" id="{FE8B36B7-EAFA-4B7D-8EB2-4C21D4150A0A}"/>
              </a:ext>
            </a:extLst>
          </p:cNvPr>
          <p:cNvSpPr>
            <a:spLocks noGrp="1"/>
          </p:cNvSpPr>
          <p:nvPr>
            <p:ph idx="1"/>
          </p:nvPr>
        </p:nvSpPr>
        <p:spPr/>
        <p:txBody>
          <a:bodyPr>
            <a:normAutofit/>
          </a:bodyPr>
          <a:lstStyle/>
          <a:p>
            <a:r>
              <a:rPr lang="is-IS" sz="2400" dirty="0"/>
              <a:t>Ferðamannaleiðir, sem í samhengi landsáætlunar eru gönguleiðir, hjólaleiðir og reiðleiðir,  tengja gjarnan saman ólíka staði og kalla á sambærilega hugmyndafræði um innviði vegna álags, öryggismála og upplifunar. Brýnt er að til verði fullnægjandi umgjörð til að hægt sé að skilgreina og taka stefnumótandi ákvarðanir um fyrirkomulag, ábyrgð og stjórnun á ferðamannaleiðum til framtíðar. </a:t>
            </a:r>
          </a:p>
          <a:p>
            <a:r>
              <a:rPr lang="is-IS" sz="2400" dirty="0"/>
              <a:t>Skilgreindar verði ferðamannaleiðir sem tengja saman ferðamannastaði. Í fyrsta áfanga landsáætlunar verður áhersla lögð á gönguleiðir, en reiðleiðir og hjólaleiðir teknar til skoðunar í framhaldinu.</a:t>
            </a:r>
          </a:p>
          <a:p>
            <a:r>
              <a:rPr lang="is-IS" sz="2400" b="1" dirty="0"/>
              <a:t>Ýmis áhersluverkefni</a:t>
            </a:r>
          </a:p>
        </p:txBody>
      </p:sp>
    </p:spTree>
    <p:extLst>
      <p:ext uri="{BB962C8B-B14F-4D97-AF65-F5344CB8AC3E}">
        <p14:creationId xmlns:p14="http://schemas.microsoft.com/office/powerpoint/2010/main" val="2352018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89F3769-4FD5-4B07-AC06-9C83F6DB99B8}"/>
              </a:ext>
            </a:extLst>
          </p:cNvPr>
          <p:cNvSpPr>
            <a:spLocks noGrp="1"/>
          </p:cNvSpPr>
          <p:nvPr>
            <p:ph type="title"/>
          </p:nvPr>
        </p:nvSpPr>
        <p:spPr/>
        <p:txBody>
          <a:bodyPr/>
          <a:lstStyle/>
          <a:p>
            <a:r>
              <a:rPr lang="is-IS" dirty="0"/>
              <a:t>Dæmi um framsetningu í áætluninni</a:t>
            </a:r>
          </a:p>
        </p:txBody>
      </p:sp>
      <p:sp>
        <p:nvSpPr>
          <p:cNvPr id="3" name="Staðgengill efnis 2">
            <a:extLst>
              <a:ext uri="{FF2B5EF4-FFF2-40B4-BE49-F238E27FC236}">
                <a16:creationId xmlns:a16="http://schemas.microsoft.com/office/drawing/2014/main" id="{FFD8E956-D9B5-45A2-95C9-84686DFFD60B}"/>
              </a:ext>
            </a:extLst>
          </p:cNvPr>
          <p:cNvSpPr>
            <a:spLocks noGrp="1"/>
          </p:cNvSpPr>
          <p:nvPr>
            <p:ph idx="1"/>
          </p:nvPr>
        </p:nvSpPr>
        <p:spPr/>
        <p:txBody>
          <a:bodyPr/>
          <a:lstStyle/>
          <a:p>
            <a:r>
              <a:rPr lang="is-IS" b="1" dirty="0"/>
              <a:t>Markmið</a:t>
            </a:r>
            <a:r>
              <a:rPr lang="is-IS" dirty="0"/>
              <a:t>: Markmið um skipulag og hönnun</a:t>
            </a:r>
          </a:p>
          <a:p>
            <a:r>
              <a:rPr lang="is-IS" b="1" dirty="0"/>
              <a:t>Áhersluatriði</a:t>
            </a:r>
            <a:r>
              <a:rPr lang="is-IS" dirty="0"/>
              <a:t>: Fagþekking</a:t>
            </a:r>
          </a:p>
          <a:p>
            <a:r>
              <a:rPr lang="is-IS" b="1" dirty="0"/>
              <a:t>Áhersluverkefni: </a:t>
            </a:r>
            <a:r>
              <a:rPr lang="is-IS" dirty="0"/>
              <a:t>Fagþekkingu á sviði innviðauppbyggingar verði efld, ekki síst þegar náttúran sjálf er efniviður, svo sem í stígagerð og hleðsluvinnu. Einnig verði þekkingunni miðlað til hlutaðeigandi umsjónaraðila. [Innleiðing 2018-2020]</a:t>
            </a:r>
          </a:p>
          <a:p>
            <a:endParaRPr lang="is-IS" dirty="0"/>
          </a:p>
          <a:p>
            <a:endParaRPr lang="is-IS" dirty="0"/>
          </a:p>
        </p:txBody>
      </p:sp>
      <p:pic>
        <p:nvPicPr>
          <p:cNvPr id="4" name="Mynd 3">
            <a:extLst>
              <a:ext uri="{FF2B5EF4-FFF2-40B4-BE49-F238E27FC236}">
                <a16:creationId xmlns:a16="http://schemas.microsoft.com/office/drawing/2014/main" id="{82817BD7-0DFA-4C7C-8657-A4DC45349C29}"/>
              </a:ext>
            </a:extLst>
          </p:cNvPr>
          <p:cNvPicPr>
            <a:picLocks noChangeAspect="1"/>
          </p:cNvPicPr>
          <p:nvPr/>
        </p:nvPicPr>
        <p:blipFill>
          <a:blip r:embed="rId2"/>
          <a:stretch>
            <a:fillRect/>
          </a:stretch>
        </p:blipFill>
        <p:spPr>
          <a:xfrm>
            <a:off x="1001824" y="5388286"/>
            <a:ext cx="7664594" cy="1104588"/>
          </a:xfrm>
          <a:prstGeom prst="rect">
            <a:avLst/>
          </a:prstGeom>
        </p:spPr>
      </p:pic>
    </p:spTree>
    <p:extLst>
      <p:ext uri="{BB962C8B-B14F-4D97-AF65-F5344CB8AC3E}">
        <p14:creationId xmlns:p14="http://schemas.microsoft.com/office/powerpoint/2010/main" val="2493047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a:extLst>
              <a:ext uri="{FF2B5EF4-FFF2-40B4-BE49-F238E27FC236}">
                <a16:creationId xmlns:a16="http://schemas.microsoft.com/office/drawing/2014/main" id="{92641624-E0DA-4D8A-A0A0-6031751F07B2}"/>
              </a:ext>
            </a:extLst>
          </p:cNvPr>
          <p:cNvPicPr>
            <a:picLocks noChangeAspect="1"/>
          </p:cNvPicPr>
          <p:nvPr/>
        </p:nvPicPr>
        <p:blipFill>
          <a:blip r:embed="rId2"/>
          <a:stretch>
            <a:fillRect/>
          </a:stretch>
        </p:blipFill>
        <p:spPr>
          <a:xfrm>
            <a:off x="21946" y="585216"/>
            <a:ext cx="9122054" cy="5701284"/>
          </a:xfrm>
          <a:prstGeom prst="rect">
            <a:avLst/>
          </a:prstGeom>
        </p:spPr>
      </p:pic>
      <p:sp>
        <p:nvSpPr>
          <p:cNvPr id="2" name="Titill 1">
            <a:extLst>
              <a:ext uri="{FF2B5EF4-FFF2-40B4-BE49-F238E27FC236}">
                <a16:creationId xmlns:a16="http://schemas.microsoft.com/office/drawing/2014/main" id="{182D2E78-8D81-4D06-B6EB-57C03B5D3A5D}"/>
              </a:ext>
            </a:extLst>
          </p:cNvPr>
          <p:cNvSpPr>
            <a:spLocks noGrp="1"/>
          </p:cNvSpPr>
          <p:nvPr>
            <p:ph type="title"/>
          </p:nvPr>
        </p:nvSpPr>
        <p:spPr/>
        <p:txBody>
          <a:bodyPr/>
          <a:lstStyle/>
          <a:p>
            <a:pPr algn="ctr"/>
            <a:r>
              <a:rPr lang="is-IS" dirty="0">
                <a:solidFill>
                  <a:schemeClr val="bg1"/>
                </a:solidFill>
              </a:rPr>
              <a:t>VERKEFNAÁÆTLUN 2018-2020</a:t>
            </a:r>
            <a:endParaRPr lang="is-IS" dirty="0"/>
          </a:p>
        </p:txBody>
      </p:sp>
    </p:spTree>
    <p:extLst>
      <p:ext uri="{BB962C8B-B14F-4D97-AF65-F5344CB8AC3E}">
        <p14:creationId xmlns:p14="http://schemas.microsoft.com/office/powerpoint/2010/main" val="95824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263C4A2-77E4-4267-BABD-85B211CF5906}"/>
              </a:ext>
            </a:extLst>
          </p:cNvPr>
          <p:cNvSpPr>
            <a:spLocks noGrp="1"/>
          </p:cNvSpPr>
          <p:nvPr>
            <p:ph type="title"/>
          </p:nvPr>
        </p:nvSpPr>
        <p:spPr/>
        <p:txBody>
          <a:bodyPr/>
          <a:lstStyle/>
          <a:p>
            <a:r>
              <a:rPr lang="is-IS" b="1" dirty="0"/>
              <a:t>Verkefnaáætlun 2018-2020</a:t>
            </a:r>
          </a:p>
        </p:txBody>
      </p:sp>
      <p:sp>
        <p:nvSpPr>
          <p:cNvPr id="3" name="Staðgengill efnis 2">
            <a:extLst>
              <a:ext uri="{FF2B5EF4-FFF2-40B4-BE49-F238E27FC236}">
                <a16:creationId xmlns:a16="http://schemas.microsoft.com/office/drawing/2014/main" id="{3A2C1C33-A46B-4FF5-B367-6D64B7E2ABD8}"/>
              </a:ext>
            </a:extLst>
          </p:cNvPr>
          <p:cNvSpPr>
            <a:spLocks noGrp="1"/>
          </p:cNvSpPr>
          <p:nvPr>
            <p:ph idx="1"/>
          </p:nvPr>
        </p:nvSpPr>
        <p:spPr>
          <a:xfrm>
            <a:off x="628650" y="1690689"/>
            <a:ext cx="7886700" cy="4486274"/>
          </a:xfrm>
        </p:spPr>
        <p:txBody>
          <a:bodyPr>
            <a:normAutofit fontScale="70000" lnSpcReduction="20000"/>
          </a:bodyPr>
          <a:lstStyle/>
          <a:p>
            <a:r>
              <a:rPr lang="is-IS" dirty="0"/>
              <a:t>Drög að helstu áhersluverkefnum landsáætlunar vegna áranna 2018-2020. Þessi þriggja ára verkefnaáætlun er sett fram samhliða fyrstu 12 ára stefnumarkandi landsáætlun. </a:t>
            </a:r>
          </a:p>
          <a:p>
            <a:r>
              <a:rPr lang="is-IS" dirty="0"/>
              <a:t>Gerð grein fyrir því fjármagni sem ráðstafað hefur verið til áætlunarinnar.</a:t>
            </a:r>
          </a:p>
          <a:p>
            <a:r>
              <a:rPr lang="is-IS" dirty="0"/>
              <a:t>Tekist er á við gríðarlega, uppsafnaða þörf fyrir innviðauppbyggingu á ferðamannastöðum, -leiðum og -svæðum og inni í því aukin landvarsla. Lagt til að meginþorri fjármuna landsáætlunar næstu þrjú árin renni til slíkra verkefna. Jafnframt er vaxandi þörf á fjármagni til viðhalds og rekstrar þeirra innviða sem byggðir hafa verið. </a:t>
            </a:r>
          </a:p>
          <a:p>
            <a:r>
              <a:rPr lang="is-IS" dirty="0"/>
              <a:t>Vert er að taka fram að með þessum tillögum og fjármagni, er einungis hægt að koma til móts við </a:t>
            </a:r>
            <a:r>
              <a:rPr lang="is-IS" u="sng" dirty="0"/>
              <a:t>takmarkaðan hluta þeirra staða </a:t>
            </a:r>
            <a:r>
              <a:rPr lang="is-IS" dirty="0"/>
              <a:t>og verkefna sem óskað var eftir og verkefnisstjórn telur þörf á. Jafnframt er einungis hægt að ráðast í </a:t>
            </a:r>
            <a:r>
              <a:rPr lang="is-IS" u="sng" dirty="0"/>
              <a:t>takmarkaðan hluta nauðsynlegra innviðaverkefna á nær öllum þeim stöðum sem áhersla er lögð á</a:t>
            </a:r>
            <a:r>
              <a:rPr lang="is-IS" dirty="0"/>
              <a:t>, </a:t>
            </a:r>
            <a:r>
              <a:rPr lang="is-IS" u="sng" dirty="0"/>
              <a:t>svo og landvörslu</a:t>
            </a:r>
            <a:r>
              <a:rPr lang="is-IS" dirty="0"/>
              <a:t>. Þessi verkefni </a:t>
            </a:r>
            <a:r>
              <a:rPr lang="is-IS" u="sng" dirty="0"/>
              <a:t>munu því ekki ljúka uppbyggingu staða</a:t>
            </a:r>
            <a:r>
              <a:rPr lang="is-IS" dirty="0"/>
              <a:t>, heldur ná einungis til mjög afmarkaðra innviða innan viðkomandi staðar.    </a:t>
            </a:r>
          </a:p>
          <a:p>
            <a:endParaRPr lang="is-IS" dirty="0"/>
          </a:p>
        </p:txBody>
      </p:sp>
    </p:spTree>
    <p:extLst>
      <p:ext uri="{BB962C8B-B14F-4D97-AF65-F5344CB8AC3E}">
        <p14:creationId xmlns:p14="http://schemas.microsoft.com/office/powerpoint/2010/main" val="158796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18DEBB1E-D2E1-4F25-BCDF-17638FDBC9D7}"/>
              </a:ext>
            </a:extLst>
          </p:cNvPr>
          <p:cNvSpPr>
            <a:spLocks noGrp="1"/>
          </p:cNvSpPr>
          <p:nvPr>
            <p:ph type="title"/>
          </p:nvPr>
        </p:nvSpPr>
        <p:spPr/>
        <p:txBody>
          <a:bodyPr/>
          <a:lstStyle/>
          <a:p>
            <a:r>
              <a:rPr lang="is-IS" b="1" dirty="0"/>
              <a:t>Gagnasöfnun til undirbúnings verkefnaáætlunar</a:t>
            </a:r>
          </a:p>
        </p:txBody>
      </p:sp>
      <p:sp>
        <p:nvSpPr>
          <p:cNvPr id="3" name="Staðgengill efnis 2">
            <a:extLst>
              <a:ext uri="{FF2B5EF4-FFF2-40B4-BE49-F238E27FC236}">
                <a16:creationId xmlns:a16="http://schemas.microsoft.com/office/drawing/2014/main" id="{BE75B5FB-E9CB-4057-9070-C5190D648B7B}"/>
              </a:ext>
            </a:extLst>
          </p:cNvPr>
          <p:cNvSpPr>
            <a:spLocks noGrp="1"/>
          </p:cNvSpPr>
          <p:nvPr>
            <p:ph idx="1"/>
          </p:nvPr>
        </p:nvSpPr>
        <p:spPr>
          <a:xfrm>
            <a:off x="628650" y="1785257"/>
            <a:ext cx="7886700" cy="4707616"/>
          </a:xfrm>
        </p:spPr>
        <p:txBody>
          <a:bodyPr>
            <a:normAutofit fontScale="70000" lnSpcReduction="20000"/>
          </a:bodyPr>
          <a:lstStyle/>
          <a:p>
            <a:r>
              <a:rPr lang="is-IS" dirty="0"/>
              <a:t>Gögnum var safnað 2017 frá stofnunum sem bera umsjónarlega ábyrgð á landi og sinna náttúruvernd og/eða minjavörslu, sem og sveitarfélögum.</a:t>
            </a:r>
          </a:p>
          <a:p>
            <a:r>
              <a:rPr lang="is-IS" dirty="0"/>
              <a:t>Voru aðilar beðnir um að tilnefna ferðamannastaði í sinni umsjá og óska þannig eftir aðild að landsáætlun. Eins voru þeir beðnir um að leggja til verkefni á viðkomandi stað til verndar náttúru- og/eða menningarsögulegum minjum, lýsa því stuttlega, fjalla um stöðu skipulagsmála, áætla kostnað vegna einstakra verkliða og loks forgangsraða verkefnum.</a:t>
            </a:r>
          </a:p>
          <a:p>
            <a:r>
              <a:rPr lang="is-IS" dirty="0"/>
              <a:t>Tillögur stofnana voru tæplega 200 talsins.</a:t>
            </a:r>
          </a:p>
          <a:p>
            <a:r>
              <a:rPr lang="is-IS" dirty="0"/>
              <a:t>Sambandi íslenskra sveitarfélaga safnaði saman gögnum frá sveitarfélögum. Tæplega 50 sveitarfélög skiluðu inn yfir 400 tillögum að stöðum og nutu sveitarfélögin oft liðsinnis landshlutasamtaka í þeirri vinnu. Einkaaðilar tilnefndu staði í gegnum sveitarfélög.</a:t>
            </a:r>
          </a:p>
          <a:p>
            <a:r>
              <a:rPr lang="is-IS" dirty="0"/>
              <a:t>Eitthvað var um að tilnefndir væru staðir sem ekki féllu að lögum um landsáætlun og eins sumar verkefnatillögur. </a:t>
            </a:r>
          </a:p>
          <a:p>
            <a:r>
              <a:rPr lang="is-IS" dirty="0"/>
              <a:t>Fjárþörf margföld miðað við það sem er til ráðstöfunar. </a:t>
            </a:r>
          </a:p>
          <a:p>
            <a:pPr marL="0" indent="0">
              <a:buNone/>
            </a:pPr>
            <a:endParaRPr lang="is-IS" dirty="0"/>
          </a:p>
          <a:p>
            <a:pPr marL="0" indent="0">
              <a:buNone/>
            </a:pPr>
            <a:endParaRPr lang="is-IS" dirty="0"/>
          </a:p>
        </p:txBody>
      </p:sp>
    </p:spTree>
    <p:extLst>
      <p:ext uri="{BB962C8B-B14F-4D97-AF65-F5344CB8AC3E}">
        <p14:creationId xmlns:p14="http://schemas.microsoft.com/office/powerpoint/2010/main" val="3614910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b="1" dirty="0"/>
              <a:t>Stofnanir, sveitarfélög og </a:t>
            </a:r>
            <a:r>
              <a:rPr lang="is-IS" b="1" dirty="0" err="1"/>
              <a:t>einkaðilar</a:t>
            </a:r>
            <a:endParaRPr lang="is-IS" b="1" dirty="0"/>
          </a:p>
        </p:txBody>
      </p:sp>
      <p:sp>
        <p:nvSpPr>
          <p:cNvPr id="3" name="Content Placeholder 2"/>
          <p:cNvSpPr>
            <a:spLocks noGrp="1"/>
          </p:cNvSpPr>
          <p:nvPr>
            <p:ph idx="1"/>
          </p:nvPr>
        </p:nvSpPr>
        <p:spPr>
          <a:xfrm>
            <a:off x="628650" y="1424763"/>
            <a:ext cx="7886700" cy="4752200"/>
          </a:xfrm>
        </p:spPr>
        <p:txBody>
          <a:bodyPr>
            <a:noAutofit/>
          </a:bodyPr>
          <a:lstStyle/>
          <a:p>
            <a:pPr marL="0" indent="0">
              <a:buNone/>
            </a:pPr>
            <a:r>
              <a:rPr lang="is-IS" sz="2000" dirty="0"/>
              <a:t>Ábyrgð á svæðum og verkefnum er á herðum ýmissa stofnana, auk sveitarfélaga og einkaaðila. </a:t>
            </a:r>
          </a:p>
          <a:p>
            <a:r>
              <a:rPr lang="is-IS" sz="2000" dirty="0"/>
              <a:t>Umhverfisstofnun</a:t>
            </a:r>
          </a:p>
          <a:p>
            <a:r>
              <a:rPr lang="is-IS" sz="2000" dirty="0"/>
              <a:t>Minjastofnun</a:t>
            </a:r>
          </a:p>
          <a:p>
            <a:r>
              <a:rPr lang="is-IS" sz="2000" dirty="0"/>
              <a:t>Þjóðminjasafnið</a:t>
            </a:r>
          </a:p>
          <a:p>
            <a:r>
              <a:rPr lang="is-IS" sz="2000" dirty="0"/>
              <a:t>Vatnajökulsþjóðgarður</a:t>
            </a:r>
          </a:p>
          <a:p>
            <a:r>
              <a:rPr lang="is-IS" sz="2000" dirty="0"/>
              <a:t>Þjóðgarðurinn á Þingvöllum</a:t>
            </a:r>
          </a:p>
          <a:p>
            <a:r>
              <a:rPr lang="is-IS" sz="2000" dirty="0"/>
              <a:t>Skógræktin</a:t>
            </a:r>
          </a:p>
          <a:p>
            <a:r>
              <a:rPr lang="is-IS" sz="2000" dirty="0"/>
              <a:t>Landgræðsla ríkisins</a:t>
            </a:r>
          </a:p>
          <a:p>
            <a:r>
              <a:rPr lang="is-IS" sz="2000" dirty="0"/>
              <a:t>Forsætisráðuneytið (þjóðlendur)</a:t>
            </a:r>
          </a:p>
          <a:p>
            <a:r>
              <a:rPr lang="is-IS" sz="2000" dirty="0"/>
              <a:t>Ríkiseignir (aðrar ríkisjarðir)</a:t>
            </a:r>
          </a:p>
          <a:p>
            <a:r>
              <a:rPr lang="is-IS" sz="2000" dirty="0"/>
              <a:t>Sveitarfélög og einkaaðilar – skipulagt í gegnum SÍS</a:t>
            </a:r>
          </a:p>
        </p:txBody>
      </p:sp>
    </p:spTree>
    <p:extLst>
      <p:ext uri="{BB962C8B-B14F-4D97-AF65-F5344CB8AC3E}">
        <p14:creationId xmlns:p14="http://schemas.microsoft.com/office/powerpoint/2010/main" val="156161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aðgengill efnis 3">
            <a:extLst>
              <a:ext uri="{FF2B5EF4-FFF2-40B4-BE49-F238E27FC236}">
                <a16:creationId xmlns:a16="http://schemas.microsoft.com/office/drawing/2014/main" id="{BF97C360-A74E-4153-A0A8-419B8752BE5F}"/>
              </a:ext>
            </a:extLst>
          </p:cNvPr>
          <p:cNvPicPr>
            <a:picLocks noGrp="1" noChangeAspect="1"/>
          </p:cNvPicPr>
          <p:nvPr>
            <p:ph idx="1"/>
          </p:nvPr>
        </p:nvPicPr>
        <p:blipFill>
          <a:blip r:embed="rId2"/>
          <a:stretch>
            <a:fillRect/>
          </a:stretch>
        </p:blipFill>
        <p:spPr>
          <a:xfrm>
            <a:off x="251864" y="393405"/>
            <a:ext cx="8775178" cy="5773448"/>
          </a:xfrm>
          <a:prstGeom prst="rect">
            <a:avLst/>
          </a:prstGeom>
        </p:spPr>
      </p:pic>
    </p:spTree>
    <p:extLst>
      <p:ext uri="{BB962C8B-B14F-4D97-AF65-F5344CB8AC3E}">
        <p14:creationId xmlns:p14="http://schemas.microsoft.com/office/powerpoint/2010/main" val="2363638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54ACE5C-8C5B-4AD6-8E7B-8ADCE43F6FF1}"/>
              </a:ext>
            </a:extLst>
          </p:cNvPr>
          <p:cNvSpPr>
            <a:spLocks noGrp="1"/>
          </p:cNvSpPr>
          <p:nvPr>
            <p:ph type="title"/>
          </p:nvPr>
        </p:nvSpPr>
        <p:spPr/>
        <p:txBody>
          <a:bodyPr>
            <a:normAutofit/>
          </a:bodyPr>
          <a:lstStyle/>
          <a:p>
            <a:r>
              <a:rPr lang="is-IS" sz="3100" b="1" dirty="0"/>
              <a:t>Helstu þættir sem verkefnisstjórn lagði til grundvallar við sitt mat og forgangsröðun</a:t>
            </a:r>
            <a:endParaRPr lang="is-IS" b="1" dirty="0"/>
          </a:p>
        </p:txBody>
      </p:sp>
      <p:sp>
        <p:nvSpPr>
          <p:cNvPr id="3" name="Staðgengill efnis 2">
            <a:extLst>
              <a:ext uri="{FF2B5EF4-FFF2-40B4-BE49-F238E27FC236}">
                <a16:creationId xmlns:a16="http://schemas.microsoft.com/office/drawing/2014/main" id="{A944AF05-121A-46FF-86D0-3816A241D68B}"/>
              </a:ext>
            </a:extLst>
          </p:cNvPr>
          <p:cNvSpPr>
            <a:spLocks noGrp="1"/>
          </p:cNvSpPr>
          <p:nvPr>
            <p:ph idx="1"/>
          </p:nvPr>
        </p:nvSpPr>
        <p:spPr>
          <a:xfrm>
            <a:off x="374904" y="1545336"/>
            <a:ext cx="8502396" cy="5169789"/>
          </a:xfrm>
        </p:spPr>
        <p:txBody>
          <a:bodyPr>
            <a:normAutofit fontScale="55000" lnSpcReduction="20000"/>
          </a:bodyPr>
          <a:lstStyle/>
          <a:p>
            <a:pPr lvl="0">
              <a:lnSpc>
                <a:spcPct val="120000"/>
              </a:lnSpc>
              <a:spcBef>
                <a:spcPts val="0"/>
              </a:spcBef>
            </a:pPr>
            <a:r>
              <a:rPr lang="is-IS" sz="2900" b="1" i="1" dirty="0"/>
              <a:t>Er viðkomandi staður friðlýstur eða nýtur annarskonar verndar?: </a:t>
            </a:r>
          </a:p>
          <a:p>
            <a:pPr marL="0" lvl="0" indent="0">
              <a:lnSpc>
                <a:spcPct val="120000"/>
              </a:lnSpc>
              <a:spcBef>
                <a:spcPts val="0"/>
              </a:spcBef>
              <a:buNone/>
            </a:pPr>
            <a:r>
              <a:rPr lang="is-IS" sz="2900" dirty="0"/>
              <a:t>Friðlýstar náttúru- og menningarminjar njóta almennt forgangs.</a:t>
            </a:r>
          </a:p>
          <a:p>
            <a:pPr lvl="0">
              <a:lnSpc>
                <a:spcPct val="120000"/>
              </a:lnSpc>
              <a:spcBef>
                <a:spcPts val="0"/>
              </a:spcBef>
            </a:pPr>
            <a:r>
              <a:rPr lang="is-IS" sz="2900" b="1" i="1" dirty="0"/>
              <a:t>Hvar viðkomandi friðlýstur staður var skilgreindur á „rauðlista“ UST?:</a:t>
            </a:r>
            <a:endParaRPr lang="is-IS" sz="2900" b="1" dirty="0"/>
          </a:p>
          <a:p>
            <a:pPr marL="0" indent="0">
              <a:lnSpc>
                <a:spcPct val="120000"/>
              </a:lnSpc>
              <a:spcBef>
                <a:spcPts val="0"/>
              </a:spcBef>
              <a:buNone/>
            </a:pPr>
            <a:r>
              <a:rPr lang="is-IS" sz="2900" dirty="0"/>
              <a:t>Ef staður er rauður eða appelsínugulur á listanum vegna ferðamennsku nýtur hann forgangs.</a:t>
            </a:r>
          </a:p>
          <a:p>
            <a:pPr lvl="0">
              <a:lnSpc>
                <a:spcPct val="120000"/>
              </a:lnSpc>
              <a:spcBef>
                <a:spcPts val="0"/>
              </a:spcBef>
            </a:pPr>
            <a:r>
              <a:rPr lang="is-IS" sz="2900" b="1" i="1" dirty="0"/>
              <a:t>Hversu viðkvæmt er svæðið eða hefur það þegar látið á sjá?:</a:t>
            </a:r>
            <a:endParaRPr lang="is-IS" sz="2900" b="1" dirty="0"/>
          </a:p>
          <a:p>
            <a:pPr marL="0" indent="0">
              <a:lnSpc>
                <a:spcPct val="120000"/>
              </a:lnSpc>
              <a:spcBef>
                <a:spcPts val="0"/>
              </a:spcBef>
              <a:buNone/>
            </a:pPr>
            <a:r>
              <a:rPr lang="is-IS" sz="2900" dirty="0"/>
              <a:t>Ef viðkomandi staður er á sérstaklega viðkvæmum stað til dæmis með tilliti til gróðurfars eða vegna viðkvæmra minja nýtur hann forgangs.</a:t>
            </a:r>
          </a:p>
          <a:p>
            <a:pPr lvl="0">
              <a:lnSpc>
                <a:spcPct val="120000"/>
              </a:lnSpc>
              <a:spcBef>
                <a:spcPts val="0"/>
              </a:spcBef>
            </a:pPr>
            <a:r>
              <a:rPr lang="is-IS" sz="2900" b="1" i="1" dirty="0"/>
              <a:t>Hver var forgangsröðun viðkomandi umsjónaraðila?:</a:t>
            </a:r>
            <a:endParaRPr lang="is-IS" sz="2900" b="1" dirty="0"/>
          </a:p>
          <a:p>
            <a:pPr marL="0" indent="0">
              <a:lnSpc>
                <a:spcPct val="120000"/>
              </a:lnSpc>
              <a:spcBef>
                <a:spcPts val="0"/>
              </a:spcBef>
              <a:buNone/>
            </a:pPr>
            <a:r>
              <a:rPr lang="is-IS" sz="2900" dirty="0"/>
              <a:t>Miklu skipti hvernig viðkomandi umsjónaraðili forgangsraðaði viðkomandi stað, ekki síst þar sem ekki eru fjármunir til að styrkja nema hluta þeirra staða sem tilnefndir voru. </a:t>
            </a:r>
          </a:p>
          <a:p>
            <a:pPr lvl="0">
              <a:lnSpc>
                <a:spcPct val="120000"/>
              </a:lnSpc>
              <a:spcBef>
                <a:spcPts val="0"/>
              </a:spcBef>
            </a:pPr>
            <a:r>
              <a:rPr lang="is-IS" sz="2900" b="1" i="1" dirty="0"/>
              <a:t>Er svæðið þegar undir álagi ferðamanna og skiptir það máli fyrir ferðaþjónustu?:</a:t>
            </a:r>
            <a:endParaRPr lang="is-IS" sz="2900" b="1" dirty="0"/>
          </a:p>
          <a:p>
            <a:pPr marL="0" indent="0">
              <a:lnSpc>
                <a:spcPct val="120000"/>
              </a:lnSpc>
              <a:spcBef>
                <a:spcPts val="0"/>
              </a:spcBef>
              <a:buNone/>
            </a:pPr>
            <a:r>
              <a:rPr lang="is-IS" sz="2900" dirty="0"/>
              <a:t>Litið var til þess álags sem viðkomandi staður er þegar undir vegna ferðamanna. Mikil uppsöfnuð þörf er á innviðum á mörgum fjölsóttum stöðum. Víða hefur einnig verið töluvert gert undanfarin ár og var litið til þess við forgagnsröðun hvort hægt væri að ná betur utan um slíka staði og verkefni innan þeirra.</a:t>
            </a:r>
          </a:p>
          <a:p>
            <a:pPr lvl="0">
              <a:lnSpc>
                <a:spcPct val="120000"/>
              </a:lnSpc>
              <a:spcBef>
                <a:spcPts val="0"/>
              </a:spcBef>
            </a:pPr>
            <a:r>
              <a:rPr lang="is-IS" sz="2900" b="1" i="1" dirty="0"/>
              <a:t>Dreifing milli landshluta: </a:t>
            </a:r>
            <a:endParaRPr lang="is-IS" sz="2900" b="1" dirty="0"/>
          </a:p>
          <a:p>
            <a:pPr marL="0" indent="0">
              <a:lnSpc>
                <a:spcPct val="120000"/>
              </a:lnSpc>
              <a:spcBef>
                <a:spcPts val="0"/>
              </a:spcBef>
              <a:buNone/>
            </a:pPr>
            <a:r>
              <a:rPr lang="is-IS" sz="2900" dirty="0"/>
              <a:t>Við forgangsröðun var litið til dreifingar verkefna um landið, en þó með hliðsjón af dreifingu álags. </a:t>
            </a:r>
          </a:p>
          <a:p>
            <a:endParaRPr lang="is-IS" dirty="0"/>
          </a:p>
        </p:txBody>
      </p:sp>
    </p:spTree>
    <p:extLst>
      <p:ext uri="{BB962C8B-B14F-4D97-AF65-F5344CB8AC3E}">
        <p14:creationId xmlns:p14="http://schemas.microsoft.com/office/powerpoint/2010/main" val="724114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54ACE5C-8C5B-4AD6-8E7B-8ADCE43F6FF1}"/>
              </a:ext>
            </a:extLst>
          </p:cNvPr>
          <p:cNvSpPr>
            <a:spLocks noGrp="1"/>
          </p:cNvSpPr>
          <p:nvPr>
            <p:ph type="title"/>
          </p:nvPr>
        </p:nvSpPr>
        <p:spPr>
          <a:xfrm>
            <a:off x="628650" y="365127"/>
            <a:ext cx="7886700" cy="568324"/>
          </a:xfrm>
        </p:spPr>
        <p:txBody>
          <a:bodyPr>
            <a:normAutofit/>
          </a:bodyPr>
          <a:lstStyle/>
          <a:p>
            <a:r>
              <a:rPr lang="is-IS" sz="3100" dirty="0"/>
              <a:t>Frh.</a:t>
            </a:r>
            <a:endParaRPr lang="is-IS" dirty="0"/>
          </a:p>
        </p:txBody>
      </p:sp>
      <p:sp>
        <p:nvSpPr>
          <p:cNvPr id="3" name="Staðgengill efnis 2">
            <a:extLst>
              <a:ext uri="{FF2B5EF4-FFF2-40B4-BE49-F238E27FC236}">
                <a16:creationId xmlns:a16="http://schemas.microsoft.com/office/drawing/2014/main" id="{A944AF05-121A-46FF-86D0-3816A241D68B}"/>
              </a:ext>
            </a:extLst>
          </p:cNvPr>
          <p:cNvSpPr>
            <a:spLocks noGrp="1"/>
          </p:cNvSpPr>
          <p:nvPr>
            <p:ph idx="1"/>
          </p:nvPr>
        </p:nvSpPr>
        <p:spPr>
          <a:xfrm>
            <a:off x="628650" y="1123950"/>
            <a:ext cx="7886700" cy="5555523"/>
          </a:xfrm>
        </p:spPr>
        <p:txBody>
          <a:bodyPr>
            <a:normAutofit fontScale="32500" lnSpcReduction="20000"/>
          </a:bodyPr>
          <a:lstStyle/>
          <a:p>
            <a:pPr lvl="0">
              <a:lnSpc>
                <a:spcPct val="120000"/>
              </a:lnSpc>
              <a:spcBef>
                <a:spcPts val="0"/>
              </a:spcBef>
            </a:pPr>
            <a:r>
              <a:rPr lang="is-IS" sz="4800" b="1" i="1" dirty="0"/>
              <a:t>Umfang verkefna:</a:t>
            </a:r>
            <a:endParaRPr lang="is-IS" sz="4800" b="1" dirty="0"/>
          </a:p>
          <a:p>
            <a:pPr marL="0" indent="0">
              <a:lnSpc>
                <a:spcPct val="120000"/>
              </a:lnSpc>
              <a:spcBef>
                <a:spcPts val="0"/>
              </a:spcBef>
              <a:buNone/>
            </a:pPr>
            <a:r>
              <a:rPr lang="is-IS" sz="4800" dirty="0"/>
              <a:t>Staðir þar sem mjög lítil innviðaverkefni voru skilgreind eru almennt ekki teknir með.   </a:t>
            </a:r>
          </a:p>
          <a:p>
            <a:pPr lvl="0">
              <a:lnSpc>
                <a:spcPct val="120000"/>
              </a:lnSpc>
              <a:spcBef>
                <a:spcPts val="0"/>
              </a:spcBef>
            </a:pPr>
            <a:r>
              <a:rPr lang="is-IS" sz="4800" b="1" i="1" dirty="0"/>
              <a:t>Staða skipulagsmála, sérstaklega deiliskipulags:</a:t>
            </a:r>
            <a:endParaRPr lang="is-IS" sz="4800" b="1" dirty="0"/>
          </a:p>
          <a:p>
            <a:pPr marL="0" indent="0">
              <a:lnSpc>
                <a:spcPct val="120000"/>
              </a:lnSpc>
              <a:spcBef>
                <a:spcPts val="0"/>
              </a:spcBef>
              <a:buNone/>
            </a:pPr>
            <a:r>
              <a:rPr lang="is-IS" sz="4800" dirty="0"/>
              <a:t>Staðir þar sem deiliskipulag liggur fyrir voru settir í forgang. Einnig er lögð áhersla á að unnið sé að deiliskipulagi þar sem það skortir.</a:t>
            </a:r>
          </a:p>
          <a:p>
            <a:pPr lvl="0">
              <a:lnSpc>
                <a:spcPct val="120000"/>
              </a:lnSpc>
              <a:spcBef>
                <a:spcPts val="0"/>
              </a:spcBef>
            </a:pPr>
            <a:r>
              <a:rPr lang="is-IS" sz="4800" b="1" i="1" dirty="0" err="1"/>
              <a:t>Samræming</a:t>
            </a:r>
            <a:r>
              <a:rPr lang="is-IS" sz="4800" b="1" i="1" dirty="0"/>
              <a:t> við stjórnunar- og verndaráætlanir:</a:t>
            </a:r>
            <a:endParaRPr lang="is-IS" sz="4800" b="1" dirty="0"/>
          </a:p>
          <a:p>
            <a:pPr marL="0" indent="0">
              <a:lnSpc>
                <a:spcPct val="120000"/>
              </a:lnSpc>
              <a:spcBef>
                <a:spcPts val="0"/>
              </a:spcBef>
              <a:buNone/>
            </a:pPr>
            <a:r>
              <a:rPr lang="is-IS" sz="4800" dirty="0"/>
              <a:t>Forgangsraðað var eftir áherslum í stjórnunar- og verndaráætlunum fyrir friðlýst svæði.</a:t>
            </a:r>
          </a:p>
          <a:p>
            <a:pPr lvl="0">
              <a:lnSpc>
                <a:spcPct val="120000"/>
              </a:lnSpc>
              <a:spcBef>
                <a:spcPts val="0"/>
              </a:spcBef>
            </a:pPr>
            <a:r>
              <a:rPr lang="is-IS" sz="4800" b="1" i="1" dirty="0"/>
              <a:t>Landvarsla sem valkostur: </a:t>
            </a:r>
            <a:endParaRPr lang="is-IS" sz="4800" b="1" dirty="0"/>
          </a:p>
          <a:p>
            <a:pPr marL="0" indent="0">
              <a:lnSpc>
                <a:spcPct val="120000"/>
              </a:lnSpc>
              <a:spcBef>
                <a:spcPts val="0"/>
              </a:spcBef>
              <a:buNone/>
            </a:pPr>
            <a:r>
              <a:rPr lang="is-IS" sz="4800" dirty="0"/>
              <a:t>Skoðað var hvort hentaði að leggja til landvörslu sem aðgerð á ferðamannastöðum.  </a:t>
            </a:r>
          </a:p>
          <a:p>
            <a:pPr lvl="0">
              <a:lnSpc>
                <a:spcPct val="120000"/>
              </a:lnSpc>
              <a:spcBef>
                <a:spcPts val="0"/>
              </a:spcBef>
            </a:pPr>
            <a:r>
              <a:rPr lang="is-IS" sz="4800" b="1" i="1" dirty="0" err="1"/>
              <a:t>Samræming</a:t>
            </a:r>
            <a:r>
              <a:rPr lang="is-IS" sz="4800" b="1" i="1" dirty="0"/>
              <a:t> við reglur Framkvæmdasjóðs ferðamannastaða:</a:t>
            </a:r>
            <a:endParaRPr lang="is-IS" sz="4800" b="1" dirty="0"/>
          </a:p>
          <a:p>
            <a:pPr marL="0" indent="0">
              <a:lnSpc>
                <a:spcPct val="120000"/>
              </a:lnSpc>
              <a:spcBef>
                <a:spcPts val="0"/>
              </a:spcBef>
              <a:buNone/>
            </a:pPr>
            <a:r>
              <a:rPr lang="is-IS" sz="4800" dirty="0"/>
              <a:t>Forgangsraðað var í ljósi þeirra breytinga sem urðu á lögum um Framkvæmdasjóð ferðamannastaða, nr. 75/2011, árið 2017, en með þeim aukast verulega möguleikar sveitarfélaga á fjármögnun þaðan þar sem staðir í eigu/umsjón ríkisins eiga þar ekki lengur aðkomu. </a:t>
            </a:r>
          </a:p>
          <a:p>
            <a:pPr lvl="0">
              <a:lnSpc>
                <a:spcPct val="120000"/>
              </a:lnSpc>
              <a:spcBef>
                <a:spcPts val="0"/>
              </a:spcBef>
            </a:pPr>
            <a:r>
              <a:rPr lang="is-IS" sz="4800" b="1" i="1" dirty="0"/>
              <a:t>Ferðamannastaðir þar sem er ágreiningur eða umsjón óljós:</a:t>
            </a:r>
            <a:endParaRPr lang="is-IS" sz="4800" b="1" dirty="0"/>
          </a:p>
          <a:p>
            <a:pPr marL="0" indent="0">
              <a:lnSpc>
                <a:spcPct val="120000"/>
              </a:lnSpc>
              <a:spcBef>
                <a:spcPts val="0"/>
              </a:spcBef>
              <a:buNone/>
            </a:pPr>
            <a:r>
              <a:rPr lang="is-IS" sz="4800" dirty="0"/>
              <a:t>Á mörgum stöðum er ágreiningur um ýmis mál tengd innviðauppbyggingu, oft tengd eignarhaldi eða óvissu um hver beri umsjónarlega ábyrgð. Slíkum svæðum var forgangsraðað á áætlunina, enda það eitt markmið landsáætlunar að reyna að leysa úr slíkum málum.</a:t>
            </a:r>
          </a:p>
          <a:p>
            <a:pPr lvl="0">
              <a:lnSpc>
                <a:spcPct val="120000"/>
              </a:lnSpc>
              <a:spcBef>
                <a:spcPts val="0"/>
              </a:spcBef>
            </a:pPr>
            <a:r>
              <a:rPr lang="is-IS" sz="4800" b="1" i="1" dirty="0"/>
              <a:t>Blönduð umsjón:</a:t>
            </a:r>
            <a:endParaRPr lang="is-IS" sz="4800" b="1" dirty="0"/>
          </a:p>
          <a:p>
            <a:pPr marL="0" indent="0">
              <a:lnSpc>
                <a:spcPct val="120000"/>
              </a:lnSpc>
              <a:spcBef>
                <a:spcPts val="0"/>
              </a:spcBef>
              <a:buNone/>
            </a:pPr>
            <a:r>
              <a:rPr lang="is-IS" sz="4800" dirty="0"/>
              <a:t>Á stöðum sem á eru mikilvægar náttúru- og menningarminjar geta verið tveir eða fleiri umsjónaraðilar. Slíkum svæðum var forgangsraðað á áætlunina með það að markmiði að samræma aðgerðir á vegum umsjónaraðila.</a:t>
            </a:r>
          </a:p>
          <a:p>
            <a:endParaRPr lang="is-IS" dirty="0"/>
          </a:p>
        </p:txBody>
      </p:sp>
    </p:spTree>
    <p:extLst>
      <p:ext uri="{BB962C8B-B14F-4D97-AF65-F5344CB8AC3E}">
        <p14:creationId xmlns:p14="http://schemas.microsoft.com/office/powerpoint/2010/main" val="2975027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18DEBB1E-D2E1-4F25-BCDF-17638FDBC9D7}"/>
              </a:ext>
            </a:extLst>
          </p:cNvPr>
          <p:cNvSpPr>
            <a:spLocks noGrp="1"/>
          </p:cNvSpPr>
          <p:nvPr>
            <p:ph type="title"/>
          </p:nvPr>
        </p:nvSpPr>
        <p:spPr/>
        <p:txBody>
          <a:bodyPr/>
          <a:lstStyle/>
          <a:p>
            <a:r>
              <a:rPr lang="is-IS" b="1" dirty="0"/>
              <a:t>Verkefnaáætlun til 2018-2020</a:t>
            </a:r>
          </a:p>
        </p:txBody>
      </p:sp>
      <p:pic>
        <p:nvPicPr>
          <p:cNvPr id="4" name="Mynd 3">
            <a:extLst>
              <a:ext uri="{FF2B5EF4-FFF2-40B4-BE49-F238E27FC236}">
                <a16:creationId xmlns:a16="http://schemas.microsoft.com/office/drawing/2014/main" id="{E63311BE-F6A9-437D-A4B3-75F04D34DEBF}"/>
              </a:ext>
            </a:extLst>
          </p:cNvPr>
          <p:cNvPicPr>
            <a:picLocks noChangeAspect="1"/>
          </p:cNvPicPr>
          <p:nvPr/>
        </p:nvPicPr>
        <p:blipFill>
          <a:blip r:embed="rId2"/>
          <a:stretch>
            <a:fillRect/>
          </a:stretch>
        </p:blipFill>
        <p:spPr>
          <a:xfrm>
            <a:off x="628650" y="1571816"/>
            <a:ext cx="8178032" cy="2316781"/>
          </a:xfrm>
          <a:prstGeom prst="rect">
            <a:avLst/>
          </a:prstGeom>
        </p:spPr>
      </p:pic>
      <p:pic>
        <p:nvPicPr>
          <p:cNvPr id="5" name="Mynd 4">
            <a:extLst>
              <a:ext uri="{FF2B5EF4-FFF2-40B4-BE49-F238E27FC236}">
                <a16:creationId xmlns:a16="http://schemas.microsoft.com/office/drawing/2014/main" id="{1CCB0832-C72A-4E40-A819-4E53986104B1}"/>
              </a:ext>
            </a:extLst>
          </p:cNvPr>
          <p:cNvPicPr>
            <a:picLocks noChangeAspect="1"/>
          </p:cNvPicPr>
          <p:nvPr/>
        </p:nvPicPr>
        <p:blipFill>
          <a:blip r:embed="rId3"/>
          <a:stretch>
            <a:fillRect/>
          </a:stretch>
        </p:blipFill>
        <p:spPr>
          <a:xfrm>
            <a:off x="619506" y="4071477"/>
            <a:ext cx="8434709" cy="2640219"/>
          </a:xfrm>
          <a:prstGeom prst="rect">
            <a:avLst/>
          </a:prstGeom>
        </p:spPr>
      </p:pic>
    </p:spTree>
    <p:extLst>
      <p:ext uri="{BB962C8B-B14F-4D97-AF65-F5344CB8AC3E}">
        <p14:creationId xmlns:p14="http://schemas.microsoft.com/office/powerpoint/2010/main" val="334326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9713AC4C-0C96-4249-A947-6E8F7681903E}"/>
              </a:ext>
            </a:extLst>
          </p:cNvPr>
          <p:cNvSpPr>
            <a:spLocks noGrp="1"/>
          </p:cNvSpPr>
          <p:nvPr>
            <p:ph type="title"/>
          </p:nvPr>
        </p:nvSpPr>
        <p:spPr>
          <a:xfrm>
            <a:off x="628650" y="365126"/>
            <a:ext cx="7886700" cy="1015999"/>
          </a:xfrm>
        </p:spPr>
        <p:txBody>
          <a:bodyPr/>
          <a:lstStyle/>
          <a:p>
            <a:r>
              <a:rPr lang="is-IS" b="1" dirty="0"/>
              <a:t>Verkefnisstjórn</a:t>
            </a:r>
          </a:p>
        </p:txBody>
      </p:sp>
      <p:sp>
        <p:nvSpPr>
          <p:cNvPr id="3" name="Staðgengill efnis 2">
            <a:extLst>
              <a:ext uri="{FF2B5EF4-FFF2-40B4-BE49-F238E27FC236}">
                <a16:creationId xmlns:a16="http://schemas.microsoft.com/office/drawing/2014/main" id="{87A079AE-192B-4956-9756-56BCDAC85D45}"/>
              </a:ext>
            </a:extLst>
          </p:cNvPr>
          <p:cNvSpPr>
            <a:spLocks noGrp="1"/>
          </p:cNvSpPr>
          <p:nvPr>
            <p:ph idx="1"/>
          </p:nvPr>
        </p:nvSpPr>
        <p:spPr>
          <a:xfrm>
            <a:off x="628650" y="1381125"/>
            <a:ext cx="7886700" cy="5181600"/>
          </a:xfrm>
        </p:spPr>
        <p:txBody>
          <a:bodyPr>
            <a:normAutofit fontScale="55000" lnSpcReduction="20000"/>
          </a:bodyPr>
          <a:lstStyle/>
          <a:p>
            <a:pPr marL="0" indent="0">
              <a:buNone/>
            </a:pPr>
            <a:r>
              <a:rPr lang="is-IS" sz="3300" dirty="0"/>
              <a:t>Umhverfis og auðlindaráðherra skipar verkefnisstjórn um gerð landsáætlunar að fengnum tilnefningum:</a:t>
            </a:r>
          </a:p>
          <a:p>
            <a:r>
              <a:rPr lang="is-IS" sz="3300" dirty="0"/>
              <a:t>Jón Geir Pétursson, skrifstofustjóri á skrifstofu landgæða í umhverfis- og auðlindaráðuneyti, formaður, skipaður af umhverfis- og auðlindaráðherra án tilnefningar.</a:t>
            </a:r>
          </a:p>
          <a:p>
            <a:r>
              <a:rPr lang="is-IS" sz="3300" dirty="0"/>
              <a:t>Guðný Sverrisdóttir, sjálfstætt starfandi ráðgjafi og fyrrum sveitarstjóri, skipuð af umhverfis- og auðlindaráðherra án tilnefningar.</a:t>
            </a:r>
          </a:p>
          <a:p>
            <a:r>
              <a:rPr lang="is-IS" sz="3300" dirty="0"/>
              <a:t>María Reynisdóttir, sérfræðingur á skrifstofu ferðamála, tilnefnd af ferðamála, iðnaðar- og nýsköpunarráðherra.</a:t>
            </a:r>
          </a:p>
          <a:p>
            <a:r>
              <a:rPr lang="is-IS" sz="3300" dirty="0"/>
              <a:t>Ragnheiður Helga Þórarinsdóttir, deildarstjóri, tilnefnd af mennta- og menningarmálaráðherra, tók sæti fyrri hluta árs 2017.</a:t>
            </a:r>
          </a:p>
          <a:p>
            <a:r>
              <a:rPr lang="is-IS" sz="3300" dirty="0"/>
              <a:t>Páll Þórhallsson, skrifstofustjóri skrifstofu löggjafarmála, tilnefndur af forsætisráðherra.</a:t>
            </a:r>
          </a:p>
          <a:p>
            <a:r>
              <a:rPr lang="is-IS" sz="3300" dirty="0"/>
              <a:t>Ásborg Arnþórsdóttir, ferðamálafulltrúi uppsveita Árnessýslu, tilnefnd af forsætisráðherra.</a:t>
            </a:r>
          </a:p>
          <a:p>
            <a:r>
              <a:rPr lang="is-IS" sz="3300" dirty="0"/>
              <a:t>Guðjón Bragason, sviðsstjóri lögfræði- og velferðarsviðs, tilnefndur af Sambandi íslenskra sveitarfélaga.</a:t>
            </a:r>
          </a:p>
          <a:p>
            <a:r>
              <a:rPr lang="is-IS" sz="3300" dirty="0"/>
              <a:t>Verkefnisstjórn hefur umsjón með gerð þriggja ára verkefnaáætlunar og tólf ára stefnumarkandi landsáætlunar og er hlutverk verkefnisstjórnar að annast upplýsingaöflun, forgangsröðun og gerð tillagna vegna þeirra. </a:t>
            </a:r>
          </a:p>
          <a:p>
            <a:endParaRPr lang="is-IS" dirty="0"/>
          </a:p>
        </p:txBody>
      </p:sp>
    </p:spTree>
    <p:extLst>
      <p:ext uri="{BB962C8B-B14F-4D97-AF65-F5344CB8AC3E}">
        <p14:creationId xmlns:p14="http://schemas.microsoft.com/office/powerpoint/2010/main" val="2957929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6A2B22F-847F-42AC-A4D7-74A34A26791A}"/>
              </a:ext>
            </a:extLst>
          </p:cNvPr>
          <p:cNvSpPr>
            <a:spLocks noGrp="1"/>
          </p:cNvSpPr>
          <p:nvPr>
            <p:ph type="title"/>
          </p:nvPr>
        </p:nvSpPr>
        <p:spPr/>
        <p:txBody>
          <a:bodyPr/>
          <a:lstStyle/>
          <a:p>
            <a:r>
              <a:rPr lang="is-IS" dirty="0"/>
              <a:t>Tillögur að verkefnum </a:t>
            </a:r>
          </a:p>
        </p:txBody>
      </p:sp>
      <p:sp>
        <p:nvSpPr>
          <p:cNvPr id="3" name="Staðgengill efnis 2">
            <a:extLst>
              <a:ext uri="{FF2B5EF4-FFF2-40B4-BE49-F238E27FC236}">
                <a16:creationId xmlns:a16="http://schemas.microsoft.com/office/drawing/2014/main" id="{F6E3A7C8-FA8D-48FC-A325-EE170B66D6AA}"/>
              </a:ext>
            </a:extLst>
          </p:cNvPr>
          <p:cNvSpPr>
            <a:spLocks noGrp="1"/>
          </p:cNvSpPr>
          <p:nvPr>
            <p:ph idx="1"/>
          </p:nvPr>
        </p:nvSpPr>
        <p:spPr/>
        <p:txBody>
          <a:bodyPr/>
          <a:lstStyle/>
          <a:p>
            <a:pPr marL="514350" indent="-514350">
              <a:buFont typeface="+mj-lt"/>
              <a:buAutoNum type="arabicPeriod"/>
            </a:pPr>
            <a:r>
              <a:rPr lang="is-IS" dirty="0"/>
              <a:t>Óstaðbundin verkefni</a:t>
            </a:r>
          </a:p>
          <a:p>
            <a:pPr marL="514350" indent="-514350">
              <a:buFont typeface="+mj-lt"/>
              <a:buAutoNum type="arabicPeriod"/>
            </a:pPr>
            <a:r>
              <a:rPr lang="is-IS" dirty="0"/>
              <a:t>Innviðaverkefni á um 75 ferðamannstöðum</a:t>
            </a:r>
          </a:p>
          <a:p>
            <a:pPr marL="514350" indent="-514350">
              <a:buFont typeface="+mj-lt"/>
              <a:buAutoNum type="arabicPeriod"/>
            </a:pPr>
            <a:r>
              <a:rPr lang="is-IS" dirty="0"/>
              <a:t>Því til viðbótar rúmlega 10 svæði sem eru í sérstakri skoðun.</a:t>
            </a:r>
          </a:p>
          <a:p>
            <a:pPr marL="514350" indent="-514350">
              <a:buFont typeface="+mj-lt"/>
              <a:buAutoNum type="arabicPeriod"/>
            </a:pPr>
            <a:r>
              <a:rPr lang="is-IS" dirty="0"/>
              <a:t>Verkefni á einni gönguleið</a:t>
            </a:r>
          </a:p>
          <a:p>
            <a:pPr marL="514350" indent="-514350">
              <a:buFont typeface="+mj-lt"/>
              <a:buAutoNum type="arabicPeriod"/>
            </a:pPr>
            <a:r>
              <a:rPr lang="is-IS" dirty="0"/>
              <a:t>Landvarsla efld</a:t>
            </a:r>
          </a:p>
          <a:p>
            <a:pPr marL="0" indent="0">
              <a:buNone/>
            </a:pPr>
            <a:endParaRPr lang="is-IS" sz="2000" dirty="0"/>
          </a:p>
          <a:p>
            <a:pPr marL="0" indent="0">
              <a:buNone/>
            </a:pPr>
            <a:r>
              <a:rPr lang="is-IS" sz="2400" dirty="0"/>
              <a:t>Ekki er öllu fjármagni ráðstafað strax heldur rými til að takast á við ný verkefni og óvissu á árunum 2019 og 2020. </a:t>
            </a:r>
          </a:p>
          <a:p>
            <a:endParaRPr lang="is-IS" dirty="0"/>
          </a:p>
        </p:txBody>
      </p:sp>
    </p:spTree>
    <p:extLst>
      <p:ext uri="{BB962C8B-B14F-4D97-AF65-F5344CB8AC3E}">
        <p14:creationId xmlns:p14="http://schemas.microsoft.com/office/powerpoint/2010/main" val="2679111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53C4F947-33EE-4382-B747-C693A7655B24}"/>
              </a:ext>
            </a:extLst>
          </p:cNvPr>
          <p:cNvSpPr>
            <a:spLocks noGrp="1"/>
          </p:cNvSpPr>
          <p:nvPr>
            <p:ph type="title"/>
          </p:nvPr>
        </p:nvSpPr>
        <p:spPr/>
        <p:txBody>
          <a:bodyPr/>
          <a:lstStyle/>
          <a:p>
            <a:r>
              <a:rPr lang="is-IS" b="1" dirty="0"/>
              <a:t>Innleiðing</a:t>
            </a:r>
          </a:p>
        </p:txBody>
      </p:sp>
      <p:sp>
        <p:nvSpPr>
          <p:cNvPr id="3" name="Staðgengill efnis 2">
            <a:extLst>
              <a:ext uri="{FF2B5EF4-FFF2-40B4-BE49-F238E27FC236}">
                <a16:creationId xmlns:a16="http://schemas.microsoft.com/office/drawing/2014/main" id="{E38EBF5C-C8C3-481E-8DA8-AE61E8DC5D62}"/>
              </a:ext>
            </a:extLst>
          </p:cNvPr>
          <p:cNvSpPr>
            <a:spLocks noGrp="1"/>
          </p:cNvSpPr>
          <p:nvPr>
            <p:ph idx="1"/>
          </p:nvPr>
        </p:nvSpPr>
        <p:spPr>
          <a:xfrm>
            <a:off x="628650" y="1576250"/>
            <a:ext cx="7886700" cy="4916623"/>
          </a:xfrm>
        </p:spPr>
        <p:txBody>
          <a:bodyPr>
            <a:normAutofit fontScale="70000" lnSpcReduction="20000"/>
          </a:bodyPr>
          <a:lstStyle/>
          <a:p>
            <a:r>
              <a:rPr lang="is-IS" sz="2900" dirty="0"/>
              <a:t>Yfirumsjón með innleiðingu er á ábyrgð umhverfis- og auðlindaráðuneytis, en að höfðu samráði við verkefnisstjórn landsáætlunar. </a:t>
            </a:r>
          </a:p>
          <a:p>
            <a:r>
              <a:rPr lang="is-IS" sz="2900" dirty="0"/>
              <a:t>Framkvæmd innleiðingar stefnumarkandi landsáætlunar mun verða á ábyrgð margra stofnana, sem og sveitarfélaga. Mikilvægi er að ríki og sveitarfélög vinni saman að því að hrinda áætluninni í framkvæmd. </a:t>
            </a:r>
          </a:p>
          <a:p>
            <a:r>
              <a:rPr lang="is-IS" sz="2900" dirty="0"/>
              <a:t>Tveir tímaásar – a) Sífelluverkefni. B) 2018-2020. </a:t>
            </a:r>
          </a:p>
          <a:p>
            <a:r>
              <a:rPr lang="is-IS" sz="2900" dirty="0"/>
              <a:t>Stefnt er að því að gefa út árlega yfirlit yfir framgang verkefna á áætluninni. Þar sem þetta er nýtt vinnulag sem verið er að innleiða, er jafnframt er mikilvægt að endurskoða reglulega hvernig tekst til og gera grein fyrir því í árlegri stöðuskýrslu. </a:t>
            </a:r>
          </a:p>
          <a:p>
            <a:r>
              <a:rPr lang="is-IS" sz="2900" dirty="0"/>
              <a:t>Sveigjanleiki er innbyggður í stefnumarkandi landsáætlun. Forsendur geta breyst á skömmum tíma og einnig hugmyndir að lausnum. Til þess að aðlagast þessu getur verkefnisstjórn þurft að breyta forgangsröðun til að stuðla að bættum árangri við að ná markmiðum stefnunnar.</a:t>
            </a:r>
          </a:p>
          <a:p>
            <a:r>
              <a:rPr lang="is-IS" sz="2900" dirty="0"/>
              <a:t>Stöðumat, árangursmat og endurskoðun innleiðingar fer fram fyrir lok fyrsta tímabils hennar, þremur árum frá gildistöku og mun eiga sér stað fyrr ef nauðsyn krefur.</a:t>
            </a:r>
          </a:p>
          <a:p>
            <a:endParaRPr lang="is-IS" dirty="0"/>
          </a:p>
        </p:txBody>
      </p:sp>
    </p:spTree>
    <p:extLst>
      <p:ext uri="{BB962C8B-B14F-4D97-AF65-F5344CB8AC3E}">
        <p14:creationId xmlns:p14="http://schemas.microsoft.com/office/powerpoint/2010/main" val="145069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ynd 7">
            <a:extLst>
              <a:ext uri="{FF2B5EF4-FFF2-40B4-BE49-F238E27FC236}">
                <a16:creationId xmlns:a16="http://schemas.microsoft.com/office/drawing/2014/main" id="{D418D549-42AD-403B-BB1B-74E778948168}"/>
              </a:ext>
            </a:extLst>
          </p:cNvPr>
          <p:cNvPicPr>
            <a:picLocks noChangeAspect="1"/>
          </p:cNvPicPr>
          <p:nvPr/>
        </p:nvPicPr>
        <p:blipFill>
          <a:blip r:embed="rId2"/>
          <a:stretch>
            <a:fillRect/>
          </a:stretch>
        </p:blipFill>
        <p:spPr>
          <a:xfrm>
            <a:off x="51815" y="13525"/>
            <a:ext cx="9058327" cy="6807899"/>
          </a:xfrm>
          <a:prstGeom prst="rect">
            <a:avLst/>
          </a:prstGeom>
        </p:spPr>
      </p:pic>
      <p:sp>
        <p:nvSpPr>
          <p:cNvPr id="11" name="Textarammi 10">
            <a:extLst>
              <a:ext uri="{FF2B5EF4-FFF2-40B4-BE49-F238E27FC236}">
                <a16:creationId xmlns:a16="http://schemas.microsoft.com/office/drawing/2014/main" id="{2FB1D66A-5197-4D25-A7EE-AAC7E0204D87}"/>
              </a:ext>
            </a:extLst>
          </p:cNvPr>
          <p:cNvSpPr txBox="1"/>
          <p:nvPr/>
        </p:nvSpPr>
        <p:spPr>
          <a:xfrm>
            <a:off x="457200" y="616688"/>
            <a:ext cx="2955851" cy="923330"/>
          </a:xfrm>
          <a:prstGeom prst="rect">
            <a:avLst/>
          </a:prstGeom>
          <a:noFill/>
        </p:spPr>
        <p:txBody>
          <a:bodyPr wrap="square" rtlCol="0">
            <a:spAutoFit/>
          </a:bodyPr>
          <a:lstStyle/>
          <a:p>
            <a:r>
              <a:rPr lang="is-IS" sz="5400" dirty="0">
                <a:solidFill>
                  <a:schemeClr val="bg1"/>
                </a:solidFill>
              </a:rPr>
              <a:t>Takk fyrir</a:t>
            </a:r>
          </a:p>
        </p:txBody>
      </p:sp>
    </p:spTree>
    <p:extLst>
      <p:ext uri="{BB962C8B-B14F-4D97-AF65-F5344CB8AC3E}">
        <p14:creationId xmlns:p14="http://schemas.microsoft.com/office/powerpoint/2010/main" val="3737616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C9F35B91-AB80-465E-AFEE-09623B211C72}"/>
              </a:ext>
            </a:extLst>
          </p:cNvPr>
          <p:cNvSpPr>
            <a:spLocks noGrp="1"/>
          </p:cNvSpPr>
          <p:nvPr>
            <p:ph type="title"/>
          </p:nvPr>
        </p:nvSpPr>
        <p:spPr/>
        <p:txBody>
          <a:bodyPr/>
          <a:lstStyle/>
          <a:p>
            <a:endParaRPr lang="is-IS"/>
          </a:p>
        </p:txBody>
      </p:sp>
      <p:pic>
        <p:nvPicPr>
          <p:cNvPr id="4" name="Staðgengill efnis 3">
            <a:extLst>
              <a:ext uri="{FF2B5EF4-FFF2-40B4-BE49-F238E27FC236}">
                <a16:creationId xmlns:a16="http://schemas.microsoft.com/office/drawing/2014/main" id="{9BAAEF24-F553-42E0-B743-8E55A1F99307}"/>
              </a:ext>
            </a:extLst>
          </p:cNvPr>
          <p:cNvPicPr>
            <a:picLocks noGrp="1" noChangeAspect="1"/>
          </p:cNvPicPr>
          <p:nvPr>
            <p:ph idx="1"/>
          </p:nvPr>
        </p:nvPicPr>
        <p:blipFill>
          <a:blip r:embed="rId2"/>
          <a:stretch>
            <a:fillRect/>
          </a:stretch>
        </p:blipFill>
        <p:spPr>
          <a:xfrm>
            <a:off x="704144" y="1825625"/>
            <a:ext cx="7735712" cy="4351338"/>
          </a:xfrm>
          <a:prstGeom prst="rect">
            <a:avLst/>
          </a:prstGeom>
        </p:spPr>
      </p:pic>
      <p:pic>
        <p:nvPicPr>
          <p:cNvPr id="5" name="Mynd 4">
            <a:extLst>
              <a:ext uri="{FF2B5EF4-FFF2-40B4-BE49-F238E27FC236}">
                <a16:creationId xmlns:a16="http://schemas.microsoft.com/office/drawing/2014/main" id="{F987630A-F4D4-401F-B5DC-4488A4D81120}"/>
              </a:ext>
            </a:extLst>
          </p:cNvPr>
          <p:cNvPicPr>
            <a:picLocks noChangeAspect="1"/>
          </p:cNvPicPr>
          <p:nvPr/>
        </p:nvPicPr>
        <p:blipFill>
          <a:blip r:embed="rId3"/>
          <a:stretch>
            <a:fillRect/>
          </a:stretch>
        </p:blipFill>
        <p:spPr>
          <a:xfrm>
            <a:off x="172515" y="2036133"/>
            <a:ext cx="1063257" cy="1063257"/>
          </a:xfrm>
          <a:prstGeom prst="rect">
            <a:avLst/>
          </a:prstGeom>
        </p:spPr>
      </p:pic>
      <p:pic>
        <p:nvPicPr>
          <p:cNvPr id="6" name="Mynd 5">
            <a:extLst>
              <a:ext uri="{FF2B5EF4-FFF2-40B4-BE49-F238E27FC236}">
                <a16:creationId xmlns:a16="http://schemas.microsoft.com/office/drawing/2014/main" id="{D1D5820B-035B-4129-BB96-17B64A6B5B89}"/>
              </a:ext>
            </a:extLst>
          </p:cNvPr>
          <p:cNvPicPr>
            <a:picLocks noChangeAspect="1"/>
          </p:cNvPicPr>
          <p:nvPr/>
        </p:nvPicPr>
        <p:blipFill>
          <a:blip r:embed="rId4"/>
          <a:stretch>
            <a:fillRect/>
          </a:stretch>
        </p:blipFill>
        <p:spPr>
          <a:xfrm>
            <a:off x="152400" y="4161926"/>
            <a:ext cx="952500" cy="952500"/>
          </a:xfrm>
          <a:prstGeom prst="rect">
            <a:avLst/>
          </a:prstGeom>
        </p:spPr>
      </p:pic>
    </p:spTree>
    <p:extLst>
      <p:ext uri="{BB962C8B-B14F-4D97-AF65-F5344CB8AC3E}">
        <p14:creationId xmlns:p14="http://schemas.microsoft.com/office/powerpoint/2010/main" val="359004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ill 5">
            <a:extLst>
              <a:ext uri="{FF2B5EF4-FFF2-40B4-BE49-F238E27FC236}">
                <a16:creationId xmlns:a16="http://schemas.microsoft.com/office/drawing/2014/main" id="{9A198360-D176-46F3-BA11-6E91D4BF9386}"/>
              </a:ext>
            </a:extLst>
          </p:cNvPr>
          <p:cNvSpPr>
            <a:spLocks noGrp="1"/>
          </p:cNvSpPr>
          <p:nvPr>
            <p:ph type="title"/>
          </p:nvPr>
        </p:nvSpPr>
        <p:spPr/>
        <p:txBody>
          <a:bodyPr>
            <a:normAutofit fontScale="90000"/>
          </a:bodyPr>
          <a:lstStyle/>
          <a:p>
            <a:r>
              <a:rPr lang="is-IS" b="1" dirty="0"/>
              <a:t>Ráðgjafarnefnd um stefnumarkandi landsáætlun til tólf ára</a:t>
            </a:r>
            <a:endParaRPr lang="is-IS" dirty="0"/>
          </a:p>
        </p:txBody>
      </p:sp>
      <p:sp>
        <p:nvSpPr>
          <p:cNvPr id="3" name="Staðgengill efnis 2">
            <a:extLst>
              <a:ext uri="{FF2B5EF4-FFF2-40B4-BE49-F238E27FC236}">
                <a16:creationId xmlns:a16="http://schemas.microsoft.com/office/drawing/2014/main" id="{9BA32814-F273-4A19-B345-CAE1925C0A7C}"/>
              </a:ext>
            </a:extLst>
          </p:cNvPr>
          <p:cNvSpPr>
            <a:spLocks noGrp="1"/>
          </p:cNvSpPr>
          <p:nvPr>
            <p:ph idx="1"/>
          </p:nvPr>
        </p:nvSpPr>
        <p:spPr/>
        <p:txBody>
          <a:bodyPr>
            <a:normAutofit fontScale="92500"/>
          </a:bodyPr>
          <a:lstStyle/>
          <a:p>
            <a:r>
              <a:rPr lang="is-IS" sz="2900" dirty="0"/>
              <a:t>Í samræmi við 6. gr. laga nr. 20/2016 skipaði Umhverfis- og auðlindaráðherra tíu manna ráðgjafanefnd til þriggja ára að fengnum tilnefningum frá Minjastofnun, Náttúrufræðistofnun Íslands, Ferðamálastofu, Sambandi íslenskra sveitarfélaga, Samtökum ferðaþjónustunnar, Landsamtökum landeigenda, ferðamálasamtökum, útivistarfélögum, náttúruverndarsamtökum og háskólasamfélaginu. </a:t>
            </a:r>
          </a:p>
          <a:p>
            <a:r>
              <a:rPr lang="is-IS" sz="2900" dirty="0"/>
              <a:t>Ráðgjafarnefnd er verkefnisstjórn til ráðgjafar og samráðs við undirbúning stefnumarkandi landsáætlunar til tólf ára.</a:t>
            </a:r>
          </a:p>
          <a:p>
            <a:endParaRPr lang="is-IS" dirty="0"/>
          </a:p>
        </p:txBody>
      </p:sp>
    </p:spTree>
    <p:extLst>
      <p:ext uri="{BB962C8B-B14F-4D97-AF65-F5344CB8AC3E}">
        <p14:creationId xmlns:p14="http://schemas.microsoft.com/office/powerpoint/2010/main" val="207040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D633B887-2D38-46A8-BF2E-E3DDE1E32B5A}"/>
              </a:ext>
            </a:extLst>
          </p:cNvPr>
          <p:cNvSpPr>
            <a:spLocks noGrp="1"/>
          </p:cNvSpPr>
          <p:nvPr>
            <p:ph type="title"/>
          </p:nvPr>
        </p:nvSpPr>
        <p:spPr/>
        <p:txBody>
          <a:bodyPr/>
          <a:lstStyle/>
          <a:p>
            <a:r>
              <a:rPr lang="is-IS" b="1" dirty="0"/>
              <a:t>Breytingar og þróun</a:t>
            </a:r>
          </a:p>
        </p:txBody>
      </p:sp>
      <p:sp>
        <p:nvSpPr>
          <p:cNvPr id="3" name="Staðgengill efnis 2">
            <a:extLst>
              <a:ext uri="{FF2B5EF4-FFF2-40B4-BE49-F238E27FC236}">
                <a16:creationId xmlns:a16="http://schemas.microsoft.com/office/drawing/2014/main" id="{15D898E3-6479-4D57-B2F8-E089B6E7F745}"/>
              </a:ext>
            </a:extLst>
          </p:cNvPr>
          <p:cNvSpPr>
            <a:spLocks noGrp="1"/>
          </p:cNvSpPr>
          <p:nvPr>
            <p:ph idx="1"/>
          </p:nvPr>
        </p:nvSpPr>
        <p:spPr/>
        <p:txBody>
          <a:bodyPr/>
          <a:lstStyle/>
          <a:p>
            <a:r>
              <a:rPr lang="is-IS" dirty="0"/>
              <a:t>Lög 20/2016 sett í apríl – varða veginn fyrir stefnumótun</a:t>
            </a:r>
          </a:p>
          <a:p>
            <a:r>
              <a:rPr lang="is-IS" dirty="0"/>
              <a:t>Breytingar urðu á lögum um Framkvæmdasjóð ferðamannastaða 2017 og þar með skýrari verkaskipting. </a:t>
            </a:r>
          </a:p>
          <a:p>
            <a:r>
              <a:rPr lang="is-IS" dirty="0"/>
              <a:t>FF fjármagnar nú ekki svæði í eigu ríkisins, heldur eingöngu einkaaðila og sveitarfélaga. </a:t>
            </a:r>
          </a:p>
          <a:p>
            <a:r>
              <a:rPr lang="is-IS" dirty="0"/>
              <a:t>Fjármunir eru nú skilgreindir í fjárlögum 2018 til verkefna sbr. lög 20/2016. </a:t>
            </a:r>
          </a:p>
        </p:txBody>
      </p:sp>
    </p:spTree>
    <p:extLst>
      <p:ext uri="{BB962C8B-B14F-4D97-AF65-F5344CB8AC3E}">
        <p14:creationId xmlns:p14="http://schemas.microsoft.com/office/powerpoint/2010/main" val="233782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a:extLst>
              <a:ext uri="{FF2B5EF4-FFF2-40B4-BE49-F238E27FC236}">
                <a16:creationId xmlns:a16="http://schemas.microsoft.com/office/drawing/2014/main" id="{7990E62B-1C0D-4BB8-AE34-D751A1B98CE1}"/>
              </a:ext>
            </a:extLst>
          </p:cNvPr>
          <p:cNvPicPr>
            <a:picLocks noChangeAspect="1"/>
          </p:cNvPicPr>
          <p:nvPr/>
        </p:nvPicPr>
        <p:blipFill>
          <a:blip r:embed="rId2"/>
          <a:stretch>
            <a:fillRect/>
          </a:stretch>
        </p:blipFill>
        <p:spPr>
          <a:xfrm>
            <a:off x="0" y="1"/>
            <a:ext cx="9144000" cy="6858000"/>
          </a:xfrm>
          <a:prstGeom prst="rect">
            <a:avLst/>
          </a:prstGeom>
        </p:spPr>
      </p:pic>
      <p:sp>
        <p:nvSpPr>
          <p:cNvPr id="2" name="Titill 1">
            <a:extLst>
              <a:ext uri="{FF2B5EF4-FFF2-40B4-BE49-F238E27FC236}">
                <a16:creationId xmlns:a16="http://schemas.microsoft.com/office/drawing/2014/main" id="{198CDFD4-B827-4C04-A626-53184B43FBA3}"/>
              </a:ext>
            </a:extLst>
          </p:cNvPr>
          <p:cNvSpPr>
            <a:spLocks noGrp="1"/>
          </p:cNvSpPr>
          <p:nvPr>
            <p:ph type="title"/>
          </p:nvPr>
        </p:nvSpPr>
        <p:spPr/>
        <p:txBody>
          <a:bodyPr/>
          <a:lstStyle/>
          <a:p>
            <a:pPr algn="ctr"/>
            <a:r>
              <a:rPr lang="is-IS" b="1" dirty="0">
                <a:solidFill>
                  <a:schemeClr val="bg1"/>
                </a:solidFill>
              </a:rPr>
              <a:t>GÖGN Í UMSÖGN</a:t>
            </a:r>
          </a:p>
        </p:txBody>
      </p:sp>
    </p:spTree>
    <p:extLst>
      <p:ext uri="{BB962C8B-B14F-4D97-AF65-F5344CB8AC3E}">
        <p14:creationId xmlns:p14="http://schemas.microsoft.com/office/powerpoint/2010/main" val="2117911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1F5602F8-F2D5-4D29-8338-A53B75FB4EC0}"/>
              </a:ext>
            </a:extLst>
          </p:cNvPr>
          <p:cNvSpPr>
            <a:spLocks noGrp="1"/>
          </p:cNvSpPr>
          <p:nvPr>
            <p:ph type="title"/>
          </p:nvPr>
        </p:nvSpPr>
        <p:spPr/>
        <p:txBody>
          <a:bodyPr/>
          <a:lstStyle/>
          <a:p>
            <a:r>
              <a:rPr lang="is-IS" b="1" dirty="0"/>
              <a:t>Áætlun sett fram sem tvö mál í þremur skjölum</a:t>
            </a:r>
          </a:p>
        </p:txBody>
      </p:sp>
      <p:sp>
        <p:nvSpPr>
          <p:cNvPr id="3" name="Staðgengill efnis 2">
            <a:extLst>
              <a:ext uri="{FF2B5EF4-FFF2-40B4-BE49-F238E27FC236}">
                <a16:creationId xmlns:a16="http://schemas.microsoft.com/office/drawing/2014/main" id="{9FEC9464-7017-4CED-A1D5-DA5F74EAD631}"/>
              </a:ext>
            </a:extLst>
          </p:cNvPr>
          <p:cNvSpPr>
            <a:spLocks noGrp="1"/>
          </p:cNvSpPr>
          <p:nvPr>
            <p:ph sz="half" idx="1"/>
          </p:nvPr>
        </p:nvSpPr>
        <p:spPr>
          <a:xfrm>
            <a:off x="628649" y="1825625"/>
            <a:ext cx="3682093" cy="4351338"/>
          </a:xfrm>
        </p:spPr>
        <p:txBody>
          <a:bodyPr>
            <a:normAutofit fontScale="92500" lnSpcReduction="20000"/>
          </a:bodyPr>
          <a:lstStyle/>
          <a:p>
            <a:pPr marL="0" indent="0">
              <a:buNone/>
            </a:pPr>
            <a:r>
              <a:rPr lang="is-IS" b="1" dirty="0"/>
              <a:t>1.A </a:t>
            </a:r>
            <a:r>
              <a:rPr lang="is-IS" dirty="0"/>
              <a:t>Drög að stefnumarkandi landsáætlun til 12 ára</a:t>
            </a:r>
          </a:p>
          <a:p>
            <a:pPr marL="0" indent="0">
              <a:buNone/>
            </a:pPr>
            <a:r>
              <a:rPr lang="is-IS" sz="1500" dirty="0"/>
              <a:t>Frestur til að skila umsögn 26. febrúar</a:t>
            </a:r>
          </a:p>
          <a:p>
            <a:pPr marL="0" indent="0">
              <a:buNone/>
            </a:pPr>
            <a:r>
              <a:rPr lang="is-IS" b="1" dirty="0"/>
              <a:t>1.B. </a:t>
            </a:r>
            <a:r>
              <a:rPr lang="is-IS" dirty="0"/>
              <a:t>Drög að umhverfisskýrslu</a:t>
            </a:r>
          </a:p>
          <a:p>
            <a:pPr marL="0" indent="0">
              <a:buNone/>
            </a:pPr>
            <a:r>
              <a:rPr lang="is-IS" sz="1500" dirty="0"/>
              <a:t>Frestur til að skila umsögn 19. mars</a:t>
            </a:r>
          </a:p>
          <a:p>
            <a:pPr marL="0" indent="0">
              <a:buNone/>
            </a:pPr>
            <a:r>
              <a:rPr lang="is-IS" dirty="0"/>
              <a:t> </a:t>
            </a:r>
          </a:p>
          <a:p>
            <a:endParaRPr lang="is-IS" dirty="0"/>
          </a:p>
          <a:p>
            <a:pPr marL="0" indent="0">
              <a:buNone/>
            </a:pPr>
            <a:r>
              <a:rPr lang="is-IS" b="1" dirty="0"/>
              <a:t>2. </a:t>
            </a:r>
            <a:r>
              <a:rPr lang="is-IS" dirty="0"/>
              <a:t>Drög að verkefnaáætlun 2018-2020 ára.</a:t>
            </a:r>
          </a:p>
          <a:p>
            <a:pPr marL="0" indent="0">
              <a:buNone/>
            </a:pPr>
            <a:r>
              <a:rPr lang="is-IS" sz="1500" dirty="0"/>
              <a:t>Frestur til að skila umsögn 26. febrúar</a:t>
            </a:r>
          </a:p>
        </p:txBody>
      </p:sp>
      <p:pic>
        <p:nvPicPr>
          <p:cNvPr id="5" name="Staðgengill efnis 4">
            <a:extLst>
              <a:ext uri="{FF2B5EF4-FFF2-40B4-BE49-F238E27FC236}">
                <a16:creationId xmlns:a16="http://schemas.microsoft.com/office/drawing/2014/main" id="{F727B7B1-30B2-4D18-A8D2-E788302D8558}"/>
              </a:ext>
            </a:extLst>
          </p:cNvPr>
          <p:cNvPicPr>
            <a:picLocks noGrp="1" noChangeAspect="1"/>
          </p:cNvPicPr>
          <p:nvPr>
            <p:ph sz="half" idx="2"/>
          </p:nvPr>
        </p:nvPicPr>
        <p:blipFill>
          <a:blip r:embed="rId2"/>
          <a:stretch>
            <a:fillRect/>
          </a:stretch>
        </p:blipFill>
        <p:spPr>
          <a:xfrm>
            <a:off x="4114799" y="1923314"/>
            <a:ext cx="4913359" cy="3683167"/>
          </a:xfrm>
          <a:prstGeom prst="rect">
            <a:avLst/>
          </a:prstGeom>
        </p:spPr>
      </p:pic>
    </p:spTree>
    <p:extLst>
      <p:ext uri="{BB962C8B-B14F-4D97-AF65-F5344CB8AC3E}">
        <p14:creationId xmlns:p14="http://schemas.microsoft.com/office/powerpoint/2010/main" val="181686835"/>
      </p:ext>
    </p:extLst>
  </p:cSld>
  <p:clrMapOvr>
    <a:masterClrMapping/>
  </p:clrMapOvr>
</p:sld>
</file>

<file path=ppt/theme/theme1.xml><?xml version="1.0" encoding="utf-8"?>
<a:theme xmlns:a="http://schemas.openxmlformats.org/drawingml/2006/main" name="Office þema">
  <a:themeElements>
    <a:clrScheme name="Office þ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þ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þ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þ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798</TotalTime>
  <Words>3442</Words>
  <Application>Microsoft Office PowerPoint</Application>
  <PresentationFormat>Sýnt á skjá (4:3)</PresentationFormat>
  <Paragraphs>218</Paragraphs>
  <Slides>42</Slides>
  <Notes>0</Notes>
  <HiddenSlides>0</HiddenSlides>
  <MMClips>0</MMClips>
  <ScaleCrop>false</ScaleCrop>
  <HeadingPairs>
    <vt:vector size="6" baseType="variant">
      <vt:variant>
        <vt:lpstr>Notaðar leturgerðir</vt:lpstr>
      </vt:variant>
      <vt:variant>
        <vt:i4>3</vt:i4>
      </vt:variant>
      <vt:variant>
        <vt:lpstr>Þema</vt:lpstr>
      </vt:variant>
      <vt:variant>
        <vt:i4>1</vt:i4>
      </vt:variant>
      <vt:variant>
        <vt:lpstr>Skyggnutitlar</vt:lpstr>
      </vt:variant>
      <vt:variant>
        <vt:i4>42</vt:i4>
      </vt:variant>
    </vt:vector>
  </HeadingPairs>
  <TitlesOfParts>
    <vt:vector size="46" baseType="lpstr">
      <vt:lpstr>Arial</vt:lpstr>
      <vt:lpstr>Calibri</vt:lpstr>
      <vt:lpstr>Calibri Light</vt:lpstr>
      <vt:lpstr>Office þema</vt:lpstr>
      <vt:lpstr>Drög að stefnumarkandi landsáætlun um uppbyggingu innviða til verndar náttúru og menningarsögulegum minjum </vt:lpstr>
      <vt:lpstr>Bakgrunnur</vt:lpstr>
      <vt:lpstr>Umsagnarferli</vt:lpstr>
      <vt:lpstr>Verkefnisstjórn</vt:lpstr>
      <vt:lpstr>PowerPoint-kynning</vt:lpstr>
      <vt:lpstr>Ráðgjafarnefnd um stefnumarkandi landsáætlun til tólf ára</vt:lpstr>
      <vt:lpstr>Breytingar og þróun</vt:lpstr>
      <vt:lpstr>GÖGN Í UMSÖGN</vt:lpstr>
      <vt:lpstr>Áætlun sett fram sem tvö mál í þremur skjölum</vt:lpstr>
      <vt:lpstr>Stefnumarkandi landsáætlun og umhverfisskýrsla </vt:lpstr>
      <vt:lpstr>Verkefnaáætlun til þriggja ára</vt:lpstr>
      <vt:lpstr>Stefnumarkandi landsáætlun </vt:lpstr>
      <vt:lpstr>Stefnumarkandi landsáætlun Hugmyndafræði og framtíðasýn  </vt:lpstr>
      <vt:lpstr>Stefnumarkandi landsáætlun Hugmyndafræði og framtíðasýn </vt:lpstr>
      <vt:lpstr>Stefnumarkandi landsáætlun Hugmyndafræði og framtíðasýn </vt:lpstr>
      <vt:lpstr>Stefnumarkandi landsáætlun Hugmyndafræði og framtíðasýn </vt:lpstr>
      <vt:lpstr>Stefnumarkandi landsáætlun Hugmyndafræði og framtíðasýn </vt:lpstr>
      <vt:lpstr>Stefnumarkandi landsáætlun Mikilvæg sjónarmið</vt:lpstr>
      <vt:lpstr>ÝMIS VIÐFANGSEFNI OG ÁHERSLUR </vt:lpstr>
      <vt:lpstr>Lögin taka til </vt:lpstr>
      <vt:lpstr>Innviðir - í samhengi áætlunarinnar</vt:lpstr>
      <vt:lpstr>STEFNUMÓTANDI MARKMIÐ OG ÁHERSLUR</vt:lpstr>
      <vt:lpstr>STEFNUMÓTANDI MARKMIÐ OG ÁHERSLUR</vt:lpstr>
      <vt:lpstr>Um hverja stefnumótandi áherslu er fjallað á samræmdan hátt</vt:lpstr>
      <vt:lpstr>JAFNFRAMT STEFNUMARKANDI ÁHERSLUR RÁÐHERRA</vt:lpstr>
      <vt:lpstr>1. STÝRING OG SJÁLFBÆR ÞRÓUN</vt:lpstr>
      <vt:lpstr>2. VERND NÁTTÚRU OG MENNINGARSÖGULEGRA MINJA</vt:lpstr>
      <vt:lpstr>3. Öryggismál</vt:lpstr>
      <vt:lpstr>4. Skipulag og hönnun</vt:lpstr>
      <vt:lpstr>5. Ferðamannaleiðir</vt:lpstr>
      <vt:lpstr>Dæmi um framsetningu í áætluninni</vt:lpstr>
      <vt:lpstr>VERKEFNAÁÆTLUN 2018-2020</vt:lpstr>
      <vt:lpstr>Verkefnaáætlun 2018-2020</vt:lpstr>
      <vt:lpstr>Gagnasöfnun til undirbúnings verkefnaáætlunar</vt:lpstr>
      <vt:lpstr>Stofnanir, sveitarfélög og einkaðilar</vt:lpstr>
      <vt:lpstr>PowerPoint-kynning</vt:lpstr>
      <vt:lpstr>Helstu þættir sem verkefnisstjórn lagði til grundvallar við sitt mat og forgangsröðun</vt:lpstr>
      <vt:lpstr>Frh.</vt:lpstr>
      <vt:lpstr>Verkefnaáætlun til 2018-2020</vt:lpstr>
      <vt:lpstr>Tillögur að verkefnum </vt:lpstr>
      <vt:lpstr>Innleiðing</vt:lpstr>
      <vt:lpstr>PowerPoint-kynning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Stefnumarkandi landsáætlun um uppbyggingu innviða</dc:title>
  <dc:creator>Jón Geir Pétursson</dc:creator>
  <cp:lastModifiedBy>Jón Geir Pétursson</cp:lastModifiedBy>
  <cp:revision>58</cp:revision>
  <cp:lastPrinted>2018-02-15T11:03:05Z</cp:lastPrinted>
  <dcterms:created xsi:type="dcterms:W3CDTF">2018-02-13T19:59:43Z</dcterms:created>
  <dcterms:modified xsi:type="dcterms:W3CDTF">2018-02-15T11:16:05Z</dcterms:modified>
</cp:coreProperties>
</file>