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9"/>
  </p:notesMasterIdLst>
  <p:sldIdLst>
    <p:sldId id="256" r:id="rId2"/>
    <p:sldId id="257" r:id="rId3"/>
    <p:sldId id="261" r:id="rId4"/>
    <p:sldId id="260" r:id="rId5"/>
    <p:sldId id="258" r:id="rId6"/>
    <p:sldId id="259" r:id="rId7"/>
    <p:sldId id="262" r:id="rId8"/>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110" d="100"/>
          <a:sy n="110" d="100"/>
        </p:scale>
        <p:origin x="342"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3552" y="-4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CBA1AAA2-D710-4FB0-A053-A61A13B6A1C6}" type="datetimeFigureOut">
              <a:rPr lang="is-IS" smtClean="0"/>
              <a:t>7.5.2018</a:t>
            </a:fld>
            <a:endParaRPr lang="is-I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s-IS" dirty="0"/>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D6885FF6-E212-4560-A1FA-ACAFEF549130}" type="slidenum">
              <a:rPr lang="is-IS" smtClean="0"/>
              <a:t>‹#›</a:t>
            </a:fld>
            <a:endParaRPr lang="is-IS"/>
          </a:p>
        </p:txBody>
      </p:sp>
    </p:spTree>
    <p:extLst>
      <p:ext uri="{BB962C8B-B14F-4D97-AF65-F5344CB8AC3E}">
        <p14:creationId xmlns:p14="http://schemas.microsoft.com/office/powerpoint/2010/main" val="299904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D6885FF6-E212-4560-A1FA-ACAFEF549130}" type="slidenum">
              <a:rPr lang="is-IS" smtClean="0"/>
              <a:t>1</a:t>
            </a:fld>
            <a:endParaRPr lang="is-IS"/>
          </a:p>
        </p:txBody>
      </p:sp>
    </p:spTree>
    <p:extLst>
      <p:ext uri="{BB962C8B-B14F-4D97-AF65-F5344CB8AC3E}">
        <p14:creationId xmlns:p14="http://schemas.microsoft.com/office/powerpoint/2010/main" val="174908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600" dirty="0"/>
              <a:t>Snemmtæk íhlutun</a:t>
            </a:r>
          </a:p>
          <a:p>
            <a:endParaRPr lang="is-IS" sz="1600" dirty="0"/>
          </a:p>
          <a:p>
            <a:r>
              <a:rPr lang="is-IS" sz="1600" dirty="0"/>
              <a:t>Fyrirbyggja að vandi komi til yfirhöfuð (forvarnir, fyrirbyggjandi aðgerðir)</a:t>
            </a:r>
          </a:p>
          <a:p>
            <a:endParaRPr lang="is-IS" sz="1600" dirty="0"/>
          </a:p>
          <a:p>
            <a:r>
              <a:rPr lang="is-IS" sz="1600" dirty="0"/>
              <a:t>Fyrirbyggja að fyrirliggjandi ástand, sem getur verið meðfæddir eiginleikar barnsins eða umhverfisaðstæður, valdi vanda eða meiri vanda en nauðsynlegt er – lágmarka skaðann</a:t>
            </a:r>
          </a:p>
          <a:p>
            <a:endParaRPr lang="is-IS" sz="1600" dirty="0"/>
          </a:p>
          <a:p>
            <a:r>
              <a:rPr lang="is-IS" sz="1600" dirty="0"/>
              <a:t>Fyrirbyggja að vandi sem þegar er kominn til, versni og verði alvarlegri – bæta horfur</a:t>
            </a:r>
          </a:p>
        </p:txBody>
      </p:sp>
      <p:sp>
        <p:nvSpPr>
          <p:cNvPr id="4" name="Slide Number Placeholder 3"/>
          <p:cNvSpPr>
            <a:spLocks noGrp="1"/>
          </p:cNvSpPr>
          <p:nvPr>
            <p:ph type="sldNum" sz="quarter" idx="10"/>
          </p:nvPr>
        </p:nvSpPr>
        <p:spPr/>
        <p:txBody>
          <a:bodyPr/>
          <a:lstStyle/>
          <a:p>
            <a:fld id="{D6885FF6-E212-4560-A1FA-ACAFEF549130}" type="slidenum">
              <a:rPr lang="is-IS" smtClean="0"/>
              <a:t>2</a:t>
            </a:fld>
            <a:endParaRPr lang="is-IS"/>
          </a:p>
        </p:txBody>
      </p:sp>
    </p:spTree>
    <p:extLst>
      <p:ext uri="{BB962C8B-B14F-4D97-AF65-F5344CB8AC3E}">
        <p14:creationId xmlns:p14="http://schemas.microsoft.com/office/powerpoint/2010/main" val="1401768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800" dirty="0"/>
              <a:t>Að </a:t>
            </a:r>
            <a:r>
              <a:rPr lang="is-IS" sz="1800" u="sng" dirty="0"/>
              <a:t>fagráðuneyti</a:t>
            </a:r>
            <a:r>
              <a:rPr lang="is-IS" sz="1800" dirty="0"/>
              <a:t> sem hafa yfirstjórn yfir málefnum barna taki frumkvæði að og leggi sig fram við að brjóta niður múra milli málaflokka </a:t>
            </a:r>
          </a:p>
          <a:p>
            <a:endParaRPr lang="is-IS" sz="1800" dirty="0"/>
          </a:p>
          <a:p>
            <a:r>
              <a:rPr lang="is-IS" sz="1800" dirty="0"/>
              <a:t>Að </a:t>
            </a:r>
            <a:r>
              <a:rPr lang="is-IS" sz="1800" u="sng" dirty="0"/>
              <a:t>fagráðuneyti </a:t>
            </a:r>
            <a:r>
              <a:rPr lang="is-IS" sz="1800" dirty="0"/>
              <a:t>taki frumkvæði og ábyrgð á að móta heildstæða stefnu um þjónustu við börn og skilgreini hlutverk og verkaskiptingu þjónustustiga og stofnana</a:t>
            </a:r>
          </a:p>
          <a:p>
            <a:endParaRPr lang="is-IS" sz="1800" dirty="0"/>
          </a:p>
          <a:p>
            <a:r>
              <a:rPr lang="is-IS" sz="1800" dirty="0"/>
              <a:t>Núna eru biðlistar eftir þjónustu á öllum þjónustustigum!</a:t>
            </a:r>
          </a:p>
          <a:p>
            <a:endParaRPr lang="is-IS" sz="1800" dirty="0"/>
          </a:p>
          <a:p>
            <a:endParaRPr lang="is-IS" dirty="0"/>
          </a:p>
        </p:txBody>
      </p:sp>
      <p:sp>
        <p:nvSpPr>
          <p:cNvPr id="4" name="Slide Number Placeholder 3"/>
          <p:cNvSpPr>
            <a:spLocks noGrp="1"/>
          </p:cNvSpPr>
          <p:nvPr>
            <p:ph type="sldNum" sz="quarter" idx="10"/>
          </p:nvPr>
        </p:nvSpPr>
        <p:spPr/>
        <p:txBody>
          <a:bodyPr/>
          <a:lstStyle/>
          <a:p>
            <a:fld id="{D6885FF6-E212-4560-A1FA-ACAFEF549130}" type="slidenum">
              <a:rPr lang="is-IS" smtClean="0"/>
              <a:t>3</a:t>
            </a:fld>
            <a:endParaRPr lang="is-IS"/>
          </a:p>
        </p:txBody>
      </p:sp>
    </p:spTree>
    <p:extLst>
      <p:ext uri="{BB962C8B-B14F-4D97-AF65-F5344CB8AC3E}">
        <p14:creationId xmlns:p14="http://schemas.microsoft.com/office/powerpoint/2010/main" val="2521294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800" dirty="0"/>
              <a:t>Hlutverk ÞHS er snemmtæk íhlutun</a:t>
            </a:r>
          </a:p>
          <a:p>
            <a:endParaRPr lang="is-IS" sz="1800" dirty="0"/>
          </a:p>
          <a:p>
            <a:r>
              <a:rPr lang="is-IS" sz="1800" dirty="0"/>
              <a:t>Að viðeigandi aðstoð fáist eins fljótt og mögulegt er vegna vanda og/eða raskana sem þegar er til kominn</a:t>
            </a:r>
          </a:p>
          <a:p>
            <a:endParaRPr lang="is-IS" sz="1800" dirty="0"/>
          </a:p>
          <a:p>
            <a:r>
              <a:rPr lang="is-IS" sz="1800" dirty="0"/>
              <a:t>Að draga úr vandanum </a:t>
            </a:r>
          </a:p>
          <a:p>
            <a:endParaRPr lang="is-IS" sz="1800" dirty="0"/>
          </a:p>
          <a:p>
            <a:r>
              <a:rPr lang="is-IS" sz="1800" dirty="0"/>
              <a:t>Að tryggja að rétt meðferð fáist og auka þannig líkur á árangri</a:t>
            </a:r>
          </a:p>
          <a:p>
            <a:endParaRPr lang="is-IS" sz="1800" dirty="0"/>
          </a:p>
          <a:p>
            <a:r>
              <a:rPr lang="is-IS" sz="1800" dirty="0"/>
              <a:t>Að fyrirbyggja að vandinn vindi upp á sig og verði alvarlegri </a:t>
            </a:r>
          </a:p>
        </p:txBody>
      </p:sp>
      <p:sp>
        <p:nvSpPr>
          <p:cNvPr id="4" name="Slide Number Placeholder 3"/>
          <p:cNvSpPr>
            <a:spLocks noGrp="1"/>
          </p:cNvSpPr>
          <p:nvPr>
            <p:ph type="sldNum" sz="quarter" idx="10"/>
          </p:nvPr>
        </p:nvSpPr>
        <p:spPr/>
        <p:txBody>
          <a:bodyPr/>
          <a:lstStyle/>
          <a:p>
            <a:fld id="{D6885FF6-E212-4560-A1FA-ACAFEF549130}" type="slidenum">
              <a:rPr lang="is-IS" smtClean="0"/>
              <a:t>4</a:t>
            </a:fld>
            <a:endParaRPr lang="is-IS"/>
          </a:p>
        </p:txBody>
      </p:sp>
    </p:spTree>
    <p:extLst>
      <p:ext uri="{BB962C8B-B14F-4D97-AF65-F5344CB8AC3E}">
        <p14:creationId xmlns:p14="http://schemas.microsoft.com/office/powerpoint/2010/main" val="1367068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908" y="4777194"/>
            <a:ext cx="5566836" cy="4332564"/>
          </a:xfrm>
        </p:spPr>
        <p:txBody>
          <a:bodyPr/>
          <a:lstStyle/>
          <a:p>
            <a:r>
              <a:rPr lang="is-IS" sz="1800" dirty="0"/>
              <a:t>Námskeið í boði fyrir alla foreldra – </a:t>
            </a:r>
            <a:r>
              <a:rPr lang="is-IS" sz="1800" b="1" dirty="0">
                <a:solidFill>
                  <a:srgbClr val="C00000"/>
                </a:solidFill>
              </a:rPr>
              <a:t>ekki biðlistar</a:t>
            </a:r>
            <a:endParaRPr lang="is-IS" sz="1800" dirty="0"/>
          </a:p>
          <a:p>
            <a:endParaRPr lang="is-IS" sz="1800" dirty="0"/>
          </a:p>
          <a:p>
            <a:pPr marL="285750" indent="-285750">
              <a:buFont typeface="Arial" panose="020B0604020202020204" pitchFamily="34" charset="0"/>
              <a:buChar char="•"/>
            </a:pPr>
            <a:r>
              <a:rPr lang="is-IS" sz="1800" dirty="0"/>
              <a:t>Skilgreint og hannað sem fyrirbyggjandi úrræði – forvörn</a:t>
            </a:r>
          </a:p>
          <a:p>
            <a:pPr marL="285750" indent="-285750">
              <a:buFont typeface="Arial" panose="020B0604020202020204" pitchFamily="34" charset="0"/>
              <a:buChar char="•"/>
            </a:pPr>
            <a:r>
              <a:rPr lang="is-IS" sz="1800" dirty="0"/>
              <a:t>Í handbók um ungbarnavernd – allir foreldrar sæki námskeiðið á fyrstu 2 æviárum barnsins</a:t>
            </a:r>
          </a:p>
          <a:p>
            <a:pPr marL="285750" indent="-285750">
              <a:buFont typeface="Arial" panose="020B0604020202020204" pitchFamily="34" charset="0"/>
              <a:buChar char="•"/>
            </a:pPr>
            <a:r>
              <a:rPr lang="is-IS" sz="1800" dirty="0"/>
              <a:t>Hluti af fræðslu ung- og smábarnaverndar</a:t>
            </a:r>
          </a:p>
          <a:p>
            <a:pPr marL="285750" indent="-285750">
              <a:buFont typeface="Arial" panose="020B0604020202020204" pitchFamily="34" charset="0"/>
              <a:buChar char="•"/>
            </a:pPr>
            <a:r>
              <a:rPr lang="is-IS" sz="1800" dirty="0"/>
              <a:t>Áhersla á samvinnu foreldra í uppeldi og samveru við barnið – Styður samstöðu í uppeldi</a:t>
            </a:r>
          </a:p>
          <a:p>
            <a:pPr marL="285750" indent="-285750">
              <a:buFont typeface="Arial" panose="020B0604020202020204" pitchFamily="34" charset="0"/>
              <a:buChar char="•"/>
            </a:pPr>
            <a:r>
              <a:rPr lang="is-IS" sz="1800" dirty="0"/>
              <a:t>Er hluti af Lýðheilsustefnu VEL og Landlæknisembættis</a:t>
            </a:r>
          </a:p>
          <a:p>
            <a:pPr marL="285750" indent="-285750">
              <a:buFont typeface="Arial" panose="020B0604020202020204" pitchFamily="34" charset="0"/>
              <a:buChar char="•"/>
            </a:pPr>
            <a:r>
              <a:rPr lang="is-IS" sz="1800" dirty="0"/>
              <a:t>Rannsókn hefur sýnt jákvæð áhrif á uppeldisfærni foreldra </a:t>
            </a:r>
          </a:p>
          <a:p>
            <a:pPr marL="285750" indent="-285750">
              <a:buFont typeface="Arial" panose="020B0604020202020204" pitchFamily="34" charset="0"/>
              <a:buChar char="•"/>
            </a:pPr>
            <a:r>
              <a:rPr lang="is-IS" sz="1800" dirty="0"/>
              <a:t>Hjálpa foreldrum að átta sig á ábyrgð og vera góðar fyrirmyndir</a:t>
            </a:r>
          </a:p>
        </p:txBody>
      </p:sp>
      <p:sp>
        <p:nvSpPr>
          <p:cNvPr id="4" name="Slide Number Placeholder 3"/>
          <p:cNvSpPr>
            <a:spLocks noGrp="1"/>
          </p:cNvSpPr>
          <p:nvPr>
            <p:ph type="sldNum" sz="quarter" idx="10"/>
          </p:nvPr>
        </p:nvSpPr>
        <p:spPr/>
        <p:txBody>
          <a:bodyPr/>
          <a:lstStyle/>
          <a:p>
            <a:fld id="{D6885FF6-E212-4560-A1FA-ACAFEF549130}" type="slidenum">
              <a:rPr lang="is-IS" smtClean="0"/>
              <a:t>5</a:t>
            </a:fld>
            <a:endParaRPr lang="is-IS"/>
          </a:p>
        </p:txBody>
      </p:sp>
    </p:spTree>
    <p:extLst>
      <p:ext uri="{BB962C8B-B14F-4D97-AF65-F5344CB8AC3E}">
        <p14:creationId xmlns:p14="http://schemas.microsoft.com/office/powerpoint/2010/main" val="1370584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800" dirty="0"/>
              <a:t>Snemmtæk íhlutun þar sem þegar er kominn fram vægur vandi eða vísbendingar um alvarlegri vanda sem tengist röskun í taugaþroska (í tilfelli ADHD)</a:t>
            </a:r>
          </a:p>
          <a:p>
            <a:endParaRPr lang="is-IS" sz="1800" dirty="0"/>
          </a:p>
          <a:p>
            <a:r>
              <a:rPr lang="is-IS" sz="1800" dirty="0"/>
              <a:t>Markmið að fyrirbyggja þróun alvarlegri vanda og t.d. Kvíðaraskana</a:t>
            </a:r>
          </a:p>
          <a:p>
            <a:endParaRPr lang="is-IS" sz="1800" dirty="0"/>
          </a:p>
          <a:p>
            <a:r>
              <a:rPr lang="is-IS" sz="1800" dirty="0"/>
              <a:t>Markmið að kenna færni sem miðar að því að minnka vanda og koma í veg fyrir þróun frekari vanda</a:t>
            </a:r>
          </a:p>
        </p:txBody>
      </p:sp>
      <p:sp>
        <p:nvSpPr>
          <p:cNvPr id="4" name="Slide Number Placeholder 3"/>
          <p:cNvSpPr>
            <a:spLocks noGrp="1"/>
          </p:cNvSpPr>
          <p:nvPr>
            <p:ph type="sldNum" sz="quarter" idx="10"/>
          </p:nvPr>
        </p:nvSpPr>
        <p:spPr/>
        <p:txBody>
          <a:bodyPr/>
          <a:lstStyle/>
          <a:p>
            <a:fld id="{D6885FF6-E212-4560-A1FA-ACAFEF549130}" type="slidenum">
              <a:rPr lang="is-IS" smtClean="0"/>
              <a:t>6</a:t>
            </a:fld>
            <a:endParaRPr lang="is-IS"/>
          </a:p>
        </p:txBody>
      </p:sp>
    </p:spTree>
    <p:extLst>
      <p:ext uri="{BB962C8B-B14F-4D97-AF65-F5344CB8AC3E}">
        <p14:creationId xmlns:p14="http://schemas.microsoft.com/office/powerpoint/2010/main" val="1629317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800" dirty="0"/>
              <a:t>Biðlistar – og stefnuleysi í geðheilbrigðisþjónustu við börn </a:t>
            </a:r>
            <a:r>
              <a:rPr lang="is-IS" sz="1800"/>
              <a:t>– eru </a:t>
            </a:r>
            <a:r>
              <a:rPr lang="is-IS" sz="1800" dirty="0"/>
              <a:t>ÓGNUN við snemmtæka íhlutun</a:t>
            </a:r>
          </a:p>
        </p:txBody>
      </p:sp>
      <p:sp>
        <p:nvSpPr>
          <p:cNvPr id="4" name="Slide Number Placeholder 3"/>
          <p:cNvSpPr>
            <a:spLocks noGrp="1"/>
          </p:cNvSpPr>
          <p:nvPr>
            <p:ph type="sldNum" sz="quarter" idx="10"/>
          </p:nvPr>
        </p:nvSpPr>
        <p:spPr/>
        <p:txBody>
          <a:bodyPr/>
          <a:lstStyle/>
          <a:p>
            <a:fld id="{D6885FF6-E212-4560-A1FA-ACAFEF549130}" type="slidenum">
              <a:rPr lang="is-IS" smtClean="0"/>
              <a:t>7</a:t>
            </a:fld>
            <a:endParaRPr lang="is-IS"/>
          </a:p>
        </p:txBody>
      </p:sp>
    </p:spTree>
    <p:extLst>
      <p:ext uri="{BB962C8B-B14F-4D97-AF65-F5344CB8AC3E}">
        <p14:creationId xmlns:p14="http://schemas.microsoft.com/office/powerpoint/2010/main" val="372812112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4225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510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5804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6167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5586B75A-687E-405C-8A0B-8D00578BA2C3}" type="datetimeFigureOut">
              <a:rPr lang="en-US" smtClean="0"/>
              <a:pPr/>
              <a:t>5/7/2018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01131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546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7779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2147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1588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5/7/2018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523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5/7/2018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83715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586B75A-687E-405C-8A0B-8D00578BA2C3}" type="datetimeFigureOut">
              <a:rPr lang="en-US" smtClean="0"/>
              <a:pPr/>
              <a:t>5/7/2018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2256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B73B-5104-4B8A-8E61-BB04EB876A15}"/>
              </a:ext>
            </a:extLst>
          </p:cNvPr>
          <p:cNvSpPr>
            <a:spLocks noGrp="1"/>
          </p:cNvSpPr>
          <p:nvPr>
            <p:ph type="ctrTitle"/>
          </p:nvPr>
        </p:nvSpPr>
        <p:spPr/>
        <p:txBody>
          <a:bodyPr/>
          <a:lstStyle/>
          <a:p>
            <a:r>
              <a:rPr lang="is-IS" dirty="0"/>
              <a:t>Snemmtæk íhlutun</a:t>
            </a:r>
          </a:p>
        </p:txBody>
      </p:sp>
      <p:sp>
        <p:nvSpPr>
          <p:cNvPr id="3" name="Subtitle 2">
            <a:extLst>
              <a:ext uri="{FF2B5EF4-FFF2-40B4-BE49-F238E27FC236}">
                <a16:creationId xmlns:a16="http://schemas.microsoft.com/office/drawing/2014/main" id="{B4B81B4D-FF0B-45E4-B100-70D86ACF8614}"/>
              </a:ext>
            </a:extLst>
          </p:cNvPr>
          <p:cNvSpPr>
            <a:spLocks noGrp="1"/>
          </p:cNvSpPr>
          <p:nvPr>
            <p:ph type="subTitle" idx="1"/>
          </p:nvPr>
        </p:nvSpPr>
        <p:spPr>
          <a:xfrm>
            <a:off x="2726700" y="4468031"/>
            <a:ext cx="5811252" cy="1069848"/>
          </a:xfrm>
        </p:spPr>
        <p:txBody>
          <a:bodyPr>
            <a:normAutofit/>
          </a:bodyPr>
          <a:lstStyle/>
          <a:p>
            <a:r>
              <a:rPr lang="is-IS" sz="2800" dirty="0"/>
              <a:t>Á Þroska- og hegðunarstöð – ÞHS</a:t>
            </a:r>
          </a:p>
        </p:txBody>
      </p:sp>
      <p:sp>
        <p:nvSpPr>
          <p:cNvPr id="4" name="Subtitle 2">
            <a:extLst>
              <a:ext uri="{FF2B5EF4-FFF2-40B4-BE49-F238E27FC236}">
                <a16:creationId xmlns:a16="http://schemas.microsoft.com/office/drawing/2014/main" id="{92BF82DB-4A56-4632-A995-413EB1CE5D20}"/>
              </a:ext>
            </a:extLst>
          </p:cNvPr>
          <p:cNvSpPr txBox="1">
            <a:spLocks/>
          </p:cNvSpPr>
          <p:nvPr/>
        </p:nvSpPr>
        <p:spPr>
          <a:xfrm>
            <a:off x="3850106" y="6051419"/>
            <a:ext cx="5404184" cy="6261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is-IS" sz="2000" dirty="0"/>
              <a:t>Gyða Haraldsdóttir sálfræðingur</a:t>
            </a:r>
          </a:p>
        </p:txBody>
      </p:sp>
    </p:spTree>
    <p:extLst>
      <p:ext uri="{BB962C8B-B14F-4D97-AF65-F5344CB8AC3E}">
        <p14:creationId xmlns:p14="http://schemas.microsoft.com/office/powerpoint/2010/main" val="164871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63DC0-37D6-4B3D-8E40-9B55032EC443}"/>
              </a:ext>
            </a:extLst>
          </p:cNvPr>
          <p:cNvSpPr>
            <a:spLocks noGrp="1"/>
          </p:cNvSpPr>
          <p:nvPr>
            <p:ph type="title"/>
          </p:nvPr>
        </p:nvSpPr>
        <p:spPr/>
        <p:txBody>
          <a:bodyPr/>
          <a:lstStyle/>
          <a:p>
            <a:r>
              <a:rPr lang="is-IS" dirty="0"/>
              <a:t>Í Frétt um ráðstefnuna á vef Velferðarráðuneytisins, segir:</a:t>
            </a:r>
          </a:p>
        </p:txBody>
      </p:sp>
      <p:sp>
        <p:nvSpPr>
          <p:cNvPr id="3" name="Content Placeholder 2">
            <a:extLst>
              <a:ext uri="{FF2B5EF4-FFF2-40B4-BE49-F238E27FC236}">
                <a16:creationId xmlns:a16="http://schemas.microsoft.com/office/drawing/2014/main" id="{5F212DE1-F913-4759-B7D0-19DE17D59667}"/>
              </a:ext>
            </a:extLst>
          </p:cNvPr>
          <p:cNvSpPr>
            <a:spLocks noGrp="1"/>
          </p:cNvSpPr>
          <p:nvPr>
            <p:ph idx="1"/>
          </p:nvPr>
        </p:nvSpPr>
        <p:spPr/>
        <p:txBody>
          <a:bodyPr>
            <a:normAutofit lnSpcReduction="10000"/>
          </a:bodyPr>
          <a:lstStyle/>
          <a:p>
            <a:pPr marL="0" indent="0">
              <a:buNone/>
            </a:pPr>
            <a:endParaRPr lang="is-IS" dirty="0"/>
          </a:p>
          <a:p>
            <a:pPr marL="0" indent="0">
              <a:buNone/>
            </a:pPr>
            <a:r>
              <a:rPr lang="is-IS" sz="2800" dirty="0"/>
              <a:t>... að snemmtæk íhlutun feli í sér að börn fái aðstoð og hjálp </a:t>
            </a:r>
            <a:r>
              <a:rPr lang="is-IS" sz="2800" b="1" dirty="0">
                <a:solidFill>
                  <a:srgbClr val="C00000"/>
                </a:solidFill>
              </a:rPr>
              <a:t>sem fyrst </a:t>
            </a:r>
            <a:r>
              <a:rPr lang="is-IS" sz="2800" dirty="0"/>
              <a:t>á lífsleiðinni og að liðsinni sé veitt </a:t>
            </a:r>
            <a:r>
              <a:rPr lang="is-IS" sz="2800" b="1" dirty="0">
                <a:solidFill>
                  <a:srgbClr val="C00000"/>
                </a:solidFill>
              </a:rPr>
              <a:t>áður</a:t>
            </a:r>
            <a:r>
              <a:rPr lang="is-IS" sz="2800" dirty="0"/>
              <a:t> en vandinn ágerist með skaðlegum og óafturkræfum afleiðingum</a:t>
            </a:r>
          </a:p>
          <a:p>
            <a:pPr marL="0" indent="0">
              <a:buNone/>
            </a:pPr>
            <a:r>
              <a:rPr lang="is-IS" sz="2800" dirty="0"/>
              <a:t>... að forsendur slíkrar snemmtækrar íhlutunar séu </a:t>
            </a:r>
            <a:r>
              <a:rPr lang="is-IS" sz="2800" dirty="0">
                <a:solidFill>
                  <a:srgbClr val="C00000"/>
                </a:solidFill>
              </a:rPr>
              <a:t>„</a:t>
            </a:r>
            <a:r>
              <a:rPr lang="is-IS" sz="2800" dirty="0"/>
              <a:t>að stofnanir samfélagsins sem koma að málefnum barna leggi sig fram við að brjóta niður múra milli málaflokka, stjórnsýslustiga og stofnana og tryggja þverfaglega nálgun og samstarf allra sem bera ábyrgð gagnvart börnum</a:t>
            </a:r>
            <a:r>
              <a:rPr lang="is-IS" sz="2800" dirty="0">
                <a:solidFill>
                  <a:srgbClr val="C00000"/>
                </a:solidFill>
              </a:rPr>
              <a:t>“</a:t>
            </a:r>
            <a:r>
              <a:rPr lang="is-IS" sz="2800" dirty="0"/>
              <a:t> </a:t>
            </a:r>
          </a:p>
        </p:txBody>
      </p:sp>
    </p:spTree>
    <p:extLst>
      <p:ext uri="{BB962C8B-B14F-4D97-AF65-F5344CB8AC3E}">
        <p14:creationId xmlns:p14="http://schemas.microsoft.com/office/powerpoint/2010/main" val="3243164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E6DE8-3115-4FB5-BC0A-E54184609830}"/>
              </a:ext>
            </a:extLst>
          </p:cNvPr>
          <p:cNvSpPr>
            <a:spLocks noGrp="1"/>
          </p:cNvSpPr>
          <p:nvPr>
            <p:ph type="title"/>
          </p:nvPr>
        </p:nvSpPr>
        <p:spPr/>
        <p:txBody>
          <a:bodyPr/>
          <a:lstStyle/>
          <a:p>
            <a:r>
              <a:rPr lang="is-IS" dirty="0"/>
              <a:t>Forsendur snemmtækrar íhlutunar</a:t>
            </a:r>
          </a:p>
        </p:txBody>
      </p:sp>
      <p:sp>
        <p:nvSpPr>
          <p:cNvPr id="3" name="Content Placeholder 2">
            <a:extLst>
              <a:ext uri="{FF2B5EF4-FFF2-40B4-BE49-F238E27FC236}">
                <a16:creationId xmlns:a16="http://schemas.microsoft.com/office/drawing/2014/main" id="{D50F364C-092D-4065-9C09-48C02AEEC314}"/>
              </a:ext>
            </a:extLst>
          </p:cNvPr>
          <p:cNvSpPr>
            <a:spLocks noGrp="1"/>
          </p:cNvSpPr>
          <p:nvPr>
            <p:ph idx="1"/>
          </p:nvPr>
        </p:nvSpPr>
        <p:spPr/>
        <p:txBody>
          <a:bodyPr>
            <a:normAutofit/>
          </a:bodyPr>
          <a:lstStyle/>
          <a:p>
            <a:r>
              <a:rPr lang="is-IS" sz="2800" dirty="0"/>
              <a:t>Að </a:t>
            </a:r>
            <a:r>
              <a:rPr lang="is-IS" sz="2800" u="sng" dirty="0"/>
              <a:t>fagráðuneyti</a:t>
            </a:r>
            <a:r>
              <a:rPr lang="is-IS" sz="2800" dirty="0"/>
              <a:t> sem hafa yfirstjórn yfir málefnum barna leggi sig fram við að brjóta niður múra milli málaflokka </a:t>
            </a:r>
          </a:p>
          <a:p>
            <a:r>
              <a:rPr lang="is-IS" sz="2800" dirty="0"/>
              <a:t>Að </a:t>
            </a:r>
            <a:r>
              <a:rPr lang="is-IS" sz="2800" u="sng" dirty="0"/>
              <a:t>fagráðuneyti</a:t>
            </a:r>
            <a:r>
              <a:rPr lang="is-IS" sz="2800" dirty="0"/>
              <a:t> móti heildstæða stefnu um þjónustu við börn og skilgreini hlutverk og verkaskiptingu þjónustustiga og stofnana</a:t>
            </a:r>
          </a:p>
          <a:p>
            <a:r>
              <a:rPr lang="is-IS" sz="2800" dirty="0"/>
              <a:t>Að öll almenn þjónusta sé í boði í nærumhverfi barnsins</a:t>
            </a:r>
          </a:p>
          <a:p>
            <a:r>
              <a:rPr lang="is-IS" sz="2800" dirty="0"/>
              <a:t>Að miðlæg </a:t>
            </a:r>
            <a:r>
              <a:rPr lang="is-IS" sz="2800" dirty="0" err="1"/>
              <a:t>ítar</a:t>
            </a:r>
            <a:r>
              <a:rPr lang="is-IS" sz="2800" dirty="0"/>
              <a:t>- og sérfræðiþjónusta sé í boði á landsvísu</a:t>
            </a:r>
          </a:p>
          <a:p>
            <a:r>
              <a:rPr lang="is-IS" sz="3000" dirty="0"/>
              <a:t>Að </a:t>
            </a:r>
            <a:r>
              <a:rPr lang="is-IS" sz="3000" b="1" dirty="0">
                <a:solidFill>
                  <a:srgbClr val="C00000"/>
                </a:solidFill>
              </a:rPr>
              <a:t>hvergi séu biðlistar eftir þjónustu fyrir börn</a:t>
            </a:r>
            <a:r>
              <a:rPr lang="is-IS" sz="3000" b="1" dirty="0"/>
              <a:t>!</a:t>
            </a:r>
            <a:r>
              <a:rPr lang="is-IS" sz="3000" b="1" dirty="0">
                <a:solidFill>
                  <a:srgbClr val="C00000"/>
                </a:solidFill>
              </a:rPr>
              <a:t> </a:t>
            </a:r>
          </a:p>
        </p:txBody>
      </p:sp>
      <p:sp>
        <p:nvSpPr>
          <p:cNvPr id="4" name="TextBox 3">
            <a:extLst>
              <a:ext uri="{FF2B5EF4-FFF2-40B4-BE49-F238E27FC236}">
                <a16:creationId xmlns:a16="http://schemas.microsoft.com/office/drawing/2014/main" id="{59E45C9B-1BCC-4A2E-9C41-BA38D8D4EB36}"/>
              </a:ext>
            </a:extLst>
          </p:cNvPr>
          <p:cNvSpPr txBox="1"/>
          <p:nvPr/>
        </p:nvSpPr>
        <p:spPr>
          <a:xfrm rot="861951">
            <a:off x="10310873" y="3973944"/>
            <a:ext cx="1060109" cy="584775"/>
          </a:xfrm>
          <a:prstGeom prst="rect">
            <a:avLst/>
          </a:prstGeom>
          <a:noFill/>
          <a:ln w="22225" cmpd="dbl">
            <a:solidFill>
              <a:schemeClr val="tx1">
                <a:lumMod val="75000"/>
                <a:lumOff val="25000"/>
              </a:schemeClr>
            </a:solidFill>
            <a:prstDash val="sysDash"/>
          </a:ln>
        </p:spPr>
        <p:txBody>
          <a:bodyPr wrap="square" rtlCol="0">
            <a:spAutoFit/>
          </a:bodyPr>
          <a:lstStyle/>
          <a:p>
            <a:r>
              <a:rPr lang="is-IS" sz="3200" dirty="0">
                <a:solidFill>
                  <a:srgbClr val="C00000"/>
                </a:solidFill>
                <a:latin typeface="+mj-lt"/>
              </a:rPr>
              <a:t>1. stig</a:t>
            </a:r>
          </a:p>
        </p:txBody>
      </p:sp>
      <p:sp>
        <p:nvSpPr>
          <p:cNvPr id="5" name="TextBox 4">
            <a:extLst>
              <a:ext uri="{FF2B5EF4-FFF2-40B4-BE49-F238E27FC236}">
                <a16:creationId xmlns:a16="http://schemas.microsoft.com/office/drawing/2014/main" id="{0B080C42-61DF-49F2-AF49-825CCCC3E237}"/>
              </a:ext>
            </a:extLst>
          </p:cNvPr>
          <p:cNvSpPr txBox="1"/>
          <p:nvPr/>
        </p:nvSpPr>
        <p:spPr>
          <a:xfrm rot="936428">
            <a:off x="10687650" y="4993622"/>
            <a:ext cx="1314995" cy="584775"/>
          </a:xfrm>
          <a:prstGeom prst="rect">
            <a:avLst/>
          </a:prstGeom>
          <a:noFill/>
          <a:ln w="22225" cmpd="dbl">
            <a:solidFill>
              <a:schemeClr val="tx1">
                <a:lumMod val="75000"/>
                <a:lumOff val="25000"/>
              </a:schemeClr>
            </a:solidFill>
            <a:prstDash val="sysDash"/>
          </a:ln>
        </p:spPr>
        <p:txBody>
          <a:bodyPr wrap="square" rtlCol="0">
            <a:spAutoFit/>
          </a:bodyPr>
          <a:lstStyle/>
          <a:p>
            <a:r>
              <a:rPr lang="is-IS" sz="3200" dirty="0">
                <a:solidFill>
                  <a:srgbClr val="C00000"/>
                </a:solidFill>
                <a:latin typeface="+mj-lt"/>
              </a:rPr>
              <a:t>2.-3. stig</a:t>
            </a:r>
          </a:p>
        </p:txBody>
      </p:sp>
    </p:spTree>
    <p:extLst>
      <p:ext uri="{BB962C8B-B14F-4D97-AF65-F5344CB8AC3E}">
        <p14:creationId xmlns:p14="http://schemas.microsoft.com/office/powerpoint/2010/main" val="124213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D3CAA-11E9-41EC-A6F5-A8259B2E0F5C}"/>
              </a:ext>
            </a:extLst>
          </p:cNvPr>
          <p:cNvSpPr>
            <a:spLocks noGrp="1"/>
          </p:cNvSpPr>
          <p:nvPr>
            <p:ph type="title"/>
          </p:nvPr>
        </p:nvSpPr>
        <p:spPr/>
        <p:txBody>
          <a:bodyPr/>
          <a:lstStyle/>
          <a:p>
            <a:r>
              <a:rPr lang="is-IS" dirty="0"/>
              <a:t>Hlutverk </a:t>
            </a:r>
            <a:r>
              <a:rPr lang="is-IS" dirty="0">
                <a:solidFill>
                  <a:srgbClr val="C00000"/>
                </a:solidFill>
              </a:rPr>
              <a:t>ÞHS</a:t>
            </a:r>
            <a:r>
              <a:rPr lang="is-IS" dirty="0"/>
              <a:t> – snemmtæk íhlutun?</a:t>
            </a:r>
          </a:p>
        </p:txBody>
      </p:sp>
      <p:sp>
        <p:nvSpPr>
          <p:cNvPr id="3" name="Content Placeholder 2">
            <a:extLst>
              <a:ext uri="{FF2B5EF4-FFF2-40B4-BE49-F238E27FC236}">
                <a16:creationId xmlns:a16="http://schemas.microsoft.com/office/drawing/2014/main" id="{E175D724-982D-42C5-8E82-27C87070FDED}"/>
              </a:ext>
            </a:extLst>
          </p:cNvPr>
          <p:cNvSpPr>
            <a:spLocks noGrp="1"/>
          </p:cNvSpPr>
          <p:nvPr>
            <p:ph idx="1"/>
          </p:nvPr>
        </p:nvSpPr>
        <p:spPr/>
        <p:txBody>
          <a:bodyPr/>
          <a:lstStyle/>
          <a:p>
            <a:r>
              <a:rPr lang="is-IS" sz="2800" i="1" dirty="0"/>
              <a:t>Að efla lífsgæði og framtíðarhorfur barna, draga úr hamlandi áhrifum hvers kyns frávika í þroska og hegðun og vinna gegn þróun alvarlegri vanda</a:t>
            </a:r>
            <a:r>
              <a:rPr lang="is-IS" sz="2800" dirty="0"/>
              <a:t> </a:t>
            </a:r>
          </a:p>
          <a:p>
            <a:r>
              <a:rPr lang="is-IS" sz="2800" dirty="0"/>
              <a:t>Að sinna vandaðri þverfaglegri nánari greiningu þegar frumgreining hefur sýnt sterkar vísbendingar um frávik eða raskanir í taugaþroska-, hegðun eða líðan</a:t>
            </a:r>
          </a:p>
          <a:p>
            <a:r>
              <a:rPr lang="is-IS" sz="2800" dirty="0"/>
              <a:t>Tilgangur greiningar er nákvæm kortlagning vanda svo veita megi barninu </a:t>
            </a:r>
            <a:r>
              <a:rPr lang="is-IS" sz="2800" dirty="0">
                <a:solidFill>
                  <a:srgbClr val="C00000"/>
                </a:solidFill>
              </a:rPr>
              <a:t>viðeigandi</a:t>
            </a:r>
            <a:r>
              <a:rPr lang="is-IS" sz="2800" dirty="0"/>
              <a:t> stuðning og meðferð </a:t>
            </a:r>
          </a:p>
          <a:p>
            <a:pPr marL="0" indent="0">
              <a:buNone/>
            </a:pPr>
            <a:endParaRPr lang="is-IS" dirty="0"/>
          </a:p>
        </p:txBody>
      </p:sp>
    </p:spTree>
    <p:extLst>
      <p:ext uri="{BB962C8B-B14F-4D97-AF65-F5344CB8AC3E}">
        <p14:creationId xmlns:p14="http://schemas.microsoft.com/office/powerpoint/2010/main" val="3799673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1FE1D-10BF-44ED-8757-BB964C63D6A5}"/>
              </a:ext>
            </a:extLst>
          </p:cNvPr>
          <p:cNvSpPr>
            <a:spLocks noGrp="1"/>
          </p:cNvSpPr>
          <p:nvPr>
            <p:ph type="title"/>
          </p:nvPr>
        </p:nvSpPr>
        <p:spPr/>
        <p:txBody>
          <a:bodyPr/>
          <a:lstStyle/>
          <a:p>
            <a:r>
              <a:rPr lang="is-IS" dirty="0"/>
              <a:t>Snemmtæk íhlutun á ÞHS</a:t>
            </a:r>
          </a:p>
        </p:txBody>
      </p:sp>
      <p:sp>
        <p:nvSpPr>
          <p:cNvPr id="3" name="Content Placeholder 2">
            <a:extLst>
              <a:ext uri="{FF2B5EF4-FFF2-40B4-BE49-F238E27FC236}">
                <a16:creationId xmlns:a16="http://schemas.microsoft.com/office/drawing/2014/main" id="{0CA53D55-6A5A-44B2-8957-7E05FCD89DC9}"/>
              </a:ext>
            </a:extLst>
          </p:cNvPr>
          <p:cNvSpPr>
            <a:spLocks noGrp="1"/>
          </p:cNvSpPr>
          <p:nvPr>
            <p:ph idx="1"/>
          </p:nvPr>
        </p:nvSpPr>
        <p:spPr>
          <a:xfrm>
            <a:off x="1069848" y="2121407"/>
            <a:ext cx="10058400" cy="4174889"/>
          </a:xfrm>
        </p:spPr>
        <p:txBody>
          <a:bodyPr>
            <a:normAutofit/>
          </a:bodyPr>
          <a:lstStyle/>
          <a:p>
            <a:r>
              <a:rPr lang="is-IS" sz="3200" dirty="0"/>
              <a:t>Uppeldi sem virkar – færni til framtíðar</a:t>
            </a:r>
          </a:p>
          <a:p>
            <a:pPr lvl="1"/>
            <a:r>
              <a:rPr lang="is-IS" sz="2800" dirty="0"/>
              <a:t>Hannað sem fyrirbyggjandi úrræði, árangursprófað á Ísl.</a:t>
            </a:r>
          </a:p>
          <a:p>
            <a:pPr lvl="1"/>
            <a:r>
              <a:rPr lang="is-IS" sz="2800" dirty="0"/>
              <a:t>Fyrir foreldra allra ungra barna – </a:t>
            </a:r>
            <a:r>
              <a:rPr lang="is-IS" sz="2800" b="1" dirty="0">
                <a:solidFill>
                  <a:srgbClr val="C00000"/>
                </a:solidFill>
              </a:rPr>
              <a:t>ekki biðlistar</a:t>
            </a:r>
            <a:r>
              <a:rPr lang="is-IS" sz="2800" dirty="0"/>
              <a:t> </a:t>
            </a:r>
          </a:p>
          <a:p>
            <a:r>
              <a:rPr lang="is-IS" sz="3200" dirty="0"/>
              <a:t>Klókir litlir krakkar</a:t>
            </a:r>
          </a:p>
          <a:p>
            <a:pPr lvl="1"/>
            <a:r>
              <a:rPr lang="is-IS" sz="2800" dirty="0"/>
              <a:t>Fræðsla og færniþjálfun fyrir foreldra barna með byrjandi kvíða</a:t>
            </a:r>
          </a:p>
          <a:p>
            <a:pPr lvl="1"/>
            <a:r>
              <a:rPr lang="is-IS" sz="2800" dirty="0"/>
              <a:t>Ef </a:t>
            </a:r>
            <a:r>
              <a:rPr lang="is-IS" sz="2800" dirty="0">
                <a:solidFill>
                  <a:srgbClr val="C00000"/>
                </a:solidFill>
              </a:rPr>
              <a:t>skimun</a:t>
            </a:r>
            <a:r>
              <a:rPr lang="is-IS" sz="2800" dirty="0"/>
              <a:t> sýnir kvíðaeinkenni – </a:t>
            </a:r>
            <a:r>
              <a:rPr lang="is-IS" sz="2800" b="1" dirty="0">
                <a:solidFill>
                  <a:srgbClr val="C00000"/>
                </a:solidFill>
              </a:rPr>
              <a:t>ekki biðlistar</a:t>
            </a:r>
          </a:p>
          <a:p>
            <a:pPr lvl="1"/>
            <a:r>
              <a:rPr lang="is-IS" sz="2800" dirty="0"/>
              <a:t>Árangursprófað erlendis og á Íslandi</a:t>
            </a:r>
          </a:p>
        </p:txBody>
      </p:sp>
      <p:sp>
        <p:nvSpPr>
          <p:cNvPr id="4" name="TextBox 3">
            <a:extLst>
              <a:ext uri="{FF2B5EF4-FFF2-40B4-BE49-F238E27FC236}">
                <a16:creationId xmlns:a16="http://schemas.microsoft.com/office/drawing/2014/main" id="{90331358-57D2-4316-B64E-E0639B6392E6}"/>
              </a:ext>
            </a:extLst>
          </p:cNvPr>
          <p:cNvSpPr txBox="1"/>
          <p:nvPr/>
        </p:nvSpPr>
        <p:spPr>
          <a:xfrm rot="1335603">
            <a:off x="9538222" y="918611"/>
            <a:ext cx="938463" cy="584775"/>
          </a:xfrm>
          <a:prstGeom prst="rect">
            <a:avLst/>
          </a:prstGeom>
          <a:noFill/>
          <a:ln w="22225" cmpd="dbl">
            <a:solidFill>
              <a:schemeClr val="tx1">
                <a:lumMod val="75000"/>
                <a:lumOff val="25000"/>
              </a:schemeClr>
            </a:solidFill>
            <a:prstDash val="sysDash"/>
          </a:ln>
        </p:spPr>
        <p:txBody>
          <a:bodyPr wrap="square" rtlCol="0">
            <a:spAutoFit/>
          </a:bodyPr>
          <a:lstStyle/>
          <a:p>
            <a:r>
              <a:rPr lang="is-IS" sz="3200" dirty="0">
                <a:solidFill>
                  <a:srgbClr val="C00000"/>
                </a:solidFill>
                <a:latin typeface="+mj-lt"/>
              </a:rPr>
              <a:t>Dæmi</a:t>
            </a:r>
          </a:p>
        </p:txBody>
      </p:sp>
    </p:spTree>
    <p:extLst>
      <p:ext uri="{BB962C8B-B14F-4D97-AF65-F5344CB8AC3E}">
        <p14:creationId xmlns:p14="http://schemas.microsoft.com/office/powerpoint/2010/main" val="138829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FEF8-5194-4664-9D08-955F56EBEC43}"/>
              </a:ext>
            </a:extLst>
          </p:cNvPr>
          <p:cNvSpPr>
            <a:spLocks noGrp="1"/>
          </p:cNvSpPr>
          <p:nvPr>
            <p:ph type="title"/>
          </p:nvPr>
        </p:nvSpPr>
        <p:spPr/>
        <p:txBody>
          <a:bodyPr/>
          <a:lstStyle/>
          <a:p>
            <a:r>
              <a:rPr lang="is-IS" dirty="0"/>
              <a:t>Snemmtæk íhlutun á ÞHS – ADHD</a:t>
            </a:r>
          </a:p>
        </p:txBody>
      </p:sp>
      <p:sp>
        <p:nvSpPr>
          <p:cNvPr id="3" name="Content Placeholder 2">
            <a:extLst>
              <a:ext uri="{FF2B5EF4-FFF2-40B4-BE49-F238E27FC236}">
                <a16:creationId xmlns:a16="http://schemas.microsoft.com/office/drawing/2014/main" id="{5FB2C420-3F88-42E4-B927-CD208C73BB71}"/>
              </a:ext>
            </a:extLst>
          </p:cNvPr>
          <p:cNvSpPr>
            <a:spLocks noGrp="1"/>
          </p:cNvSpPr>
          <p:nvPr>
            <p:ph idx="1"/>
          </p:nvPr>
        </p:nvSpPr>
        <p:spPr>
          <a:xfrm>
            <a:off x="1069848" y="2121408"/>
            <a:ext cx="10058400" cy="4251960"/>
          </a:xfrm>
        </p:spPr>
        <p:txBody>
          <a:bodyPr>
            <a:normAutofit/>
          </a:bodyPr>
          <a:lstStyle/>
          <a:p>
            <a:r>
              <a:rPr lang="is-IS" sz="3200" dirty="0"/>
              <a:t>Námskeið fyrir foreldra barna með ADHD einkenni</a:t>
            </a:r>
          </a:p>
          <a:p>
            <a:pPr lvl="1"/>
            <a:r>
              <a:rPr lang="is-IS" sz="2800" dirty="0"/>
              <a:t>Fræðsla og færniþjálfun sem býðst foreldrum ef </a:t>
            </a:r>
            <a:r>
              <a:rPr lang="is-IS" sz="2800" dirty="0">
                <a:solidFill>
                  <a:srgbClr val="C00000"/>
                </a:solidFill>
              </a:rPr>
              <a:t>skimun</a:t>
            </a:r>
            <a:r>
              <a:rPr lang="is-IS" sz="2800" dirty="0"/>
              <a:t> sýnir hamlandi einkenni</a:t>
            </a:r>
          </a:p>
          <a:p>
            <a:pPr lvl="1"/>
            <a:r>
              <a:rPr lang="is-IS" sz="2800" dirty="0"/>
              <a:t>Byggt á gagnreyndum aðferðum og árangursprófað á Íslandi – </a:t>
            </a:r>
            <a:r>
              <a:rPr lang="is-IS" sz="2800" b="1" dirty="0">
                <a:solidFill>
                  <a:srgbClr val="C00000"/>
                </a:solidFill>
              </a:rPr>
              <a:t>ekki biðlistar </a:t>
            </a:r>
          </a:p>
          <a:p>
            <a:r>
              <a:rPr lang="is-IS" sz="3200" dirty="0"/>
              <a:t>Snillingarnir </a:t>
            </a:r>
          </a:p>
          <a:p>
            <a:pPr lvl="1"/>
            <a:r>
              <a:rPr lang="is-IS" sz="2800" dirty="0"/>
              <a:t>Færniþjálfun fyrir börn með hamlandi ADHD einkenni </a:t>
            </a:r>
          </a:p>
          <a:p>
            <a:pPr lvl="1"/>
            <a:r>
              <a:rPr lang="is-IS" sz="2800" dirty="0"/>
              <a:t>Tekur á vanda og fyrirbyggir þróun meiri vanda</a:t>
            </a:r>
          </a:p>
          <a:p>
            <a:pPr lvl="1"/>
            <a:r>
              <a:rPr lang="is-IS" sz="2800" dirty="0"/>
              <a:t>Árangursprófað á Íslandi</a:t>
            </a:r>
          </a:p>
          <a:p>
            <a:endParaRPr lang="is-IS" dirty="0"/>
          </a:p>
        </p:txBody>
      </p:sp>
      <p:sp>
        <p:nvSpPr>
          <p:cNvPr id="4" name="TextBox 3">
            <a:extLst>
              <a:ext uri="{FF2B5EF4-FFF2-40B4-BE49-F238E27FC236}">
                <a16:creationId xmlns:a16="http://schemas.microsoft.com/office/drawing/2014/main" id="{30744E27-41C9-403E-B0E4-18CAE45A7504}"/>
              </a:ext>
            </a:extLst>
          </p:cNvPr>
          <p:cNvSpPr txBox="1"/>
          <p:nvPr/>
        </p:nvSpPr>
        <p:spPr>
          <a:xfrm rot="1335603">
            <a:off x="10652920" y="475262"/>
            <a:ext cx="938463" cy="584775"/>
          </a:xfrm>
          <a:prstGeom prst="rect">
            <a:avLst/>
          </a:prstGeom>
          <a:noFill/>
          <a:ln w="22225" cmpd="dbl">
            <a:solidFill>
              <a:schemeClr val="tx1">
                <a:lumMod val="75000"/>
                <a:lumOff val="25000"/>
              </a:schemeClr>
            </a:solidFill>
            <a:prstDash val="sysDash"/>
          </a:ln>
        </p:spPr>
        <p:txBody>
          <a:bodyPr wrap="square" rtlCol="0">
            <a:spAutoFit/>
          </a:bodyPr>
          <a:lstStyle/>
          <a:p>
            <a:r>
              <a:rPr lang="is-IS" sz="3200" dirty="0">
                <a:solidFill>
                  <a:srgbClr val="C00000"/>
                </a:solidFill>
                <a:latin typeface="+mj-lt"/>
              </a:rPr>
              <a:t>Dæmi</a:t>
            </a:r>
          </a:p>
        </p:txBody>
      </p:sp>
    </p:spTree>
    <p:extLst>
      <p:ext uri="{BB962C8B-B14F-4D97-AF65-F5344CB8AC3E}">
        <p14:creationId xmlns:p14="http://schemas.microsoft.com/office/powerpoint/2010/main" val="4019419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B1A24F-621E-4DD7-BC67-6A0ED63C73BB}"/>
              </a:ext>
            </a:extLst>
          </p:cNvPr>
          <p:cNvSpPr>
            <a:spLocks noGrp="1"/>
          </p:cNvSpPr>
          <p:nvPr>
            <p:ph type="title"/>
          </p:nvPr>
        </p:nvSpPr>
        <p:spPr>
          <a:xfrm>
            <a:off x="2167128" y="1225296"/>
            <a:ext cx="9190683" cy="3520440"/>
          </a:xfrm>
        </p:spPr>
        <p:txBody>
          <a:bodyPr>
            <a:normAutofit/>
          </a:bodyPr>
          <a:lstStyle/>
          <a:p>
            <a:r>
              <a:rPr lang="is-IS" dirty="0"/>
              <a:t>Biðlistar eru mótsögn og Ógnun við snemmtæka íhlutun </a:t>
            </a:r>
          </a:p>
        </p:txBody>
      </p:sp>
      <p:sp>
        <p:nvSpPr>
          <p:cNvPr id="5" name="Text Placeholder 4">
            <a:extLst>
              <a:ext uri="{FF2B5EF4-FFF2-40B4-BE49-F238E27FC236}">
                <a16:creationId xmlns:a16="http://schemas.microsoft.com/office/drawing/2014/main" id="{A120BE78-8FB6-49E9-BF66-99C0E66FC0AE}"/>
              </a:ext>
            </a:extLst>
          </p:cNvPr>
          <p:cNvSpPr>
            <a:spLocks noGrp="1"/>
          </p:cNvSpPr>
          <p:nvPr>
            <p:ph type="body" idx="1"/>
          </p:nvPr>
        </p:nvSpPr>
        <p:spPr/>
        <p:txBody>
          <a:bodyPr>
            <a:normAutofit fontScale="92500"/>
          </a:bodyPr>
          <a:lstStyle/>
          <a:p>
            <a:r>
              <a:rPr lang="is-IS" sz="3200" b="1" dirty="0">
                <a:solidFill>
                  <a:srgbClr val="C00000"/>
                </a:solidFill>
              </a:rPr>
              <a:t>Það er frumskilyrði að gera stofnunum innan málaflokksins kleift að eyða biðlistum alfarið!</a:t>
            </a:r>
          </a:p>
        </p:txBody>
      </p:sp>
    </p:spTree>
    <p:extLst>
      <p:ext uri="{BB962C8B-B14F-4D97-AF65-F5344CB8AC3E}">
        <p14:creationId xmlns:p14="http://schemas.microsoft.com/office/powerpoint/2010/main" val="3789873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169</TotalTime>
  <Words>682</Words>
  <Application>Microsoft Office PowerPoint</Application>
  <PresentationFormat>Widescreen</PresentationFormat>
  <Paragraphs>82</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Rockwell</vt:lpstr>
      <vt:lpstr>Rockwell Condensed</vt:lpstr>
      <vt:lpstr>Wingdings</vt:lpstr>
      <vt:lpstr>Wood Type</vt:lpstr>
      <vt:lpstr>Snemmtæk íhlutun</vt:lpstr>
      <vt:lpstr>Í Frétt um ráðstefnuna á vef Velferðarráðuneytisins, segir:</vt:lpstr>
      <vt:lpstr>Forsendur snemmtækrar íhlutunar</vt:lpstr>
      <vt:lpstr>Hlutverk ÞHS – snemmtæk íhlutun?</vt:lpstr>
      <vt:lpstr>Snemmtæk íhlutun á ÞHS</vt:lpstr>
      <vt:lpstr>Snemmtæk íhlutun á ÞHS – ADHD</vt:lpstr>
      <vt:lpstr>Biðlistar eru mótsögn og Ógnun við snemmtæka íhlutun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Snemmtæk íhlutun</dc:title>
  <dc:creator>Gyða Sigurlaug Haraldsdóttir</dc:creator>
  <cp:lastModifiedBy>Gyða Sigurlaug Haraldsdóttir</cp:lastModifiedBy>
  <cp:revision>28</cp:revision>
  <cp:lastPrinted>2018-05-07T12:11:18Z</cp:lastPrinted>
  <dcterms:created xsi:type="dcterms:W3CDTF">2018-05-02T10:56:37Z</dcterms:created>
  <dcterms:modified xsi:type="dcterms:W3CDTF">2018-05-07T12:11:23Z</dcterms:modified>
</cp:coreProperties>
</file>