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438" r:id="rId3"/>
    <p:sldId id="452" r:id="rId4"/>
    <p:sldId id="417" r:id="rId5"/>
    <p:sldId id="311" r:id="rId6"/>
    <p:sldId id="436" r:id="rId7"/>
    <p:sldId id="442" r:id="rId8"/>
    <p:sldId id="450" r:id="rId9"/>
    <p:sldId id="446" r:id="rId10"/>
    <p:sldId id="447" r:id="rId11"/>
    <p:sldId id="448" r:id="rId12"/>
    <p:sldId id="429" r:id="rId13"/>
    <p:sldId id="428" r:id="rId14"/>
    <p:sldId id="431" r:id="rId15"/>
    <p:sldId id="425" r:id="rId16"/>
    <p:sldId id="449" r:id="rId17"/>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Hrönn Þórisdóttir" initials="LHÞ" lastIdx="2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660"/>
  </p:normalViewPr>
  <p:slideViewPr>
    <p:cSldViewPr snapToGrid="0" snapToObjects="1">
      <p:cViewPr varScale="1">
        <p:scale>
          <a:sx n="82" d="100"/>
          <a:sy n="82" d="100"/>
        </p:scale>
        <p:origin x="120" y="51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r>
              <a:rPr lang="is-IS"/>
              <a:t>Margrét Júlía Rafnsdóttir</a:t>
            </a:r>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AEB8FF8F-7D1A-455C-B4D9-8F718B2ECB22}" type="datetimeFigureOut">
              <a:rPr lang="is-IS" smtClean="0"/>
              <a:pPr/>
              <a:t>4.5.2018</a:t>
            </a:fld>
            <a:endParaRPr lang="is-I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BA2B4264-AE55-4EE1-9E0C-D31F412DD2B7}" type="slidenum">
              <a:rPr lang="is-IS" smtClean="0"/>
              <a:pPr/>
              <a:t>‹#›</a:t>
            </a:fld>
            <a:endParaRPr lang="is-IS"/>
          </a:p>
        </p:txBody>
      </p:sp>
    </p:spTree>
    <p:extLst>
      <p:ext uri="{BB962C8B-B14F-4D97-AF65-F5344CB8AC3E}">
        <p14:creationId xmlns:p14="http://schemas.microsoft.com/office/powerpoint/2010/main" val="233687873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r>
              <a:rPr lang="is-IS"/>
              <a:t>Margrét Júlía Rafnsdóttir</a:t>
            </a:r>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F023618D-3C17-4D0A-9F76-76D2F01C18D9}" type="datetimeFigureOut">
              <a:rPr lang="is-IS" smtClean="0"/>
              <a:pPr/>
              <a:t>4.5.2018</a:t>
            </a:fld>
            <a:endParaRPr lang="is-IS"/>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6F4D593-8553-4477-836B-47E6DE990087}" type="slidenum">
              <a:rPr lang="is-IS" smtClean="0"/>
              <a:pPr/>
              <a:t>‹#›</a:t>
            </a:fld>
            <a:endParaRPr lang="is-IS"/>
          </a:p>
        </p:txBody>
      </p:sp>
    </p:spTree>
    <p:extLst>
      <p:ext uri="{BB962C8B-B14F-4D97-AF65-F5344CB8AC3E}">
        <p14:creationId xmlns:p14="http://schemas.microsoft.com/office/powerpoint/2010/main" val="3063403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is-IS" dirty="0"/>
              <a:t>Ætla að lýsa tilurð og sögu þessa verkefnis á Íslandi, sem hefur verið ævintýri líkast og þeim frábæru samskiptum sem ég hef átt við starfsfólk Vináttu skólanna</a:t>
            </a:r>
          </a:p>
        </p:txBody>
      </p:sp>
      <p:sp>
        <p:nvSpPr>
          <p:cNvPr id="4" name="Slide Number Placeholder 3"/>
          <p:cNvSpPr>
            <a:spLocks noGrp="1"/>
          </p:cNvSpPr>
          <p:nvPr>
            <p:ph type="sldNum" sz="quarter" idx="10"/>
          </p:nvPr>
        </p:nvSpPr>
        <p:spPr/>
        <p:txBody>
          <a:bodyPr/>
          <a:lstStyle/>
          <a:p>
            <a:fld id="{06F4D593-8553-4477-836B-47E6DE990087}" type="slidenum">
              <a:rPr lang="is-IS" smtClean="0"/>
              <a:pPr/>
              <a:t>1</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80543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is-IS" dirty="0"/>
              <a:t>Ath sögu úr Vatnsendaskóla; börnin í 1. bekk sem þekkja efnið úr leikskólnaum.</a:t>
            </a:r>
          </a:p>
        </p:txBody>
      </p:sp>
      <p:sp>
        <p:nvSpPr>
          <p:cNvPr id="4" name="Slide Number Placeholder 3"/>
          <p:cNvSpPr>
            <a:spLocks noGrp="1"/>
          </p:cNvSpPr>
          <p:nvPr>
            <p:ph type="sldNum" sz="quarter" idx="10"/>
          </p:nvPr>
        </p:nvSpPr>
        <p:spPr/>
        <p:txBody>
          <a:bodyPr/>
          <a:lstStyle/>
          <a:p>
            <a:fld id="{06F4D593-8553-4477-836B-47E6DE990087}" type="slidenum">
              <a:rPr lang="is-IS" smtClean="0"/>
              <a:pPr/>
              <a:t>12</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1757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da-DK" sz="1200" dirty="0"/>
              <a:t>Foreldrar hafa lýst ánægju með efnið og telja það hafa haft jákvæð áhrif á börnin og samskipti þeirra á milli og finnst mikilvægt að efnið haldi afram í grunnskólanum.</a:t>
            </a:r>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13</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386533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is-IS" sz="1200" i="1" noProof="1"/>
              <a:t>... </a:t>
            </a:r>
            <a:r>
              <a:rPr lang="is-IS" sz="1200" noProof="1"/>
              <a:t>Viðbrögð barna, foreldra og starfsfólks hvetur okkur til áframhaldandi verka...Þetta virkar</a:t>
            </a:r>
            <a:br>
              <a:rPr lang="is-IS" sz="1200" noProof="1"/>
            </a:br>
            <a:r>
              <a:rPr lang="is-IS" sz="1200" noProof="1"/>
              <a:t>rannsóknir sýna það...</a:t>
            </a:r>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14</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327836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is-IS" sz="1200" noProof="1"/>
              <a:t>...</a:t>
            </a:r>
            <a:r>
              <a:rPr lang="is-IS" sz="1200" dirty="0"/>
              <a:t>að innan fárra ára muni einelti meðal barna vera hverfandi. </a:t>
            </a:r>
            <a:r>
              <a:rPr lang="is-IS" sz="1200" noProof="1"/>
              <a:t>...</a:t>
            </a:r>
            <a:r>
              <a:rPr lang="is-IS" sz="1200" dirty="0"/>
              <a:t>að innan fárra ára muni einelti meðal barna vera hverfandi. </a:t>
            </a:r>
            <a:br>
              <a:rPr lang="is-IS" sz="1200" dirty="0"/>
            </a:br>
            <a:br>
              <a:rPr lang="is-IS" sz="1200" dirty="0"/>
            </a:br>
            <a:r>
              <a:rPr lang="is-IS" sz="1200" noProof="1"/>
              <a:t>...að</a:t>
            </a:r>
            <a:r>
              <a:rPr lang="da-DK" sz="1200" dirty="0"/>
              <a:t> upp vaxi börn með sterka sjálfsmynd, börn sem sýna umburðarlyndi fyrir margbreytileikanum, umhyggju og virðingu, eru hugrökk og geta sett sér mörk.</a:t>
            </a:r>
            <a:br>
              <a:rPr lang="da-DK" sz="1200" dirty="0"/>
            </a:br>
            <a:br>
              <a:rPr lang="da-DK" sz="1200" dirty="0"/>
            </a:br>
            <a:r>
              <a:rPr lang="is-IS" sz="1200" dirty="0"/>
              <a:t>Með þátttöku sem flestra leikskóla og grunnskóla í </a:t>
            </a:r>
            <a:r>
              <a:rPr lang="is-IS" sz="1200" i="1" dirty="0"/>
              <a:t>Vináttu</a:t>
            </a:r>
            <a:r>
              <a:rPr lang="is-IS" sz="1200" dirty="0"/>
              <a:t> leggum við lóð á</a:t>
            </a:r>
            <a:br>
              <a:rPr lang="is-IS" sz="1200" dirty="0"/>
            </a:br>
            <a:r>
              <a:rPr lang="is-IS" sz="1200" dirty="0"/>
              <a:t>þær vogaskálar.</a:t>
            </a:r>
            <a:br>
              <a:rPr lang="is-IS" sz="1200" dirty="0"/>
            </a:br>
            <a:br>
              <a:rPr lang="is-IS" sz="1200" dirty="0"/>
            </a:br>
            <a:r>
              <a:rPr lang="is-IS" sz="1200" noProof="1"/>
              <a:t>...að</a:t>
            </a:r>
            <a:r>
              <a:rPr lang="da-DK" sz="1200" dirty="0"/>
              <a:t> upp vaxi börn með sterka sjálfsmynd, börn sem sýna umburðarlyndi fyrir margbreytileikanum, umhyggju og virðingu, eru hugrökk og geta sett sér mörk.</a:t>
            </a:r>
            <a:br>
              <a:rPr lang="da-DK" sz="1200" dirty="0"/>
            </a:br>
            <a:br>
              <a:rPr lang="da-DK" sz="1200" dirty="0"/>
            </a:br>
            <a:r>
              <a:rPr lang="is-IS" sz="1200" dirty="0"/>
              <a:t>Með þátttöku sem flestra leikskóla og grunnskóla í </a:t>
            </a:r>
            <a:r>
              <a:rPr lang="is-IS" sz="1200" i="1" dirty="0"/>
              <a:t>Vináttu</a:t>
            </a:r>
            <a:r>
              <a:rPr lang="is-IS" sz="1200" dirty="0"/>
              <a:t> leggum við lóð á</a:t>
            </a:r>
            <a:br>
              <a:rPr lang="is-IS" sz="1200" dirty="0"/>
            </a:br>
            <a:r>
              <a:rPr lang="is-IS" sz="1200" dirty="0"/>
              <a:t>þær vogaskálar.</a:t>
            </a:r>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15</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250535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is-IS" sz="1200" noProof="1"/>
              <a:t>...</a:t>
            </a:r>
            <a:r>
              <a:rPr lang="is-IS" sz="1200" dirty="0"/>
              <a:t>að innan fárra ára muni einelti meðal barna vera hverfandi. </a:t>
            </a:r>
            <a:r>
              <a:rPr lang="is-IS" sz="1200" noProof="1"/>
              <a:t>...</a:t>
            </a:r>
            <a:r>
              <a:rPr lang="is-IS" sz="1200" dirty="0"/>
              <a:t>að innan fárra ára muni einelti meðal barna vera hverfandi. </a:t>
            </a:r>
            <a:br>
              <a:rPr lang="is-IS" sz="1200" dirty="0"/>
            </a:br>
            <a:br>
              <a:rPr lang="is-IS" sz="1200" dirty="0"/>
            </a:br>
            <a:r>
              <a:rPr lang="is-IS" sz="1200" noProof="1"/>
              <a:t>...að</a:t>
            </a:r>
            <a:r>
              <a:rPr lang="da-DK" sz="1200" dirty="0"/>
              <a:t> upp vaxi börn með sterka sjálfsmynd, börn sem sýna umburðarlyndi fyrir margbreytileikanum, umhyggju og virðingu, eru hugrökk og geta sett sér mörk.</a:t>
            </a:r>
            <a:br>
              <a:rPr lang="da-DK" sz="1200" dirty="0"/>
            </a:br>
            <a:br>
              <a:rPr lang="da-DK" sz="1200" dirty="0"/>
            </a:br>
            <a:r>
              <a:rPr lang="is-IS" sz="1200" dirty="0"/>
              <a:t>Með þátttöku sem flestra leikskóla og grunnskóla í </a:t>
            </a:r>
            <a:r>
              <a:rPr lang="is-IS" sz="1200" i="1" dirty="0"/>
              <a:t>Vináttu</a:t>
            </a:r>
            <a:r>
              <a:rPr lang="is-IS" sz="1200" dirty="0"/>
              <a:t> leggum við lóð á</a:t>
            </a:r>
            <a:br>
              <a:rPr lang="is-IS" sz="1200" dirty="0"/>
            </a:br>
            <a:r>
              <a:rPr lang="is-IS" sz="1200" dirty="0"/>
              <a:t>þær vogaskálar.</a:t>
            </a:r>
            <a:br>
              <a:rPr lang="is-IS" sz="1200" dirty="0"/>
            </a:br>
            <a:br>
              <a:rPr lang="is-IS" sz="1200" dirty="0"/>
            </a:br>
            <a:r>
              <a:rPr lang="is-IS" sz="1200" noProof="1"/>
              <a:t>...að</a:t>
            </a:r>
            <a:r>
              <a:rPr lang="da-DK" sz="1200" dirty="0"/>
              <a:t> upp vaxi börn með sterka sjálfsmynd, börn sem sýna umburðarlyndi fyrir margbreytileikanum, umhyggju og virðingu, eru hugrökk og geta sett sér mörk.</a:t>
            </a:r>
            <a:br>
              <a:rPr lang="da-DK" sz="1200" dirty="0"/>
            </a:br>
            <a:br>
              <a:rPr lang="da-DK" sz="1200" dirty="0"/>
            </a:br>
            <a:r>
              <a:rPr lang="is-IS" sz="1200" dirty="0"/>
              <a:t>Með þátttöku sem flestra leikskóla og grunnskóla í </a:t>
            </a:r>
            <a:r>
              <a:rPr lang="is-IS" sz="1200" i="1" dirty="0"/>
              <a:t>Vináttu</a:t>
            </a:r>
            <a:r>
              <a:rPr lang="is-IS" sz="1200" dirty="0"/>
              <a:t> leggum við lóð á</a:t>
            </a:r>
            <a:br>
              <a:rPr lang="is-IS" sz="1200" dirty="0"/>
            </a:br>
            <a:r>
              <a:rPr lang="is-IS" sz="1200" dirty="0"/>
              <a:t>þær vogaskálar.</a:t>
            </a:r>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16</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218851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2</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262247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3</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202337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4</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281802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is-IS" dirty="0"/>
              <a:t>An skólanna og kennaranna hefði þetta ekki orðið að veruleika- fjöldi á námskeiðum, </a:t>
            </a:r>
          </a:p>
        </p:txBody>
      </p:sp>
      <p:sp>
        <p:nvSpPr>
          <p:cNvPr id="4" name="Slide Number Placeholder 3"/>
          <p:cNvSpPr>
            <a:spLocks noGrp="1"/>
          </p:cNvSpPr>
          <p:nvPr>
            <p:ph type="sldNum" sz="quarter" idx="10"/>
          </p:nvPr>
        </p:nvSpPr>
        <p:spPr/>
        <p:txBody>
          <a:bodyPr/>
          <a:lstStyle/>
          <a:p>
            <a:fld id="{06F4D593-8553-4477-836B-47E6DE990087}" type="slidenum">
              <a:rPr lang="is-IS" smtClean="0"/>
              <a:pPr/>
              <a:t>5</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80543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6</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112072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9</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240590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10</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400757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06F4D593-8553-4477-836B-47E6DE990087}" type="slidenum">
              <a:rPr lang="is-IS" smtClean="0"/>
              <a:pPr/>
              <a:t>11</a:t>
            </a:fld>
            <a:endParaRPr lang="is-IS"/>
          </a:p>
        </p:txBody>
      </p:sp>
      <p:sp>
        <p:nvSpPr>
          <p:cNvPr id="5" name="Header Placeholder 4"/>
          <p:cNvSpPr>
            <a:spLocks noGrp="1"/>
          </p:cNvSpPr>
          <p:nvPr>
            <p:ph type="hdr" sz="quarter" idx="11"/>
          </p:nvPr>
        </p:nvSpPr>
        <p:spPr/>
        <p:txBody>
          <a:bodyPr/>
          <a:lstStyle/>
          <a:p>
            <a:r>
              <a:rPr lang="is-IS"/>
              <a:t>Margrét Júlía Rafnsdóttir</a:t>
            </a:r>
          </a:p>
        </p:txBody>
      </p:sp>
    </p:spTree>
    <p:extLst>
      <p:ext uri="{BB962C8B-B14F-4D97-AF65-F5344CB8AC3E}">
        <p14:creationId xmlns:p14="http://schemas.microsoft.com/office/powerpoint/2010/main" val="114157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is-I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a:t>Click to edit Master subtitle style</a:t>
            </a:r>
            <a:endParaRPr lang="en-US"/>
          </a:p>
        </p:txBody>
      </p:sp>
      <p:sp>
        <p:nvSpPr>
          <p:cNvPr id="4" name="Date Placeholder 3"/>
          <p:cNvSpPr>
            <a:spLocks noGrp="1"/>
          </p:cNvSpPr>
          <p:nvPr>
            <p:ph type="dt" sz="half" idx="10"/>
          </p:nvPr>
        </p:nvSpPr>
        <p:spPr/>
        <p:txBody>
          <a:bodyPr/>
          <a:lstStyle/>
          <a:p>
            <a:fld id="{0492D81A-2088-6A43-9B03-BD194317C32F}"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0492D81A-2088-6A43-9B03-BD194317C32F}"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is-I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0492D81A-2088-6A43-9B03-BD194317C32F}"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Content Placeholder 2"/>
          <p:cNvSpPr>
            <a:spLocks noGrp="1"/>
          </p:cNvSpPr>
          <p:nvPr>
            <p:ph idx="1"/>
          </p:nvPr>
        </p:nvSpPr>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0492D81A-2088-6A43-9B03-BD194317C32F}"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is-I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a:t>Click to edit Master text styles</a:t>
            </a:r>
          </a:p>
        </p:txBody>
      </p:sp>
      <p:sp>
        <p:nvSpPr>
          <p:cNvPr id="4" name="Date Placeholder 3"/>
          <p:cNvSpPr>
            <a:spLocks noGrp="1"/>
          </p:cNvSpPr>
          <p:nvPr>
            <p:ph type="dt" sz="half" idx="10"/>
          </p:nvPr>
        </p:nvSpPr>
        <p:spPr/>
        <p:txBody>
          <a:bodyPr/>
          <a:lstStyle/>
          <a:p>
            <a:fld id="{0492D81A-2088-6A43-9B03-BD194317C32F}"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5" name="Date Placeholder 4"/>
          <p:cNvSpPr>
            <a:spLocks noGrp="1"/>
          </p:cNvSpPr>
          <p:nvPr>
            <p:ph type="dt" sz="half" idx="10"/>
          </p:nvPr>
        </p:nvSpPr>
        <p:spPr/>
        <p:txBody>
          <a:bodyPr/>
          <a:lstStyle/>
          <a:p>
            <a:fld id="{0492D81A-2088-6A43-9B03-BD194317C32F}"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7" name="Date Placeholder 6"/>
          <p:cNvSpPr>
            <a:spLocks noGrp="1"/>
          </p:cNvSpPr>
          <p:nvPr>
            <p:ph type="dt" sz="half" idx="10"/>
          </p:nvPr>
        </p:nvSpPr>
        <p:spPr/>
        <p:txBody>
          <a:bodyPr/>
          <a:lstStyle/>
          <a:p>
            <a:fld id="{0492D81A-2088-6A43-9B03-BD194317C32F}"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Date Placeholder 2"/>
          <p:cNvSpPr>
            <a:spLocks noGrp="1"/>
          </p:cNvSpPr>
          <p:nvPr>
            <p:ph type="dt" sz="half" idx="10"/>
          </p:nvPr>
        </p:nvSpPr>
        <p:spPr/>
        <p:txBody>
          <a:bodyPr/>
          <a:lstStyle/>
          <a:p>
            <a:fld id="{0492D81A-2088-6A43-9B03-BD194317C32F}" type="datetimeFigureOut">
              <a:rPr lang="en-US" smtClean="0"/>
              <a:pPr/>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2D81A-2088-6A43-9B03-BD194317C32F}"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is-I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sp>
        <p:nvSpPr>
          <p:cNvPr id="5" name="Date Placeholder 4"/>
          <p:cNvSpPr>
            <a:spLocks noGrp="1"/>
          </p:cNvSpPr>
          <p:nvPr>
            <p:ph type="dt" sz="half" idx="10"/>
          </p:nvPr>
        </p:nvSpPr>
        <p:spPr/>
        <p:txBody>
          <a:bodyPr/>
          <a:lstStyle/>
          <a:p>
            <a:fld id="{0492D81A-2088-6A43-9B03-BD194317C32F}"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is-I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sp>
        <p:nvSpPr>
          <p:cNvPr id="5" name="Date Placeholder 4"/>
          <p:cNvSpPr>
            <a:spLocks noGrp="1"/>
          </p:cNvSpPr>
          <p:nvPr>
            <p:ph type="dt" sz="half" idx="10"/>
          </p:nvPr>
        </p:nvSpPr>
        <p:spPr/>
        <p:txBody>
          <a:bodyPr/>
          <a:lstStyle/>
          <a:p>
            <a:fld id="{0492D81A-2088-6A43-9B03-BD194317C32F}"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F3557-DE9D-4441-91C1-88B5E925F8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2D81A-2088-6A43-9B03-BD194317C32F}" type="datetimeFigureOut">
              <a:rPr lang="en-US" smtClean="0"/>
              <a:pPr/>
              <a:t>5/4/2018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F3557-DE9D-4441-91C1-88B5E925F8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xbus.d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95751" y="1302328"/>
            <a:ext cx="5961413" cy="2923308"/>
          </a:xfrm>
        </p:spPr>
        <p:txBody>
          <a:bodyPr>
            <a:normAutofit/>
          </a:bodyPr>
          <a:lstStyle/>
          <a:p>
            <a:r>
              <a:rPr lang="en-US" sz="4000" i="1" dirty="0" err="1">
                <a:solidFill>
                  <a:srgbClr val="A80000"/>
                </a:solidFill>
              </a:rPr>
              <a:t>Hvernig</a:t>
            </a:r>
            <a:r>
              <a:rPr lang="en-US" sz="4000" i="1" dirty="0">
                <a:solidFill>
                  <a:srgbClr val="A80000"/>
                </a:solidFill>
              </a:rPr>
              <a:t> </a:t>
            </a:r>
            <a:r>
              <a:rPr lang="en-US" sz="4000" i="1" dirty="0" err="1">
                <a:solidFill>
                  <a:srgbClr val="A80000"/>
                </a:solidFill>
              </a:rPr>
              <a:t>virkar</a:t>
            </a:r>
            <a:br>
              <a:rPr lang="en-US" sz="4000" i="1" dirty="0">
                <a:solidFill>
                  <a:srgbClr val="A80000"/>
                </a:solidFill>
              </a:rPr>
            </a:br>
            <a:r>
              <a:rPr lang="en-US" sz="4000" i="1" dirty="0">
                <a:solidFill>
                  <a:srgbClr val="A80000"/>
                </a:solidFill>
              </a:rPr>
              <a:t>Vinátta – Fri for </a:t>
            </a:r>
            <a:r>
              <a:rPr lang="en-US" sz="4000" i="1" dirty="0" err="1">
                <a:solidFill>
                  <a:srgbClr val="A80000"/>
                </a:solidFill>
              </a:rPr>
              <a:t>mobberi</a:t>
            </a:r>
            <a:br>
              <a:rPr lang="en-US" sz="4000" i="1" dirty="0">
                <a:solidFill>
                  <a:srgbClr val="A80000"/>
                </a:solidFill>
              </a:rPr>
            </a:br>
            <a:br>
              <a:rPr lang="en-US" sz="4000" i="1" dirty="0">
                <a:solidFill>
                  <a:srgbClr val="A80000"/>
                </a:solidFill>
              </a:rPr>
            </a:br>
            <a:r>
              <a:rPr lang="en-US" sz="2400" i="1" dirty="0" err="1">
                <a:solidFill>
                  <a:srgbClr val="A80000"/>
                </a:solidFill>
              </a:rPr>
              <a:t>sem</a:t>
            </a:r>
            <a:r>
              <a:rPr lang="en-US" sz="2400" i="1" dirty="0">
                <a:solidFill>
                  <a:srgbClr val="A80000"/>
                </a:solidFill>
              </a:rPr>
              <a:t> </a:t>
            </a:r>
            <a:r>
              <a:rPr lang="en-US" sz="2400" i="1" dirty="0" err="1">
                <a:solidFill>
                  <a:srgbClr val="A80000"/>
                </a:solidFill>
              </a:rPr>
              <a:t>forvarnir</a:t>
            </a:r>
            <a:r>
              <a:rPr lang="en-US" sz="2400" i="1" dirty="0">
                <a:solidFill>
                  <a:srgbClr val="A80000"/>
                </a:solidFill>
              </a:rPr>
              <a:t> </a:t>
            </a:r>
            <a:r>
              <a:rPr lang="en-US" sz="2400" i="1" dirty="0" err="1">
                <a:solidFill>
                  <a:srgbClr val="A80000"/>
                </a:solidFill>
              </a:rPr>
              <a:t>og</a:t>
            </a:r>
            <a:r>
              <a:rPr lang="en-US" sz="2400" i="1" dirty="0">
                <a:solidFill>
                  <a:srgbClr val="A80000"/>
                </a:solidFill>
              </a:rPr>
              <a:t> </a:t>
            </a:r>
            <a:r>
              <a:rPr lang="en-US" sz="2400" i="1" dirty="0" err="1">
                <a:solidFill>
                  <a:srgbClr val="A80000"/>
                </a:solidFill>
              </a:rPr>
              <a:t>snemmtæk</a:t>
            </a:r>
            <a:r>
              <a:rPr lang="en-US" sz="2400" i="1" dirty="0">
                <a:solidFill>
                  <a:srgbClr val="A80000"/>
                </a:solidFill>
              </a:rPr>
              <a:t> </a:t>
            </a:r>
            <a:r>
              <a:rPr lang="en-US" sz="2400" i="1" dirty="0" err="1">
                <a:solidFill>
                  <a:srgbClr val="A80000"/>
                </a:solidFill>
              </a:rPr>
              <a:t>íhlutun</a:t>
            </a:r>
            <a:r>
              <a:rPr lang="en-US" sz="2400" i="1" dirty="0">
                <a:solidFill>
                  <a:srgbClr val="A80000"/>
                </a:solidFill>
              </a:rPr>
              <a:t>?</a:t>
            </a:r>
            <a:br>
              <a:rPr lang="en-US" sz="2800" dirty="0"/>
            </a:br>
            <a:endParaRPr lang="en-US" sz="2000" dirty="0"/>
          </a:p>
        </p:txBody>
      </p:sp>
      <p:sp>
        <p:nvSpPr>
          <p:cNvPr id="3" name="Subtitle 2"/>
          <p:cNvSpPr>
            <a:spLocks noGrp="1"/>
          </p:cNvSpPr>
          <p:nvPr>
            <p:ph type="subTitle" idx="1"/>
          </p:nvPr>
        </p:nvSpPr>
        <p:spPr>
          <a:xfrm>
            <a:off x="4156364" y="4225636"/>
            <a:ext cx="6400800" cy="1224396"/>
          </a:xfrm>
        </p:spPr>
        <p:txBody>
          <a:bodyPr>
            <a:normAutofit fontScale="92500" lnSpcReduction="10000"/>
          </a:bodyPr>
          <a:lstStyle/>
          <a:p>
            <a:r>
              <a:rPr lang="en-US" sz="1800" dirty="0"/>
              <a:t>Margrét Júlía Rafnsdóttir,</a:t>
            </a:r>
          </a:p>
          <a:p>
            <a:endParaRPr lang="en-US" sz="1800" dirty="0"/>
          </a:p>
          <a:p>
            <a:r>
              <a:rPr lang="en-US" sz="1800" dirty="0"/>
              <a:t> </a:t>
            </a:r>
            <a:r>
              <a:rPr lang="en-US" sz="1800" dirty="0" err="1"/>
              <a:t>verkefnastjóri</a:t>
            </a:r>
            <a:r>
              <a:rPr lang="en-US" sz="1800" dirty="0"/>
              <a:t> </a:t>
            </a:r>
            <a:r>
              <a:rPr lang="en-US" sz="1800" dirty="0" err="1"/>
              <a:t>Vináttu</a:t>
            </a:r>
            <a:r>
              <a:rPr lang="en-US" sz="1800" dirty="0"/>
              <a:t> </a:t>
            </a:r>
            <a:r>
              <a:rPr lang="en-US" sz="1800" dirty="0" err="1"/>
              <a:t>hjá</a:t>
            </a:r>
            <a:r>
              <a:rPr lang="en-US" sz="1800" dirty="0"/>
              <a:t> </a:t>
            </a:r>
          </a:p>
          <a:p>
            <a:r>
              <a:rPr lang="en-US" sz="1800" dirty="0" err="1"/>
              <a:t>Barnaheillum</a:t>
            </a:r>
            <a:r>
              <a:rPr lang="en-US" sz="1800" dirty="0"/>
              <a:t> – Save the Children á Íslandi</a:t>
            </a:r>
          </a:p>
        </p:txBody>
      </p:sp>
      <p:pic>
        <p:nvPicPr>
          <p:cNvPr id="6" name="Picture 2" descr="Mynd frá Margrét Júlía Rafnsdóttir.">
            <a:extLst>
              <a:ext uri="{FF2B5EF4-FFF2-40B4-BE49-F238E27FC236}">
                <a16:creationId xmlns:a16="http://schemas.microsoft.com/office/drawing/2014/main" id="{60C4ED81-7F7E-44DD-B595-F92F90E30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355" y="1170709"/>
            <a:ext cx="3695700" cy="366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2580" y="1796716"/>
            <a:ext cx="7608515" cy="3605279"/>
          </a:xfrm>
        </p:spPr>
        <p:txBody>
          <a:bodyPr>
            <a:normAutofit fontScale="90000"/>
          </a:bodyPr>
          <a:lstStyle/>
          <a:p>
            <a:pPr algn="l"/>
            <a:r>
              <a:rPr lang="en-GB" sz="2000" dirty="0">
                <a:latin typeface="Calibri Light" panose="020F0302020204030204" pitchFamily="34" charset="0"/>
              </a:rPr>
              <a:t>	</a:t>
            </a: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da-DK" sz="2000" dirty="0">
                <a:latin typeface="Calibri Light" panose="020F0302020204030204" pitchFamily="34" charset="0"/>
              </a:rPr>
            </a:br>
            <a:br>
              <a:rPr lang="da-DK" sz="2000" dirty="0">
                <a:latin typeface="Calibri Light" panose="020F0302020204030204" pitchFamily="34" charset="0"/>
              </a:rPr>
            </a:br>
            <a:br>
              <a:rPr lang="da-DK" sz="2000" dirty="0">
                <a:latin typeface="Calibri Light" panose="020F0302020204030204" pitchFamily="34" charset="0"/>
              </a:rPr>
            </a:br>
            <a:br>
              <a:rPr lang="da-DK" sz="2000" dirty="0">
                <a:latin typeface="Calibri Light" panose="020F0302020204030204" pitchFamily="34" charset="0"/>
              </a:rPr>
            </a:br>
            <a:br>
              <a:rPr lang="da-DK" sz="2700" dirty="0">
                <a:latin typeface="Calibri Light" panose="020F0302020204030204" pitchFamily="34" charset="0"/>
              </a:rPr>
            </a:br>
            <a:r>
              <a:rPr lang="is-IS" sz="2700" dirty="0">
                <a:latin typeface="Calibri Light" panose="020F0302020204030204" pitchFamily="34" charset="0"/>
              </a:rPr>
              <a:t>Samkvæmt rannsóknum eXbus, sem </a:t>
            </a:r>
            <a:r>
              <a:rPr lang="is-IS" sz="2700" i="1" dirty="0">
                <a:latin typeface="Calibri Light" panose="020F0302020204030204" pitchFamily="34" charset="0"/>
              </a:rPr>
              <a:t>Vinátta – Fri for mobberi </a:t>
            </a:r>
            <a:r>
              <a:rPr lang="is-IS" sz="2700" dirty="0">
                <a:latin typeface="Calibri Light" panose="020F0302020204030204" pitchFamily="34" charset="0"/>
              </a:rPr>
              <a:t>byggist á er einelti félagslegt, menningarlegt og samskiptalegt mein eða samskipti, en ekki einstaklingsbundið vandamál. </a:t>
            </a:r>
            <a:br>
              <a:rPr lang="is-IS" sz="2700" dirty="0">
                <a:latin typeface="Calibri Light" panose="020F0302020204030204" pitchFamily="34" charset="0"/>
              </a:rPr>
            </a:br>
            <a:br>
              <a:rPr lang="is-IS" sz="2700" dirty="0">
                <a:latin typeface="Calibri Light" panose="020F0302020204030204" pitchFamily="34" charset="0"/>
              </a:rPr>
            </a:br>
            <a:r>
              <a:rPr lang="is-IS" sz="2700" dirty="0">
                <a:latin typeface="Calibri Light" panose="020F0302020204030204" pitchFamily="34" charset="0"/>
              </a:rPr>
              <a:t>Þá ætti að spyrja eftirfarandi spurninga:</a:t>
            </a:r>
            <a:br>
              <a:rPr lang="is-IS" sz="2000" dirty="0">
                <a:latin typeface="Calibri Light" panose="020F0302020204030204" pitchFamily="34" charset="0"/>
              </a:rPr>
            </a:br>
            <a:br>
              <a:rPr lang="is-IS" sz="1600" dirty="0">
                <a:latin typeface="Calibri Light" panose="020F0302020204030204" pitchFamily="34" charset="0"/>
              </a:rPr>
            </a:br>
            <a:r>
              <a:rPr lang="en-US" sz="1600" i="1" dirty="0">
                <a:latin typeface="Calibri Light" panose="020F0302020204030204" pitchFamily="34" charset="0"/>
              </a:rPr>
              <a:t>How did those actions become necessary or obvious to engage in? </a:t>
            </a:r>
            <a:br>
              <a:rPr lang="en-US" sz="1600" dirty="0">
                <a:latin typeface="Calibri Light" panose="020F0302020204030204" pitchFamily="34" charset="0"/>
              </a:rPr>
            </a:br>
            <a:r>
              <a:rPr lang="en-US" sz="1600" i="1" dirty="0">
                <a:latin typeface="Calibri Light" panose="020F0302020204030204" pitchFamily="34" charset="0"/>
              </a:rPr>
              <a:t>What in the culture of this school class makes it an obvious choice to produce aggression and contempt? </a:t>
            </a:r>
            <a:br>
              <a:rPr lang="en-US" sz="1600" dirty="0">
                <a:latin typeface="Calibri Light" panose="020F0302020204030204" pitchFamily="34" charset="0"/>
              </a:rPr>
            </a:br>
            <a:br>
              <a:rPr lang="en-US" sz="1600" dirty="0">
                <a:latin typeface="Calibri Light" panose="020F0302020204030204" pitchFamily="34" charset="0"/>
              </a:rPr>
            </a:br>
            <a:r>
              <a:rPr lang="en-US" sz="1600" b="1" dirty="0">
                <a:latin typeface="Calibri Light" panose="020F0302020204030204" pitchFamily="34" charset="0"/>
              </a:rPr>
              <a:t>And next step would be to ask: </a:t>
            </a:r>
            <a:br>
              <a:rPr lang="en-US" sz="1600" dirty="0">
                <a:latin typeface="Calibri Light" panose="020F0302020204030204" pitchFamily="34" charset="0"/>
              </a:rPr>
            </a:br>
            <a:r>
              <a:rPr lang="en-US" sz="1600" i="1" dirty="0">
                <a:latin typeface="Calibri Light" panose="020F0302020204030204" pitchFamily="34" charset="0"/>
              </a:rPr>
              <a:t>How can that culture be transformed – so as to make the production of mutual acknowledgement and dignity a taken for granted way of relating to each other?</a:t>
            </a:r>
            <a:br>
              <a:rPr lang="en-US" sz="1600" i="1" dirty="0">
                <a:latin typeface="Calibri Light" panose="020F0302020204030204" pitchFamily="34" charset="0"/>
              </a:rPr>
            </a:br>
            <a:br>
              <a:rPr lang="is-IS" sz="1600" dirty="0">
                <a:latin typeface="Calibri Light" panose="020F0302020204030204" pitchFamily="34" charset="0"/>
              </a:rPr>
            </a:br>
            <a:r>
              <a:rPr lang="is-IS" sz="1600" dirty="0">
                <a:latin typeface="Calibri Light" panose="020F0302020204030204" pitchFamily="34" charset="0"/>
              </a:rPr>
              <a:t>(Søndergaard, </a:t>
            </a:r>
            <a:r>
              <a:rPr lang="is-IS" sz="1600" dirty="0" err="1">
                <a:latin typeface="Calibri Light" panose="020F0302020204030204" pitchFamily="34" charset="0"/>
              </a:rPr>
              <a:t>Dorte</a:t>
            </a:r>
            <a:r>
              <a:rPr lang="is-IS" sz="1600" dirty="0">
                <a:latin typeface="Calibri Light" panose="020F0302020204030204" pitchFamily="34" charset="0"/>
              </a:rPr>
              <a:t> Marie, 2015)</a:t>
            </a:r>
            <a:br>
              <a:rPr lang="is-IS" sz="1800" dirty="0">
                <a:latin typeface="Calibri Light" panose="020F0302020204030204" pitchFamily="34" charset="0"/>
              </a:rPr>
            </a:br>
            <a:br>
              <a:rPr lang="is-IS" sz="1600" dirty="0">
                <a:latin typeface="Calibri Light" panose="020F0302020204030204" pitchFamily="34" charset="0"/>
              </a:rPr>
            </a:br>
            <a:br>
              <a:rPr lang="is-IS" sz="1800" dirty="0">
                <a:latin typeface="Calibri Light" panose="020F0302020204030204" pitchFamily="34" charset="0"/>
              </a:rPr>
            </a:br>
            <a:br>
              <a:rPr lang="is-IS" sz="1800" dirty="0">
                <a:latin typeface="Calibri Light" panose="020F0302020204030204" pitchFamily="34" charset="0"/>
              </a:rPr>
            </a:br>
            <a:br>
              <a:rPr lang="is-IS" sz="2000" dirty="0">
                <a:latin typeface="Calibri Light" panose="020F0302020204030204" pitchFamily="34" charset="0"/>
              </a:rPr>
            </a:br>
            <a:br>
              <a:rPr lang="is-IS" sz="2000" dirty="0">
                <a:latin typeface="Calibri Light" panose="020F0302020204030204" pitchFamily="34" charset="0"/>
              </a:rPr>
            </a:br>
            <a:br>
              <a:rPr lang="da-DK" sz="2000" dirty="0">
                <a:latin typeface="Calibri Light" panose="020F0302020204030204" pitchFamily="34" charset="0"/>
              </a:rPr>
            </a:br>
            <a:br>
              <a:rPr lang="en-GB" sz="2000" i="1"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endParaRPr lang="en-US" sz="2000" dirty="0">
              <a:latin typeface="Calibri Light" panose="020F0302020204030204" pitchFamily="34" charset="0"/>
            </a:endParaRPr>
          </a:p>
        </p:txBody>
      </p:sp>
      <p:sp>
        <p:nvSpPr>
          <p:cNvPr id="3" name="TextBox 2">
            <a:extLst>
              <a:ext uri="{FF2B5EF4-FFF2-40B4-BE49-F238E27FC236}">
                <a16:creationId xmlns:a16="http://schemas.microsoft.com/office/drawing/2014/main" id="{C8F0EB62-AFEA-46FE-A637-9800018BF65C}"/>
              </a:ext>
            </a:extLst>
          </p:cNvPr>
          <p:cNvSpPr txBox="1"/>
          <p:nvPr/>
        </p:nvSpPr>
        <p:spPr>
          <a:xfrm>
            <a:off x="1952580" y="410815"/>
            <a:ext cx="5363570" cy="461665"/>
          </a:xfrm>
          <a:prstGeom prst="rect">
            <a:avLst/>
          </a:prstGeom>
          <a:noFill/>
        </p:spPr>
        <p:txBody>
          <a:bodyPr wrap="square" rtlCol="0">
            <a:spAutoFit/>
          </a:bodyPr>
          <a:lstStyle/>
          <a:p>
            <a:r>
              <a:rPr lang="en-US" sz="2400" b="1" dirty="0" err="1">
                <a:latin typeface="Calibri Light" panose="020F0302020204030204" pitchFamily="34" charset="0"/>
              </a:rPr>
              <a:t>Ný</a:t>
            </a:r>
            <a:r>
              <a:rPr lang="en-US" sz="2400" b="1" dirty="0">
                <a:latin typeface="Calibri Light" panose="020F0302020204030204" pitchFamily="34" charset="0"/>
              </a:rPr>
              <a:t> </a:t>
            </a:r>
            <a:r>
              <a:rPr lang="en-US" sz="2400" b="1" dirty="0" err="1">
                <a:latin typeface="Calibri Light" panose="020F0302020204030204" pitchFamily="34" charset="0"/>
              </a:rPr>
              <a:t>nálgun</a:t>
            </a:r>
            <a:r>
              <a:rPr lang="en-US" sz="2400" b="1" dirty="0">
                <a:latin typeface="Calibri Light" panose="020F0302020204030204" pitchFamily="34" charset="0"/>
              </a:rPr>
              <a:t> á </a:t>
            </a:r>
            <a:r>
              <a:rPr lang="en-US" sz="2400" b="1" dirty="0" err="1">
                <a:latin typeface="Calibri Light" panose="020F0302020204030204" pitchFamily="34" charset="0"/>
              </a:rPr>
              <a:t>einelti</a:t>
            </a:r>
            <a:endParaRPr lang="is-IS" sz="2400" b="1" dirty="0">
              <a:latin typeface="Calibri Light" panose="020F0302020204030204" pitchFamily="34" charset="0"/>
            </a:endParaRPr>
          </a:p>
        </p:txBody>
      </p:sp>
    </p:spTree>
    <p:extLst>
      <p:ext uri="{BB962C8B-B14F-4D97-AF65-F5344CB8AC3E}">
        <p14:creationId xmlns:p14="http://schemas.microsoft.com/office/powerpoint/2010/main" val="13218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5754" y="2046084"/>
            <a:ext cx="8815754" cy="3770419"/>
          </a:xfrm>
        </p:spPr>
        <p:txBody>
          <a:bodyPr>
            <a:normAutofit fontScale="90000"/>
          </a:bodyPr>
          <a:lstStyle/>
          <a:p>
            <a:pPr algn="l"/>
            <a:r>
              <a:rPr lang="en-GB" sz="2000" dirty="0">
                <a:latin typeface="Calibri Light" panose="020F0302020204030204" pitchFamily="34" charset="0"/>
              </a:rPr>
              <a:t>	</a:t>
            </a: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da-DK" sz="2000" dirty="0">
                <a:latin typeface="Calibri Light" panose="020F0302020204030204" pitchFamily="34" charset="0"/>
              </a:rPr>
            </a:br>
            <a:br>
              <a:rPr lang="da-DK" sz="2000" dirty="0">
                <a:latin typeface="Calibri Light" panose="020F0302020204030204" pitchFamily="34" charset="0"/>
              </a:rPr>
            </a:br>
            <a:br>
              <a:rPr lang="da-DK" sz="2000" dirty="0">
                <a:latin typeface="Calibri Light" panose="020F0302020204030204" pitchFamily="34" charset="0"/>
              </a:rPr>
            </a:br>
            <a:br>
              <a:rPr lang="da-DK" sz="2000" dirty="0">
                <a:latin typeface="Calibri Light" panose="020F0302020204030204" pitchFamily="34" charset="0"/>
              </a:rPr>
            </a:br>
            <a:br>
              <a:rPr lang="da-DK" sz="2000" dirty="0">
                <a:latin typeface="Calibri Light" panose="020F0302020204030204" pitchFamily="34" charset="0"/>
              </a:rPr>
            </a:br>
            <a:r>
              <a:rPr lang="en-US" sz="1600" dirty="0">
                <a:latin typeface="Calibri Light" panose="020F0302020204030204" pitchFamily="34" charset="0"/>
              </a:rPr>
              <a:t> </a:t>
            </a:r>
            <a:r>
              <a:rPr lang="en-US" sz="1600" i="1" dirty="0">
                <a:latin typeface="Calibri Light" panose="020F0302020204030204" pitchFamily="34" charset="0"/>
              </a:rPr>
              <a:t>…to increase the production of dignity for everybody – not just for some. The production of dignity for everybody is very central. If you only increase dignity for some (e.g. the victims) but increase contempt in relation to others – the class room culture won’t change: You have simply moved the problem.</a:t>
            </a:r>
            <a:br>
              <a:rPr lang="en-US" sz="1600" i="1" dirty="0">
                <a:latin typeface="Calibri Light" panose="020F0302020204030204" pitchFamily="34" charset="0"/>
              </a:rPr>
            </a:br>
            <a:r>
              <a:rPr lang="en-US" sz="1600" dirty="0">
                <a:latin typeface="Calibri Light" panose="020F0302020204030204" pitchFamily="34" charset="0"/>
              </a:rPr>
              <a:t> </a:t>
            </a:r>
            <a:r>
              <a:rPr lang="is-IS" sz="1800" dirty="0">
                <a:latin typeface="Calibri Light" panose="020F0302020204030204" pitchFamily="34" charset="0"/>
              </a:rPr>
              <a:t>(Søndergaard, Dorte Marie, 2015)</a:t>
            </a:r>
            <a:br>
              <a:rPr lang="is-IS" sz="1800" dirty="0">
                <a:latin typeface="Calibri Light" panose="020F0302020204030204" pitchFamily="34" charset="0"/>
              </a:rPr>
            </a:br>
            <a:br>
              <a:rPr lang="en-GB" sz="1800" dirty="0">
                <a:solidFill>
                  <a:srgbClr val="FF0000"/>
                </a:solidFill>
                <a:latin typeface="Calibri Light" panose="020F0302020204030204" pitchFamily="34" charset="0"/>
              </a:rPr>
            </a:br>
            <a:r>
              <a:rPr lang="en-GB" sz="2700" dirty="0">
                <a:latin typeface="Calibri Light" panose="020F0302020204030204" pitchFamily="34" charset="0"/>
              </a:rPr>
              <a:t>Í</a:t>
            </a:r>
            <a:r>
              <a:rPr lang="en-GB" sz="2700" i="1" dirty="0">
                <a:latin typeface="Calibri Light" panose="020F0302020204030204" pitchFamily="34" charset="0"/>
              </a:rPr>
              <a:t> </a:t>
            </a:r>
            <a:r>
              <a:rPr lang="en-GB" sz="2700" i="1" dirty="0" err="1">
                <a:latin typeface="Calibri Light" panose="020F0302020204030204" pitchFamily="34" charset="0"/>
              </a:rPr>
              <a:t>Vináttu</a:t>
            </a:r>
            <a:r>
              <a:rPr lang="en-GB" sz="2700" i="1" dirty="0">
                <a:latin typeface="Calibri Light" panose="020F0302020204030204" pitchFamily="34" charset="0"/>
              </a:rPr>
              <a:t> </a:t>
            </a:r>
            <a:r>
              <a:rPr lang="en-GB" sz="2700" dirty="0" err="1">
                <a:latin typeface="Calibri Light" panose="020F0302020204030204" pitchFamily="34" charset="0"/>
              </a:rPr>
              <a:t>er</a:t>
            </a:r>
            <a:r>
              <a:rPr lang="en-GB" sz="2700" dirty="0">
                <a:latin typeface="Calibri Light" panose="020F0302020204030204" pitchFamily="34" charset="0"/>
              </a:rPr>
              <a:t> </a:t>
            </a:r>
            <a:r>
              <a:rPr lang="en-GB" sz="2700" dirty="0" err="1">
                <a:latin typeface="Calibri Light" panose="020F0302020204030204" pitchFamily="34" charset="0"/>
              </a:rPr>
              <a:t>lögð</a:t>
            </a:r>
            <a:r>
              <a:rPr lang="en-GB" sz="2700" dirty="0">
                <a:latin typeface="Calibri Light" panose="020F0302020204030204" pitchFamily="34" charset="0"/>
              </a:rPr>
              <a:t> </a:t>
            </a:r>
            <a:r>
              <a:rPr lang="en-GB" sz="2700" dirty="0" err="1">
                <a:latin typeface="Calibri Light" panose="020F0302020204030204" pitchFamily="34" charset="0"/>
              </a:rPr>
              <a:t>áherlsa</a:t>
            </a:r>
            <a:r>
              <a:rPr lang="en-GB" sz="2700" dirty="0">
                <a:latin typeface="Calibri Light" panose="020F0302020204030204" pitchFamily="34" charset="0"/>
              </a:rPr>
              <a:t> á </a:t>
            </a:r>
            <a:r>
              <a:rPr lang="en-GB" sz="2700" dirty="0" err="1">
                <a:latin typeface="Calibri Light" panose="020F0302020204030204" pitchFamily="34" charset="0"/>
              </a:rPr>
              <a:t>að</a:t>
            </a:r>
            <a:r>
              <a:rPr lang="en-GB" sz="2700" dirty="0">
                <a:latin typeface="Calibri Light" panose="020F0302020204030204" pitchFamily="34" charset="0"/>
              </a:rPr>
              <a:t> </a:t>
            </a:r>
            <a:r>
              <a:rPr lang="en-GB" sz="2700" dirty="0" err="1">
                <a:latin typeface="Calibri Light" panose="020F0302020204030204" pitchFamily="34" charset="0"/>
              </a:rPr>
              <a:t>sk</a:t>
            </a:r>
            <a:r>
              <a:rPr lang="is-IS" sz="2700" dirty="0">
                <a:latin typeface="Calibri Light" panose="020F0302020204030204" pitchFamily="34" charset="0"/>
              </a:rPr>
              <a:t>oða hópinn sem heild og samskiptamynstur, en ekki einblína á að einhver sé slæmur og annar góður, ekki á geranda og þolanda. </a:t>
            </a:r>
            <a:br>
              <a:rPr lang="is-IS" sz="2700" dirty="0">
                <a:latin typeface="Calibri Light" panose="020F0302020204030204" pitchFamily="34" charset="0"/>
              </a:rPr>
            </a:br>
            <a:br>
              <a:rPr lang="is-IS" sz="2700" dirty="0">
                <a:latin typeface="Calibri Light" panose="020F0302020204030204" pitchFamily="34" charset="0"/>
              </a:rPr>
            </a:br>
            <a:r>
              <a:rPr lang="is-IS" sz="2700" dirty="0">
                <a:latin typeface="Calibri Light" panose="020F0302020204030204" pitchFamily="34" charset="0"/>
              </a:rPr>
              <a:t>Sami einstaklingur getur verið í mismunandi hlutverki í mismunandi aðstæðum; gerandi, þolandi eða sá sem stendur hjá. </a:t>
            </a:r>
            <a:r>
              <a:rPr lang="da-DK" sz="2700" dirty="0">
                <a:latin typeface="Calibri Light" panose="020F0302020204030204" pitchFamily="34" charset="0"/>
              </a:rPr>
              <a:t>Menningin í hópnum er það sem á að skoða og vinna með.</a:t>
            </a:r>
            <a:br>
              <a:rPr lang="da-DK" sz="2000" dirty="0">
                <a:latin typeface="Calibri Light" panose="020F0302020204030204" pitchFamily="34" charset="0"/>
              </a:rPr>
            </a:br>
            <a:br>
              <a:rPr lang="is-IS" sz="1800" dirty="0">
                <a:latin typeface="Calibri Light" panose="020F0302020204030204" pitchFamily="34" charset="0"/>
              </a:rPr>
            </a:br>
            <a:br>
              <a:rPr lang="is-IS" sz="1800" dirty="0">
                <a:latin typeface="Calibri Light" panose="020F0302020204030204" pitchFamily="34" charset="0"/>
              </a:rPr>
            </a:br>
            <a:br>
              <a:rPr lang="is-IS" sz="1600" dirty="0">
                <a:latin typeface="Calibri Light" panose="020F0302020204030204" pitchFamily="34" charset="0"/>
              </a:rPr>
            </a:br>
            <a:br>
              <a:rPr lang="is-IS" sz="1800" dirty="0">
                <a:latin typeface="Calibri Light" panose="020F0302020204030204" pitchFamily="34" charset="0"/>
              </a:rPr>
            </a:br>
            <a:br>
              <a:rPr lang="is-IS" sz="1800" dirty="0">
                <a:latin typeface="Calibri Light" panose="020F0302020204030204" pitchFamily="34" charset="0"/>
              </a:rPr>
            </a:br>
            <a:br>
              <a:rPr lang="is-IS" sz="2000" dirty="0">
                <a:latin typeface="Calibri Light" panose="020F0302020204030204" pitchFamily="34" charset="0"/>
              </a:rPr>
            </a:br>
            <a:br>
              <a:rPr lang="is-IS" sz="2000" dirty="0">
                <a:latin typeface="Calibri Light" panose="020F0302020204030204" pitchFamily="34" charset="0"/>
              </a:rPr>
            </a:br>
            <a:br>
              <a:rPr lang="da-DK" sz="2000" dirty="0">
                <a:latin typeface="Calibri Light" panose="020F0302020204030204" pitchFamily="34" charset="0"/>
              </a:rPr>
            </a:br>
            <a:br>
              <a:rPr lang="en-GB" sz="2000" i="1"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endParaRPr lang="en-US" sz="2000" dirty="0">
              <a:latin typeface="Calibri Light" panose="020F0302020204030204" pitchFamily="34" charset="0"/>
            </a:endParaRPr>
          </a:p>
        </p:txBody>
      </p:sp>
      <p:sp>
        <p:nvSpPr>
          <p:cNvPr id="3" name="TextBox 2">
            <a:extLst>
              <a:ext uri="{FF2B5EF4-FFF2-40B4-BE49-F238E27FC236}">
                <a16:creationId xmlns:a16="http://schemas.microsoft.com/office/drawing/2014/main" id="{68E91858-5946-4758-9C4F-506B16BA9CB2}"/>
              </a:ext>
            </a:extLst>
          </p:cNvPr>
          <p:cNvSpPr txBox="1"/>
          <p:nvPr/>
        </p:nvSpPr>
        <p:spPr>
          <a:xfrm>
            <a:off x="2511166" y="883870"/>
            <a:ext cx="6442445" cy="461665"/>
          </a:xfrm>
          <a:prstGeom prst="rect">
            <a:avLst/>
          </a:prstGeom>
          <a:noFill/>
        </p:spPr>
        <p:txBody>
          <a:bodyPr wrap="square" rtlCol="0">
            <a:spAutoFit/>
          </a:bodyPr>
          <a:lstStyle/>
          <a:p>
            <a:r>
              <a:rPr lang="en-US" sz="2400" b="1" dirty="0" err="1">
                <a:latin typeface="Calibri Light" panose="020F0302020204030204" pitchFamily="34" charset="0"/>
              </a:rPr>
              <a:t>Sameiginlegt</a:t>
            </a:r>
            <a:r>
              <a:rPr lang="en-US" sz="2400" b="1" dirty="0">
                <a:latin typeface="Calibri Light" panose="020F0302020204030204" pitchFamily="34" charset="0"/>
              </a:rPr>
              <a:t> </a:t>
            </a:r>
            <a:r>
              <a:rPr lang="en-US" sz="2400" b="1" dirty="0" err="1">
                <a:latin typeface="Calibri Light" panose="020F0302020204030204" pitchFamily="34" charset="0"/>
              </a:rPr>
              <a:t>markmið</a:t>
            </a:r>
            <a:r>
              <a:rPr lang="en-US" sz="2400" b="1" dirty="0">
                <a:latin typeface="Calibri Light" panose="020F0302020204030204" pitchFamily="34" charset="0"/>
              </a:rPr>
              <a:t> á </a:t>
            </a:r>
            <a:r>
              <a:rPr lang="en-US" sz="2400" b="1" dirty="0" err="1">
                <a:latin typeface="Calibri Light" panose="020F0302020204030204" pitchFamily="34" charset="0"/>
              </a:rPr>
              <a:t>að</a:t>
            </a:r>
            <a:r>
              <a:rPr lang="en-US" sz="2400" b="1" dirty="0">
                <a:latin typeface="Calibri Light" panose="020F0302020204030204" pitchFamily="34" charset="0"/>
              </a:rPr>
              <a:t> </a:t>
            </a:r>
            <a:r>
              <a:rPr lang="en-US" sz="2400" b="1" dirty="0" err="1">
                <a:latin typeface="Calibri Light" panose="020F0302020204030204" pitchFamily="34" charset="0"/>
              </a:rPr>
              <a:t>vera</a:t>
            </a:r>
            <a:r>
              <a:rPr lang="en-US" sz="2400" b="1" dirty="0">
                <a:latin typeface="Calibri Light" panose="020F0302020204030204" pitchFamily="34" charset="0"/>
              </a:rPr>
              <a:t> …</a:t>
            </a:r>
            <a:endParaRPr lang="is-IS" sz="2400" b="1" dirty="0">
              <a:latin typeface="Calibri Light" panose="020F0302020204030204" pitchFamily="34" charset="0"/>
            </a:endParaRPr>
          </a:p>
        </p:txBody>
      </p:sp>
    </p:spTree>
    <p:extLst>
      <p:ext uri="{BB962C8B-B14F-4D97-AF65-F5344CB8AC3E}">
        <p14:creationId xmlns:p14="http://schemas.microsoft.com/office/powerpoint/2010/main" val="46707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2" y="1115921"/>
            <a:ext cx="9155722" cy="4664429"/>
          </a:xfrm>
        </p:spPr>
        <p:txBody>
          <a:bodyPr>
            <a:normAutofit fontScale="90000"/>
          </a:bodyPr>
          <a:lstStyle/>
          <a:p>
            <a:pPr marL="381000" indent="-381000" algn="l">
              <a:spcBef>
                <a:spcPts val="600"/>
              </a:spcBef>
              <a:spcAft>
                <a:spcPts val="600"/>
              </a:spcAft>
            </a:pPr>
            <a:br>
              <a:rPr lang="da-DK" sz="2400" dirty="0"/>
            </a:br>
            <a:br>
              <a:rPr lang="da-DK" sz="2400" dirty="0"/>
            </a:br>
            <a:br>
              <a:rPr lang="da-DK" sz="2400" dirty="0"/>
            </a:br>
            <a:br>
              <a:rPr lang="da-DK" sz="2400" dirty="0"/>
            </a:br>
            <a:br>
              <a:rPr lang="da-DK" sz="2400" dirty="0"/>
            </a:br>
            <a:br>
              <a:rPr lang="da-DK" sz="2400" dirty="0"/>
            </a:br>
            <a:br>
              <a:rPr lang="da-DK" sz="2400" dirty="0"/>
            </a:br>
            <a:br>
              <a:rPr lang="da-DK" sz="2400" dirty="0"/>
            </a:br>
            <a:br>
              <a:rPr lang="is-IS" sz="2700" b="1" dirty="0"/>
            </a:br>
            <a:br>
              <a:rPr lang="is-IS" sz="2700" dirty="0"/>
            </a:br>
            <a:br>
              <a:rPr lang="da-DK" sz="2700" dirty="0"/>
            </a:br>
            <a:r>
              <a:rPr lang="da-DK" sz="2700" b="1" dirty="0">
                <a:latin typeface="Calibri Light" panose="020F0302020204030204" pitchFamily="34" charset="0"/>
                <a:cs typeface="Calibri Light" panose="020F0302020204030204" pitchFamily="34" charset="0"/>
              </a:rPr>
              <a:t>Dæmi um ummæli frá starfsfólki</a:t>
            </a:r>
            <a:br>
              <a:rPr lang="is-IS" sz="2700" b="1" dirty="0">
                <a:latin typeface="Calibri Light" panose="020F0302020204030204" pitchFamily="34" charset="0"/>
                <a:cs typeface="Calibri Light" panose="020F0302020204030204" pitchFamily="34" charset="0"/>
              </a:rPr>
            </a:br>
            <a:br>
              <a:rPr lang="is-IS" sz="2700" dirty="0">
                <a:latin typeface="Calibri Light" panose="020F0302020204030204" pitchFamily="34" charset="0"/>
                <a:cs typeface="Calibri Light" panose="020F0302020204030204" pitchFamily="34" charset="0"/>
              </a:rPr>
            </a:br>
            <a:r>
              <a:rPr lang="is-IS" sz="2700" dirty="0">
                <a:latin typeface="Calibri Light" panose="020F0302020204030204" pitchFamily="34" charset="0"/>
                <a:cs typeface="Calibri Light" panose="020F0302020204030204" pitchFamily="34" charset="0"/>
              </a:rPr>
              <a:t>„</a:t>
            </a:r>
            <a:r>
              <a:rPr lang="is-IS" sz="2700" i="1" dirty="0">
                <a:latin typeface="Calibri Light" panose="020F0302020204030204" pitchFamily="34" charset="0"/>
                <a:cs typeface="Calibri Light" panose="020F0302020204030204" pitchFamily="34" charset="0"/>
              </a:rPr>
              <a:t>Maður fer að spyrja sig hvernig starfsmaður vil ég vera“ </a:t>
            </a:r>
            <a:br>
              <a:rPr lang="da-DK" sz="2700" dirty="0">
                <a:latin typeface="Calibri Light" panose="020F0302020204030204" pitchFamily="34" charset="0"/>
                <a:cs typeface="Calibri Light" panose="020F0302020204030204" pitchFamily="34" charset="0"/>
              </a:rPr>
            </a:br>
            <a:br>
              <a:rPr lang="da-DK" sz="2700" dirty="0">
                <a:latin typeface="Calibri Light" panose="020F0302020204030204" pitchFamily="34" charset="0"/>
                <a:cs typeface="Calibri Light" panose="020F0302020204030204" pitchFamily="34" charset="0"/>
              </a:rPr>
            </a:br>
            <a:r>
              <a:rPr lang="is-IS" sz="2700" dirty="0">
                <a:latin typeface="Calibri Light" panose="020F0302020204030204" pitchFamily="34" charset="0"/>
                <a:cs typeface="Calibri Light" panose="020F0302020204030204" pitchFamily="34" charset="0"/>
              </a:rPr>
              <a:t>„</a:t>
            </a:r>
            <a:r>
              <a:rPr lang="da-DK" sz="2700" i="1" dirty="0">
                <a:latin typeface="Calibri Light" panose="020F0302020204030204" pitchFamily="34" charset="0"/>
                <a:cs typeface="Calibri Light" panose="020F0302020204030204" pitchFamily="34" charset="0"/>
              </a:rPr>
              <a:t>Börnin temja sér aðra orðræðu, svo sem spyrja að fyrra bragði; viltu vera með í stað þess að það þurfi að spyrja hvort maður megi vera með</a:t>
            </a:r>
            <a:r>
              <a:rPr lang="is-IS" sz="2700" i="1" dirty="0">
                <a:latin typeface="Calibri Light" panose="020F0302020204030204" pitchFamily="34" charset="0"/>
                <a:cs typeface="Calibri Light" panose="020F0302020204030204" pitchFamily="34" charset="0"/>
              </a:rPr>
              <a:t>“ </a:t>
            </a:r>
            <a:br>
              <a:rPr lang="is-IS" sz="2700" dirty="0">
                <a:latin typeface="Calibri Light" panose="020F0302020204030204" pitchFamily="34" charset="0"/>
                <a:cs typeface="Calibri Light" panose="020F0302020204030204" pitchFamily="34" charset="0"/>
              </a:rPr>
            </a:br>
            <a:br>
              <a:rPr lang="is-IS" sz="2700" dirty="0">
                <a:latin typeface="Calibri Light" panose="020F0302020204030204" pitchFamily="34" charset="0"/>
                <a:cs typeface="Calibri Light" panose="020F0302020204030204" pitchFamily="34" charset="0"/>
              </a:rPr>
            </a:br>
            <a:r>
              <a:rPr lang="is-IS" sz="2700" dirty="0">
                <a:latin typeface="Calibri Light" panose="020F0302020204030204" pitchFamily="34" charset="0"/>
                <a:cs typeface="Calibri Light" panose="020F0302020204030204" pitchFamily="34" charset="0"/>
              </a:rPr>
              <a:t>„</a:t>
            </a:r>
            <a:r>
              <a:rPr lang="is-IS" sz="2700" i="1" dirty="0">
                <a:latin typeface="Calibri Light" panose="020F0302020204030204" pitchFamily="34" charset="0"/>
                <a:cs typeface="Calibri Light" panose="020F0302020204030204" pitchFamily="34" charset="0"/>
              </a:rPr>
              <a:t>þau læra að leysa ágreining sjálf og segja; eins og er á spjaldinu...“</a:t>
            </a:r>
            <a:br>
              <a:rPr lang="da-DK" sz="2700" dirty="0"/>
            </a:br>
            <a:br>
              <a:rPr lang="is-IS" sz="2700" dirty="0"/>
            </a:br>
            <a:br>
              <a:rPr lang="is-IS" sz="2000" dirty="0"/>
            </a:br>
            <a:br>
              <a:rPr lang="is-IS" sz="2200" dirty="0"/>
            </a:br>
            <a:br>
              <a:rPr lang="da-DK" sz="2400" dirty="0"/>
            </a:br>
            <a:br>
              <a:rPr lang="da-DK" sz="2400" dirty="0"/>
            </a:br>
            <a:br>
              <a:rPr lang="da-DK" sz="2400" dirty="0"/>
            </a:br>
            <a:br>
              <a:rPr lang="da-DK" sz="2400" dirty="0"/>
            </a:br>
            <a:br>
              <a:rPr lang="da-DK" sz="2400" dirty="0"/>
            </a:br>
            <a:br>
              <a:rPr lang="en-GB" sz="2400" dirty="0"/>
            </a:br>
            <a:r>
              <a:rPr lang="da-DK" sz="2400" dirty="0"/>
              <a:t> </a:t>
            </a:r>
            <a:br>
              <a:rPr lang="da-DK" sz="2400" dirty="0"/>
            </a:br>
            <a:r>
              <a:rPr lang="da-DK" sz="2400" dirty="0"/>
              <a:t> </a:t>
            </a:r>
            <a:endParaRPr lang="en-GB" sz="2400" b="1" dirty="0"/>
          </a:p>
        </p:txBody>
      </p:sp>
      <p:pic>
        <p:nvPicPr>
          <p:cNvPr id="3" name="Picture 2">
            <a:extLst>
              <a:ext uri="{FF2B5EF4-FFF2-40B4-BE49-F238E27FC236}">
                <a16:creationId xmlns:a16="http://schemas.microsoft.com/office/drawing/2014/main" id="{CB3B4FD1-E014-4546-A67C-B3A353221E3B}"/>
              </a:ext>
            </a:extLst>
          </p:cNvPr>
          <p:cNvPicPr>
            <a:picLocks noChangeAspect="1"/>
          </p:cNvPicPr>
          <p:nvPr/>
        </p:nvPicPr>
        <p:blipFill>
          <a:blip r:embed="rId3"/>
          <a:stretch>
            <a:fillRect/>
          </a:stretch>
        </p:blipFill>
        <p:spPr>
          <a:xfrm>
            <a:off x="5814646" y="0"/>
            <a:ext cx="5295447" cy="3971586"/>
          </a:xfrm>
          <a:prstGeom prst="rect">
            <a:avLst/>
          </a:prstGeom>
        </p:spPr>
      </p:pic>
    </p:spTree>
    <p:extLst>
      <p:ext uri="{BB962C8B-B14F-4D97-AF65-F5344CB8AC3E}">
        <p14:creationId xmlns:p14="http://schemas.microsoft.com/office/powerpoint/2010/main" val="207308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308" y="1115921"/>
            <a:ext cx="9680419" cy="4664429"/>
          </a:xfrm>
        </p:spPr>
        <p:txBody>
          <a:bodyPr>
            <a:normAutofit fontScale="90000"/>
          </a:bodyPr>
          <a:lstStyle/>
          <a:p>
            <a:pPr marL="381000" indent="-381000" algn="l">
              <a:spcBef>
                <a:spcPts val="600"/>
              </a:spcBef>
              <a:spcAft>
                <a:spcPts val="600"/>
              </a:spcAft>
            </a:pPr>
            <a:br>
              <a:rPr lang="da-DK" sz="2400" dirty="0"/>
            </a:br>
            <a:br>
              <a:rPr lang="da-DK" sz="2400" dirty="0"/>
            </a:br>
            <a:br>
              <a:rPr lang="da-DK" sz="2400" dirty="0"/>
            </a:br>
            <a:br>
              <a:rPr lang="da-DK" sz="2400" dirty="0"/>
            </a:br>
            <a:br>
              <a:rPr lang="da-DK" sz="2400" dirty="0"/>
            </a:br>
            <a:br>
              <a:rPr lang="da-DK" sz="2400" dirty="0"/>
            </a:br>
            <a:br>
              <a:rPr lang="da-DK" sz="2400" dirty="0"/>
            </a:br>
            <a:br>
              <a:rPr lang="da-DK" sz="2400" dirty="0"/>
            </a:br>
            <a:r>
              <a:rPr lang="is-IS" sz="2700" b="1" dirty="0">
                <a:latin typeface="Calibri Light" panose="020F0302020204030204" pitchFamily="34" charset="0"/>
                <a:cs typeface="Calibri Light" panose="020F0302020204030204" pitchFamily="34" charset="0"/>
              </a:rPr>
              <a:t>Foreldrar ...</a:t>
            </a:r>
            <a:br>
              <a:rPr lang="is-IS" sz="2700" b="1" dirty="0">
                <a:latin typeface="Calibri Light" panose="020F0302020204030204" pitchFamily="34" charset="0"/>
                <a:cs typeface="Calibri Light" panose="020F0302020204030204" pitchFamily="34" charset="0"/>
              </a:rPr>
            </a:br>
            <a:br>
              <a:rPr lang="is-IS" sz="2700" dirty="0">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 eiga þá ósk heitasta að börnum </a:t>
            </a:r>
            <a:br>
              <a:rPr lang="da-DK" sz="2700" dirty="0">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þeirra líði vel í skólanum,</a:t>
            </a:r>
            <a:br>
              <a:rPr lang="da-DK" sz="2700" dirty="0">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 finni til örryggis og eigi félaga og vini.</a:t>
            </a:r>
            <a:br>
              <a:rPr lang="da-DK" sz="2700" dirty="0">
                <a:latin typeface="Calibri Light" panose="020F0302020204030204" pitchFamily="34" charset="0"/>
                <a:cs typeface="Calibri Light" panose="020F0302020204030204" pitchFamily="34" charset="0"/>
              </a:rPr>
            </a:br>
            <a:br>
              <a:rPr lang="da-DK" sz="2700" dirty="0">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 fyllast öryggis að vita að verið </a:t>
            </a:r>
            <a:br>
              <a:rPr lang="da-DK" sz="2700" dirty="0">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sé að vinna með samkennd og samskipti</a:t>
            </a:r>
            <a:r>
              <a:rPr lang="da-DK" sz="2700" dirty="0"/>
              <a:t>.</a:t>
            </a:r>
            <a:br>
              <a:rPr lang="da-DK" sz="2700" dirty="0"/>
            </a:br>
            <a:br>
              <a:rPr lang="da-DK" sz="2700" dirty="0"/>
            </a:br>
            <a:r>
              <a:rPr lang="da-DK" sz="2700" b="1" dirty="0"/>
              <a:t>Öll börn eiga rétt á að tilheyra.</a:t>
            </a:r>
            <a:br>
              <a:rPr lang="is-IS" sz="1800" dirty="0"/>
            </a:br>
            <a:br>
              <a:rPr lang="da-DK" sz="2000" dirty="0"/>
            </a:br>
            <a:br>
              <a:rPr lang="is-IS" sz="2000" dirty="0"/>
            </a:br>
            <a:br>
              <a:rPr lang="is-IS" sz="2000" dirty="0"/>
            </a:br>
            <a:br>
              <a:rPr lang="is-IS" sz="2200" dirty="0"/>
            </a:br>
            <a:br>
              <a:rPr lang="da-DK" sz="2400" dirty="0"/>
            </a:br>
            <a:br>
              <a:rPr lang="da-DK" sz="2400" dirty="0"/>
            </a:br>
            <a:br>
              <a:rPr lang="da-DK" sz="2400" dirty="0"/>
            </a:br>
            <a:br>
              <a:rPr lang="da-DK" sz="2400" dirty="0"/>
            </a:br>
            <a:br>
              <a:rPr lang="da-DK" sz="2400" dirty="0"/>
            </a:br>
            <a:br>
              <a:rPr lang="en-GB" sz="2400" dirty="0"/>
            </a:br>
            <a:r>
              <a:rPr lang="da-DK" sz="2400" dirty="0"/>
              <a:t> </a:t>
            </a:r>
            <a:br>
              <a:rPr lang="da-DK" sz="2400" dirty="0"/>
            </a:br>
            <a:r>
              <a:rPr lang="da-DK" sz="2400" dirty="0"/>
              <a:t> </a:t>
            </a:r>
            <a:endParaRPr lang="en-GB" sz="2400" b="1" dirty="0"/>
          </a:p>
        </p:txBody>
      </p:sp>
      <p:pic>
        <p:nvPicPr>
          <p:cNvPr id="3" name="Picture 4" descr="Mynd frá Isabella Friðgeirsdóttir.">
            <a:extLst>
              <a:ext uri="{FF2B5EF4-FFF2-40B4-BE49-F238E27FC236}">
                <a16:creationId xmlns:a16="http://schemas.microsoft.com/office/drawing/2014/main" id="{B6137156-A727-481D-AF32-B9D0CE158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786" y="1179250"/>
            <a:ext cx="5442857" cy="434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58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631" y="674256"/>
            <a:ext cx="9458696" cy="5004494"/>
          </a:xfrm>
        </p:spPr>
        <p:txBody>
          <a:bodyPr>
            <a:normAutofit fontScale="90000"/>
          </a:bodyPr>
          <a:lstStyle/>
          <a:p>
            <a:pPr marL="381000" indent="-381000" algn="l">
              <a:spcBef>
                <a:spcPts val="600"/>
              </a:spcBef>
              <a:spcAft>
                <a:spcPts val="600"/>
              </a:spcAft>
            </a:pPr>
            <a:br>
              <a:rPr lang="da-DK" sz="2000" dirty="0"/>
            </a:br>
            <a:br>
              <a:rPr lang="is-IS" sz="2700" b="1" dirty="0"/>
            </a:br>
            <a:br>
              <a:rPr lang="is-IS" sz="2700" b="1" dirty="0"/>
            </a:br>
            <a:br>
              <a:rPr lang="is-IS" sz="2700" b="1" dirty="0"/>
            </a:br>
            <a:br>
              <a:rPr lang="is-IS" sz="2700" b="1" dirty="0"/>
            </a:br>
            <a:r>
              <a:rPr lang="da-DK" sz="2700" b="1" dirty="0"/>
              <a:t>Börnin ...</a:t>
            </a:r>
            <a:br>
              <a:rPr lang="da-DK" sz="2700" dirty="0"/>
            </a:br>
            <a:br>
              <a:rPr lang="da-DK" sz="2700" dirty="0"/>
            </a:br>
            <a:br>
              <a:rPr lang="da-DK" sz="2700" dirty="0"/>
            </a:br>
            <a:br>
              <a:rPr lang="da-DK" sz="2700" dirty="0">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eru umhyggjusamari og lesa betur í </a:t>
            </a:r>
            <a:br>
              <a:rPr lang="da-DK" sz="2700" dirty="0">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líðan annarra og læra að setja sér mörk. </a:t>
            </a:r>
            <a:br>
              <a:rPr lang="da-DK" sz="2700" dirty="0">
                <a:latin typeface="Calibri Light" panose="020F0302020204030204" pitchFamily="34" charset="0"/>
                <a:cs typeface="Calibri Light" panose="020F0302020204030204" pitchFamily="34" charset="0"/>
              </a:rPr>
            </a:br>
            <a:br>
              <a:rPr lang="da-DK" sz="2700" dirty="0">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fá umsögn um hlýju, samkennd </a:t>
            </a:r>
            <a:br>
              <a:rPr lang="da-DK" sz="2700" dirty="0">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og góða framkomu, þar sem þau koma.</a:t>
            </a:r>
            <a:br>
              <a:rPr lang="da-DK" sz="2700" dirty="0"/>
            </a:br>
            <a:br>
              <a:rPr lang="da-DK" sz="1800" dirty="0"/>
            </a:br>
            <a:br>
              <a:rPr lang="da-DK" sz="1800" dirty="0"/>
            </a:br>
            <a:br>
              <a:rPr lang="da-DK" sz="1800" dirty="0"/>
            </a:br>
            <a:br>
              <a:rPr lang="da-DK" sz="1800" dirty="0"/>
            </a:br>
            <a:br>
              <a:rPr lang="da-DK" sz="1800" dirty="0"/>
            </a:br>
            <a:br>
              <a:rPr lang="da-DK" sz="1800" dirty="0"/>
            </a:br>
            <a:br>
              <a:rPr lang="da-DK" sz="1800" dirty="0"/>
            </a:br>
            <a:br>
              <a:rPr lang="da-DK" sz="1800" dirty="0"/>
            </a:br>
            <a:br>
              <a:rPr lang="da-DK" sz="2400" dirty="0"/>
            </a:br>
            <a:r>
              <a:rPr lang="da-DK" sz="2400" dirty="0"/>
              <a:t> </a:t>
            </a:r>
            <a:endParaRPr lang="en-GB" sz="2400" b="1" dirty="0"/>
          </a:p>
        </p:txBody>
      </p:sp>
      <p:pic>
        <p:nvPicPr>
          <p:cNvPr id="4" name="Picture 2" descr="Mynd frá Margrét Júlía Rafnsdóttir.">
            <a:extLst>
              <a:ext uri="{FF2B5EF4-FFF2-40B4-BE49-F238E27FC236}">
                <a16:creationId xmlns:a16="http://schemas.microsoft.com/office/drawing/2014/main" id="{10C6DB4A-3BCF-47D1-B282-E016B1AC4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770" y="1065478"/>
            <a:ext cx="5138243" cy="511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713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 y="304801"/>
            <a:ext cx="10664042" cy="5898386"/>
          </a:xfrm>
        </p:spPr>
        <p:txBody>
          <a:bodyPr>
            <a:normAutofit/>
          </a:bodyPr>
          <a:lstStyle/>
          <a:p>
            <a:pPr marL="288000" indent="-288000">
              <a:spcBef>
                <a:spcPts val="1200"/>
              </a:spcBef>
              <a:defRPr/>
            </a:pPr>
            <a:r>
              <a:rPr lang="is-IS" sz="2000" noProof="1"/>
              <a:t>	</a:t>
            </a:r>
            <a:br>
              <a:rPr lang="is-IS" sz="2000" noProof="1"/>
            </a:br>
            <a:br>
              <a:rPr lang="is-IS" sz="2000" noProof="1"/>
            </a:br>
            <a:br>
              <a:rPr lang="is-IS" sz="2400" noProof="1">
                <a:latin typeface="Calibri Light" panose="020F0302020204030204" pitchFamily="34" charset="0"/>
                <a:cs typeface="Calibri Light" panose="020F0302020204030204" pitchFamily="34" charset="0"/>
              </a:rPr>
            </a:br>
            <a:r>
              <a:rPr lang="is-IS" sz="2400" b="1" noProof="1">
                <a:latin typeface="Calibri Light" panose="020F0302020204030204" pitchFamily="34" charset="0"/>
                <a:cs typeface="Calibri Light" panose="020F0302020204030204" pitchFamily="34" charset="0"/>
              </a:rPr>
              <a:t>Við hjá Barnaheillum eigum þá von ...</a:t>
            </a:r>
            <a:br>
              <a:rPr lang="is-IS" sz="2400" noProof="1">
                <a:latin typeface="Calibri Light" panose="020F0302020204030204" pitchFamily="34" charset="0"/>
                <a:cs typeface="Calibri Light" panose="020F0302020204030204" pitchFamily="34" charset="0"/>
              </a:rPr>
            </a:br>
            <a:br>
              <a:rPr lang="is-IS" sz="2400" noProof="1">
                <a:latin typeface="Calibri Light" panose="020F0302020204030204" pitchFamily="34" charset="0"/>
                <a:cs typeface="Calibri Light" panose="020F0302020204030204" pitchFamily="34" charset="0"/>
              </a:rPr>
            </a:br>
            <a:r>
              <a:rPr lang="is-IS" sz="2400" dirty="0">
                <a:latin typeface="Calibri Light" panose="020F0302020204030204" pitchFamily="34" charset="0"/>
                <a:cs typeface="Calibri Light" panose="020F0302020204030204" pitchFamily="34" charset="0"/>
              </a:rPr>
              <a:t>að innan fárra ára muni einelti meðal barna vera hverfandi. </a:t>
            </a:r>
            <a:br>
              <a:rPr lang="is-IS" sz="2400" dirty="0">
                <a:latin typeface="Calibri Light" panose="020F0302020204030204" pitchFamily="34" charset="0"/>
                <a:cs typeface="Calibri Light" panose="020F0302020204030204" pitchFamily="34" charset="0"/>
              </a:rPr>
            </a:br>
            <a:br>
              <a:rPr lang="is-IS" sz="2400" dirty="0">
                <a:latin typeface="Calibri Light" panose="020F0302020204030204" pitchFamily="34" charset="0"/>
                <a:cs typeface="Calibri Light" panose="020F0302020204030204" pitchFamily="34" charset="0"/>
              </a:rPr>
            </a:br>
            <a:r>
              <a:rPr lang="is-IS" sz="2400" noProof="1">
                <a:latin typeface="Calibri Light" panose="020F0302020204030204" pitchFamily="34" charset="0"/>
                <a:cs typeface="Calibri Light" panose="020F0302020204030204" pitchFamily="34" charset="0"/>
              </a:rPr>
              <a:t>að</a:t>
            </a:r>
            <a:r>
              <a:rPr lang="da-DK" sz="2400" dirty="0">
                <a:latin typeface="Calibri Light" panose="020F0302020204030204" pitchFamily="34" charset="0"/>
                <a:cs typeface="Calibri Light" panose="020F0302020204030204" pitchFamily="34" charset="0"/>
              </a:rPr>
              <a:t> upp vaxi börn með sterka sjálfsmynd, börn sem sýna umburðarlyndi fyrir margbreytileikanum, umhyggju og virðingu, eru hugrökk og geta sett sér mörk.</a:t>
            </a:r>
            <a:br>
              <a:rPr lang="da-DK" sz="2400" dirty="0">
                <a:latin typeface="Calibri Light" panose="020F0302020204030204" pitchFamily="34" charset="0"/>
                <a:cs typeface="Calibri Light" panose="020F0302020204030204" pitchFamily="34" charset="0"/>
              </a:rPr>
            </a:br>
            <a:br>
              <a:rPr lang="da-DK" sz="2400" dirty="0">
                <a:latin typeface="Calibri Light" panose="020F0302020204030204" pitchFamily="34" charset="0"/>
                <a:cs typeface="Calibri Light" panose="020F0302020204030204" pitchFamily="34" charset="0"/>
              </a:rPr>
            </a:br>
            <a:br>
              <a:rPr lang="da-DK" sz="2400" dirty="0">
                <a:latin typeface="Calibri Light" panose="020F0302020204030204" pitchFamily="34" charset="0"/>
                <a:cs typeface="Calibri Light" panose="020F0302020204030204" pitchFamily="34" charset="0"/>
              </a:rPr>
            </a:br>
            <a:r>
              <a:rPr lang="is-IS" sz="2400" dirty="0">
                <a:latin typeface="Calibri Light" panose="020F0302020204030204" pitchFamily="34" charset="0"/>
                <a:cs typeface="Calibri Light" panose="020F0302020204030204" pitchFamily="34" charset="0"/>
              </a:rPr>
              <a:t>Með þátttöku sem flestra leikskóla og grunnskóla í </a:t>
            </a:r>
            <a:r>
              <a:rPr lang="is-IS" sz="2400" i="1" dirty="0">
                <a:latin typeface="Calibri Light" panose="020F0302020204030204" pitchFamily="34" charset="0"/>
                <a:cs typeface="Calibri Light" panose="020F0302020204030204" pitchFamily="34" charset="0"/>
              </a:rPr>
              <a:t>Vináttu</a:t>
            </a:r>
            <a:r>
              <a:rPr lang="is-IS" sz="2400" dirty="0">
                <a:latin typeface="Calibri Light" panose="020F0302020204030204" pitchFamily="34" charset="0"/>
                <a:cs typeface="Calibri Light" panose="020F0302020204030204" pitchFamily="34" charset="0"/>
              </a:rPr>
              <a:t> leggum við lóð á</a:t>
            </a:r>
            <a:br>
              <a:rPr lang="is-IS" sz="2400" dirty="0">
                <a:latin typeface="Calibri Light" panose="020F0302020204030204" pitchFamily="34" charset="0"/>
                <a:cs typeface="Calibri Light" panose="020F0302020204030204" pitchFamily="34" charset="0"/>
              </a:rPr>
            </a:br>
            <a:r>
              <a:rPr lang="is-IS" sz="2400" dirty="0">
                <a:latin typeface="Calibri Light" panose="020F0302020204030204" pitchFamily="34" charset="0"/>
                <a:cs typeface="Calibri Light" panose="020F0302020204030204" pitchFamily="34" charset="0"/>
              </a:rPr>
              <a:t>þær vogaskálar.</a:t>
            </a:r>
            <a:br>
              <a:rPr lang="is-IS" sz="2400" noProof="1">
                <a:latin typeface="Calibri Light" panose="020F0302020204030204" pitchFamily="34" charset="0"/>
                <a:cs typeface="Calibri Light" panose="020F0302020204030204" pitchFamily="34" charset="0"/>
              </a:rPr>
            </a:br>
            <a:br>
              <a:rPr lang="is-IS" sz="2000" noProof="1"/>
            </a:br>
            <a:br>
              <a:rPr lang="is-IS" sz="2000" noProof="1"/>
            </a:br>
            <a:endParaRPr lang="is-IS" sz="2000" noProof="1"/>
          </a:p>
        </p:txBody>
      </p:sp>
    </p:spTree>
    <p:extLst>
      <p:ext uri="{BB962C8B-B14F-4D97-AF65-F5344CB8AC3E}">
        <p14:creationId xmlns:p14="http://schemas.microsoft.com/office/powerpoint/2010/main" val="3039244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 y="304801"/>
            <a:ext cx="10664042" cy="5898386"/>
          </a:xfrm>
        </p:spPr>
        <p:txBody>
          <a:bodyPr>
            <a:normAutofit fontScale="90000"/>
          </a:bodyPr>
          <a:lstStyle/>
          <a:p>
            <a:pPr marL="288000" indent="-288000">
              <a:spcBef>
                <a:spcPts val="1200"/>
              </a:spcBef>
              <a:defRPr/>
            </a:pPr>
            <a:r>
              <a:rPr lang="is-IS" sz="2000" noProof="1"/>
              <a:t>	</a:t>
            </a:r>
            <a:br>
              <a:rPr lang="is-IS" sz="2000" noProof="1"/>
            </a:br>
            <a:br>
              <a:rPr lang="is-IS" sz="2000" noProof="1"/>
            </a:br>
            <a:br>
              <a:rPr lang="is-IS" sz="2000" noProof="1"/>
            </a:br>
            <a:br>
              <a:rPr lang="is-IS" sz="2700" noProof="1"/>
            </a:br>
            <a:br>
              <a:rPr lang="is-IS" sz="2700" noProof="1"/>
            </a:br>
            <a:br>
              <a:rPr lang="is-IS" sz="2700" dirty="0"/>
            </a:br>
            <a:br>
              <a:rPr lang="is-IS" sz="2700" dirty="0"/>
            </a:br>
            <a:br>
              <a:rPr lang="en-GB" sz="2000" dirty="0"/>
            </a:br>
            <a:br>
              <a:rPr lang="da-DK" sz="1800" dirty="0"/>
            </a:br>
            <a:br>
              <a:rPr lang="is-IS" sz="1800" dirty="0"/>
            </a:br>
            <a:br>
              <a:rPr lang="is-IS" sz="1800" dirty="0"/>
            </a:br>
            <a:br>
              <a:rPr lang="is-IS" sz="2000" dirty="0"/>
            </a:br>
            <a:br>
              <a:rPr lang="is-IS" sz="2000" noProof="1"/>
            </a:br>
            <a:br>
              <a:rPr lang="is-IS" sz="2000" noProof="1"/>
            </a:br>
            <a:br>
              <a:rPr lang="is-IS" sz="2000" noProof="1"/>
            </a:br>
            <a:br>
              <a:rPr lang="is-IS" sz="2000" noProof="1"/>
            </a:br>
            <a:r>
              <a:rPr lang="is-IS" sz="2000" noProof="1"/>
              <a:t>Takk fyrir </a:t>
            </a:r>
            <a:r>
              <a:rPr lang="is-IS" sz="2000" noProof="1">
                <a:sym typeface="Wingdings" panose="05000000000000000000" pitchFamily="2" charset="2"/>
              </a:rPr>
              <a:t> </a:t>
            </a:r>
            <a:br>
              <a:rPr lang="is-IS" sz="2000" noProof="1"/>
            </a:br>
            <a:br>
              <a:rPr lang="is-IS" sz="2000" noProof="1"/>
            </a:br>
            <a:endParaRPr lang="is-IS" sz="2000" noProof="1"/>
          </a:p>
        </p:txBody>
      </p:sp>
      <p:pic>
        <p:nvPicPr>
          <p:cNvPr id="3" name="Picture 2" descr="Mynd frá Margrét Júlía Rafnsdóttir.">
            <a:extLst>
              <a:ext uri="{FF2B5EF4-FFF2-40B4-BE49-F238E27FC236}">
                <a16:creationId xmlns:a16="http://schemas.microsoft.com/office/drawing/2014/main" id="{15513158-DE2B-4CF5-B466-50E51E434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955" y="1354855"/>
            <a:ext cx="5122984" cy="379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39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169" y="1309375"/>
            <a:ext cx="6972887" cy="4317702"/>
          </a:xfrm>
        </p:spPr>
        <p:txBody>
          <a:bodyPr>
            <a:normAutofit fontScale="90000"/>
          </a:bodyPr>
          <a:lstStyle/>
          <a:p>
            <a:pPr lvl="2" algn="l" defTabSz="457200" rtl="0">
              <a:spcBef>
                <a:spcPct val="0"/>
              </a:spcBef>
            </a:pPr>
            <a:r>
              <a:rPr lang="is-IS" sz="2700" i="1" noProof="1">
                <a:latin typeface="Calibri Light" panose="020F0302020204030204" pitchFamily="34" charset="0"/>
              </a:rPr>
              <a:t>Barnaheill – Save the Children </a:t>
            </a:r>
            <a:r>
              <a:rPr lang="is-IS" sz="2700" noProof="1">
                <a:latin typeface="Calibri Light" panose="020F0302020204030204" pitchFamily="34" charset="0"/>
              </a:rPr>
              <a:t>á Íslandi standa að</a:t>
            </a:r>
            <a:r>
              <a:rPr lang="is-IS" sz="2700" i="1" noProof="1">
                <a:latin typeface="Calibri Light" panose="020F0302020204030204" pitchFamily="34" charset="0"/>
              </a:rPr>
              <a:t> Vináttu </a:t>
            </a:r>
            <a:r>
              <a:rPr lang="is-IS" sz="2700" noProof="1">
                <a:latin typeface="Calibri Light" panose="020F0302020204030204" pitchFamily="34" charset="0"/>
              </a:rPr>
              <a:t>með góðfúslegu leyfi og í samstarfi við </a:t>
            </a:r>
            <a:r>
              <a:rPr lang="is-IS" sz="2700" i="1" noProof="1">
                <a:latin typeface="Calibri Light" panose="020F0302020204030204" pitchFamily="34" charset="0"/>
              </a:rPr>
              <a:t>Red barnet – Save the Children </a:t>
            </a:r>
            <a:r>
              <a:rPr lang="is-IS" sz="2700" noProof="1">
                <a:latin typeface="Calibri Light" panose="020F0302020204030204" pitchFamily="34" charset="0"/>
              </a:rPr>
              <a:t>og </a:t>
            </a:r>
            <a:r>
              <a:rPr lang="is-IS" sz="2700" i="1" noProof="1">
                <a:latin typeface="Calibri Light" panose="020F0302020204030204" pitchFamily="34" charset="0"/>
              </a:rPr>
              <a:t>Mary Fonden</a:t>
            </a:r>
            <a:r>
              <a:rPr lang="is-IS" sz="2700" noProof="1">
                <a:latin typeface="Calibri Light" panose="020F0302020204030204" pitchFamily="34" charset="0"/>
              </a:rPr>
              <a:t> í Danmörku, sem þróuðu efnið og gáfu fyrst út árið 2007.  </a:t>
            </a:r>
            <a:br>
              <a:rPr lang="is-IS" sz="2700" noProof="1">
                <a:latin typeface="Calibri Light" panose="020F0302020204030204" pitchFamily="34" charset="0"/>
              </a:rPr>
            </a:br>
            <a:br>
              <a:rPr lang="is-IS" sz="2700" noProof="1">
                <a:latin typeface="Calibri Light" panose="020F0302020204030204" pitchFamily="34" charset="0"/>
              </a:rPr>
            </a:br>
            <a:r>
              <a:rPr lang="is-IS" sz="2700" noProof="1">
                <a:latin typeface="Calibri Light" panose="020F0302020204030204" pitchFamily="34" charset="0"/>
              </a:rPr>
              <a:t>Barnaheill og Red barnet eru hluti af </a:t>
            </a:r>
            <a:r>
              <a:rPr lang="is-IS" sz="2700" noProof="1">
                <a:latin typeface="Calibri Light" panose="020F0302020204030204" pitchFamily="34" charset="0"/>
                <a:ea typeface="Verdana" pitchFamily="34" charset="0"/>
                <a:cs typeface="Verdana" pitchFamily="34" charset="0"/>
              </a:rPr>
              <a:t>hluti af</a:t>
            </a:r>
            <a:br>
              <a:rPr lang="is-IS" sz="2700" noProof="1">
                <a:latin typeface="Calibri Light" panose="020F0302020204030204" pitchFamily="34" charset="0"/>
                <a:ea typeface="Verdana" pitchFamily="34" charset="0"/>
                <a:cs typeface="Verdana" pitchFamily="34" charset="0"/>
              </a:rPr>
            </a:br>
            <a:r>
              <a:rPr lang="is-IS" sz="2700" i="1" noProof="1">
                <a:latin typeface="Calibri Light" panose="020F0302020204030204" pitchFamily="34" charset="0"/>
                <a:ea typeface="Verdana" pitchFamily="34" charset="0"/>
                <a:cs typeface="Verdana" pitchFamily="34" charset="0"/>
              </a:rPr>
              <a:t>Save the Children international </a:t>
            </a:r>
            <a:r>
              <a:rPr lang="is-IS" sz="2700" noProof="1">
                <a:latin typeface="Calibri Light" panose="020F0302020204030204" pitchFamily="34" charset="0"/>
                <a:ea typeface="Verdana" pitchFamily="34" charset="0"/>
                <a:cs typeface="Verdana" pitchFamily="34" charset="0"/>
              </a:rPr>
              <a:t>og eru frjáls </a:t>
            </a:r>
            <a:br>
              <a:rPr lang="is-IS" sz="2700" noProof="1">
                <a:latin typeface="Calibri Light" panose="020F0302020204030204" pitchFamily="34" charset="0"/>
                <a:ea typeface="Verdana" pitchFamily="34" charset="0"/>
                <a:cs typeface="Verdana" pitchFamily="34" charset="0"/>
              </a:rPr>
            </a:br>
            <a:r>
              <a:rPr lang="is-IS" sz="2700" noProof="1">
                <a:latin typeface="Calibri Light" panose="020F0302020204030204" pitchFamily="34" charset="0"/>
                <a:ea typeface="Verdana" pitchFamily="34" charset="0"/>
                <a:cs typeface="Verdana" pitchFamily="34" charset="0"/>
              </a:rPr>
              <a:t>félagasamtök (NGO). </a:t>
            </a:r>
            <a:br>
              <a:rPr lang="is-IS" sz="2700" noProof="1">
                <a:latin typeface="Calibri Light" panose="020F0302020204030204" pitchFamily="34" charset="0"/>
                <a:ea typeface="Verdana" pitchFamily="34" charset="0"/>
                <a:cs typeface="Verdana" pitchFamily="34" charset="0"/>
              </a:rPr>
            </a:br>
            <a:br>
              <a:rPr lang="is-IS" sz="2700" noProof="1">
                <a:latin typeface="Calibri Light" panose="020F0302020204030204" pitchFamily="34" charset="0"/>
                <a:ea typeface="Verdana" pitchFamily="34" charset="0"/>
                <a:cs typeface="Verdana" pitchFamily="34" charset="0"/>
              </a:rPr>
            </a:br>
            <a:r>
              <a:rPr lang="en-US" sz="2700" dirty="0">
                <a:latin typeface="Calibri Light" panose="020F0302020204030204" pitchFamily="34" charset="0"/>
              </a:rPr>
              <a:t>Hr. Guðni Th </a:t>
            </a:r>
            <a:r>
              <a:rPr lang="en-US" sz="2700" dirty="0" err="1">
                <a:latin typeface="Calibri Light" panose="020F0302020204030204" pitchFamily="34" charset="0"/>
              </a:rPr>
              <a:t>Jóhannesson</a:t>
            </a:r>
            <a:r>
              <a:rPr lang="en-US" sz="2700" dirty="0">
                <a:latin typeface="Calibri Light" panose="020F0302020204030204" pitchFamily="34" charset="0"/>
              </a:rPr>
              <a:t>, </a:t>
            </a:r>
            <a:r>
              <a:rPr lang="en-US" sz="2700" dirty="0" err="1">
                <a:latin typeface="Calibri Light" panose="020F0302020204030204" pitchFamily="34" charset="0"/>
              </a:rPr>
              <a:t>forseti</a:t>
            </a:r>
            <a:r>
              <a:rPr lang="en-US" sz="2700" dirty="0">
                <a:latin typeface="Calibri Light" panose="020F0302020204030204" pitchFamily="34" charset="0"/>
              </a:rPr>
              <a:t> </a:t>
            </a:r>
            <a:r>
              <a:rPr lang="en-US" sz="2700" dirty="0" err="1">
                <a:latin typeface="Calibri Light" panose="020F0302020204030204" pitchFamily="34" charset="0"/>
              </a:rPr>
              <a:t>Íslands</a:t>
            </a:r>
            <a:r>
              <a:rPr lang="en-US" sz="2700" dirty="0">
                <a:latin typeface="Calibri Light" panose="020F0302020204030204" pitchFamily="34" charset="0"/>
              </a:rPr>
              <a:t>,</a:t>
            </a:r>
            <a:br>
              <a:rPr lang="is-IS" sz="2700" dirty="0">
                <a:latin typeface="Calibri Light" panose="020F0302020204030204" pitchFamily="34" charset="0"/>
              </a:rPr>
            </a:br>
            <a:r>
              <a:rPr lang="is-IS" sz="2700" dirty="0">
                <a:latin typeface="Calibri Light" panose="020F0302020204030204" pitchFamily="34" charset="0"/>
              </a:rPr>
              <a:t>er verndari </a:t>
            </a:r>
            <a:r>
              <a:rPr lang="is-IS" sz="2700" i="1" dirty="0">
                <a:latin typeface="Calibri Light" panose="020F0302020204030204" pitchFamily="34" charset="0"/>
              </a:rPr>
              <a:t>Vináttu.</a:t>
            </a:r>
            <a:br>
              <a:rPr lang="is-IS" sz="2400" i="1" dirty="0">
                <a:latin typeface="Calibri Light" panose="020F0302020204030204" pitchFamily="34" charset="0"/>
              </a:rPr>
            </a:br>
            <a:br>
              <a:rPr lang="is-IS" sz="2400" noProof="1">
                <a:latin typeface="Calibri Light" panose="020F0302020204030204" pitchFamily="34" charset="0"/>
                <a:ea typeface="Verdana" pitchFamily="34" charset="0"/>
                <a:cs typeface="Verdana" pitchFamily="34" charset="0"/>
              </a:rPr>
            </a:br>
            <a:br>
              <a:rPr lang="is-IS" sz="1600" noProof="1">
                <a:latin typeface="Calibri Light" panose="020F0302020204030204" pitchFamily="34" charset="0"/>
                <a:ea typeface="Verdana" pitchFamily="34" charset="0"/>
                <a:cs typeface="Verdana" pitchFamily="34" charset="0"/>
              </a:rPr>
            </a:br>
            <a:br>
              <a:rPr lang="is-IS" sz="1600" noProof="1">
                <a:latin typeface="Calibri Light" panose="020F0302020204030204" pitchFamily="34" charset="0"/>
                <a:ea typeface="Verdana" pitchFamily="34" charset="0"/>
                <a:cs typeface="Verdana" pitchFamily="34" charset="0"/>
              </a:rPr>
            </a:br>
            <a:endParaRPr lang="is-IS" sz="1600" noProof="1">
              <a:latin typeface="Calibri Light" panose="020F0302020204030204" pitchFamily="34" charset="0"/>
            </a:endParaRPr>
          </a:p>
        </p:txBody>
      </p:sp>
      <p:pic>
        <p:nvPicPr>
          <p:cNvPr id="6" name="Picture 5" descr="Barnaheill lógó.png"/>
          <p:cNvPicPr>
            <a:picLocks noChangeAspect="1"/>
          </p:cNvPicPr>
          <p:nvPr/>
        </p:nvPicPr>
        <p:blipFill>
          <a:blip r:embed="rId3"/>
          <a:srcRect l="14527" t="23894" r="19519" b="23125"/>
          <a:stretch>
            <a:fillRect/>
          </a:stretch>
        </p:blipFill>
        <p:spPr>
          <a:xfrm>
            <a:off x="8558799" y="173176"/>
            <a:ext cx="1872097" cy="841144"/>
          </a:xfrm>
          <a:prstGeom prst="rect">
            <a:avLst/>
          </a:prstGeom>
        </p:spPr>
      </p:pic>
      <p:pic>
        <p:nvPicPr>
          <p:cNvPr id="5122" name="Picture 2" descr="Myndaniðurstaða fyrir fri for mobberi">
            <a:extLst>
              <a:ext uri="{FF2B5EF4-FFF2-40B4-BE49-F238E27FC236}">
                <a16:creationId xmlns:a16="http://schemas.microsoft.com/office/drawing/2014/main" id="{9A1B8AE6-1DA2-4232-BB74-E92038B50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7117" y="1045800"/>
            <a:ext cx="1872097" cy="18829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yndaniðurstaða fyrir guðni th jóhannesson blær">
            <a:extLst>
              <a:ext uri="{FF2B5EF4-FFF2-40B4-BE49-F238E27FC236}">
                <a16:creationId xmlns:a16="http://schemas.microsoft.com/office/drawing/2014/main" id="{80ED33FE-3B26-4CD3-BFF7-D7E876F39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9410" y="3112675"/>
            <a:ext cx="3988190" cy="304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8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169" y="1309375"/>
            <a:ext cx="6972887" cy="4317702"/>
          </a:xfrm>
        </p:spPr>
        <p:txBody>
          <a:bodyPr>
            <a:normAutofit/>
          </a:bodyPr>
          <a:lstStyle/>
          <a:p>
            <a:pPr lvl="2" algn="l" defTabSz="457200" rtl="0">
              <a:spcBef>
                <a:spcPct val="0"/>
              </a:spcBef>
            </a:pPr>
            <a:br>
              <a:rPr lang="is-IS" sz="2400" noProof="1">
                <a:latin typeface="Calibri Light" panose="020F0302020204030204" pitchFamily="34" charset="0"/>
                <a:ea typeface="Verdana" pitchFamily="34" charset="0"/>
                <a:cs typeface="Verdana" pitchFamily="34" charset="0"/>
              </a:rPr>
            </a:br>
            <a:br>
              <a:rPr lang="is-IS" sz="1600" noProof="1">
                <a:latin typeface="Calibri Light" panose="020F0302020204030204" pitchFamily="34" charset="0"/>
                <a:ea typeface="Verdana" pitchFamily="34" charset="0"/>
                <a:cs typeface="Verdana" pitchFamily="34" charset="0"/>
              </a:rPr>
            </a:br>
            <a:br>
              <a:rPr lang="is-IS" sz="1600" noProof="1">
                <a:latin typeface="Calibri Light" panose="020F0302020204030204" pitchFamily="34" charset="0"/>
                <a:ea typeface="Verdana" pitchFamily="34" charset="0"/>
                <a:cs typeface="Verdana" pitchFamily="34" charset="0"/>
              </a:rPr>
            </a:br>
            <a:endParaRPr lang="is-IS" sz="1600" noProof="1">
              <a:latin typeface="Calibri Light" panose="020F0302020204030204" pitchFamily="34" charset="0"/>
            </a:endParaRPr>
          </a:p>
        </p:txBody>
      </p:sp>
      <p:pic>
        <p:nvPicPr>
          <p:cNvPr id="6" name="Picture 5" descr="Barnaheill lógó.png"/>
          <p:cNvPicPr>
            <a:picLocks noChangeAspect="1"/>
          </p:cNvPicPr>
          <p:nvPr/>
        </p:nvPicPr>
        <p:blipFill>
          <a:blip r:embed="rId3"/>
          <a:srcRect l="14527" t="23894" r="19519" b="23125"/>
          <a:stretch>
            <a:fillRect/>
          </a:stretch>
        </p:blipFill>
        <p:spPr>
          <a:xfrm>
            <a:off x="8558799" y="173176"/>
            <a:ext cx="1872097" cy="841144"/>
          </a:xfrm>
          <a:prstGeom prst="rect">
            <a:avLst/>
          </a:prstGeom>
        </p:spPr>
      </p:pic>
      <p:pic>
        <p:nvPicPr>
          <p:cNvPr id="4" name="Picture 3">
            <a:extLst>
              <a:ext uri="{FF2B5EF4-FFF2-40B4-BE49-F238E27FC236}">
                <a16:creationId xmlns:a16="http://schemas.microsoft.com/office/drawing/2014/main" id="{65E7C071-96FD-42BA-8370-83D2C848D1FE}"/>
              </a:ext>
            </a:extLst>
          </p:cNvPr>
          <p:cNvPicPr>
            <a:picLocks noChangeAspect="1"/>
          </p:cNvPicPr>
          <p:nvPr/>
        </p:nvPicPr>
        <p:blipFill>
          <a:blip r:embed="rId4"/>
          <a:stretch>
            <a:fillRect/>
          </a:stretch>
        </p:blipFill>
        <p:spPr>
          <a:xfrm>
            <a:off x="1761103" y="850197"/>
            <a:ext cx="7966407" cy="4858942"/>
          </a:xfrm>
          <a:prstGeom prst="rect">
            <a:avLst/>
          </a:prstGeom>
        </p:spPr>
      </p:pic>
    </p:spTree>
    <p:extLst>
      <p:ext uri="{BB962C8B-B14F-4D97-AF65-F5344CB8AC3E}">
        <p14:creationId xmlns:p14="http://schemas.microsoft.com/office/powerpoint/2010/main" val="77172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2328" y="1608088"/>
            <a:ext cx="9439563" cy="4664429"/>
          </a:xfrm>
        </p:spPr>
        <p:txBody>
          <a:bodyPr>
            <a:normAutofit fontScale="90000"/>
          </a:bodyPr>
          <a:lstStyle/>
          <a:p>
            <a:pPr algn="l"/>
            <a:br>
              <a:rPr lang="is-IS" sz="2000" b="1" noProof="1"/>
            </a:br>
            <a:br>
              <a:rPr lang="is-IS" sz="2000" b="1" noProof="1"/>
            </a:br>
            <a:br>
              <a:rPr lang="is-IS" sz="2000" b="1" noProof="1"/>
            </a:br>
            <a:br>
              <a:rPr lang="is-IS" sz="2000" b="1" noProof="1"/>
            </a:br>
            <a:br>
              <a:rPr lang="is-IS" sz="2000" b="1" noProof="1"/>
            </a:br>
            <a:br>
              <a:rPr lang="is-IS" sz="2000" b="1" noProof="1"/>
            </a:br>
            <a:br>
              <a:rPr lang="is-IS" sz="2000" b="1" noProof="1"/>
            </a:br>
            <a:br>
              <a:rPr lang="is-IS" sz="2700" b="1" noProof="1">
                <a:latin typeface="Calibri Light" panose="020F0302020204030204" pitchFamily="34" charset="0"/>
                <a:cs typeface="Calibri Light" panose="020F0302020204030204" pitchFamily="34" charset="0"/>
              </a:rPr>
            </a:br>
            <a:r>
              <a:rPr lang="is-IS" sz="2700" b="1" noProof="1">
                <a:latin typeface="Calibri Light" panose="020F0302020204030204" pitchFamily="34" charset="0"/>
                <a:cs typeface="Calibri Light" panose="020F0302020204030204" pitchFamily="34" charset="0"/>
              </a:rPr>
              <a:t>Haustið 2014: </a:t>
            </a:r>
            <a:br>
              <a:rPr lang="is-IS" sz="2700" b="1" noProof="1">
                <a:latin typeface="Calibri Light" panose="020F0302020204030204" pitchFamily="34" charset="0"/>
                <a:cs typeface="Calibri Light" panose="020F0302020204030204" pitchFamily="34" charset="0"/>
              </a:rPr>
            </a:br>
            <a:r>
              <a:rPr lang="is-IS" sz="2700" noProof="1">
                <a:latin typeface="Calibri Light" panose="020F0302020204030204" pitchFamily="34" charset="0"/>
                <a:cs typeface="Calibri Light" panose="020F0302020204030204" pitchFamily="34" charset="0"/>
              </a:rPr>
              <a:t>6 leikskólar í jafnmörgum</a:t>
            </a:r>
            <a:br>
              <a:rPr lang="is-IS" sz="2700" noProof="1">
                <a:latin typeface="Calibri Light" panose="020F0302020204030204" pitchFamily="34" charset="0"/>
                <a:cs typeface="Calibri Light" panose="020F0302020204030204" pitchFamily="34" charset="0"/>
              </a:rPr>
            </a:br>
            <a:r>
              <a:rPr lang="is-IS" sz="2700" noProof="1">
                <a:latin typeface="Calibri Light" panose="020F0302020204030204" pitchFamily="34" charset="0"/>
                <a:cs typeface="Calibri Light" panose="020F0302020204030204" pitchFamily="34" charset="0"/>
              </a:rPr>
              <a:t>sveitarfélögum.</a:t>
            </a:r>
            <a:br>
              <a:rPr lang="is-IS" sz="2700" noProof="1">
                <a:latin typeface="Calibri Light" panose="020F0302020204030204" pitchFamily="34" charset="0"/>
                <a:cs typeface="Calibri Light" panose="020F0302020204030204" pitchFamily="34" charset="0"/>
              </a:rPr>
            </a:br>
            <a:br>
              <a:rPr lang="is-IS" sz="2700" noProof="1">
                <a:latin typeface="Calibri Light" panose="020F0302020204030204" pitchFamily="34" charset="0"/>
                <a:cs typeface="Calibri Light" panose="020F0302020204030204" pitchFamily="34" charset="0"/>
              </a:rPr>
            </a:br>
            <a:r>
              <a:rPr lang="is-IS" sz="2700" b="1" noProof="1">
                <a:latin typeface="Calibri Light" panose="020F0302020204030204" pitchFamily="34" charset="0"/>
                <a:cs typeface="Calibri Light" panose="020F0302020204030204" pitchFamily="34" charset="0"/>
              </a:rPr>
              <a:t>Vor 2018: </a:t>
            </a:r>
            <a:br>
              <a:rPr lang="is-IS" sz="2700" noProof="1">
                <a:latin typeface="Calibri Light" panose="020F0302020204030204" pitchFamily="34" charset="0"/>
                <a:cs typeface="Calibri Light" panose="020F0302020204030204" pitchFamily="34" charset="0"/>
              </a:rPr>
            </a:br>
            <a:r>
              <a:rPr lang="is-IS" sz="2700" noProof="1">
                <a:latin typeface="Calibri Light" panose="020F0302020204030204" pitchFamily="34" charset="0"/>
                <a:cs typeface="Calibri Light" panose="020F0302020204030204" pitchFamily="34" charset="0"/>
              </a:rPr>
              <a:t>107 leikskólar víðs vegar um landið</a:t>
            </a:r>
            <a:br>
              <a:rPr lang="is-IS" sz="2700" noProof="1">
                <a:latin typeface="Calibri Light" panose="020F0302020204030204" pitchFamily="34" charset="0"/>
                <a:cs typeface="Calibri Light" panose="020F0302020204030204" pitchFamily="34" charset="0"/>
              </a:rPr>
            </a:br>
            <a:r>
              <a:rPr lang="is-IS" sz="2700" noProof="1">
                <a:latin typeface="Calibri Light" panose="020F0302020204030204" pitchFamily="34" charset="0"/>
                <a:cs typeface="Calibri Light" panose="020F0302020204030204" pitchFamily="34" charset="0"/>
              </a:rPr>
              <a:t>rúmlega 40% leikskóla landsins.</a:t>
            </a:r>
            <a:br>
              <a:rPr lang="is-IS" sz="2700" noProof="1">
                <a:latin typeface="Calibri Light" panose="020F0302020204030204" pitchFamily="34" charset="0"/>
                <a:cs typeface="Calibri Light" panose="020F0302020204030204" pitchFamily="34" charset="0"/>
              </a:rPr>
            </a:br>
            <a:br>
              <a:rPr lang="is-IS" sz="2700" noProof="1">
                <a:latin typeface="Calibri Light" panose="020F0302020204030204" pitchFamily="34" charset="0"/>
                <a:cs typeface="Calibri Light" panose="020F0302020204030204" pitchFamily="34" charset="0"/>
              </a:rPr>
            </a:br>
            <a:r>
              <a:rPr lang="is-IS" sz="2700" dirty="0">
                <a:latin typeface="Calibri Light" panose="020F0302020204030204" pitchFamily="34" charset="0"/>
                <a:cs typeface="Calibri Light" panose="020F0302020204030204" pitchFamily="34" charset="0"/>
              </a:rPr>
              <a:t>Mörg sveitarfélög hafa ákveðið að </a:t>
            </a:r>
            <a:r>
              <a:rPr lang="is-IS" sz="2700" i="1" dirty="0">
                <a:latin typeface="Calibri Light" panose="020F0302020204030204" pitchFamily="34" charset="0"/>
                <a:cs typeface="Calibri Light" panose="020F0302020204030204" pitchFamily="34" charset="0"/>
              </a:rPr>
              <a:t>Vinátta</a:t>
            </a:r>
            <a:r>
              <a:rPr lang="is-IS" sz="2700" dirty="0">
                <a:latin typeface="Calibri Light" panose="020F0302020204030204" pitchFamily="34" charset="0"/>
                <a:cs typeface="Calibri Light" panose="020F0302020204030204" pitchFamily="34" charset="0"/>
              </a:rPr>
              <a:t> fari í alla leikskóla sveitarfélagsins, þar sem börnin munu síðar koma saman í grunnskólum og tómstundum og mikilvægt sé að þau hafi öll verið nestuð með forvörnum gegn einelti. </a:t>
            </a:r>
            <a:br>
              <a:rPr lang="is-IS" sz="2700" dirty="0">
                <a:latin typeface="Calibri Light" panose="020F0302020204030204" pitchFamily="34" charset="0"/>
                <a:cs typeface="Calibri Light" panose="020F0302020204030204" pitchFamily="34" charset="0"/>
              </a:rPr>
            </a:br>
            <a:br>
              <a:rPr lang="is-IS" sz="2700" dirty="0">
                <a:latin typeface="Calibri Light" panose="020F0302020204030204" pitchFamily="34" charset="0"/>
                <a:cs typeface="Calibri Light" panose="020F0302020204030204" pitchFamily="34" charset="0"/>
              </a:rPr>
            </a:br>
            <a:r>
              <a:rPr lang="is-IS" sz="2700" dirty="0">
                <a:latin typeface="Calibri Light" panose="020F0302020204030204" pitchFamily="34" charset="0"/>
                <a:cs typeface="Calibri Light" panose="020F0302020204030204" pitchFamily="34" charset="0"/>
              </a:rPr>
              <a:t>19 grunnskólar hófu vinnu með efnið haustið 2018.</a:t>
            </a:r>
            <a:br>
              <a:rPr lang="is-IS" sz="2700" noProof="1">
                <a:latin typeface="Calibri Light" panose="020F0302020204030204" pitchFamily="34" charset="0"/>
                <a:cs typeface="Calibri Light" panose="020F0302020204030204" pitchFamily="34" charset="0"/>
              </a:rPr>
            </a:br>
            <a:br>
              <a:rPr lang="is-IS" sz="2000" noProof="1">
                <a:latin typeface="+mn-lt"/>
              </a:rPr>
            </a:br>
            <a:br>
              <a:rPr lang="is-IS" sz="2000" noProof="1"/>
            </a:br>
            <a:br>
              <a:rPr lang="is-IS" sz="2000" noProof="1"/>
            </a:br>
            <a:br>
              <a:rPr lang="is-IS" sz="2000" noProof="1"/>
            </a:br>
            <a:br>
              <a:rPr lang="is-IS" sz="2400" noProof="1"/>
            </a:br>
            <a:br>
              <a:rPr lang="is-IS" sz="2400" noProof="1"/>
            </a:br>
            <a:br>
              <a:rPr lang="is-IS" sz="2400" noProof="1"/>
            </a:br>
            <a:br>
              <a:rPr lang="is-IS" sz="2400" noProof="1"/>
            </a:br>
            <a:br>
              <a:rPr lang="is-IS" sz="2400" noProof="1"/>
            </a:br>
            <a:br>
              <a:rPr lang="is-IS" sz="2400" b="1" noProof="1"/>
            </a:br>
            <a:endParaRPr lang="is-IS" sz="2400" b="1" noProof="1"/>
          </a:p>
        </p:txBody>
      </p:sp>
      <p:pic>
        <p:nvPicPr>
          <p:cNvPr id="1026" name="Picture 2" descr="VinÃ¡tta">
            <a:extLst>
              <a:ext uri="{FF2B5EF4-FFF2-40B4-BE49-F238E27FC236}">
                <a16:creationId xmlns:a16="http://schemas.microsoft.com/office/drawing/2014/main" id="{B3A0ABA0-5641-41E1-A95F-455CFB5B8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309" y="5715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90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5816" y="1200352"/>
            <a:ext cx="7232072" cy="4847477"/>
          </a:xfrm>
        </p:spPr>
        <p:txBody>
          <a:bodyPr>
            <a:normAutofit fontScale="90000"/>
          </a:bodyPr>
          <a:lstStyle/>
          <a:p>
            <a:pPr marL="288000" indent="-288000">
              <a:spcBef>
                <a:spcPts val="1200"/>
              </a:spcBef>
              <a:defRPr/>
            </a:pPr>
            <a:r>
              <a:rPr lang="is-IS" sz="2000" noProof="1"/>
              <a:t>	</a:t>
            </a:r>
            <a:br>
              <a:rPr lang="is-IS" sz="2000" noProof="1"/>
            </a:br>
            <a:br>
              <a:rPr lang="is-IS" sz="2000" noProof="1"/>
            </a:br>
            <a:br>
              <a:rPr lang="is-IS" sz="2000" noProof="1"/>
            </a:br>
            <a:br>
              <a:rPr lang="is-IS" sz="2000" noProof="1"/>
            </a:br>
            <a:br>
              <a:rPr lang="is-IS" sz="2000" noProof="1"/>
            </a:br>
            <a:br>
              <a:rPr lang="is-IS" sz="2000" noProof="1"/>
            </a:br>
            <a:r>
              <a:rPr lang="is-IS" sz="2700" b="1" noProof="1">
                <a:latin typeface="Calibri Light" panose="020F0302020204030204" pitchFamily="34" charset="0"/>
                <a:cs typeface="Calibri Light" panose="020F0302020204030204" pitchFamily="34" charset="0"/>
              </a:rPr>
              <a:t>Haust 2018</a:t>
            </a:r>
            <a:br>
              <a:rPr lang="is-IS" sz="2700" noProof="1">
                <a:latin typeface="Calibri Light" panose="020F0302020204030204" pitchFamily="34" charset="0"/>
                <a:cs typeface="Calibri Light" panose="020F0302020204030204" pitchFamily="34" charset="0"/>
              </a:rPr>
            </a:br>
            <a:br>
              <a:rPr lang="is-IS" sz="2700" noProof="1">
                <a:latin typeface="Calibri Light" panose="020F0302020204030204" pitchFamily="34" charset="0"/>
                <a:cs typeface="Calibri Light" panose="020F0302020204030204" pitchFamily="34" charset="0"/>
              </a:rPr>
            </a:br>
            <a:r>
              <a:rPr lang="is-IS" sz="2700" noProof="1">
                <a:latin typeface="Calibri Light" panose="020F0302020204030204" pitchFamily="34" charset="0"/>
                <a:cs typeface="Calibri Light" panose="020F0302020204030204" pitchFamily="34" charset="0"/>
              </a:rPr>
              <a:t>Efni fyrir 1–3 ára börn í boði fyrir alla leikskóla og dagforeldra.</a:t>
            </a:r>
            <a:br>
              <a:rPr lang="is-IS" sz="2700" noProof="1">
                <a:latin typeface="Calibri Light" panose="020F0302020204030204" pitchFamily="34" charset="0"/>
                <a:cs typeface="Calibri Light" panose="020F0302020204030204" pitchFamily="34" charset="0"/>
              </a:rPr>
            </a:br>
            <a:r>
              <a:rPr lang="is-IS" sz="2700" noProof="1">
                <a:latin typeface="Calibri Light" panose="020F0302020204030204" pitchFamily="34" charset="0"/>
                <a:cs typeface="Calibri Light" panose="020F0302020204030204" pitchFamily="34" charset="0"/>
              </a:rPr>
              <a:t> </a:t>
            </a:r>
            <a:br>
              <a:rPr lang="is-IS" sz="2700" noProof="1">
                <a:latin typeface="Calibri Light" panose="020F0302020204030204" pitchFamily="34" charset="0"/>
                <a:cs typeface="Calibri Light" panose="020F0302020204030204" pitchFamily="34" charset="0"/>
              </a:rPr>
            </a:br>
            <a:br>
              <a:rPr lang="is-IS" sz="2700" noProof="1">
                <a:latin typeface="Calibri Light" panose="020F0302020204030204" pitchFamily="34" charset="0"/>
                <a:cs typeface="Calibri Light" panose="020F0302020204030204" pitchFamily="34" charset="0"/>
              </a:rPr>
            </a:br>
            <a:br>
              <a:rPr lang="is-IS" sz="2700" noProof="1">
                <a:latin typeface="Calibri Light" panose="020F0302020204030204" pitchFamily="34" charset="0"/>
                <a:cs typeface="Calibri Light" panose="020F0302020204030204" pitchFamily="34" charset="0"/>
              </a:rPr>
            </a:br>
            <a:br>
              <a:rPr lang="is-IS" sz="2700" noProof="1">
                <a:latin typeface="Calibri Light" panose="020F0302020204030204" pitchFamily="34" charset="0"/>
                <a:cs typeface="Calibri Light" panose="020F0302020204030204" pitchFamily="34" charset="0"/>
              </a:rPr>
            </a:br>
            <a:br>
              <a:rPr lang="is-IS" sz="2700" noProof="1">
                <a:latin typeface="Calibri Light" panose="020F0302020204030204" pitchFamily="34" charset="0"/>
                <a:cs typeface="Calibri Light" panose="020F0302020204030204" pitchFamily="34" charset="0"/>
              </a:rPr>
            </a:br>
            <a:br>
              <a:rPr lang="is-IS" sz="2700" noProof="1">
                <a:latin typeface="Calibri Light" panose="020F0302020204030204" pitchFamily="34" charset="0"/>
                <a:cs typeface="Calibri Light" panose="020F0302020204030204" pitchFamily="34" charset="0"/>
              </a:rPr>
            </a:br>
            <a:br>
              <a:rPr lang="is-IS" sz="2700" noProof="1">
                <a:latin typeface="Calibri Light" panose="020F0302020204030204" pitchFamily="34" charset="0"/>
                <a:cs typeface="Calibri Light" panose="020F0302020204030204" pitchFamily="34" charset="0"/>
              </a:rPr>
            </a:br>
            <a:r>
              <a:rPr lang="is-IS" sz="2700" b="1" noProof="1">
                <a:solidFill>
                  <a:srgbClr val="FF0000"/>
                </a:solidFill>
                <a:latin typeface="Calibri Light" panose="020F0302020204030204" pitchFamily="34" charset="0"/>
                <a:cs typeface="Calibri Light" panose="020F0302020204030204" pitchFamily="34" charset="0"/>
              </a:rPr>
              <a:t>Þá munu Barnaheill bjóða upp á forvarnarefni gegn einelti fyrir börn frá 1–8 ára.</a:t>
            </a:r>
            <a:br>
              <a:rPr lang="is-IS" sz="2000" noProof="1"/>
            </a:br>
            <a:br>
              <a:rPr lang="is-IS" sz="2000" noProof="1"/>
            </a:br>
            <a:br>
              <a:rPr lang="is-IS" sz="2000" noProof="1"/>
            </a:br>
            <a:br>
              <a:rPr lang="is-IS" sz="2000" noProof="1"/>
            </a:br>
            <a:br>
              <a:rPr lang="is-IS" sz="2000" noProof="1"/>
            </a:br>
            <a:br>
              <a:rPr lang="is-IS" sz="2000" noProof="1"/>
            </a:br>
            <a:br>
              <a:rPr lang="is-IS" sz="2000" noProof="1"/>
            </a:br>
            <a:endParaRPr lang="is-IS" sz="2000" noProof="1"/>
          </a:p>
        </p:txBody>
      </p:sp>
      <p:pic>
        <p:nvPicPr>
          <p:cNvPr id="1030" name="Picture 6" descr="http://friformobberi.companized.com/uploads/products/friformobberi/thumbnail/235x235/a-mf-vuggestuekuffert-samletkuffert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561" y="2574703"/>
            <a:ext cx="2840303" cy="20990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riformobberi.companized.com/uploads/products/friformobberi/thumbnail/235x235/samlet-brnehavekuffert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630" y="2694668"/>
            <a:ext cx="2979822" cy="21936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riformobberi.companized.com/uploads/products/friformobberi/thumbnail/235x235/skolekuffert-samlet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1160" y="2800175"/>
            <a:ext cx="2979822" cy="219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42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786" y="700644"/>
            <a:ext cx="9963397" cy="5502543"/>
          </a:xfrm>
        </p:spPr>
        <p:txBody>
          <a:bodyPr>
            <a:normAutofit fontScale="90000"/>
          </a:bodyPr>
          <a:lstStyle/>
          <a:p>
            <a:pPr algn="l">
              <a:spcBef>
                <a:spcPts val="1200"/>
              </a:spcBef>
              <a:defRPr/>
            </a:pPr>
            <a:r>
              <a:rPr lang="is-IS" sz="2000" noProof="1"/>
              <a:t>	</a:t>
            </a:r>
            <a:br>
              <a:rPr lang="is-IS" sz="2000" noProof="1"/>
            </a:br>
            <a:br>
              <a:rPr lang="is-IS" sz="2000" noProof="1"/>
            </a:br>
            <a:br>
              <a:rPr lang="is-IS" sz="2000" noProof="1"/>
            </a:br>
            <a:br>
              <a:rPr lang="is-IS" sz="2000" noProof="1"/>
            </a:br>
            <a:br>
              <a:rPr lang="is-IS" sz="2000" noProof="1"/>
            </a:br>
            <a:br>
              <a:rPr lang="is-IS" sz="2000" noProof="1"/>
            </a:br>
            <a:br>
              <a:rPr lang="is-IS" sz="2000" noProof="1"/>
            </a:br>
            <a:br>
              <a:rPr lang="is-IS" sz="2000" noProof="1"/>
            </a:br>
            <a:br>
              <a:rPr lang="is-IS" sz="2000" noProof="1"/>
            </a:br>
            <a:br>
              <a:rPr lang="is-IS" sz="1800" i="1" noProof="1"/>
            </a:br>
            <a:br>
              <a:rPr lang="is-IS" sz="2000" i="1" noProof="1"/>
            </a:br>
            <a:br>
              <a:rPr lang="is-IS" sz="2700" noProof="1"/>
            </a:br>
            <a:r>
              <a:rPr lang="is-IS" sz="2700" b="1" noProof="1">
                <a:latin typeface="Calibri Light" panose="020F0302020204030204" pitchFamily="34" charset="0"/>
                <a:cs typeface="Calibri Light" panose="020F0302020204030204" pitchFamily="34" charset="0"/>
              </a:rPr>
              <a:t>Staðreyndin er sú að ...</a:t>
            </a:r>
            <a:br>
              <a:rPr lang="is-IS" sz="2700" noProof="1">
                <a:latin typeface="Calibri Light" panose="020F0302020204030204" pitchFamily="34" charset="0"/>
                <a:cs typeface="Calibri Light" panose="020F0302020204030204" pitchFamily="34" charset="0"/>
              </a:rPr>
            </a:br>
            <a:br>
              <a:rPr lang="is-IS" sz="2700" noProof="1">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Stríðni og einelti þekkist hjá börnum allt niður í leikskóla og getur hafist með; </a:t>
            </a:r>
            <a:br>
              <a:rPr lang="da-DK" sz="2700" dirty="0">
                <a:latin typeface="Calibri Light" panose="020F0302020204030204" pitchFamily="34" charset="0"/>
                <a:cs typeface="Calibri Light" panose="020F0302020204030204" pitchFamily="34" charset="0"/>
              </a:rPr>
            </a:br>
            <a:r>
              <a:rPr lang="da-DK" sz="2700" dirty="0">
                <a:latin typeface="Calibri Light" panose="020F0302020204030204" pitchFamily="34" charset="0"/>
                <a:cs typeface="Calibri Light" panose="020F0302020204030204" pitchFamily="34" charset="0"/>
              </a:rPr>
              <a:t>... </a:t>
            </a:r>
            <a:r>
              <a:rPr lang="da-DK" sz="2700" i="1" dirty="0">
                <a:latin typeface="Calibri Light" panose="020F0302020204030204" pitchFamily="34" charset="0"/>
                <a:cs typeface="Calibri Light" panose="020F0302020204030204" pitchFamily="34" charset="0"/>
              </a:rPr>
              <a:t>þú mátt ekki vera með í leiknum, ... ég vil ekki leiða þig ...</a:t>
            </a:r>
            <a:br>
              <a:rPr lang="da-DK" sz="2700" i="1" dirty="0">
                <a:latin typeface="Calibri Light" panose="020F0302020204030204" pitchFamily="34" charset="0"/>
                <a:cs typeface="Calibri Light" panose="020F0302020204030204" pitchFamily="34" charset="0"/>
              </a:rPr>
            </a:br>
            <a:br>
              <a:rPr lang="da-DK" sz="2700" i="1" dirty="0">
                <a:latin typeface="Calibri Light" panose="020F0302020204030204" pitchFamily="34" charset="0"/>
                <a:cs typeface="Calibri Light" panose="020F0302020204030204" pitchFamily="34" charset="0"/>
              </a:rPr>
            </a:br>
            <a:r>
              <a:rPr lang="da-DK" sz="2700" i="1" dirty="0">
                <a:latin typeface="Calibri Light" panose="020F0302020204030204" pitchFamily="34" charset="0"/>
                <a:cs typeface="Calibri Light" panose="020F0302020204030204" pitchFamily="34" charset="0"/>
              </a:rPr>
              <a:t>Vinátta byggir því  ...</a:t>
            </a:r>
            <a:br>
              <a:rPr lang="da-DK" sz="2700" i="1" dirty="0">
                <a:latin typeface="Calibri Light" panose="020F0302020204030204" pitchFamily="34" charset="0"/>
                <a:cs typeface="Calibri Light" panose="020F0302020204030204" pitchFamily="34" charset="0"/>
              </a:rPr>
            </a:br>
            <a:r>
              <a:rPr lang="da-DK" sz="2700" i="1" dirty="0">
                <a:latin typeface="Calibri Light" panose="020F0302020204030204" pitchFamily="34" charset="0"/>
                <a:cs typeface="Calibri Light" panose="020F0302020204030204" pitchFamily="34" charset="0"/>
              </a:rPr>
              <a:t>	</a:t>
            </a:r>
            <a:r>
              <a:rPr lang="da-DK" sz="2700" i="1" dirty="0">
                <a:solidFill>
                  <a:srgbClr val="FF0000"/>
                </a:solidFill>
                <a:latin typeface="Calibri Light" panose="020F0302020204030204" pitchFamily="34" charset="0"/>
                <a:cs typeface="Calibri Light" panose="020F0302020204030204" pitchFamily="34" charset="0"/>
              </a:rPr>
              <a:t>1. Að bregðast við aðstæðum.</a:t>
            </a:r>
            <a:br>
              <a:rPr lang="da-DK" sz="2700" i="1" dirty="0">
                <a:solidFill>
                  <a:srgbClr val="FF0000"/>
                </a:solidFill>
                <a:latin typeface="Calibri Light" panose="020F0302020204030204" pitchFamily="34" charset="0"/>
                <a:cs typeface="Calibri Light" panose="020F0302020204030204" pitchFamily="34" charset="0"/>
              </a:rPr>
            </a:br>
            <a:r>
              <a:rPr lang="da-DK" sz="2700" i="1" dirty="0">
                <a:solidFill>
                  <a:srgbClr val="FF0000"/>
                </a:solidFill>
                <a:latin typeface="Calibri Light" panose="020F0302020204030204" pitchFamily="34" charset="0"/>
                <a:cs typeface="Calibri Light" panose="020F0302020204030204" pitchFamily="34" charset="0"/>
              </a:rPr>
              <a:t>	2. Að allir komi með reisn úr úr aðstæðum. – (Ekki búa til sökudólga og 	fórnarlömb).</a:t>
            </a:r>
            <a:br>
              <a:rPr lang="da-DK" sz="2700" i="1" dirty="0">
                <a:solidFill>
                  <a:srgbClr val="FF0000"/>
                </a:solidFill>
                <a:latin typeface="Calibri Light" panose="020F0302020204030204" pitchFamily="34" charset="0"/>
                <a:cs typeface="Calibri Light" panose="020F0302020204030204" pitchFamily="34" charset="0"/>
              </a:rPr>
            </a:br>
            <a:r>
              <a:rPr lang="da-DK" sz="2700" i="1" dirty="0">
                <a:solidFill>
                  <a:srgbClr val="FF0000"/>
                </a:solidFill>
                <a:latin typeface="Calibri Light" panose="020F0302020204030204" pitchFamily="34" charset="0"/>
                <a:cs typeface="Calibri Light" panose="020F0302020204030204" pitchFamily="34" charset="0"/>
              </a:rPr>
              <a:t>	3. Að koma í veg fyrir að gerist aftur. Hvernig getum við breytt aðstæðum og 	umhverfi  barnanna til að tryggja það?</a:t>
            </a:r>
            <a:br>
              <a:rPr lang="da-DK" sz="2700" i="1" dirty="0">
                <a:solidFill>
                  <a:srgbClr val="FF0000"/>
                </a:solidFill>
                <a:latin typeface="Calibri Light" panose="020F0302020204030204" pitchFamily="34" charset="0"/>
                <a:cs typeface="Calibri Light" panose="020F0302020204030204" pitchFamily="34" charset="0"/>
              </a:rPr>
            </a:br>
            <a:r>
              <a:rPr lang="da-DK" sz="2700" i="1" dirty="0">
                <a:solidFill>
                  <a:srgbClr val="FF0000"/>
                </a:solidFill>
                <a:latin typeface="Calibri Light" panose="020F0302020204030204" pitchFamily="34" charset="0"/>
                <a:cs typeface="Calibri Light" panose="020F0302020204030204" pitchFamily="34" charset="0"/>
              </a:rPr>
              <a:t>	</a:t>
            </a:r>
            <a:br>
              <a:rPr lang="da-DK" sz="2700" i="1" dirty="0">
                <a:solidFill>
                  <a:srgbClr val="FF0000"/>
                </a:solidFill>
                <a:latin typeface="Calibri Light" panose="020F0302020204030204" pitchFamily="34" charset="0"/>
                <a:cs typeface="Calibri Light" panose="020F0302020204030204" pitchFamily="34" charset="0"/>
              </a:rPr>
            </a:br>
            <a:r>
              <a:rPr lang="da-DK" sz="2700" b="1" i="1" dirty="0">
                <a:latin typeface="Calibri Light" panose="020F0302020204030204" pitchFamily="34" charset="0"/>
                <a:cs typeface="Calibri Light" panose="020F0302020204030204" pitchFamily="34" charset="0"/>
              </a:rPr>
              <a:t>Fullorðnir verða að vera fyrirmyndir í orði og verki</a:t>
            </a:r>
            <a:r>
              <a:rPr lang="da-DK" sz="2700" dirty="0">
                <a:solidFill>
                  <a:srgbClr val="FF0000"/>
                </a:solidFill>
                <a:latin typeface="Calibri Light" panose="020F0302020204030204" pitchFamily="34" charset="0"/>
                <a:cs typeface="Calibri Light" panose="020F0302020204030204" pitchFamily="34" charset="0"/>
              </a:rPr>
              <a:t> </a:t>
            </a:r>
            <a:br>
              <a:rPr lang="da-DK" sz="2000" dirty="0">
                <a:solidFill>
                  <a:srgbClr val="FF0000"/>
                </a:solidFill>
              </a:rPr>
            </a:br>
            <a:br>
              <a:rPr lang="da-DK" sz="2000" dirty="0"/>
            </a:br>
            <a:br>
              <a:rPr lang="da-DK" sz="1800" dirty="0"/>
            </a:br>
            <a:br>
              <a:rPr lang="da-DK" sz="1800" dirty="0"/>
            </a:br>
            <a:br>
              <a:rPr lang="is-IS" sz="1800" dirty="0"/>
            </a:br>
            <a:br>
              <a:rPr lang="is-IS" sz="2000" noProof="1"/>
            </a:br>
            <a:br>
              <a:rPr lang="is-IS" sz="2000" noProof="1"/>
            </a:br>
            <a:br>
              <a:rPr lang="is-IS" sz="2000" noProof="1"/>
            </a:br>
            <a:br>
              <a:rPr lang="is-IS" sz="2000" noProof="1"/>
            </a:br>
            <a:br>
              <a:rPr lang="is-IS" sz="2000" noProof="1"/>
            </a:br>
            <a:br>
              <a:rPr lang="is-IS" sz="2000" noProof="1"/>
            </a:br>
            <a:br>
              <a:rPr lang="is-IS" sz="2000" noProof="1"/>
            </a:br>
            <a:br>
              <a:rPr lang="is-IS" sz="2000" noProof="1"/>
            </a:br>
            <a:br>
              <a:rPr lang="is-IS" sz="2000" noProof="1"/>
            </a:br>
            <a:endParaRPr lang="is-IS" sz="2000" noProof="1"/>
          </a:p>
        </p:txBody>
      </p:sp>
    </p:spTree>
    <p:extLst>
      <p:ext uri="{BB962C8B-B14F-4D97-AF65-F5344CB8AC3E}">
        <p14:creationId xmlns:p14="http://schemas.microsoft.com/office/powerpoint/2010/main" val="89971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22103D-0085-4731-AF5B-9C21EE722D2D}"/>
              </a:ext>
            </a:extLst>
          </p:cNvPr>
          <p:cNvSpPr>
            <a:spLocks noGrp="1"/>
          </p:cNvSpPr>
          <p:nvPr>
            <p:ph idx="1"/>
          </p:nvPr>
        </p:nvSpPr>
        <p:spPr>
          <a:xfrm>
            <a:off x="1981200" y="1014320"/>
            <a:ext cx="8229600" cy="5330919"/>
          </a:xfrm>
        </p:spPr>
        <p:txBody>
          <a:bodyPr>
            <a:normAutofit/>
          </a:bodyPr>
          <a:lstStyle/>
          <a:p>
            <a:pPr marL="0" indent="0">
              <a:buNone/>
            </a:pPr>
            <a:r>
              <a:rPr lang="da-DK" sz="2400" i="1" dirty="0">
                <a:latin typeface="Calibri Light" panose="020F0302020204030204" pitchFamily="34" charset="0"/>
                <a:cs typeface="Calibri Light" panose="020F0302020204030204" pitchFamily="34" charset="0"/>
              </a:rPr>
              <a:t>Vinátta</a:t>
            </a:r>
            <a:r>
              <a:rPr lang="da-DK" sz="2400" dirty="0">
                <a:latin typeface="Calibri Light" panose="020F0302020204030204" pitchFamily="34" charset="0"/>
                <a:cs typeface="Calibri Light" panose="020F0302020204030204" pitchFamily="34" charset="0"/>
              </a:rPr>
              <a:t> snýst um ...</a:t>
            </a:r>
          </a:p>
          <a:p>
            <a:r>
              <a:rPr lang="da-DK" sz="2400" dirty="0">
                <a:latin typeface="Calibri Light" panose="020F0302020204030204" pitchFamily="34" charset="0"/>
                <a:cs typeface="Calibri Light" panose="020F0302020204030204" pitchFamily="34" charset="0"/>
              </a:rPr>
              <a:t>að fyrirbyggja og búa börnum umhverfi þar sem einelti nær ekki að þrífast. </a:t>
            </a:r>
          </a:p>
          <a:p>
            <a:endParaRPr lang="is-IS" sz="2400" noProof="1">
              <a:latin typeface="Calibri Light" panose="020F0302020204030204" pitchFamily="34" charset="0"/>
              <a:cs typeface="Calibri Light" panose="020F0302020204030204" pitchFamily="34" charset="0"/>
            </a:endParaRPr>
          </a:p>
          <a:p>
            <a:pPr marL="0" indent="0">
              <a:buNone/>
            </a:pPr>
            <a:r>
              <a:rPr lang="is-IS" sz="2400" noProof="1">
                <a:latin typeface="Calibri Light" panose="020F0302020204030204" pitchFamily="34" charset="0"/>
                <a:cs typeface="Calibri Light" panose="020F0302020204030204" pitchFamily="34" charset="0"/>
              </a:rPr>
              <a:t>Vinátta er ...</a:t>
            </a:r>
          </a:p>
          <a:p>
            <a:r>
              <a:rPr lang="is-IS" sz="2400" noProof="1">
                <a:latin typeface="Calibri Light" panose="020F0302020204030204" pitchFamily="34" charset="0"/>
                <a:cs typeface="Calibri Light" panose="020F0302020204030204" pitchFamily="34" charset="0"/>
              </a:rPr>
              <a:t>ákveðin hugmyndafræði og gildi, sem fléttast inn</a:t>
            </a:r>
          </a:p>
          <a:p>
            <a:pPr marL="0" indent="0">
              <a:buNone/>
            </a:pPr>
            <a:r>
              <a:rPr lang="is-IS" sz="2400" noProof="1">
                <a:latin typeface="Calibri Light" panose="020F0302020204030204" pitchFamily="34" charset="0"/>
                <a:cs typeface="Calibri Light" panose="020F0302020204030204" pitchFamily="34" charset="0"/>
              </a:rPr>
              <a:t> í allt skólastarf og raunhæf verkefni í tösku fyrir börn,</a:t>
            </a:r>
          </a:p>
          <a:p>
            <a:pPr marL="0" indent="0">
              <a:buNone/>
            </a:pPr>
            <a:r>
              <a:rPr lang="is-IS" sz="2400" noProof="1">
                <a:latin typeface="Calibri Light" panose="020F0302020204030204" pitchFamily="34" charset="0"/>
                <a:cs typeface="Calibri Light" panose="020F0302020204030204" pitchFamily="34" charset="0"/>
              </a:rPr>
              <a:t> starfsfólk og foreldra.</a:t>
            </a:r>
          </a:p>
          <a:p>
            <a:pPr marL="0" indent="0">
              <a:buNone/>
            </a:pPr>
            <a:endParaRPr lang="is-IS" sz="1600" b="1" i="1" dirty="0">
              <a:latin typeface="Calibri Light" panose="020F0302020204030204" pitchFamily="34" charset="0"/>
            </a:endParaRPr>
          </a:p>
        </p:txBody>
      </p:sp>
      <p:pic>
        <p:nvPicPr>
          <p:cNvPr id="7" name="Picture 6">
            <a:extLst>
              <a:ext uri="{FF2B5EF4-FFF2-40B4-BE49-F238E27FC236}">
                <a16:creationId xmlns:a16="http://schemas.microsoft.com/office/drawing/2014/main" id="{4EBE7370-E1D2-4D65-97BE-9B543EF27D7B}"/>
              </a:ext>
            </a:extLst>
          </p:cNvPr>
          <p:cNvPicPr>
            <a:picLocks noChangeAspect="1"/>
          </p:cNvPicPr>
          <p:nvPr/>
        </p:nvPicPr>
        <p:blipFill>
          <a:blip r:embed="rId2"/>
          <a:stretch>
            <a:fillRect/>
          </a:stretch>
        </p:blipFill>
        <p:spPr>
          <a:xfrm>
            <a:off x="5906261" y="1166720"/>
            <a:ext cx="5720388" cy="4290291"/>
          </a:xfrm>
          <a:prstGeom prst="rect">
            <a:avLst/>
          </a:prstGeom>
        </p:spPr>
      </p:pic>
    </p:spTree>
    <p:extLst>
      <p:ext uri="{BB962C8B-B14F-4D97-AF65-F5344CB8AC3E}">
        <p14:creationId xmlns:p14="http://schemas.microsoft.com/office/powerpoint/2010/main" val="387753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22103D-0085-4731-AF5B-9C21EE722D2D}"/>
              </a:ext>
            </a:extLst>
          </p:cNvPr>
          <p:cNvSpPr>
            <a:spLocks noGrp="1"/>
          </p:cNvSpPr>
          <p:nvPr>
            <p:ph idx="1"/>
          </p:nvPr>
        </p:nvSpPr>
        <p:spPr>
          <a:xfrm>
            <a:off x="1981200" y="1014320"/>
            <a:ext cx="8229600" cy="5330919"/>
          </a:xfrm>
        </p:spPr>
        <p:txBody>
          <a:bodyPr>
            <a:normAutofit/>
          </a:bodyPr>
          <a:lstStyle/>
          <a:p>
            <a:r>
              <a:rPr lang="is-IS" sz="2400" i="1" noProof="1">
                <a:latin typeface="Calibri Light" panose="020F0302020204030204" pitchFamily="34" charset="0"/>
              </a:rPr>
              <a:t>Vinátta – Fri for mobberi </a:t>
            </a:r>
            <a:r>
              <a:rPr lang="is-IS" sz="2400" noProof="1">
                <a:latin typeface="Calibri Light" panose="020F0302020204030204" pitchFamily="34" charset="0"/>
              </a:rPr>
              <a:t>byggir á nýjustu rannsóknum á einelti;  eXbus </a:t>
            </a:r>
            <a:r>
              <a:rPr lang="is-IS" sz="2400" u="sng" noProof="1">
                <a:latin typeface="Calibri Light" panose="020F0302020204030204" pitchFamily="34" charset="0"/>
                <a:hlinkClick r:id="rId2"/>
              </a:rPr>
              <a:t>www.exbus.dk</a:t>
            </a:r>
            <a:r>
              <a:rPr lang="is-IS" sz="2400" noProof="1">
                <a:latin typeface="Calibri Light" panose="020F0302020204030204" pitchFamily="34" charset="0"/>
              </a:rPr>
              <a:t> og nýrri sýn.</a:t>
            </a:r>
          </a:p>
          <a:p>
            <a:endParaRPr lang="is-IS" sz="1600" noProof="1">
              <a:latin typeface="Calibri Light" panose="020F0302020204030204" pitchFamily="34" charset="0"/>
            </a:endParaRPr>
          </a:p>
          <a:p>
            <a:pPr marL="0" indent="0">
              <a:buNone/>
            </a:pPr>
            <a:br>
              <a:rPr lang="da-DK" sz="1600" dirty="0">
                <a:latin typeface="Calibri Light" panose="020F0302020204030204" pitchFamily="34" charset="0"/>
              </a:rPr>
            </a:br>
            <a:endParaRPr lang="da-DK" sz="1600" dirty="0">
              <a:latin typeface="Calibri Light" panose="020F0302020204030204" pitchFamily="34" charset="0"/>
            </a:endParaRPr>
          </a:p>
          <a:p>
            <a:pPr marL="0" indent="0">
              <a:buNone/>
            </a:pPr>
            <a:endParaRPr lang="da-DK" sz="1600" dirty="0">
              <a:latin typeface="Calibri Light" panose="020F0302020204030204" pitchFamily="34" charset="0"/>
            </a:endParaRPr>
          </a:p>
          <a:p>
            <a:pPr marL="0" indent="0">
              <a:buNone/>
            </a:pPr>
            <a:endParaRPr lang="da-DK" sz="1600" dirty="0">
              <a:latin typeface="Calibri Light" panose="020F0302020204030204" pitchFamily="34" charset="0"/>
            </a:endParaRPr>
          </a:p>
          <a:p>
            <a:pPr marL="0" indent="0">
              <a:buNone/>
            </a:pPr>
            <a:endParaRPr lang="da-DK" sz="1600" b="1" i="1" dirty="0">
              <a:latin typeface="Calibri Light" panose="020F0302020204030204" pitchFamily="34" charset="0"/>
            </a:endParaRPr>
          </a:p>
          <a:p>
            <a:pPr marL="0" indent="0">
              <a:buNone/>
            </a:pPr>
            <a:endParaRPr lang="is-IS" sz="1600" noProof="1">
              <a:latin typeface="Calibri Light" panose="020F0302020204030204" pitchFamily="34" charset="0"/>
            </a:endParaRPr>
          </a:p>
          <a:p>
            <a:pPr marL="0" indent="0">
              <a:buNone/>
            </a:pPr>
            <a:endParaRPr lang="is-IS" sz="1600" noProof="1">
              <a:latin typeface="Calibri Light" panose="020F0302020204030204" pitchFamily="34" charset="0"/>
            </a:endParaRPr>
          </a:p>
          <a:p>
            <a:pPr marL="0" indent="0">
              <a:buNone/>
            </a:pPr>
            <a:endParaRPr lang="is-IS" sz="1600" noProof="1">
              <a:latin typeface="Calibri Light" panose="020F0302020204030204" pitchFamily="34" charset="0"/>
            </a:endParaRPr>
          </a:p>
          <a:p>
            <a:pPr marL="0" indent="0">
              <a:buNone/>
            </a:pPr>
            <a:endParaRPr lang="is-IS" sz="1600" noProof="1">
              <a:latin typeface="Calibri Light" panose="020F0302020204030204" pitchFamily="34" charset="0"/>
            </a:endParaRPr>
          </a:p>
          <a:p>
            <a:pPr marL="0" indent="0">
              <a:buNone/>
            </a:pPr>
            <a:endParaRPr lang="is-IS" sz="1600" b="1" i="1" dirty="0">
              <a:latin typeface="Calibri Light" panose="020F0302020204030204" pitchFamily="34" charset="0"/>
            </a:endParaRPr>
          </a:p>
        </p:txBody>
      </p:sp>
      <p:pic>
        <p:nvPicPr>
          <p:cNvPr id="4" name="Picture 3">
            <a:extLst>
              <a:ext uri="{FF2B5EF4-FFF2-40B4-BE49-F238E27FC236}">
                <a16:creationId xmlns:a16="http://schemas.microsoft.com/office/drawing/2014/main" id="{F05FF1F7-027D-4837-8E68-47A01D2D6E7D}"/>
              </a:ext>
            </a:extLst>
          </p:cNvPr>
          <p:cNvPicPr>
            <a:picLocks noChangeAspect="1"/>
          </p:cNvPicPr>
          <p:nvPr/>
        </p:nvPicPr>
        <p:blipFill>
          <a:blip r:embed="rId3"/>
          <a:stretch>
            <a:fillRect/>
          </a:stretch>
        </p:blipFill>
        <p:spPr>
          <a:xfrm>
            <a:off x="2311791" y="2418083"/>
            <a:ext cx="6846278" cy="2523392"/>
          </a:xfrm>
          <a:prstGeom prst="rect">
            <a:avLst/>
          </a:prstGeom>
        </p:spPr>
      </p:pic>
    </p:spTree>
    <p:extLst>
      <p:ext uri="{BB962C8B-B14F-4D97-AF65-F5344CB8AC3E}">
        <p14:creationId xmlns:p14="http://schemas.microsoft.com/office/powerpoint/2010/main" val="90746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386" y="1428500"/>
            <a:ext cx="9179168" cy="3962367"/>
          </a:xfrm>
        </p:spPr>
        <p:txBody>
          <a:bodyPr>
            <a:normAutofit fontScale="90000"/>
          </a:bodyPr>
          <a:lstStyle/>
          <a:p>
            <a:pPr algn="l"/>
            <a:r>
              <a:rPr lang="en-GB" sz="2000" dirty="0">
                <a:latin typeface="Calibri Light" panose="020F0302020204030204" pitchFamily="34" charset="0"/>
              </a:rPr>
              <a:t>	</a:t>
            </a: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da-DK" sz="2000" dirty="0">
                <a:latin typeface="Calibri Light" panose="020F0302020204030204" pitchFamily="34" charset="0"/>
              </a:rPr>
            </a:br>
            <a:br>
              <a:rPr lang="da-DK" sz="2000" dirty="0">
                <a:latin typeface="Calibri Light" panose="020F0302020204030204" pitchFamily="34" charset="0"/>
              </a:rPr>
            </a:br>
            <a:br>
              <a:rPr lang="da-DK" sz="2000" dirty="0">
                <a:latin typeface="Calibri Light" panose="020F0302020204030204" pitchFamily="34" charset="0"/>
              </a:rPr>
            </a:br>
            <a:br>
              <a:rPr lang="da-DK" sz="2700" dirty="0">
                <a:latin typeface="Calibri Light" panose="020F0302020204030204" pitchFamily="34" charset="0"/>
              </a:rPr>
            </a:br>
            <a:br>
              <a:rPr lang="da-DK" sz="2700" dirty="0">
                <a:latin typeface="Calibri Light" panose="020F0302020204030204" pitchFamily="34" charset="0"/>
              </a:rPr>
            </a:br>
            <a:r>
              <a:rPr lang="en-GB" sz="2700" dirty="0" err="1">
                <a:latin typeface="Calibri Light" panose="020F0302020204030204" pitchFamily="34" charset="0"/>
              </a:rPr>
              <a:t>Áður</a:t>
            </a:r>
            <a:r>
              <a:rPr lang="en-GB" sz="2700" dirty="0">
                <a:latin typeface="Calibri Light" panose="020F0302020204030204" pitchFamily="34" charset="0"/>
              </a:rPr>
              <a:t> </a:t>
            </a:r>
            <a:r>
              <a:rPr lang="en-GB" sz="2700" dirty="0" err="1">
                <a:latin typeface="Calibri Light" panose="020F0302020204030204" pitchFamily="34" charset="0"/>
              </a:rPr>
              <a:t>var</a:t>
            </a:r>
            <a:r>
              <a:rPr lang="en-GB" sz="2700" dirty="0">
                <a:latin typeface="Calibri Light" panose="020F0302020204030204" pitchFamily="34" charset="0"/>
              </a:rPr>
              <a:t> </a:t>
            </a:r>
            <a:r>
              <a:rPr lang="en-GB" sz="2700" dirty="0" err="1">
                <a:latin typeface="Calibri Light" panose="020F0302020204030204" pitchFamily="34" charset="0"/>
              </a:rPr>
              <a:t>gjarnan</a:t>
            </a:r>
            <a:r>
              <a:rPr lang="en-GB" sz="2700" dirty="0">
                <a:latin typeface="Calibri Light" panose="020F0302020204030204" pitchFamily="34" charset="0"/>
              </a:rPr>
              <a:t> </a:t>
            </a:r>
            <a:r>
              <a:rPr lang="en-GB" sz="2700" dirty="0" err="1">
                <a:latin typeface="Calibri Light" panose="020F0302020204030204" pitchFamily="34" charset="0"/>
              </a:rPr>
              <a:t>litið</a:t>
            </a:r>
            <a:r>
              <a:rPr lang="en-GB" sz="2700" dirty="0">
                <a:latin typeface="Calibri Light" panose="020F0302020204030204" pitchFamily="34" charset="0"/>
              </a:rPr>
              <a:t> á </a:t>
            </a:r>
            <a:r>
              <a:rPr lang="en-GB" sz="2700" dirty="0" err="1">
                <a:latin typeface="Calibri Light" panose="020F0302020204030204" pitchFamily="34" charset="0"/>
              </a:rPr>
              <a:t>einelti</a:t>
            </a:r>
            <a:r>
              <a:rPr lang="en-GB" sz="2700" dirty="0">
                <a:latin typeface="Calibri Light" panose="020F0302020204030204" pitchFamily="34" charset="0"/>
              </a:rPr>
              <a:t> </a:t>
            </a:r>
            <a:r>
              <a:rPr lang="en-GB" sz="2700" dirty="0" err="1">
                <a:latin typeface="Calibri Light" panose="020F0302020204030204" pitchFamily="34" charset="0"/>
              </a:rPr>
              <a:t>sem</a:t>
            </a:r>
            <a:r>
              <a:rPr lang="en-GB" sz="2700" dirty="0">
                <a:latin typeface="Calibri Light" panose="020F0302020204030204" pitchFamily="34" charset="0"/>
              </a:rPr>
              <a:t> </a:t>
            </a:r>
            <a:r>
              <a:rPr lang="en-GB" sz="2700" dirty="0" err="1">
                <a:latin typeface="Calibri Light" panose="020F0302020204030204" pitchFamily="34" charset="0"/>
              </a:rPr>
              <a:t>einstaklingsbundin</a:t>
            </a:r>
            <a:r>
              <a:rPr lang="en-GB" sz="2700" dirty="0">
                <a:latin typeface="Calibri Light" panose="020F0302020204030204" pitchFamily="34" charset="0"/>
              </a:rPr>
              <a:t> </a:t>
            </a:r>
            <a:r>
              <a:rPr lang="en-GB" sz="2700" dirty="0" err="1">
                <a:latin typeface="Calibri Light" panose="020F0302020204030204" pitchFamily="34" charset="0"/>
              </a:rPr>
              <a:t>vandamál</a:t>
            </a:r>
            <a:r>
              <a:rPr lang="en-GB" sz="2700" dirty="0">
                <a:latin typeface="Calibri Light" panose="020F0302020204030204" pitchFamily="34" charset="0"/>
              </a:rPr>
              <a:t>, </a:t>
            </a:r>
            <a:br>
              <a:rPr lang="en-GB" sz="2700" dirty="0">
                <a:latin typeface="Calibri Light" panose="020F0302020204030204" pitchFamily="34" charset="0"/>
              </a:rPr>
            </a:br>
            <a:r>
              <a:rPr lang="en-GB" sz="2700" dirty="0" err="1">
                <a:latin typeface="Calibri Light" panose="020F0302020204030204" pitchFamily="34" charset="0"/>
              </a:rPr>
              <a:t>gerendur</a:t>
            </a:r>
            <a:r>
              <a:rPr lang="en-GB" sz="2700" dirty="0">
                <a:latin typeface="Calibri Light" panose="020F0302020204030204" pitchFamily="34" charset="0"/>
              </a:rPr>
              <a:t> </a:t>
            </a:r>
            <a:r>
              <a:rPr lang="en-GB" sz="2700" dirty="0" err="1">
                <a:latin typeface="Calibri Light" panose="020F0302020204030204" pitchFamily="34" charset="0"/>
              </a:rPr>
              <a:t>sem</a:t>
            </a:r>
            <a:r>
              <a:rPr lang="en-GB" sz="2700" dirty="0">
                <a:latin typeface="Calibri Light" panose="020F0302020204030204" pitchFamily="34" charset="0"/>
              </a:rPr>
              <a:t> </a:t>
            </a:r>
            <a:r>
              <a:rPr lang="en-GB" sz="2700" dirty="0" err="1">
                <a:latin typeface="Calibri Light" panose="020F0302020204030204" pitchFamily="34" charset="0"/>
              </a:rPr>
              <a:t>árásargjarna</a:t>
            </a:r>
            <a:r>
              <a:rPr lang="en-GB" sz="2700" dirty="0">
                <a:latin typeface="Calibri Light" panose="020F0302020204030204" pitchFamily="34" charset="0"/>
              </a:rPr>
              <a:t> </a:t>
            </a:r>
            <a:r>
              <a:rPr lang="en-GB" sz="2700" dirty="0" err="1">
                <a:latin typeface="Calibri Light" panose="020F0302020204030204" pitchFamily="34" charset="0"/>
              </a:rPr>
              <a:t>einstaklinga</a:t>
            </a:r>
            <a:r>
              <a:rPr lang="en-GB" sz="2700" dirty="0">
                <a:latin typeface="Calibri Light" panose="020F0302020204030204" pitchFamily="34" charset="0"/>
              </a:rPr>
              <a:t> </a:t>
            </a:r>
            <a:r>
              <a:rPr lang="en-GB" sz="2700" dirty="0" err="1">
                <a:latin typeface="Calibri Light" panose="020F0302020204030204" pitchFamily="34" charset="0"/>
              </a:rPr>
              <a:t>með</a:t>
            </a:r>
            <a:r>
              <a:rPr lang="en-GB" sz="2700" dirty="0">
                <a:latin typeface="Calibri Light" panose="020F0302020204030204" pitchFamily="34" charset="0"/>
              </a:rPr>
              <a:t> </a:t>
            </a:r>
            <a:r>
              <a:rPr lang="en-GB" sz="2700" dirty="0" err="1">
                <a:latin typeface="Calibri Light" panose="020F0302020204030204" pitchFamily="34" charset="0"/>
              </a:rPr>
              <a:t>jákvæða</a:t>
            </a:r>
            <a:r>
              <a:rPr lang="en-GB" sz="2700" dirty="0">
                <a:latin typeface="Calibri Light" panose="020F0302020204030204" pitchFamily="34" charset="0"/>
              </a:rPr>
              <a:t> </a:t>
            </a:r>
            <a:r>
              <a:rPr lang="en-GB" sz="2700" dirty="0" err="1">
                <a:latin typeface="Calibri Light" panose="020F0302020204030204" pitchFamily="34" charset="0"/>
              </a:rPr>
              <a:t>afstöðu</a:t>
            </a:r>
            <a:r>
              <a:rPr lang="en-GB" sz="2700" dirty="0">
                <a:latin typeface="Calibri Light" panose="020F0302020204030204" pitchFamily="34" charset="0"/>
              </a:rPr>
              <a:t> </a:t>
            </a:r>
            <a:r>
              <a:rPr lang="en-GB" sz="2700" dirty="0" err="1">
                <a:latin typeface="Calibri Light" panose="020F0302020204030204" pitchFamily="34" charset="0"/>
              </a:rPr>
              <a:t>til</a:t>
            </a:r>
            <a:r>
              <a:rPr lang="en-GB" sz="2700" dirty="0">
                <a:latin typeface="Calibri Light" panose="020F0302020204030204" pitchFamily="34" charset="0"/>
              </a:rPr>
              <a:t> </a:t>
            </a:r>
            <a:r>
              <a:rPr lang="en-GB" sz="2700" dirty="0" err="1">
                <a:latin typeface="Calibri Light" panose="020F0302020204030204" pitchFamily="34" charset="0"/>
              </a:rPr>
              <a:t>ofbeldis</a:t>
            </a:r>
            <a:r>
              <a:rPr lang="en-GB" sz="2700" dirty="0">
                <a:latin typeface="Calibri Light" panose="020F0302020204030204" pitchFamily="34" charset="0"/>
              </a:rPr>
              <a:t>, </a:t>
            </a:r>
            <a:r>
              <a:rPr lang="en-GB" sz="2700" dirty="0" err="1">
                <a:latin typeface="Calibri Light" panose="020F0302020204030204" pitchFamily="34" charset="0"/>
              </a:rPr>
              <a:t>þörf</a:t>
            </a:r>
            <a:r>
              <a:rPr lang="en-GB" sz="2700" dirty="0">
                <a:latin typeface="Calibri Light" panose="020F0302020204030204" pitchFamily="34" charset="0"/>
              </a:rPr>
              <a:t> </a:t>
            </a:r>
            <a:r>
              <a:rPr lang="en-GB" sz="2700" dirty="0" err="1">
                <a:latin typeface="Calibri Light" panose="020F0302020204030204" pitchFamily="34" charset="0"/>
              </a:rPr>
              <a:t>fyrir</a:t>
            </a:r>
            <a:r>
              <a:rPr lang="en-GB" sz="2700" dirty="0">
                <a:latin typeface="Calibri Light" panose="020F0302020204030204" pitchFamily="34" charset="0"/>
              </a:rPr>
              <a:t> </a:t>
            </a:r>
            <a:r>
              <a:rPr lang="en-GB" sz="2700" dirty="0" err="1">
                <a:latin typeface="Calibri Light" panose="020F0302020204030204" pitchFamily="34" charset="0"/>
              </a:rPr>
              <a:t>að</a:t>
            </a:r>
            <a:r>
              <a:rPr lang="en-GB" sz="2700" dirty="0">
                <a:latin typeface="Calibri Light" panose="020F0302020204030204" pitchFamily="34" charset="0"/>
              </a:rPr>
              <a:t> </a:t>
            </a:r>
            <a:r>
              <a:rPr lang="en-GB" sz="2700" dirty="0" err="1">
                <a:latin typeface="Calibri Light" panose="020F0302020204030204" pitchFamily="34" charset="0"/>
              </a:rPr>
              <a:t>stjórna</a:t>
            </a:r>
            <a:r>
              <a:rPr lang="en-GB" sz="2700" dirty="0">
                <a:latin typeface="Calibri Light" panose="020F0302020204030204" pitchFamily="34" charset="0"/>
              </a:rPr>
              <a:t> </a:t>
            </a:r>
            <a:r>
              <a:rPr lang="en-GB" sz="2700" dirty="0" err="1">
                <a:latin typeface="Calibri Light" panose="020F0302020204030204" pitchFamily="34" charset="0"/>
              </a:rPr>
              <a:t>og</a:t>
            </a:r>
            <a:r>
              <a:rPr lang="en-GB" sz="2700" dirty="0">
                <a:latin typeface="Calibri Light" panose="020F0302020204030204" pitchFamily="34" charset="0"/>
              </a:rPr>
              <a:t> </a:t>
            </a:r>
            <a:r>
              <a:rPr lang="en-GB" sz="2700" dirty="0" err="1">
                <a:latin typeface="Calibri Light" panose="020F0302020204030204" pitchFamily="34" charset="0"/>
              </a:rPr>
              <a:t>með</a:t>
            </a:r>
            <a:r>
              <a:rPr lang="en-GB" sz="2700" dirty="0">
                <a:latin typeface="Calibri Light" panose="020F0302020204030204" pitchFamily="34" charset="0"/>
              </a:rPr>
              <a:t> </a:t>
            </a:r>
            <a:r>
              <a:rPr lang="en-GB" sz="2700" dirty="0" err="1">
                <a:latin typeface="Calibri Light" panose="020F0302020204030204" pitchFamily="34" charset="0"/>
              </a:rPr>
              <a:t>litla</a:t>
            </a:r>
            <a:r>
              <a:rPr lang="en-GB" sz="2700" dirty="0">
                <a:latin typeface="Calibri Light" panose="020F0302020204030204" pitchFamily="34" charset="0"/>
              </a:rPr>
              <a:t> </a:t>
            </a:r>
            <a:r>
              <a:rPr lang="en-GB" sz="2700" dirty="0" err="1">
                <a:latin typeface="Calibri Light" panose="020F0302020204030204" pitchFamily="34" charset="0"/>
              </a:rPr>
              <a:t>samúð</a:t>
            </a:r>
            <a:r>
              <a:rPr lang="en-GB" sz="2700" dirty="0">
                <a:latin typeface="Calibri Light" panose="020F0302020204030204" pitchFamily="34" charset="0"/>
              </a:rPr>
              <a:t> </a:t>
            </a:r>
            <a:r>
              <a:rPr lang="en-GB" sz="2700" dirty="0" err="1">
                <a:latin typeface="Calibri Light" panose="020F0302020204030204" pitchFamily="34" charset="0"/>
              </a:rPr>
              <a:t>með</a:t>
            </a:r>
            <a:r>
              <a:rPr lang="en-GB" sz="2700" dirty="0">
                <a:latin typeface="Calibri Light" panose="020F0302020204030204" pitchFamily="34" charset="0"/>
              </a:rPr>
              <a:t> </a:t>
            </a:r>
            <a:r>
              <a:rPr lang="en-GB" sz="2700" dirty="0" err="1">
                <a:latin typeface="Calibri Light" panose="020F0302020204030204" pitchFamily="34" charset="0"/>
              </a:rPr>
              <a:t>fórnarlömbum</a:t>
            </a:r>
            <a:r>
              <a:rPr lang="en-GB" sz="2700" dirty="0">
                <a:latin typeface="Calibri Light" panose="020F0302020204030204" pitchFamily="34" charset="0"/>
              </a:rPr>
              <a:t> </a:t>
            </a:r>
            <a:r>
              <a:rPr lang="en-GB" sz="2700" dirty="0" err="1">
                <a:latin typeface="Calibri Light" panose="020F0302020204030204" pitchFamily="34" charset="0"/>
              </a:rPr>
              <a:t>sínum</a:t>
            </a:r>
            <a:r>
              <a:rPr lang="en-GB" sz="2700" dirty="0">
                <a:latin typeface="Calibri Light" panose="020F0302020204030204" pitchFamily="34" charset="0"/>
              </a:rPr>
              <a:t> </a:t>
            </a:r>
            <a:r>
              <a:rPr lang="en-GB" sz="2700" dirty="0" err="1">
                <a:latin typeface="Calibri Light" panose="020F0302020204030204" pitchFamily="34" charset="0"/>
              </a:rPr>
              <a:t>og</a:t>
            </a:r>
            <a:br>
              <a:rPr lang="en-GB" sz="2700" dirty="0">
                <a:latin typeface="Calibri Light" panose="020F0302020204030204" pitchFamily="34" charset="0"/>
              </a:rPr>
            </a:br>
            <a:r>
              <a:rPr lang="en-GB" sz="2700" dirty="0" err="1">
                <a:latin typeface="Calibri Light" panose="020F0302020204030204" pitchFamily="34" charset="0"/>
              </a:rPr>
              <a:t>þolendur</a:t>
            </a:r>
            <a:r>
              <a:rPr lang="en-GB" sz="2700" dirty="0">
                <a:latin typeface="Calibri Light" panose="020F0302020204030204" pitchFamily="34" charset="0"/>
              </a:rPr>
              <a:t> </a:t>
            </a:r>
            <a:r>
              <a:rPr lang="en-GB" sz="2700" dirty="0" err="1">
                <a:latin typeface="Calibri Light" panose="020F0302020204030204" pitchFamily="34" charset="0"/>
              </a:rPr>
              <a:t>sem</a:t>
            </a:r>
            <a:r>
              <a:rPr lang="en-GB" sz="2700" dirty="0">
                <a:latin typeface="Calibri Light" panose="020F0302020204030204" pitchFamily="34" charset="0"/>
              </a:rPr>
              <a:t> </a:t>
            </a:r>
            <a:r>
              <a:rPr lang="en-GB" sz="2700" dirty="0" err="1">
                <a:latin typeface="Calibri Light" panose="020F0302020204030204" pitchFamily="34" charset="0"/>
              </a:rPr>
              <a:t>aðgerðarlausa</a:t>
            </a:r>
            <a:r>
              <a:rPr lang="en-GB" sz="2700" dirty="0">
                <a:latin typeface="Calibri Light" panose="020F0302020204030204" pitchFamily="34" charset="0"/>
              </a:rPr>
              <a:t>, </a:t>
            </a:r>
            <a:r>
              <a:rPr lang="en-GB" sz="2700" dirty="0" err="1">
                <a:latin typeface="Calibri Light" panose="020F0302020204030204" pitchFamily="34" charset="0"/>
              </a:rPr>
              <a:t>undirgefna</a:t>
            </a:r>
            <a:r>
              <a:rPr lang="en-GB" sz="2700" dirty="0">
                <a:latin typeface="Calibri Light" panose="020F0302020204030204" pitchFamily="34" charset="0"/>
              </a:rPr>
              <a:t>, </a:t>
            </a:r>
            <a:r>
              <a:rPr lang="en-GB" sz="2700" dirty="0" err="1">
                <a:latin typeface="Calibri Light" panose="020F0302020204030204" pitchFamily="34" charset="0"/>
              </a:rPr>
              <a:t>kvíðna</a:t>
            </a:r>
            <a:r>
              <a:rPr lang="en-GB" sz="2700" dirty="0">
                <a:latin typeface="Calibri Light" panose="020F0302020204030204" pitchFamily="34" charset="0"/>
              </a:rPr>
              <a:t>, </a:t>
            </a:r>
            <a:r>
              <a:rPr lang="en-GB" sz="2700" dirty="0" err="1">
                <a:latin typeface="Calibri Light" panose="020F0302020204030204" pitchFamily="34" charset="0"/>
              </a:rPr>
              <a:t>óörugga</a:t>
            </a:r>
            <a:r>
              <a:rPr lang="en-GB" sz="2700" dirty="0">
                <a:latin typeface="Calibri Light" panose="020F0302020204030204" pitchFamily="34" charset="0"/>
              </a:rPr>
              <a:t> </a:t>
            </a:r>
            <a:r>
              <a:rPr lang="en-GB" sz="2700" dirty="0" err="1">
                <a:latin typeface="Calibri Light" panose="020F0302020204030204" pitchFamily="34" charset="0"/>
              </a:rPr>
              <a:t>og</a:t>
            </a:r>
            <a:r>
              <a:rPr lang="en-GB" sz="2700" dirty="0">
                <a:latin typeface="Calibri Light" panose="020F0302020204030204" pitchFamily="34" charset="0"/>
              </a:rPr>
              <a:t> </a:t>
            </a:r>
            <a:r>
              <a:rPr lang="en-GB" sz="2700" dirty="0" err="1">
                <a:latin typeface="Calibri Light" panose="020F0302020204030204" pitchFamily="34" charset="0"/>
              </a:rPr>
              <a:t>veikburða</a:t>
            </a:r>
            <a:r>
              <a:rPr lang="en-GB" sz="2700" dirty="0">
                <a:latin typeface="Calibri Light" panose="020F0302020204030204" pitchFamily="34" charset="0"/>
              </a:rPr>
              <a:t> </a:t>
            </a:r>
            <a:r>
              <a:rPr lang="en-GB" sz="2700" dirty="0" err="1">
                <a:latin typeface="Calibri Light" panose="020F0302020204030204" pitchFamily="34" charset="0"/>
              </a:rPr>
              <a:t>einstaklinga</a:t>
            </a:r>
            <a:r>
              <a:rPr lang="en-GB" sz="2700" dirty="0">
                <a:latin typeface="Calibri Light" panose="020F0302020204030204" pitchFamily="34" charset="0"/>
              </a:rPr>
              <a:t>.</a:t>
            </a:r>
            <a:r>
              <a:rPr lang="is-IS" sz="2700" dirty="0">
                <a:latin typeface="Calibri Light" panose="020F0302020204030204" pitchFamily="34" charset="0"/>
              </a:rPr>
              <a:t> </a:t>
            </a:r>
            <a:br>
              <a:rPr lang="is-IS" sz="2700" dirty="0">
                <a:latin typeface="Calibri Light" panose="020F0302020204030204" pitchFamily="34" charset="0"/>
              </a:rPr>
            </a:br>
            <a:br>
              <a:rPr lang="is-IS" sz="2700" dirty="0">
                <a:latin typeface="Calibri Light" panose="020F0302020204030204" pitchFamily="34" charset="0"/>
              </a:rPr>
            </a:br>
            <a:r>
              <a:rPr lang="is-IS" sz="2700" dirty="0">
                <a:latin typeface="Calibri Light" panose="020F0302020204030204" pitchFamily="34" charset="0"/>
              </a:rPr>
              <a:t>Samkvæmt því væri nálgunin þá:</a:t>
            </a:r>
            <a:br>
              <a:rPr lang="is-IS" sz="1800" dirty="0">
                <a:latin typeface="Calibri Light" panose="020F0302020204030204" pitchFamily="34" charset="0"/>
              </a:rPr>
            </a:br>
            <a:br>
              <a:rPr lang="en-US" sz="1600" dirty="0">
                <a:latin typeface="Calibri Light" panose="020F0302020204030204" pitchFamily="34" charset="0"/>
              </a:rPr>
            </a:br>
            <a:r>
              <a:rPr lang="en-US" sz="1600" i="1" dirty="0">
                <a:latin typeface="Calibri Light" panose="020F0302020204030204" pitchFamily="34" charset="0"/>
              </a:rPr>
              <a:t>What is wrong with Peter </a:t>
            </a:r>
            <a:br>
              <a:rPr lang="en-US" sz="1600" dirty="0">
                <a:latin typeface="Calibri Light" panose="020F0302020204030204" pitchFamily="34" charset="0"/>
              </a:rPr>
            </a:br>
            <a:r>
              <a:rPr lang="en-US" sz="1600" dirty="0">
                <a:latin typeface="Calibri Light" panose="020F0302020204030204" pitchFamily="34" charset="0"/>
              </a:rPr>
              <a:t>– and next step would likely be to ask: </a:t>
            </a:r>
            <a:br>
              <a:rPr lang="en-US" sz="1600" dirty="0">
                <a:latin typeface="Calibri Light" panose="020F0302020204030204" pitchFamily="34" charset="0"/>
              </a:rPr>
            </a:br>
            <a:r>
              <a:rPr lang="en-US" sz="1600" i="1" dirty="0">
                <a:latin typeface="Calibri Light" panose="020F0302020204030204" pitchFamily="34" charset="0"/>
              </a:rPr>
              <a:t>How can he be punished? </a:t>
            </a:r>
            <a:br>
              <a:rPr lang="en-US" sz="1600" dirty="0">
                <a:latin typeface="Calibri Light" panose="020F0302020204030204" pitchFamily="34" charset="0"/>
              </a:rPr>
            </a:br>
            <a:r>
              <a:rPr lang="en-US" sz="1600" i="1" dirty="0">
                <a:latin typeface="Calibri Light" panose="020F0302020204030204" pitchFamily="34" charset="0"/>
              </a:rPr>
              <a:t>How can we regulate and discipline his behavior? </a:t>
            </a:r>
            <a:br>
              <a:rPr lang="en-US" sz="1600" i="1" dirty="0">
                <a:latin typeface="Calibri Light" panose="020F0302020204030204" pitchFamily="34" charset="0"/>
              </a:rPr>
            </a:br>
            <a:br>
              <a:rPr lang="is-IS" sz="1600" dirty="0">
                <a:latin typeface="Calibri Light" panose="020F0302020204030204" pitchFamily="34" charset="0"/>
              </a:rPr>
            </a:br>
            <a:r>
              <a:rPr lang="is-IS" sz="1600" dirty="0">
                <a:latin typeface="Calibri Light" panose="020F0302020204030204" pitchFamily="34" charset="0"/>
              </a:rPr>
              <a:t>(Søndergaard, Dorte Marie, 2015.</a:t>
            </a:r>
            <a:r>
              <a:rPr lang="is-IS" sz="1600" b="1" dirty="0">
                <a:latin typeface="Calibri Light" panose="020F0302020204030204" pitchFamily="34" charset="0"/>
              </a:rPr>
              <a:t> </a:t>
            </a:r>
            <a:r>
              <a:rPr lang="is-IS" sz="1600" dirty="0">
                <a:latin typeface="Calibri Light" panose="020F0302020204030204" pitchFamily="34" charset="0"/>
              </a:rPr>
              <a:t>Professor, dr.philos, Dept. of Education </a:t>
            </a:r>
            <a:br>
              <a:rPr lang="is-IS" sz="1600" dirty="0">
                <a:latin typeface="Calibri Light" panose="020F0302020204030204" pitchFamily="34" charset="0"/>
              </a:rPr>
            </a:br>
            <a:r>
              <a:rPr lang="is-IS" sz="1600" dirty="0">
                <a:latin typeface="Calibri Light" panose="020F0302020204030204" pitchFamily="34" charset="0"/>
              </a:rPr>
              <a:t>Aarhus University, Copenhagen var formaður eXbus)</a:t>
            </a:r>
            <a:br>
              <a:rPr lang="is-IS" sz="1800" dirty="0">
                <a:latin typeface="Calibri Light" panose="020F0302020204030204" pitchFamily="34" charset="0"/>
              </a:rPr>
            </a:br>
            <a:br>
              <a:rPr lang="is-IS" sz="1800" dirty="0">
                <a:latin typeface="Calibri Light" panose="020F0302020204030204" pitchFamily="34" charset="0"/>
              </a:rPr>
            </a:br>
            <a:br>
              <a:rPr lang="is-IS" sz="2000" dirty="0">
                <a:latin typeface="Calibri Light" panose="020F0302020204030204" pitchFamily="34" charset="0"/>
              </a:rPr>
            </a:br>
            <a:br>
              <a:rPr lang="is-IS" sz="2000" dirty="0">
                <a:latin typeface="Calibri Light" panose="020F0302020204030204" pitchFamily="34" charset="0"/>
              </a:rPr>
            </a:br>
            <a:br>
              <a:rPr lang="da-DK" sz="2000" dirty="0">
                <a:latin typeface="Calibri Light" panose="020F0302020204030204" pitchFamily="34" charset="0"/>
              </a:rPr>
            </a:br>
            <a:br>
              <a:rPr lang="en-GB" sz="2000" i="1"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br>
              <a:rPr lang="en-GB" sz="2000" dirty="0">
                <a:latin typeface="Calibri Light" panose="020F0302020204030204" pitchFamily="34" charset="0"/>
              </a:rPr>
            </a:br>
            <a:endParaRPr lang="en-US" sz="2000" dirty="0">
              <a:latin typeface="Calibri Light" panose="020F0302020204030204" pitchFamily="34" charset="0"/>
            </a:endParaRPr>
          </a:p>
        </p:txBody>
      </p:sp>
      <p:sp>
        <p:nvSpPr>
          <p:cNvPr id="3" name="TextBox 2">
            <a:extLst>
              <a:ext uri="{FF2B5EF4-FFF2-40B4-BE49-F238E27FC236}">
                <a16:creationId xmlns:a16="http://schemas.microsoft.com/office/drawing/2014/main" id="{C4F2C069-D9D1-4CB7-AED1-ADF0CC249367}"/>
              </a:ext>
            </a:extLst>
          </p:cNvPr>
          <p:cNvSpPr txBox="1"/>
          <p:nvPr/>
        </p:nvSpPr>
        <p:spPr>
          <a:xfrm>
            <a:off x="3388304" y="575079"/>
            <a:ext cx="6106543" cy="461665"/>
          </a:xfrm>
          <a:prstGeom prst="rect">
            <a:avLst/>
          </a:prstGeom>
          <a:noFill/>
        </p:spPr>
        <p:txBody>
          <a:bodyPr wrap="square" rtlCol="0">
            <a:spAutoFit/>
          </a:bodyPr>
          <a:lstStyle/>
          <a:p>
            <a:r>
              <a:rPr lang="en-US" sz="2400" b="1" dirty="0" err="1">
                <a:latin typeface="Calibri Light" panose="020F0302020204030204" pitchFamily="34" charset="0"/>
              </a:rPr>
              <a:t>Fyrri</a:t>
            </a:r>
            <a:r>
              <a:rPr lang="en-US" sz="2400" b="1" dirty="0">
                <a:latin typeface="Calibri Light" panose="020F0302020204030204" pitchFamily="34" charset="0"/>
              </a:rPr>
              <a:t> </a:t>
            </a:r>
            <a:r>
              <a:rPr lang="en-US" sz="2400" b="1" dirty="0" err="1">
                <a:latin typeface="Calibri Light" panose="020F0302020204030204" pitchFamily="34" charset="0"/>
              </a:rPr>
              <a:t>nálganir</a:t>
            </a:r>
            <a:r>
              <a:rPr lang="en-US" sz="2400" b="1" dirty="0">
                <a:latin typeface="Calibri Light" panose="020F0302020204030204" pitchFamily="34" charset="0"/>
              </a:rPr>
              <a:t> á </a:t>
            </a:r>
            <a:r>
              <a:rPr lang="en-US" sz="2400" b="1" dirty="0" err="1">
                <a:latin typeface="Calibri Light" panose="020F0302020204030204" pitchFamily="34" charset="0"/>
              </a:rPr>
              <a:t>einelti</a:t>
            </a:r>
            <a:endParaRPr lang="is-IS" sz="2400" b="1" dirty="0">
              <a:latin typeface="Calibri Light" panose="020F0302020204030204" pitchFamily="34" charset="0"/>
            </a:endParaRPr>
          </a:p>
        </p:txBody>
      </p:sp>
    </p:spTree>
    <p:extLst>
      <p:ext uri="{BB962C8B-B14F-4D97-AF65-F5344CB8AC3E}">
        <p14:creationId xmlns:p14="http://schemas.microsoft.com/office/powerpoint/2010/main" val="1932662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37391</TotalTime>
  <Words>335</Words>
  <Application>Microsoft Office PowerPoint</Application>
  <PresentationFormat>Widescreen</PresentationFormat>
  <Paragraphs>72</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Verdana</vt:lpstr>
      <vt:lpstr>Wingdings</vt:lpstr>
      <vt:lpstr>Office Theme</vt:lpstr>
      <vt:lpstr>Hvernig virkar Vinátta – Fri for mobberi  sem forvarnir og snemmtæk íhlutun? </vt:lpstr>
      <vt:lpstr>Barnaheill – Save the Children á Íslandi standa að Vináttu með góðfúslegu leyfi og í samstarfi við Red barnet – Save the Children og Mary Fonden í Danmörku, sem þróuðu efnið og gáfu fyrst út árið 2007.    Barnaheill og Red barnet eru hluti af hluti af Save the Children international og eru frjáls  félagasamtök (NGO).   Hr. Guðni Th Jóhannesson, forseti Íslands, er verndari Vináttu.    </vt:lpstr>
      <vt:lpstr>   </vt:lpstr>
      <vt:lpstr>        Haustið 2014:  6 leikskólar í jafnmörgum sveitarfélögum.  Vor 2018:  107 leikskólar víðs vegar um landið rúmlega 40% leikskóla landsins.  Mörg sveitarfélög hafa ákveðið að Vinátta fari í alla leikskóla sveitarfélagsins, þar sem börnin munu síðar koma saman í grunnskólum og tómstundum og mikilvægt sé að þau hafi öll verið nestuð með forvörnum gegn einelti.   19 grunnskólar hófu vinnu með efnið haustið 2018.           </vt:lpstr>
      <vt:lpstr>       Haust 2018  Efni fyrir 1–3 ára börn í boði fyrir alla leikskóla og dagforeldra.         Þá munu Barnaheill bjóða upp á forvarnarefni gegn einelti fyrir börn frá 1–8 ára.       </vt:lpstr>
      <vt:lpstr>             Staðreyndin er sú að ...  Stríðni og einelti þekkist hjá börnum allt niður í leikskóla og getur hafist með;  ... þú mátt ekki vera með í leiknum, ... ég vil ekki leiða þig ...  Vinátta byggir því  ...  1. Að bregðast við aðstæðum.  2. Að allir komi með reisn úr úr aðstæðum. – (Ekki búa til sökudólga og  fórnarlömb).  3. Að koma í veg fyrir að gerist aftur. Hvernig getum við breytt aðstæðum og  umhverfi  barnanna til að tryggja það?   Fullorðnir verða að vera fyrirmyndir í orði og verki               </vt:lpstr>
      <vt:lpstr>PowerPoint Presentation</vt:lpstr>
      <vt:lpstr>PowerPoint Presentation</vt:lpstr>
      <vt:lpstr>           Áður var gjarnan litið á einelti sem einstaklingsbundin vandamál,  gerendur sem árásargjarna einstaklinga með jákvæða afstöðu til ofbeldis, þörf fyrir að stjórna og með litla samúð með fórnarlömbum sínum og þolendur sem aðgerðarlausa, undirgefna, kvíðna, óörugga og veikburða einstaklinga.   Samkvæmt því væri nálgunin þá:  What is wrong with Peter  – and next step would likely be to ask:  How can he be punished?  How can we regulate and discipline his behavior?   (Søndergaard, Dorte Marie, 2015. Professor, dr.philos, Dept. of Education  Aarhus University, Copenhagen var formaður eXbus)          </vt:lpstr>
      <vt:lpstr>           Samkvæmt rannsóknum eXbus, sem Vinátta – Fri for mobberi byggist á er einelti félagslegt, menningarlegt og samskiptalegt mein eða samskipti, en ekki einstaklingsbundið vandamál.   Þá ætti að spyrja eftirfarandi spurninga:  How did those actions become necessary or obvious to engage in?  What in the culture of this school class makes it an obvious choice to produce aggression and contempt?   And next step would be to ask:  How can that culture be transformed – so as to make the production of mutual acknowledgement and dignity a taken for granted way of relating to each other?  (Søndergaard, Dorte Marie, 2015)            </vt:lpstr>
      <vt:lpstr>            …to increase the production of dignity for everybody – not just for some. The production of dignity for everybody is very central. If you only increase dignity for some (e.g. the victims) but increase contempt in relation to others – the class room culture won’t change: You have simply moved the problem.  (Søndergaard, Dorte Marie, 2015)  Í Vináttu er lögð áherlsa á að skoða hópinn sem heild og samskiptamynstur, en ekki einblína á að einhver sé slæmur og annar góður, ekki á geranda og þolanda.   Sami einstaklingur getur verið í mismunandi hlutverki í mismunandi aðstæðum; gerandi, þolandi eða sá sem stendur hjá. Menningin í hópnum er það sem á að skoða og vinna með.              </vt:lpstr>
      <vt:lpstr>           Dæmi um ummæli frá starfsfólki  „Maður fer að spyrja sig hvernig starfsmaður vil ég vera“   „Börnin temja sér aðra orðræðu, svo sem spyrja að fyrra bragði; viltu vera með í stað þess að það þurfi að spyrja hvort maður megi vera með“   „þau læra að leysa ágreining sjálf og segja; eins og er á spjaldinu...“             </vt:lpstr>
      <vt:lpstr>        Foreldrar ...  ... eiga þá ósk heitasta að börnum  þeirra líði vel í skólanum,  finni til örryggis og eigi félaga og vini.  ... fyllast öryggis að vita að verið  sé að vinna með samkennd og samskipti.  Öll börn eiga rétt á að tilheyra.              </vt:lpstr>
      <vt:lpstr>     Börnin ...    eru umhyggjusamari og lesa betur í  líðan annarra og læra að setja sér mörk.   fá umsögn um hlýju, samkennd  og góða framkomu, þar sem þau koma.           </vt:lpstr>
      <vt:lpstr>    Við hjá Barnaheillum eigum þá von ...  að innan fárra ára muni einelti meðal barna vera hverfandi.   að upp vaxi börn með sterka sjálfsmynd, börn sem sýna umburðarlyndi fyrir margbreytileikanum, umhyggju og virðingu, eru hugrökk og geta sett sér mörk.   Með þátttöku sem flestra leikskóla og grunnskóla í Vináttu leggum við lóð á þær vogaskálar.   </vt:lpstr>
      <vt:lpstr>                 Takk fyrir    </vt:lpstr>
    </vt:vector>
  </TitlesOfParts>
  <Company>ACME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Sigridur  Gudlaugsdottir</dc:creator>
  <cp:lastModifiedBy>notandi</cp:lastModifiedBy>
  <cp:revision>392</cp:revision>
  <cp:lastPrinted>2015-12-16T10:06:11Z</cp:lastPrinted>
  <dcterms:created xsi:type="dcterms:W3CDTF">2014-09-09T20:02:12Z</dcterms:created>
  <dcterms:modified xsi:type="dcterms:W3CDTF">2018-05-04T16:27:36Z</dcterms:modified>
</cp:coreProperties>
</file>