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73" r:id="rId3"/>
    <p:sldId id="265" r:id="rId4"/>
    <p:sldId id="274" r:id="rId5"/>
    <p:sldId id="304" r:id="rId6"/>
    <p:sldId id="305" r:id="rId7"/>
    <p:sldId id="306" r:id="rId8"/>
    <p:sldId id="311" r:id="rId9"/>
    <p:sldId id="308" r:id="rId10"/>
    <p:sldId id="309" r:id="rId11"/>
  </p:sldIdLst>
  <p:sldSz cx="12192000" cy="6858000"/>
  <p:notesSz cx="6797675" cy="9928225"/>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2E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87" autoAdjust="0"/>
    <p:restoredTop sz="86472" autoAdjust="0"/>
  </p:normalViewPr>
  <p:slideViewPr>
    <p:cSldViewPr snapToGrid="0">
      <p:cViewPr varScale="1">
        <p:scale>
          <a:sx n="59" d="100"/>
          <a:sy n="59" d="100"/>
        </p:scale>
        <p:origin x="924" y="28"/>
      </p:cViewPr>
      <p:guideLst/>
    </p:cSldViewPr>
  </p:slideViewPr>
  <p:notesTextViewPr>
    <p:cViewPr>
      <p:scale>
        <a:sx n="1" d="1"/>
        <a:sy n="1" d="1"/>
      </p:scale>
      <p:origin x="0" y="0"/>
    </p:cViewPr>
  </p:notesTextViewPr>
  <p:sorterViewPr>
    <p:cViewPr>
      <p:scale>
        <a:sx n="100" d="100"/>
        <a:sy n="100" d="100"/>
      </p:scale>
      <p:origin x="0" y="-26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A22E1E"/>
            </a:solidFill>
            <a:ln>
              <a:noFill/>
            </a:ln>
            <a:effectLst/>
          </c:spPr>
          <c:invertIfNegative val="0"/>
          <c:trendline>
            <c:spPr>
              <a:ln w="19050" cap="rnd">
                <a:solidFill>
                  <a:srgbClr val="C00000"/>
                </a:solidFill>
                <a:prstDash val="sysDot"/>
              </a:ln>
              <a:effectLst/>
            </c:spPr>
            <c:trendlineType val="linear"/>
            <c:dispRSqr val="0"/>
            <c:dispEq val="0"/>
          </c:trendline>
          <c:cat>
            <c:numRef>
              <c:f>Sheet2!$I$4:$I$21</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Sheet2!$J$4:$J$21</c:f>
              <c:numCache>
                <c:formatCode>General</c:formatCode>
                <c:ptCount val="18"/>
                <c:pt idx="0">
                  <c:v>4</c:v>
                </c:pt>
                <c:pt idx="1">
                  <c:v>4</c:v>
                </c:pt>
                <c:pt idx="2">
                  <c:v>2</c:v>
                </c:pt>
                <c:pt idx="3">
                  <c:v>1</c:v>
                </c:pt>
                <c:pt idx="4">
                  <c:v>6</c:v>
                </c:pt>
                <c:pt idx="5">
                  <c:v>22</c:v>
                </c:pt>
                <c:pt idx="6">
                  <c:v>42</c:v>
                </c:pt>
                <c:pt idx="7">
                  <c:v>58</c:v>
                </c:pt>
                <c:pt idx="8">
                  <c:v>63</c:v>
                </c:pt>
                <c:pt idx="9">
                  <c:v>68</c:v>
                </c:pt>
                <c:pt idx="10">
                  <c:v>63</c:v>
                </c:pt>
                <c:pt idx="11">
                  <c:v>66</c:v>
                </c:pt>
                <c:pt idx="12">
                  <c:v>61</c:v>
                </c:pt>
                <c:pt idx="13">
                  <c:v>68</c:v>
                </c:pt>
                <c:pt idx="14">
                  <c:v>87</c:v>
                </c:pt>
                <c:pt idx="15">
                  <c:v>75</c:v>
                </c:pt>
                <c:pt idx="16">
                  <c:v>77</c:v>
                </c:pt>
                <c:pt idx="17">
                  <c:v>101</c:v>
                </c:pt>
              </c:numCache>
            </c:numRef>
          </c:val>
          <c:extLst>
            <c:ext xmlns:c16="http://schemas.microsoft.com/office/drawing/2014/chart" uri="{C3380CC4-5D6E-409C-BE32-E72D297353CC}">
              <c16:uniqueId val="{00000001-47F4-4E04-94FB-E7E8517BDA42}"/>
            </c:ext>
          </c:extLst>
        </c:ser>
        <c:dLbls>
          <c:showLegendKey val="0"/>
          <c:showVal val="0"/>
          <c:showCatName val="0"/>
          <c:showSerName val="0"/>
          <c:showPercent val="0"/>
          <c:showBubbleSize val="0"/>
        </c:dLbls>
        <c:gapWidth val="219"/>
        <c:overlap val="-27"/>
        <c:axId val="590135496"/>
        <c:axId val="590129920"/>
      </c:barChart>
      <c:catAx>
        <c:axId val="590135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s-IS"/>
          </a:p>
        </c:txPr>
        <c:crossAx val="590129920"/>
        <c:crosses val="autoZero"/>
        <c:auto val="1"/>
        <c:lblAlgn val="ctr"/>
        <c:lblOffset val="100"/>
        <c:noMultiLvlLbl val="0"/>
      </c:catAx>
      <c:valAx>
        <c:axId val="5901299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is-IS"/>
          </a:p>
        </c:txPr>
        <c:crossAx val="590135496"/>
        <c:crosses val="autoZero"/>
        <c:crossBetween val="between"/>
      </c:valAx>
      <c:spPr>
        <a:noFill/>
        <a:ln>
          <a:noFill/>
        </a:ln>
        <a:effectLst/>
      </c:spPr>
    </c:plotArea>
    <c:plotVisOnly val="1"/>
    <c:dispBlanksAs val="gap"/>
    <c:showDLblsOverMax val="0"/>
  </c:chart>
  <c:spPr>
    <a:noFill/>
    <a:ln>
      <a:solidFill>
        <a:schemeClr val="bg2"/>
      </a:solidFill>
    </a:ln>
    <a:effectLst/>
  </c:spPr>
  <c:txPr>
    <a:bodyPr/>
    <a:lstStyle/>
    <a:p>
      <a:pPr>
        <a:defRPr/>
      </a:pPr>
      <a:endParaRPr lang="is-I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DDCC57C-1B6E-4C30-A6F2-2D1D3B0947F5}" type="datetimeFigureOut">
              <a:rPr lang="is-IS" smtClean="0"/>
              <a:t>7.5.2018</a:t>
            </a:fld>
            <a:endParaRPr lang="is-I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C35D7BA-6BFE-476E-8521-5FC3514F80CC}" type="slidenum">
              <a:rPr lang="is-IS" smtClean="0"/>
              <a:t>‹#›</a:t>
            </a:fld>
            <a:endParaRPr lang="is-IS"/>
          </a:p>
        </p:txBody>
      </p:sp>
    </p:spTree>
    <p:extLst>
      <p:ext uri="{BB962C8B-B14F-4D97-AF65-F5344CB8AC3E}">
        <p14:creationId xmlns:p14="http://schemas.microsoft.com/office/powerpoint/2010/main" val="1910170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fld id="{0C35D7BA-6BFE-476E-8521-5FC3514F80CC}" type="slidenum">
              <a:rPr lang="is-IS" smtClean="0"/>
              <a:t>1</a:t>
            </a:fld>
            <a:endParaRPr lang="is-IS"/>
          </a:p>
        </p:txBody>
      </p:sp>
    </p:spTree>
    <p:extLst>
      <p:ext uri="{BB962C8B-B14F-4D97-AF65-F5344CB8AC3E}">
        <p14:creationId xmlns:p14="http://schemas.microsoft.com/office/powerpoint/2010/main" val="256070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Viðurkennt</a:t>
            </a:r>
            <a:r>
              <a:rPr lang="en-GB" dirty="0"/>
              <a:t> </a:t>
            </a:r>
            <a:r>
              <a:rPr lang="en-GB" dirty="0" err="1"/>
              <a:t>verklag</a:t>
            </a:r>
            <a:r>
              <a:rPr lang="en-GB" dirty="0"/>
              <a:t> (e best practice)</a:t>
            </a:r>
          </a:p>
          <a:p>
            <a:r>
              <a:rPr lang="en-GB" dirty="0" err="1"/>
              <a:t>Gagnreyndar</a:t>
            </a:r>
            <a:r>
              <a:rPr lang="en-GB" dirty="0"/>
              <a:t> </a:t>
            </a:r>
            <a:r>
              <a:rPr lang="en-GB" dirty="0" err="1"/>
              <a:t>aðferðir</a:t>
            </a:r>
            <a:r>
              <a:rPr lang="en-GB" dirty="0"/>
              <a:t> (evidence based methods)</a:t>
            </a:r>
            <a:endParaRPr lang="is-IS" dirty="0"/>
          </a:p>
        </p:txBody>
      </p:sp>
      <p:sp>
        <p:nvSpPr>
          <p:cNvPr id="4" name="Slide Number Placeholder 3"/>
          <p:cNvSpPr>
            <a:spLocks noGrp="1"/>
          </p:cNvSpPr>
          <p:nvPr>
            <p:ph type="sldNum" sz="quarter" idx="10"/>
          </p:nvPr>
        </p:nvSpPr>
        <p:spPr/>
        <p:txBody>
          <a:bodyPr/>
          <a:lstStyle/>
          <a:p>
            <a:fld id="{BB0EA4DB-6EE0-4348-83F3-35A80391448F}" type="slidenum">
              <a:rPr lang="is-IS" smtClean="0"/>
              <a:t>2</a:t>
            </a:fld>
            <a:endParaRPr lang="is-IS"/>
          </a:p>
        </p:txBody>
      </p:sp>
    </p:spTree>
    <p:extLst>
      <p:ext uri="{BB962C8B-B14F-4D97-AF65-F5344CB8AC3E}">
        <p14:creationId xmlns:p14="http://schemas.microsoft.com/office/powerpoint/2010/main" val="2820874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AEPS </a:t>
            </a:r>
            <a:r>
              <a:rPr lang="en-GB" dirty="0" err="1"/>
              <a:t>matslistinn</a:t>
            </a:r>
            <a:r>
              <a:rPr lang="en-GB" dirty="0"/>
              <a:t> </a:t>
            </a:r>
            <a:r>
              <a:rPr lang="en-GB" dirty="0" err="1"/>
              <a:t>við</a:t>
            </a:r>
            <a:r>
              <a:rPr lang="en-GB" dirty="0"/>
              <a:t> </a:t>
            </a:r>
            <a:r>
              <a:rPr lang="en-GB" dirty="0" err="1"/>
              <a:t>gerð</a:t>
            </a:r>
            <a:r>
              <a:rPr lang="en-GB" dirty="0"/>
              <a:t> </a:t>
            </a:r>
            <a:r>
              <a:rPr lang="en-GB" dirty="0" err="1"/>
              <a:t>einstaklingsnámskrár</a:t>
            </a:r>
            <a:endParaRPr lang="is-IS" dirty="0"/>
          </a:p>
        </p:txBody>
      </p:sp>
      <p:sp>
        <p:nvSpPr>
          <p:cNvPr id="4" name="Slide Number Placeholder 3"/>
          <p:cNvSpPr>
            <a:spLocks noGrp="1"/>
          </p:cNvSpPr>
          <p:nvPr>
            <p:ph type="sldNum" sz="quarter" idx="10"/>
          </p:nvPr>
        </p:nvSpPr>
        <p:spPr/>
        <p:txBody>
          <a:bodyPr/>
          <a:lstStyle/>
          <a:p>
            <a:fld id="{0C35D7BA-6BFE-476E-8521-5FC3514F80CC}" type="slidenum">
              <a:rPr lang="is-IS" smtClean="0"/>
              <a:t>3</a:t>
            </a:fld>
            <a:endParaRPr lang="is-IS"/>
          </a:p>
        </p:txBody>
      </p:sp>
    </p:spTree>
    <p:extLst>
      <p:ext uri="{BB962C8B-B14F-4D97-AF65-F5344CB8AC3E}">
        <p14:creationId xmlns:p14="http://schemas.microsoft.com/office/powerpoint/2010/main" val="2621323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dirty="0" err="1">
                <a:solidFill>
                  <a:schemeClr val="bg1"/>
                </a:solidFill>
              </a:rPr>
              <a:t>Börnum</a:t>
            </a:r>
            <a:r>
              <a:rPr lang="en-GB" sz="1200" b="0" dirty="0">
                <a:solidFill>
                  <a:schemeClr val="bg1"/>
                </a:solidFill>
              </a:rPr>
              <a:t> </a:t>
            </a:r>
            <a:r>
              <a:rPr lang="en-GB" sz="1200" b="0" dirty="0" err="1">
                <a:solidFill>
                  <a:schemeClr val="bg1"/>
                </a:solidFill>
              </a:rPr>
              <a:t>af</a:t>
            </a:r>
            <a:r>
              <a:rPr lang="en-GB" sz="1200" b="0" dirty="0">
                <a:solidFill>
                  <a:schemeClr val="bg1"/>
                </a:solidFill>
              </a:rPr>
              <a:t> </a:t>
            </a:r>
            <a:r>
              <a:rPr lang="en-GB" sz="1200" b="0" dirty="0" err="1">
                <a:solidFill>
                  <a:schemeClr val="bg1"/>
                </a:solidFill>
              </a:rPr>
              <a:t>erlendum</a:t>
            </a:r>
            <a:r>
              <a:rPr lang="en-GB" sz="1200" b="0" dirty="0">
                <a:solidFill>
                  <a:schemeClr val="bg1"/>
                </a:solidFill>
              </a:rPr>
              <a:t> </a:t>
            </a:r>
            <a:r>
              <a:rPr lang="en-GB" sz="1200" b="0" dirty="0" err="1">
                <a:solidFill>
                  <a:schemeClr val="bg1"/>
                </a:solidFill>
              </a:rPr>
              <a:t>uppruna</a:t>
            </a:r>
            <a:r>
              <a:rPr lang="en-GB" sz="1200" b="0" dirty="0">
                <a:solidFill>
                  <a:schemeClr val="bg1"/>
                </a:solidFill>
              </a:rPr>
              <a:t> </a:t>
            </a:r>
            <a:r>
              <a:rPr lang="en-GB" sz="1200" b="0" dirty="0" err="1">
                <a:solidFill>
                  <a:schemeClr val="bg1"/>
                </a:solidFill>
              </a:rPr>
              <a:t>hefur</a:t>
            </a:r>
            <a:r>
              <a:rPr lang="en-GB" sz="1200" b="0" dirty="0">
                <a:solidFill>
                  <a:schemeClr val="bg1"/>
                </a:solidFill>
              </a:rPr>
              <a:t> </a:t>
            </a:r>
            <a:r>
              <a:rPr lang="en-GB" sz="1200" b="0" dirty="0" err="1">
                <a:solidFill>
                  <a:schemeClr val="bg1"/>
                </a:solidFill>
              </a:rPr>
              <a:t>fjölgað</a:t>
            </a:r>
            <a:r>
              <a:rPr lang="en-GB" sz="1200" b="0" dirty="0">
                <a:solidFill>
                  <a:schemeClr val="bg1"/>
                </a:solidFill>
              </a:rPr>
              <a:t> </a:t>
            </a:r>
            <a:r>
              <a:rPr lang="en-GB" sz="1200" b="0" dirty="0" err="1">
                <a:solidFill>
                  <a:schemeClr val="bg1"/>
                </a:solidFill>
              </a:rPr>
              <a:t>eins</a:t>
            </a:r>
            <a:r>
              <a:rPr lang="en-GB" sz="1200" b="0" dirty="0">
                <a:solidFill>
                  <a:schemeClr val="bg1"/>
                </a:solidFill>
              </a:rPr>
              <a:t> og </a:t>
            </a:r>
            <a:r>
              <a:rPr lang="en-GB" sz="1200" b="0" dirty="0" err="1">
                <a:solidFill>
                  <a:schemeClr val="bg1"/>
                </a:solidFill>
              </a:rPr>
              <a:t>sjá</a:t>
            </a:r>
            <a:r>
              <a:rPr lang="en-GB" sz="1200" b="0" dirty="0">
                <a:solidFill>
                  <a:schemeClr val="bg1"/>
                </a:solidFill>
              </a:rPr>
              <a:t> </a:t>
            </a:r>
            <a:r>
              <a:rPr lang="en-GB" sz="1200" b="0" dirty="0" err="1">
                <a:solidFill>
                  <a:schemeClr val="bg1"/>
                </a:solidFill>
              </a:rPr>
              <a:t>má</a:t>
            </a:r>
            <a:r>
              <a:rPr lang="en-GB" sz="1200" b="0" dirty="0">
                <a:solidFill>
                  <a:schemeClr val="bg1"/>
                </a:solidFill>
              </a:rPr>
              <a:t> á </a:t>
            </a:r>
            <a:r>
              <a:rPr lang="en-GB" sz="1200" b="0" dirty="0" err="1">
                <a:solidFill>
                  <a:schemeClr val="bg1"/>
                </a:solidFill>
              </a:rPr>
              <a:t>þessari</a:t>
            </a:r>
            <a:r>
              <a:rPr lang="en-GB" sz="1200" b="0" dirty="0">
                <a:solidFill>
                  <a:schemeClr val="bg1"/>
                </a:solidFill>
              </a:rPr>
              <a:t> </a:t>
            </a:r>
            <a:r>
              <a:rPr lang="en-GB" sz="1200" b="0" dirty="0" err="1">
                <a:solidFill>
                  <a:schemeClr val="bg1"/>
                </a:solidFill>
              </a:rPr>
              <a:t>mynd</a:t>
            </a:r>
            <a:r>
              <a:rPr lang="en-GB" sz="1200" b="0" dirty="0">
                <a:solidFill>
                  <a:schemeClr val="bg1"/>
                </a:solidFill>
              </a:rPr>
              <a:t>. </a:t>
            </a:r>
            <a:r>
              <a:rPr lang="en-GB" sz="1200" b="0" dirty="0" err="1">
                <a:solidFill>
                  <a:schemeClr val="bg1"/>
                </a:solidFill>
              </a:rPr>
              <a:t>Sem</a:t>
            </a:r>
            <a:r>
              <a:rPr lang="en-GB" sz="1200" b="0" dirty="0">
                <a:solidFill>
                  <a:schemeClr val="bg1"/>
                </a:solidFill>
              </a:rPr>
              <a:t> </a:t>
            </a:r>
            <a:r>
              <a:rPr lang="en-GB" sz="1200" b="0" dirty="0" err="1">
                <a:solidFill>
                  <a:schemeClr val="bg1"/>
                </a:solidFill>
              </a:rPr>
              <a:t>þýðir</a:t>
            </a:r>
            <a:r>
              <a:rPr lang="en-GB" sz="1200" b="0" dirty="0">
                <a:solidFill>
                  <a:schemeClr val="bg1"/>
                </a:solidFill>
              </a:rPr>
              <a:t> </a:t>
            </a:r>
            <a:r>
              <a:rPr lang="en-GB" sz="1200" b="0" dirty="0" err="1">
                <a:solidFill>
                  <a:schemeClr val="bg1"/>
                </a:solidFill>
              </a:rPr>
              <a:t>að</a:t>
            </a:r>
            <a:r>
              <a:rPr lang="en-GB" sz="1200" b="0" dirty="0">
                <a:solidFill>
                  <a:schemeClr val="bg1"/>
                </a:solidFill>
              </a:rPr>
              <a:t> </a:t>
            </a:r>
            <a:r>
              <a:rPr lang="en-GB" sz="1200" b="0" dirty="0" err="1">
                <a:solidFill>
                  <a:schemeClr val="bg1"/>
                </a:solidFill>
              </a:rPr>
              <a:t>hver</a:t>
            </a:r>
            <a:r>
              <a:rPr lang="en-GB" sz="1200" b="0" dirty="0">
                <a:solidFill>
                  <a:schemeClr val="bg1"/>
                </a:solidFill>
              </a:rPr>
              <a:t> </a:t>
            </a:r>
            <a:r>
              <a:rPr lang="en-GB" sz="1200" b="0" dirty="0" err="1">
                <a:solidFill>
                  <a:schemeClr val="bg1"/>
                </a:solidFill>
              </a:rPr>
              <a:t>greining</a:t>
            </a:r>
            <a:r>
              <a:rPr lang="en-GB" sz="1200" b="0" dirty="0">
                <a:solidFill>
                  <a:schemeClr val="bg1"/>
                </a:solidFill>
              </a:rPr>
              <a:t> </a:t>
            </a:r>
            <a:r>
              <a:rPr lang="en-GB" sz="1200" b="0" dirty="0" err="1">
                <a:solidFill>
                  <a:schemeClr val="bg1"/>
                </a:solidFill>
              </a:rPr>
              <a:t>tekur</a:t>
            </a:r>
            <a:r>
              <a:rPr lang="en-GB" sz="1200" b="0" dirty="0">
                <a:solidFill>
                  <a:schemeClr val="bg1"/>
                </a:solidFill>
              </a:rPr>
              <a:t> ca 30% </a:t>
            </a:r>
            <a:r>
              <a:rPr lang="en-GB" sz="1200" b="0" dirty="0" err="1">
                <a:solidFill>
                  <a:schemeClr val="bg1"/>
                </a:solidFill>
              </a:rPr>
              <a:t>lengri</a:t>
            </a:r>
            <a:r>
              <a:rPr lang="en-GB" sz="1200" b="0" dirty="0">
                <a:solidFill>
                  <a:schemeClr val="bg1"/>
                </a:solidFill>
              </a:rPr>
              <a:t> </a:t>
            </a:r>
            <a:r>
              <a:rPr lang="en-GB" sz="1200" b="0" dirty="0" err="1">
                <a:solidFill>
                  <a:schemeClr val="bg1"/>
                </a:solidFill>
              </a:rPr>
              <a:t>tíma</a:t>
            </a:r>
            <a:r>
              <a:rPr lang="en-GB" sz="1200" b="0" dirty="0">
                <a:solidFill>
                  <a:schemeClr val="bg1"/>
                </a:solidFill>
              </a:rPr>
              <a:t>. </a:t>
            </a:r>
            <a:r>
              <a:rPr lang="en-GB" sz="1200" b="0" dirty="0" err="1">
                <a:solidFill>
                  <a:schemeClr val="bg1"/>
                </a:solidFill>
              </a:rPr>
              <a:t>Það</a:t>
            </a:r>
            <a:r>
              <a:rPr lang="en-GB" sz="1200" b="0" dirty="0">
                <a:solidFill>
                  <a:schemeClr val="bg1"/>
                </a:solidFill>
              </a:rPr>
              <a:t> </a:t>
            </a:r>
            <a:r>
              <a:rPr lang="en-GB" sz="1200" b="0" dirty="0" err="1">
                <a:solidFill>
                  <a:schemeClr val="bg1"/>
                </a:solidFill>
              </a:rPr>
              <a:t>er</a:t>
            </a:r>
            <a:r>
              <a:rPr lang="en-GB" sz="1200" b="0" dirty="0">
                <a:solidFill>
                  <a:schemeClr val="bg1"/>
                </a:solidFill>
              </a:rPr>
              <a:t> </a:t>
            </a:r>
            <a:r>
              <a:rPr lang="en-GB" sz="1200" b="0" dirty="0" err="1">
                <a:solidFill>
                  <a:schemeClr val="bg1"/>
                </a:solidFill>
              </a:rPr>
              <a:t>mjög</a:t>
            </a:r>
            <a:r>
              <a:rPr lang="en-GB" sz="1200" b="0" dirty="0">
                <a:solidFill>
                  <a:schemeClr val="bg1"/>
                </a:solidFill>
              </a:rPr>
              <a:t> </a:t>
            </a:r>
            <a:r>
              <a:rPr lang="en-GB" sz="1200" b="0" dirty="0" err="1">
                <a:solidFill>
                  <a:schemeClr val="bg1"/>
                </a:solidFill>
              </a:rPr>
              <a:t>mikilvægt</a:t>
            </a:r>
            <a:r>
              <a:rPr lang="en-GB" sz="1200" b="0" dirty="0">
                <a:solidFill>
                  <a:schemeClr val="bg1"/>
                </a:solidFill>
              </a:rPr>
              <a:t> </a:t>
            </a:r>
            <a:r>
              <a:rPr lang="en-GB" sz="1200" b="0" dirty="0" err="1">
                <a:solidFill>
                  <a:schemeClr val="bg1"/>
                </a:solidFill>
              </a:rPr>
              <a:t>að</a:t>
            </a:r>
            <a:r>
              <a:rPr lang="en-GB" sz="1200" b="0" dirty="0">
                <a:solidFill>
                  <a:schemeClr val="bg1"/>
                </a:solidFill>
              </a:rPr>
              <a:t> </a:t>
            </a:r>
            <a:r>
              <a:rPr lang="en-GB" sz="1200" b="0" dirty="0" err="1">
                <a:solidFill>
                  <a:schemeClr val="bg1"/>
                </a:solidFill>
              </a:rPr>
              <a:t>sinna</a:t>
            </a:r>
            <a:r>
              <a:rPr lang="en-GB" sz="1200" b="0" dirty="0">
                <a:solidFill>
                  <a:schemeClr val="bg1"/>
                </a:solidFill>
              </a:rPr>
              <a:t> </a:t>
            </a:r>
            <a:r>
              <a:rPr lang="en-GB" sz="1200" b="0" dirty="0" err="1">
                <a:solidFill>
                  <a:schemeClr val="bg1"/>
                </a:solidFill>
              </a:rPr>
              <a:t>þessum</a:t>
            </a:r>
            <a:r>
              <a:rPr lang="en-GB" sz="1200" b="0" dirty="0">
                <a:solidFill>
                  <a:schemeClr val="bg1"/>
                </a:solidFill>
              </a:rPr>
              <a:t> </a:t>
            </a:r>
            <a:r>
              <a:rPr lang="en-GB" sz="1200" b="0" dirty="0" err="1">
                <a:solidFill>
                  <a:schemeClr val="bg1"/>
                </a:solidFill>
              </a:rPr>
              <a:t>hópi</a:t>
            </a:r>
            <a:r>
              <a:rPr lang="en-GB" sz="1200" b="0" dirty="0">
                <a:solidFill>
                  <a:schemeClr val="bg1"/>
                </a:solidFill>
              </a:rPr>
              <a:t> </a:t>
            </a:r>
            <a:r>
              <a:rPr lang="en-GB" sz="1200" b="0" dirty="0" err="1">
                <a:solidFill>
                  <a:schemeClr val="bg1"/>
                </a:solidFill>
              </a:rPr>
              <a:t>vel</a:t>
            </a:r>
            <a:r>
              <a:rPr lang="en-GB" sz="1200" b="0" dirty="0">
                <a:solidFill>
                  <a:schemeClr val="bg1"/>
                </a:solidFill>
              </a:rPr>
              <a:t> </a:t>
            </a:r>
            <a:r>
              <a:rPr lang="en-GB" sz="1200" b="0" dirty="0" err="1">
                <a:solidFill>
                  <a:schemeClr val="bg1"/>
                </a:solidFill>
              </a:rPr>
              <a:t>eins</a:t>
            </a:r>
            <a:r>
              <a:rPr lang="en-GB" sz="1200" b="0" dirty="0">
                <a:solidFill>
                  <a:schemeClr val="bg1"/>
                </a:solidFill>
              </a:rPr>
              <a:t> og </a:t>
            </a:r>
            <a:r>
              <a:rPr lang="en-GB" sz="1200" b="0" dirty="0" err="1">
                <a:solidFill>
                  <a:schemeClr val="bg1"/>
                </a:solidFill>
              </a:rPr>
              <a:t>öðrum</a:t>
            </a:r>
            <a:r>
              <a:rPr lang="en-GB" sz="1200" b="0" dirty="0">
                <a:solidFill>
                  <a:schemeClr val="bg1"/>
                </a:solidFill>
              </a:rPr>
              <a:t> </a:t>
            </a:r>
            <a:r>
              <a:rPr lang="en-GB" sz="1200" b="0" dirty="0" err="1">
                <a:solidFill>
                  <a:schemeClr val="bg1"/>
                </a:solidFill>
              </a:rPr>
              <a:t>sem</a:t>
            </a:r>
            <a:r>
              <a:rPr lang="en-GB" sz="1200" b="0" dirty="0">
                <a:solidFill>
                  <a:schemeClr val="bg1"/>
                </a:solidFill>
              </a:rPr>
              <a:t> </a:t>
            </a:r>
            <a:r>
              <a:rPr lang="en-GB" sz="1200" b="0" dirty="0" err="1">
                <a:solidFill>
                  <a:schemeClr val="bg1"/>
                </a:solidFill>
              </a:rPr>
              <a:t>til</a:t>
            </a:r>
            <a:r>
              <a:rPr lang="en-GB" sz="1200" b="0" dirty="0">
                <a:solidFill>
                  <a:schemeClr val="bg1"/>
                </a:solidFill>
              </a:rPr>
              <a:t> </a:t>
            </a:r>
            <a:r>
              <a:rPr lang="en-GB" sz="1200" b="0" dirty="0" err="1">
                <a:solidFill>
                  <a:schemeClr val="bg1"/>
                </a:solidFill>
              </a:rPr>
              <a:t>okkar</a:t>
            </a:r>
            <a:r>
              <a:rPr lang="en-GB" sz="1200" b="0" dirty="0">
                <a:solidFill>
                  <a:schemeClr val="bg1"/>
                </a:solidFill>
              </a:rPr>
              <a:t> </a:t>
            </a:r>
            <a:r>
              <a:rPr lang="en-GB" sz="1200" b="0" dirty="0" err="1">
                <a:solidFill>
                  <a:schemeClr val="bg1"/>
                </a:solidFill>
              </a:rPr>
              <a:t>koma</a:t>
            </a:r>
            <a:r>
              <a:rPr lang="en-GB" sz="1200" b="0" dirty="0">
                <a:solidFill>
                  <a:schemeClr val="bg1"/>
                </a:solidFill>
              </a:rPr>
              <a:t>.</a:t>
            </a:r>
            <a:endParaRPr lang="en-GB" dirty="0"/>
          </a:p>
        </p:txBody>
      </p:sp>
      <p:sp>
        <p:nvSpPr>
          <p:cNvPr id="4" name="Slide Number Placeholder 3"/>
          <p:cNvSpPr>
            <a:spLocks noGrp="1"/>
          </p:cNvSpPr>
          <p:nvPr>
            <p:ph type="sldNum" sz="quarter" idx="10"/>
          </p:nvPr>
        </p:nvSpPr>
        <p:spPr/>
        <p:txBody>
          <a:bodyPr/>
          <a:lstStyle/>
          <a:p>
            <a:pPr>
              <a:defRPr/>
            </a:pPr>
            <a:fld id="{61957704-FB4A-4FA8-A076-1420F95EBD1B}" type="slidenum">
              <a:rPr lang="en-US" smtClean="0"/>
              <a:pPr>
                <a:defRPr/>
              </a:pPr>
              <a:t>5</a:t>
            </a:fld>
            <a:endParaRPr lang="en-US"/>
          </a:p>
        </p:txBody>
      </p:sp>
    </p:spTree>
    <p:extLst>
      <p:ext uri="{BB962C8B-B14F-4D97-AF65-F5344CB8AC3E}">
        <p14:creationId xmlns:p14="http://schemas.microsoft.com/office/powerpoint/2010/main" val="4280296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Snemmtæk</a:t>
            </a:r>
            <a:r>
              <a:rPr lang="en-GB" dirty="0"/>
              <a:t> </a:t>
            </a:r>
            <a:r>
              <a:rPr lang="en-GB" dirty="0" err="1"/>
              <a:t>íhlutun</a:t>
            </a:r>
            <a:r>
              <a:rPr lang="en-GB" dirty="0"/>
              <a:t> </a:t>
            </a:r>
            <a:r>
              <a:rPr lang="en-GB" dirty="0" err="1"/>
              <a:t>komin</a:t>
            </a:r>
            <a:r>
              <a:rPr lang="en-GB" dirty="0"/>
              <a:t> í </a:t>
            </a:r>
            <a:r>
              <a:rPr lang="en-GB" dirty="0" err="1"/>
              <a:t>lög</a:t>
            </a:r>
            <a:r>
              <a:rPr lang="en-GB" dirty="0"/>
              <a:t>, á </a:t>
            </a:r>
            <a:r>
              <a:rPr lang="en-GB" dirty="0" err="1"/>
              <a:t>að</a:t>
            </a:r>
            <a:r>
              <a:rPr lang="en-GB" dirty="0"/>
              <a:t> </a:t>
            </a:r>
            <a:r>
              <a:rPr lang="en-GB" dirty="0" err="1"/>
              <a:t>fara</a:t>
            </a:r>
            <a:r>
              <a:rPr lang="en-GB" dirty="0"/>
              <a:t> </a:t>
            </a:r>
            <a:r>
              <a:rPr lang="en-GB" dirty="0" err="1"/>
              <a:t>fram</a:t>
            </a:r>
            <a:r>
              <a:rPr lang="en-GB" dirty="0"/>
              <a:t> í </a:t>
            </a:r>
            <a:r>
              <a:rPr lang="en-GB" dirty="0" err="1"/>
              <a:t>nærumhverfi</a:t>
            </a:r>
            <a:r>
              <a:rPr lang="en-GB" dirty="0"/>
              <a:t> </a:t>
            </a:r>
            <a:r>
              <a:rPr lang="en-GB" dirty="0" err="1"/>
              <a:t>barnsins</a:t>
            </a:r>
            <a:r>
              <a:rPr lang="en-GB" dirty="0"/>
              <a:t>,</a:t>
            </a:r>
          </a:p>
          <a:p>
            <a:r>
              <a:rPr lang="en-GB" dirty="0" err="1"/>
              <a:t>við</a:t>
            </a:r>
            <a:r>
              <a:rPr lang="en-GB" dirty="0"/>
              <a:t> </a:t>
            </a:r>
            <a:r>
              <a:rPr lang="en-GB" dirty="0" err="1"/>
              <a:t>bindum</a:t>
            </a:r>
            <a:r>
              <a:rPr lang="en-GB" dirty="0"/>
              <a:t> </a:t>
            </a:r>
            <a:r>
              <a:rPr lang="en-GB" dirty="0" err="1"/>
              <a:t>vonir</a:t>
            </a:r>
            <a:r>
              <a:rPr lang="en-GB" dirty="0"/>
              <a:t> </a:t>
            </a:r>
            <a:r>
              <a:rPr lang="en-GB" dirty="0" err="1"/>
              <a:t>við</a:t>
            </a:r>
            <a:r>
              <a:rPr lang="en-GB" dirty="0"/>
              <a:t> </a:t>
            </a:r>
            <a:r>
              <a:rPr lang="en-GB" dirty="0" err="1"/>
              <a:t>að</a:t>
            </a:r>
            <a:r>
              <a:rPr lang="en-GB" dirty="0"/>
              <a:t> </a:t>
            </a:r>
            <a:r>
              <a:rPr lang="en-GB" dirty="0" err="1"/>
              <a:t>þetta</a:t>
            </a:r>
            <a:r>
              <a:rPr lang="en-GB" dirty="0"/>
              <a:t> </a:t>
            </a:r>
            <a:r>
              <a:rPr lang="en-GB" dirty="0" err="1"/>
              <a:t>hafi</a:t>
            </a:r>
            <a:r>
              <a:rPr lang="en-GB" dirty="0"/>
              <a:t> </a:t>
            </a:r>
            <a:r>
              <a:rPr lang="en-GB" dirty="0" err="1"/>
              <a:t>áhrif</a:t>
            </a:r>
            <a:r>
              <a:rPr lang="en-GB" dirty="0"/>
              <a:t> á </a:t>
            </a:r>
            <a:r>
              <a:rPr lang="en-GB" dirty="0" err="1"/>
              <a:t>þjónustuna</a:t>
            </a:r>
            <a:r>
              <a:rPr lang="en-GB" dirty="0"/>
              <a:t>, </a:t>
            </a:r>
            <a:r>
              <a:rPr lang="en-GB" dirty="0" err="1"/>
              <a:t>að</a:t>
            </a:r>
            <a:r>
              <a:rPr lang="en-GB" dirty="0"/>
              <a:t> </a:t>
            </a:r>
            <a:r>
              <a:rPr lang="en-GB" dirty="0" err="1"/>
              <a:t>íhlutun</a:t>
            </a:r>
            <a:r>
              <a:rPr lang="en-GB" dirty="0"/>
              <a:t> </a:t>
            </a:r>
            <a:r>
              <a:rPr lang="en-GB" dirty="0" err="1"/>
              <a:t>fari</a:t>
            </a:r>
            <a:r>
              <a:rPr lang="en-GB" dirty="0"/>
              <a:t> í gang á </a:t>
            </a:r>
            <a:r>
              <a:rPr lang="en-GB" dirty="0" err="1"/>
              <a:t>vegum</a:t>
            </a:r>
            <a:r>
              <a:rPr lang="en-GB" dirty="0"/>
              <a:t> </a:t>
            </a:r>
            <a:r>
              <a:rPr lang="en-GB" dirty="0" err="1"/>
              <a:t>sveitarfélags</a:t>
            </a:r>
            <a:r>
              <a:rPr lang="en-GB" dirty="0"/>
              <a:t> </a:t>
            </a:r>
            <a:r>
              <a:rPr lang="en-GB" dirty="0" err="1"/>
              <a:t>en</a:t>
            </a:r>
            <a:r>
              <a:rPr lang="en-GB" dirty="0"/>
              <a:t> ekki </a:t>
            </a:r>
            <a:r>
              <a:rPr lang="en-GB" dirty="0" err="1"/>
              <a:t>sé</a:t>
            </a:r>
            <a:r>
              <a:rPr lang="en-GB" dirty="0"/>
              <a:t> </a:t>
            </a:r>
            <a:r>
              <a:rPr lang="en-GB" dirty="0" err="1"/>
              <a:t>beðið</a:t>
            </a:r>
            <a:r>
              <a:rPr lang="en-GB" dirty="0"/>
              <a:t> </a:t>
            </a:r>
            <a:r>
              <a:rPr lang="en-GB" dirty="0" err="1"/>
              <a:t>eftir</a:t>
            </a:r>
            <a:r>
              <a:rPr lang="en-GB" dirty="0"/>
              <a:t> GREININGU</a:t>
            </a:r>
            <a:endParaRPr lang="is-IS" dirty="0"/>
          </a:p>
        </p:txBody>
      </p:sp>
      <p:sp>
        <p:nvSpPr>
          <p:cNvPr id="4" name="Slide Number Placeholder 3"/>
          <p:cNvSpPr>
            <a:spLocks noGrp="1"/>
          </p:cNvSpPr>
          <p:nvPr>
            <p:ph type="sldNum" sz="quarter" idx="10"/>
          </p:nvPr>
        </p:nvSpPr>
        <p:spPr/>
        <p:txBody>
          <a:bodyPr/>
          <a:lstStyle/>
          <a:p>
            <a:fld id="{0C35D7BA-6BFE-476E-8521-5FC3514F80CC}" type="slidenum">
              <a:rPr lang="is-IS" smtClean="0"/>
              <a:t>6</a:t>
            </a:fld>
            <a:endParaRPr lang="is-IS"/>
          </a:p>
        </p:txBody>
      </p:sp>
    </p:spTree>
    <p:extLst>
      <p:ext uri="{BB962C8B-B14F-4D97-AF65-F5344CB8AC3E}">
        <p14:creationId xmlns:p14="http://schemas.microsoft.com/office/powerpoint/2010/main" val="2169651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3200" dirty="0" err="1"/>
              <a:t>Lögbundið</a:t>
            </a:r>
            <a:r>
              <a:rPr lang="en-GB" sz="3200" dirty="0"/>
              <a:t> </a:t>
            </a:r>
            <a:r>
              <a:rPr lang="en-GB" sz="3200" dirty="0" err="1"/>
              <a:t>hlutverk</a:t>
            </a:r>
            <a:r>
              <a:rPr lang="en-GB" sz="3200" dirty="0"/>
              <a:t> </a:t>
            </a:r>
            <a:r>
              <a:rPr lang="en-GB" sz="3200" dirty="0" err="1"/>
              <a:t>sveitarfélaganna</a:t>
            </a:r>
            <a:r>
              <a:rPr lang="en-GB" sz="3200" dirty="0"/>
              <a:t> </a:t>
            </a:r>
            <a:r>
              <a:rPr lang="en-GB" sz="3200" dirty="0" err="1"/>
              <a:t>að</a:t>
            </a:r>
            <a:r>
              <a:rPr lang="en-GB" sz="3200" dirty="0"/>
              <a:t> </a:t>
            </a:r>
            <a:r>
              <a:rPr lang="en-GB" sz="3200" dirty="0" err="1"/>
              <a:t>sinna</a:t>
            </a:r>
            <a:r>
              <a:rPr lang="en-GB" sz="3200" dirty="0"/>
              <a:t> </a:t>
            </a:r>
            <a:r>
              <a:rPr lang="en-GB" sz="3200" dirty="0" err="1"/>
              <a:t>snemmtækri</a:t>
            </a:r>
            <a:r>
              <a:rPr lang="en-GB" sz="3200" dirty="0"/>
              <a:t> </a:t>
            </a:r>
            <a:r>
              <a:rPr lang="en-GB" sz="3200" dirty="0" err="1"/>
              <a:t>íhlutun</a:t>
            </a:r>
            <a:r>
              <a:rPr lang="en-GB" sz="3200" dirty="0"/>
              <a:t> </a:t>
            </a:r>
            <a:r>
              <a:rPr lang="en-GB" sz="3200" dirty="0" err="1"/>
              <a:t>samhliða</a:t>
            </a:r>
            <a:r>
              <a:rPr lang="en-GB" sz="3200" dirty="0"/>
              <a:t> </a:t>
            </a:r>
            <a:r>
              <a:rPr lang="en-GB" sz="3200" dirty="0" err="1"/>
              <a:t>frumgreiningu</a:t>
            </a:r>
            <a:endParaRPr lang="en-GB" sz="3200" dirty="0"/>
          </a:p>
          <a:p>
            <a:r>
              <a:rPr lang="en-GB" sz="3200" dirty="0" err="1"/>
              <a:t>Efla</a:t>
            </a:r>
            <a:r>
              <a:rPr lang="en-GB" sz="3200" dirty="0"/>
              <a:t> </a:t>
            </a:r>
            <a:r>
              <a:rPr lang="en-GB" sz="3200" dirty="0" err="1"/>
              <a:t>þarf</a:t>
            </a:r>
            <a:r>
              <a:rPr lang="en-GB" sz="3200" dirty="0"/>
              <a:t> </a:t>
            </a:r>
            <a:r>
              <a:rPr lang="en-GB" sz="3200" dirty="0" err="1"/>
              <a:t>ráðgjafarþjónustu</a:t>
            </a:r>
            <a:r>
              <a:rPr lang="en-GB" sz="3200" dirty="0"/>
              <a:t> GRR, </a:t>
            </a:r>
          </a:p>
          <a:p>
            <a:r>
              <a:rPr lang="is-IS" sz="1200" kern="1200" dirty="0">
                <a:solidFill>
                  <a:schemeClr val="tx1"/>
                </a:solidFill>
                <a:effectLst/>
                <a:latin typeface="+mn-lt"/>
                <a:ea typeface="+mn-ea"/>
                <a:cs typeface="+mn-cs"/>
              </a:rPr>
              <a:t>Ef eitthvað bregður útaf í lífi okkar, þannig að við þurfum að leita okkar aðstoðar sérfræðinga, eru kröfur nútímans að fá skjóta þjónustu, byggða á bestu þekkingu og reynslu hvers tíma. Að fá svör að því marki sem hægt er að gefa þau. Það er því óásættanlegt hve lengi foreldra og börn sem grunur er um að séu einhverf, þurfa að bíða eftir greiningu og annarri þjónustu hjá Greiningar- og ráðgjafarstöð. Að fá aðgang að þeirri þekkingu og reynslu sem starfsfólk stofnunarinnar býr yfir á því sviði og hefur m.a. endurspeglast hér á ráðstefnunni. Ég tala nú ekki um þegar einnig er bið eftir nauðsynlegri íhlutun, hvort sem það er hjá Greiningar- og ráðgjafarstöð eða í nærsamfélagi barnsins. Þessi vandi verður ekki leystur á einni nóttu né af einum aðila eða eftir einni leið. En það er brýnt að hann verði leystur og við höfum hér á ráðstefnunni fengið kynningar á ýmisu sem er að gerast, bæði hjá ríki og sveitarfélögum sem á að leiða til bóta og draga úr hluta af vandanum. </a:t>
            </a:r>
          </a:p>
          <a:p>
            <a:r>
              <a:rPr lang="is-IS" sz="1200" kern="1200" dirty="0">
                <a:solidFill>
                  <a:schemeClr val="tx1"/>
                </a:solidFill>
                <a:effectLst/>
                <a:latin typeface="+mn-lt"/>
                <a:ea typeface="+mn-ea"/>
                <a:cs typeface="+mn-cs"/>
              </a:rPr>
              <a:t>En betur má ef duga skal! Það þarf að búa Greiningar- og ráðgjafastöð betra rekstrarskilyrði og gera henni kleift að sinna hlutverki sínu gagnvart fötluðum börnum og fjölskyldum þeirra á fullnægjandi hátt.</a:t>
            </a:r>
          </a:p>
          <a:p>
            <a:endParaRPr lang="en-GB" sz="3200" dirty="0"/>
          </a:p>
          <a:p>
            <a:endParaRPr lang="en-GB" sz="3200" dirty="0"/>
          </a:p>
          <a:p>
            <a:r>
              <a:rPr lang="en-GB" sz="3200" dirty="0" err="1"/>
              <a:t>Sinna</a:t>
            </a:r>
            <a:r>
              <a:rPr lang="en-GB" sz="3200" dirty="0"/>
              <a:t> </a:t>
            </a:r>
            <a:r>
              <a:rPr lang="en-GB" sz="3200" dirty="0" err="1"/>
              <a:t>betur</a:t>
            </a:r>
            <a:r>
              <a:rPr lang="en-GB" sz="3200" dirty="0"/>
              <a:t> </a:t>
            </a:r>
            <a:r>
              <a:rPr lang="en-GB" sz="3200" dirty="0" err="1"/>
              <a:t>og</a:t>
            </a:r>
            <a:r>
              <a:rPr lang="en-GB" sz="3200" dirty="0"/>
              <a:t> </a:t>
            </a:r>
            <a:r>
              <a:rPr lang="en-GB" sz="3200" dirty="0" err="1"/>
              <a:t>markvissar</a:t>
            </a:r>
            <a:r>
              <a:rPr lang="en-GB" sz="3200" dirty="0"/>
              <a:t> </a:t>
            </a:r>
            <a:r>
              <a:rPr lang="en-GB" sz="3200" dirty="0" err="1"/>
              <a:t>fræðslu</a:t>
            </a:r>
            <a:r>
              <a:rPr lang="en-GB" sz="3200" dirty="0"/>
              <a:t> </a:t>
            </a:r>
            <a:r>
              <a:rPr lang="en-GB" sz="3200" dirty="0" err="1"/>
              <a:t>til</a:t>
            </a:r>
            <a:r>
              <a:rPr lang="en-GB" sz="3200" dirty="0"/>
              <a:t> </a:t>
            </a:r>
            <a:r>
              <a:rPr lang="en-GB" sz="3200" dirty="0" err="1"/>
              <a:t>t.d</a:t>
            </a:r>
            <a:r>
              <a:rPr lang="en-GB" sz="3200" dirty="0"/>
              <a:t>. </a:t>
            </a:r>
            <a:r>
              <a:rPr lang="en-GB" sz="3200" dirty="0" err="1"/>
              <a:t>starfsfólks</a:t>
            </a:r>
            <a:r>
              <a:rPr lang="en-GB" sz="3200" dirty="0"/>
              <a:t> </a:t>
            </a:r>
            <a:r>
              <a:rPr lang="en-GB" sz="3200" dirty="0" err="1"/>
              <a:t>leikskóla</a:t>
            </a:r>
            <a:endParaRPr lang="en-GB" sz="3200" dirty="0"/>
          </a:p>
          <a:p>
            <a:pPr lvl="1"/>
            <a:r>
              <a:rPr lang="en-GB" sz="2600" dirty="0" err="1"/>
              <a:t>Skortur</a:t>
            </a:r>
            <a:r>
              <a:rPr lang="en-GB" sz="2600" dirty="0"/>
              <a:t> á </a:t>
            </a:r>
            <a:r>
              <a:rPr lang="en-GB" sz="2600" dirty="0" err="1"/>
              <a:t>starfsfólki</a:t>
            </a:r>
            <a:r>
              <a:rPr lang="en-GB" sz="2600" dirty="0"/>
              <a:t>/</a:t>
            </a:r>
            <a:r>
              <a:rPr lang="en-GB" sz="2600" dirty="0" err="1"/>
              <a:t>fjármagni</a:t>
            </a:r>
            <a:r>
              <a:rPr lang="en-GB" sz="2600" dirty="0"/>
              <a:t> á GRR</a:t>
            </a:r>
          </a:p>
          <a:p>
            <a:pPr lvl="1"/>
            <a:r>
              <a:rPr lang="en-GB" sz="2600" dirty="0" err="1"/>
              <a:t>Mikil</a:t>
            </a:r>
            <a:r>
              <a:rPr lang="en-GB" sz="2600" dirty="0"/>
              <a:t> </a:t>
            </a:r>
            <a:r>
              <a:rPr lang="en-GB" sz="2600" dirty="0" err="1"/>
              <a:t>velta</a:t>
            </a:r>
            <a:r>
              <a:rPr lang="en-GB" sz="2600" dirty="0"/>
              <a:t> </a:t>
            </a:r>
            <a:r>
              <a:rPr lang="en-GB" sz="2600" dirty="0" err="1"/>
              <a:t>starfsfólks</a:t>
            </a:r>
            <a:r>
              <a:rPr lang="en-GB" sz="2600" dirty="0"/>
              <a:t> í </a:t>
            </a:r>
            <a:r>
              <a:rPr lang="en-GB" sz="2600" dirty="0" err="1"/>
              <a:t>leikskólum</a:t>
            </a:r>
            <a:endParaRPr lang="en-GB" sz="2600" dirty="0"/>
          </a:p>
          <a:p>
            <a:pPr lvl="1"/>
            <a:r>
              <a:rPr lang="en-GB" sz="2600" dirty="0" err="1"/>
              <a:t>Skortur</a:t>
            </a:r>
            <a:r>
              <a:rPr lang="en-GB" sz="2600" dirty="0"/>
              <a:t> á </a:t>
            </a:r>
            <a:r>
              <a:rPr lang="en-GB" sz="2600" dirty="0" err="1"/>
              <a:t>fagmenntuðu</a:t>
            </a:r>
            <a:r>
              <a:rPr lang="en-GB" sz="2600" dirty="0"/>
              <a:t> </a:t>
            </a:r>
            <a:r>
              <a:rPr lang="en-GB" sz="2600" dirty="0" err="1"/>
              <a:t>fólki</a:t>
            </a:r>
            <a:r>
              <a:rPr lang="en-GB" sz="2600" dirty="0"/>
              <a:t> í </a:t>
            </a:r>
            <a:r>
              <a:rPr lang="en-GB" sz="2600" dirty="0" err="1"/>
              <a:t>leikskólum</a:t>
            </a:r>
            <a:endParaRPr lang="is-IS" dirty="0"/>
          </a:p>
        </p:txBody>
      </p:sp>
      <p:sp>
        <p:nvSpPr>
          <p:cNvPr id="4" name="Slide Number Placeholder 3"/>
          <p:cNvSpPr>
            <a:spLocks noGrp="1"/>
          </p:cNvSpPr>
          <p:nvPr>
            <p:ph type="sldNum" sz="quarter" idx="10"/>
          </p:nvPr>
        </p:nvSpPr>
        <p:spPr/>
        <p:txBody>
          <a:bodyPr/>
          <a:lstStyle/>
          <a:p>
            <a:fld id="{BB0EA4DB-6EE0-4348-83F3-35A80391448F}" type="slidenum">
              <a:rPr lang="is-IS" smtClean="0"/>
              <a:t>7</a:t>
            </a:fld>
            <a:endParaRPr lang="is-IS"/>
          </a:p>
        </p:txBody>
      </p:sp>
    </p:spTree>
    <p:extLst>
      <p:ext uri="{BB962C8B-B14F-4D97-AF65-F5344CB8AC3E}">
        <p14:creationId xmlns:p14="http://schemas.microsoft.com/office/powerpoint/2010/main" val="117527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Í </a:t>
            </a:r>
            <a:r>
              <a:rPr lang="en-GB" dirty="0" err="1"/>
              <a:t>nýju</a:t>
            </a:r>
            <a:r>
              <a:rPr lang="en-GB" dirty="0"/>
              <a:t> </a:t>
            </a:r>
            <a:r>
              <a:rPr lang="en-GB" dirty="0" err="1"/>
              <a:t>lögunum</a:t>
            </a:r>
            <a:r>
              <a:rPr lang="en-GB" dirty="0"/>
              <a:t> um </a:t>
            </a:r>
            <a:r>
              <a:rPr lang="en-GB" dirty="0" err="1"/>
              <a:t>þjónustu</a:t>
            </a:r>
            <a:r>
              <a:rPr lang="en-GB" dirty="0"/>
              <a:t> </a:t>
            </a:r>
            <a:r>
              <a:rPr lang="en-GB" dirty="0" err="1"/>
              <a:t>við</a:t>
            </a:r>
            <a:r>
              <a:rPr lang="en-GB" dirty="0"/>
              <a:t> </a:t>
            </a:r>
            <a:r>
              <a:rPr lang="en-GB" dirty="0" err="1"/>
              <a:t>fatlað</a:t>
            </a:r>
            <a:r>
              <a:rPr lang="en-GB" dirty="0"/>
              <a:t> folk </a:t>
            </a:r>
            <a:r>
              <a:rPr lang="en-GB" dirty="0" err="1"/>
              <a:t>með</a:t>
            </a:r>
            <a:r>
              <a:rPr lang="en-GB" dirty="0"/>
              <a:t> </a:t>
            </a:r>
            <a:r>
              <a:rPr lang="en-GB" dirty="0" err="1"/>
              <a:t>langvarandi</a:t>
            </a:r>
            <a:r>
              <a:rPr lang="en-GB" dirty="0"/>
              <a:t> </a:t>
            </a:r>
            <a:r>
              <a:rPr lang="en-GB" dirty="0" err="1"/>
              <a:t>stuðningsþarfir</a:t>
            </a:r>
            <a:r>
              <a:rPr lang="en-GB" dirty="0"/>
              <a:t> </a:t>
            </a:r>
            <a:r>
              <a:rPr lang="en-GB" dirty="0" err="1"/>
              <a:t>kemur</a:t>
            </a:r>
            <a:r>
              <a:rPr lang="en-GB" dirty="0"/>
              <a:t> </a:t>
            </a:r>
            <a:r>
              <a:rPr lang="en-GB" dirty="0" err="1"/>
              <a:t>fram</a:t>
            </a:r>
            <a:r>
              <a:rPr lang="en-GB" dirty="0"/>
              <a:t> </a:t>
            </a:r>
            <a:r>
              <a:rPr lang="en-GB" dirty="0" err="1"/>
              <a:t>að</a:t>
            </a:r>
            <a:r>
              <a:rPr lang="en-GB" dirty="0"/>
              <a:t> </a:t>
            </a:r>
            <a:r>
              <a:rPr lang="en-GB" dirty="0" err="1"/>
              <a:t>þjónustuaðilar</a:t>
            </a:r>
            <a:r>
              <a:rPr lang="en-GB" dirty="0"/>
              <a:t> </a:t>
            </a:r>
            <a:r>
              <a:rPr lang="en-GB" dirty="0" err="1"/>
              <a:t>eiga</a:t>
            </a:r>
            <a:r>
              <a:rPr lang="en-GB" dirty="0"/>
              <a:t> </a:t>
            </a:r>
            <a:r>
              <a:rPr lang="en-GB" dirty="0" err="1"/>
              <a:t>að</a:t>
            </a:r>
            <a:r>
              <a:rPr lang="en-GB" dirty="0"/>
              <a:t> </a:t>
            </a:r>
            <a:r>
              <a:rPr lang="en-GB" dirty="0" err="1"/>
              <a:t>mynda</a:t>
            </a:r>
            <a:r>
              <a:rPr lang="en-GB" dirty="0"/>
              <a:t> </a:t>
            </a:r>
            <a:r>
              <a:rPr lang="en-GB" dirty="0" err="1"/>
              <a:t>þverfaglegt</a:t>
            </a:r>
            <a:r>
              <a:rPr lang="en-GB" dirty="0"/>
              <a:t> </a:t>
            </a:r>
            <a:r>
              <a:rPr lang="en-GB" dirty="0" err="1"/>
              <a:t>þjonustuteymi</a:t>
            </a:r>
            <a:r>
              <a:rPr lang="en-GB" dirty="0"/>
              <a:t> </a:t>
            </a:r>
            <a:r>
              <a:rPr lang="en-GB" dirty="0" err="1"/>
              <a:t>undir</a:t>
            </a:r>
            <a:r>
              <a:rPr lang="en-GB" dirty="0"/>
              <a:t> </a:t>
            </a:r>
            <a:r>
              <a:rPr lang="en-GB" dirty="0" err="1"/>
              <a:t>forystu</a:t>
            </a:r>
            <a:r>
              <a:rPr lang="en-GB" dirty="0"/>
              <a:t> </a:t>
            </a:r>
            <a:r>
              <a:rPr lang="en-GB" dirty="0" err="1"/>
              <a:t>félagsþjónustu</a:t>
            </a:r>
            <a:r>
              <a:rPr lang="en-GB" dirty="0"/>
              <a:t> </a:t>
            </a:r>
            <a:r>
              <a:rPr lang="en-GB" dirty="0" err="1"/>
              <a:t>eða</a:t>
            </a:r>
            <a:r>
              <a:rPr lang="en-GB" dirty="0"/>
              <a:t> </a:t>
            </a:r>
            <a:r>
              <a:rPr lang="en-GB" dirty="0" err="1"/>
              <a:t>skóla</a:t>
            </a:r>
            <a:r>
              <a:rPr lang="en-GB" dirty="0"/>
              <a:t> </a:t>
            </a:r>
            <a:r>
              <a:rPr lang="en-GB" dirty="0" err="1"/>
              <a:t>sem</a:t>
            </a:r>
            <a:r>
              <a:rPr lang="en-GB" dirty="0"/>
              <a:t> </a:t>
            </a:r>
            <a:r>
              <a:rPr lang="en-GB" dirty="0" err="1"/>
              <a:t>hefur</a:t>
            </a:r>
            <a:r>
              <a:rPr lang="en-GB" dirty="0"/>
              <a:t> </a:t>
            </a:r>
            <a:r>
              <a:rPr lang="en-GB" dirty="0" err="1"/>
              <a:t>það</a:t>
            </a:r>
            <a:r>
              <a:rPr lang="en-GB" dirty="0"/>
              <a:t> </a:t>
            </a:r>
            <a:r>
              <a:rPr lang="en-GB" dirty="0" err="1"/>
              <a:t>hlutverk</a:t>
            </a:r>
            <a:r>
              <a:rPr lang="en-GB" dirty="0"/>
              <a:t> </a:t>
            </a:r>
            <a:r>
              <a:rPr lang="en-GB" dirty="0" err="1"/>
              <a:t>að</a:t>
            </a:r>
            <a:r>
              <a:rPr lang="en-GB" dirty="0"/>
              <a:t> </a:t>
            </a:r>
            <a:r>
              <a:rPr lang="en-GB" dirty="0" err="1"/>
              <a:t>útfæra</a:t>
            </a:r>
            <a:r>
              <a:rPr lang="en-GB" dirty="0"/>
              <a:t> </a:t>
            </a:r>
            <a:r>
              <a:rPr lang="en-GB" dirty="0" err="1"/>
              <a:t>þjónustu</a:t>
            </a:r>
            <a:r>
              <a:rPr lang="en-GB" dirty="0"/>
              <a:t> </a:t>
            </a:r>
            <a:r>
              <a:rPr lang="en-GB" dirty="0" err="1"/>
              <a:t>við</a:t>
            </a:r>
            <a:r>
              <a:rPr lang="en-GB" dirty="0"/>
              <a:t> </a:t>
            </a:r>
            <a:r>
              <a:rPr lang="en-GB" dirty="0" err="1"/>
              <a:t>barnið</a:t>
            </a:r>
            <a:r>
              <a:rPr lang="en-GB" dirty="0"/>
              <a:t>, </a:t>
            </a:r>
            <a:r>
              <a:rPr lang="en-GB" dirty="0" err="1"/>
              <a:t>hafa</a:t>
            </a:r>
            <a:r>
              <a:rPr lang="en-GB" dirty="0"/>
              <a:t> </a:t>
            </a:r>
            <a:r>
              <a:rPr lang="en-GB" dirty="0" err="1"/>
              <a:t>samráð</a:t>
            </a:r>
            <a:r>
              <a:rPr lang="en-GB" dirty="0"/>
              <a:t> um </a:t>
            </a:r>
            <a:r>
              <a:rPr lang="en-GB" dirty="0" err="1"/>
              <a:t>þjo´nustuna</a:t>
            </a:r>
            <a:r>
              <a:rPr lang="en-GB" dirty="0"/>
              <a:t> </a:t>
            </a:r>
            <a:r>
              <a:rPr lang="en-GB" dirty="0" err="1"/>
              <a:t>og</a:t>
            </a:r>
            <a:r>
              <a:rPr lang="en-GB" dirty="0"/>
              <a:t> </a:t>
            </a:r>
            <a:r>
              <a:rPr lang="en-GB" dirty="0" err="1"/>
              <a:t>tryggja</a:t>
            </a:r>
            <a:r>
              <a:rPr lang="en-GB" dirty="0"/>
              <a:t> </a:t>
            </a:r>
            <a:r>
              <a:rPr lang="en-GB" dirty="0" err="1"/>
              <a:t>samefllu</a:t>
            </a:r>
            <a:r>
              <a:rPr lang="en-GB" dirty="0"/>
              <a:t> </a:t>
            </a:r>
            <a:r>
              <a:rPr lang="en-GB" dirty="0" err="1"/>
              <a:t>og</a:t>
            </a:r>
            <a:r>
              <a:rPr lang="en-GB" dirty="0"/>
              <a:t> </a:t>
            </a:r>
            <a:r>
              <a:rPr lang="en-GB" dirty="0" err="1"/>
              <a:t>gæði</a:t>
            </a:r>
            <a:r>
              <a:rPr lang="en-GB" dirty="0"/>
              <a:t> </a:t>
            </a:r>
            <a:r>
              <a:rPr lang="en-GB" dirty="0" err="1"/>
              <a:t>hennar</a:t>
            </a:r>
            <a:endParaRPr lang="en-GB" dirty="0"/>
          </a:p>
          <a:p>
            <a:endParaRPr lang="en-GB" dirty="0"/>
          </a:p>
          <a:p>
            <a:r>
              <a:rPr lang="en-GB" dirty="0" err="1"/>
              <a:t>Mikilvægi</a:t>
            </a:r>
            <a:r>
              <a:rPr lang="en-GB" dirty="0"/>
              <a:t> </a:t>
            </a:r>
            <a:r>
              <a:rPr lang="en-GB" dirty="0" err="1"/>
              <a:t>þverfaglegs</a:t>
            </a:r>
            <a:r>
              <a:rPr lang="en-GB" dirty="0"/>
              <a:t> </a:t>
            </a:r>
            <a:r>
              <a:rPr lang="en-GB" dirty="0" err="1"/>
              <a:t>samstarfs</a:t>
            </a:r>
            <a:r>
              <a:rPr lang="en-GB" dirty="0"/>
              <a:t>, </a:t>
            </a:r>
            <a:r>
              <a:rPr lang="en-GB" dirty="0" err="1"/>
              <a:t>rúmlega</a:t>
            </a:r>
            <a:r>
              <a:rPr lang="en-GB" dirty="0"/>
              <a:t> 500 manna </a:t>
            </a:r>
            <a:r>
              <a:rPr lang="en-GB" dirty="0" err="1"/>
              <a:t>ráðstefna</a:t>
            </a:r>
            <a:r>
              <a:rPr lang="en-GB" dirty="0"/>
              <a:t> á </a:t>
            </a:r>
            <a:r>
              <a:rPr lang="en-GB" dirty="0" err="1"/>
              <a:t>vegum</a:t>
            </a:r>
            <a:r>
              <a:rPr lang="en-GB" dirty="0"/>
              <a:t> GRR </a:t>
            </a:r>
            <a:r>
              <a:rPr lang="en-GB" dirty="0" err="1"/>
              <a:t>nýafstaðin</a:t>
            </a:r>
            <a:r>
              <a:rPr lang="en-GB" dirty="0"/>
              <a:t> </a:t>
            </a:r>
            <a:r>
              <a:rPr lang="en-GB" dirty="0" err="1"/>
              <a:t>þar</a:t>
            </a:r>
            <a:r>
              <a:rPr lang="en-GB" dirty="0"/>
              <a:t> </a:t>
            </a:r>
            <a:r>
              <a:rPr lang="en-GB" dirty="0" err="1"/>
              <a:t>sem</a:t>
            </a:r>
            <a:r>
              <a:rPr lang="en-GB" dirty="0"/>
              <a:t> </a:t>
            </a:r>
            <a:r>
              <a:rPr lang="en-GB" dirty="0" err="1"/>
              <a:t>þetta</a:t>
            </a:r>
            <a:r>
              <a:rPr lang="en-GB" dirty="0"/>
              <a:t> </a:t>
            </a:r>
            <a:r>
              <a:rPr lang="en-GB" dirty="0" err="1"/>
              <a:t>atriði</a:t>
            </a:r>
            <a:r>
              <a:rPr lang="en-GB" dirty="0"/>
              <a:t> </a:t>
            </a:r>
            <a:r>
              <a:rPr lang="en-GB" dirty="0" err="1"/>
              <a:t>kom</a:t>
            </a:r>
            <a:r>
              <a:rPr lang="en-GB" dirty="0"/>
              <a:t> </a:t>
            </a:r>
            <a:r>
              <a:rPr lang="en-GB" dirty="0" err="1"/>
              <a:t>fram</a:t>
            </a:r>
            <a:r>
              <a:rPr lang="en-GB" dirty="0"/>
              <a:t> </a:t>
            </a:r>
            <a:endParaRPr lang="is-IS" dirty="0"/>
          </a:p>
        </p:txBody>
      </p:sp>
      <p:sp>
        <p:nvSpPr>
          <p:cNvPr id="4" name="Slide Number Placeholder 3"/>
          <p:cNvSpPr>
            <a:spLocks noGrp="1"/>
          </p:cNvSpPr>
          <p:nvPr>
            <p:ph type="sldNum" sz="quarter" idx="10"/>
          </p:nvPr>
        </p:nvSpPr>
        <p:spPr/>
        <p:txBody>
          <a:bodyPr/>
          <a:lstStyle/>
          <a:p>
            <a:fld id="{0C35D7BA-6BFE-476E-8521-5FC3514F80CC}" type="slidenum">
              <a:rPr lang="is-IS" smtClean="0"/>
              <a:t>8</a:t>
            </a:fld>
            <a:endParaRPr lang="is-IS"/>
          </a:p>
        </p:txBody>
      </p:sp>
    </p:spTree>
    <p:extLst>
      <p:ext uri="{BB962C8B-B14F-4D97-AF65-F5344CB8AC3E}">
        <p14:creationId xmlns:p14="http://schemas.microsoft.com/office/powerpoint/2010/main" val="1079575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fld id="{BB0EA4DB-6EE0-4348-83F3-35A80391448F}" type="slidenum">
              <a:rPr lang="is-IS" smtClean="0"/>
              <a:t>9</a:t>
            </a:fld>
            <a:endParaRPr lang="is-IS"/>
          </a:p>
        </p:txBody>
      </p:sp>
    </p:spTree>
    <p:extLst>
      <p:ext uri="{BB962C8B-B14F-4D97-AF65-F5344CB8AC3E}">
        <p14:creationId xmlns:p14="http://schemas.microsoft.com/office/powerpoint/2010/main" val="7590050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grr_ppt09_footer.jpg"/>
          <p:cNvPicPr>
            <a:picLocks noChangeAspect="1"/>
          </p:cNvPicPr>
          <p:nvPr/>
        </p:nvPicPr>
        <p:blipFill>
          <a:blip r:embed="rId2" cstate="print"/>
          <a:srcRect b="25339"/>
          <a:stretch>
            <a:fillRect/>
          </a:stretch>
        </p:blipFill>
        <p:spPr bwMode="auto">
          <a:xfrm>
            <a:off x="0" y="6280150"/>
            <a:ext cx="12225867" cy="577850"/>
          </a:xfrm>
          <a:prstGeom prst="rect">
            <a:avLst/>
          </a:prstGeom>
          <a:noFill/>
          <a:ln w="9525">
            <a:noFill/>
            <a:miter lim="800000"/>
            <a:headEnd/>
            <a:tailEnd/>
          </a:ln>
        </p:spPr>
      </p:pic>
      <p:pic>
        <p:nvPicPr>
          <p:cNvPr id="5" name="Picture 4" descr="Mynd 8.JPG"/>
          <p:cNvPicPr>
            <a:picLocks noChangeAspect="1"/>
          </p:cNvPicPr>
          <p:nvPr/>
        </p:nvPicPr>
        <p:blipFill>
          <a:blip r:embed="rId3" cstate="print"/>
          <a:srcRect l="3693" t="13384" r="5347"/>
          <a:stretch>
            <a:fillRect/>
          </a:stretch>
        </p:blipFill>
        <p:spPr>
          <a:xfrm>
            <a:off x="8096251" y="142876"/>
            <a:ext cx="3848100" cy="1800225"/>
          </a:xfrm>
          <a:prstGeom prst="rect">
            <a:avLst/>
          </a:prstGeom>
          <a:ln>
            <a:noFill/>
          </a:ln>
          <a:effectLst>
            <a:outerShdw blurRad="190500" algn="tl" rotWithShape="0">
              <a:srgbClr val="000000">
                <a:alpha val="70000"/>
              </a:srgbClr>
            </a:outerShdw>
          </a:effectLst>
        </p:spPr>
      </p:pic>
      <p:pic>
        <p:nvPicPr>
          <p:cNvPr id="6" name="Picture 9" descr="LOGO_GRR.JPG"/>
          <p:cNvPicPr>
            <a:picLocks noChangeAspect="1"/>
          </p:cNvPicPr>
          <p:nvPr/>
        </p:nvPicPr>
        <p:blipFill>
          <a:blip r:embed="rId4" cstate="print"/>
          <a:srcRect/>
          <a:stretch>
            <a:fillRect/>
          </a:stretch>
        </p:blipFill>
        <p:spPr bwMode="auto">
          <a:xfrm>
            <a:off x="666751" y="500063"/>
            <a:ext cx="3685116" cy="1071562"/>
          </a:xfrm>
          <a:prstGeom prst="rect">
            <a:avLst/>
          </a:prstGeom>
          <a:noFill/>
          <a:ln w="9525">
            <a:noFill/>
            <a:miter lim="800000"/>
            <a:headEnd/>
            <a:tailEnd/>
          </a:ln>
        </p:spPr>
      </p:pic>
      <p:sp>
        <p:nvSpPr>
          <p:cNvPr id="3074" name="Rectangle 2"/>
          <p:cNvSpPr>
            <a:spLocks noGrp="1" noChangeArrowheads="1"/>
          </p:cNvSpPr>
          <p:nvPr>
            <p:ph type="ctrTitle"/>
          </p:nvPr>
        </p:nvSpPr>
        <p:spPr>
          <a:xfrm>
            <a:off x="857213" y="2357430"/>
            <a:ext cx="10668000" cy="1143000"/>
          </a:xfrm>
        </p:spPr>
        <p:txBody>
          <a:bodyPr/>
          <a:lstStyle>
            <a:lvl1pPr algn="ctr">
              <a:defRPr b="1"/>
            </a:lvl1pPr>
          </a:lstStyle>
          <a:p>
            <a:r>
              <a:rPr lang="en-US"/>
              <a:t>Click to edit Master title style</a:t>
            </a:r>
            <a:endParaRPr lang="en-US" dirty="0"/>
          </a:p>
        </p:txBody>
      </p:sp>
      <p:sp>
        <p:nvSpPr>
          <p:cNvPr id="3075" name="Rectangle 3"/>
          <p:cNvSpPr>
            <a:spLocks noGrp="1" noChangeArrowheads="1"/>
          </p:cNvSpPr>
          <p:nvPr>
            <p:ph type="subTitle" idx="1"/>
          </p:nvPr>
        </p:nvSpPr>
        <p:spPr>
          <a:xfrm>
            <a:off x="812800" y="4343400"/>
            <a:ext cx="10668000" cy="1600200"/>
          </a:xfrm>
        </p:spPr>
        <p:txBody>
          <a:bodyPr/>
          <a:lstStyle>
            <a:lvl1pPr marL="0" indent="0" algn="ctr">
              <a:buFont typeface="Times" pitchFamily="-8" charset="0"/>
              <a:buNone/>
              <a:defRPr>
                <a:solidFill>
                  <a:srgbClr val="003064"/>
                </a:solidFill>
              </a:defRPr>
            </a:lvl1pPr>
          </a:lstStyle>
          <a:p>
            <a:r>
              <a:rPr lang="en-US"/>
              <a:t>Click to edit Master subtitle style</a:t>
            </a:r>
            <a:endParaRPr lang="en-US" dirty="0"/>
          </a:p>
        </p:txBody>
      </p:sp>
    </p:spTree>
    <p:extLst>
      <p:ext uri="{BB962C8B-B14F-4D97-AF65-F5344CB8AC3E}">
        <p14:creationId xmlns:p14="http://schemas.microsoft.com/office/powerpoint/2010/main" val="321055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8280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99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108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105668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3314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26978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53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2757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94622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788262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grr_ppt09_footer.jpg"/>
          <p:cNvPicPr>
            <a:picLocks noChangeAspect="1"/>
          </p:cNvPicPr>
          <p:nvPr/>
        </p:nvPicPr>
        <p:blipFill>
          <a:blip r:embed="rId13" cstate="print"/>
          <a:srcRect b="25339"/>
          <a:stretch>
            <a:fillRect/>
          </a:stretch>
        </p:blipFill>
        <p:spPr bwMode="auto">
          <a:xfrm>
            <a:off x="0" y="6280150"/>
            <a:ext cx="12225867" cy="5778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6" descr="logo_grr_hvit.wmf"/>
          <p:cNvPicPr>
            <a:picLocks noChangeAspect="1"/>
          </p:cNvPicPr>
          <p:nvPr/>
        </p:nvPicPr>
        <p:blipFill>
          <a:blip r:embed="rId14" cstate="print"/>
          <a:srcRect/>
          <a:stretch>
            <a:fillRect/>
          </a:stretch>
        </p:blipFill>
        <p:spPr bwMode="auto">
          <a:xfrm>
            <a:off x="11252201" y="6532564"/>
            <a:ext cx="495300" cy="287337"/>
          </a:xfrm>
          <a:prstGeom prst="rect">
            <a:avLst/>
          </a:prstGeom>
          <a:noFill/>
          <a:ln w="9525">
            <a:noFill/>
            <a:miter lim="800000"/>
            <a:headEnd/>
            <a:tailEnd/>
          </a:ln>
        </p:spPr>
      </p:pic>
    </p:spTree>
    <p:extLst>
      <p:ext uri="{BB962C8B-B14F-4D97-AF65-F5344CB8AC3E}">
        <p14:creationId xmlns:p14="http://schemas.microsoft.com/office/powerpoint/2010/main" val="3177154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b="1">
          <a:solidFill>
            <a:srgbClr val="003064"/>
          </a:solidFill>
          <a:latin typeface="Calibri" pitchFamily="34" charset="0"/>
          <a:ea typeface="+mj-ea"/>
          <a:cs typeface="+mj-cs"/>
        </a:defRPr>
      </a:lvl1pPr>
      <a:lvl2pPr algn="l" rtl="0" eaLnBrk="1" fontAlgn="base" hangingPunct="1">
        <a:spcBef>
          <a:spcPct val="0"/>
        </a:spcBef>
        <a:spcAft>
          <a:spcPct val="0"/>
        </a:spcAft>
        <a:defRPr sz="4000" b="1">
          <a:solidFill>
            <a:srgbClr val="003064"/>
          </a:solidFill>
          <a:latin typeface="Calibri" pitchFamily="34" charset="0"/>
          <a:ea typeface="ＭＳ Ｐゴシック" pitchFamily="4" charset="-128"/>
          <a:cs typeface="ＭＳ Ｐゴシック" pitchFamily="4" charset="-128"/>
        </a:defRPr>
      </a:lvl2pPr>
      <a:lvl3pPr algn="l" rtl="0" eaLnBrk="1" fontAlgn="base" hangingPunct="1">
        <a:spcBef>
          <a:spcPct val="0"/>
        </a:spcBef>
        <a:spcAft>
          <a:spcPct val="0"/>
        </a:spcAft>
        <a:defRPr sz="4000" b="1">
          <a:solidFill>
            <a:srgbClr val="003064"/>
          </a:solidFill>
          <a:latin typeface="Calibri" pitchFamily="34" charset="0"/>
          <a:ea typeface="ＭＳ Ｐゴシック" pitchFamily="4" charset="-128"/>
          <a:cs typeface="ＭＳ Ｐゴシック" pitchFamily="4" charset="-128"/>
        </a:defRPr>
      </a:lvl3pPr>
      <a:lvl4pPr algn="l" rtl="0" eaLnBrk="1" fontAlgn="base" hangingPunct="1">
        <a:spcBef>
          <a:spcPct val="0"/>
        </a:spcBef>
        <a:spcAft>
          <a:spcPct val="0"/>
        </a:spcAft>
        <a:defRPr sz="4000" b="1">
          <a:solidFill>
            <a:srgbClr val="003064"/>
          </a:solidFill>
          <a:latin typeface="Calibri" pitchFamily="34" charset="0"/>
          <a:ea typeface="ＭＳ Ｐゴシック" pitchFamily="4" charset="-128"/>
          <a:cs typeface="ＭＳ Ｐゴシック" pitchFamily="4" charset="-128"/>
        </a:defRPr>
      </a:lvl4pPr>
      <a:lvl5pPr algn="l" rtl="0" eaLnBrk="1" fontAlgn="base" hangingPunct="1">
        <a:spcBef>
          <a:spcPct val="0"/>
        </a:spcBef>
        <a:spcAft>
          <a:spcPct val="0"/>
        </a:spcAft>
        <a:defRPr sz="4000" b="1">
          <a:solidFill>
            <a:srgbClr val="003064"/>
          </a:solidFill>
          <a:latin typeface="Calibri" pitchFamily="34" charset="0"/>
          <a:ea typeface="ＭＳ Ｐゴシック" pitchFamily="4" charset="-128"/>
          <a:cs typeface="ＭＳ Ｐゴシック" pitchFamily="4" charset="-128"/>
        </a:defRPr>
      </a:lvl5pPr>
      <a:lvl6pPr marL="4572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6pPr>
      <a:lvl7pPr marL="9144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7pPr>
      <a:lvl8pPr marL="13716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8pPr>
      <a:lvl9pPr marL="18288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9pPr>
    </p:titleStyle>
    <p:bodyStyle>
      <a:lvl1pPr marL="342900" indent="-342900" algn="l" rtl="0" eaLnBrk="1" fontAlgn="base" hangingPunct="1">
        <a:spcBef>
          <a:spcPct val="20000"/>
        </a:spcBef>
        <a:spcAft>
          <a:spcPct val="0"/>
        </a:spcAft>
        <a:buClr>
          <a:srgbClr val="003064"/>
        </a:buClr>
        <a:buFont typeface="Times" pitchFamily="18" charset="0"/>
        <a:buChar char="•"/>
        <a:defRPr sz="3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003064"/>
        </a:buClr>
        <a:buFont typeface="Times" pitchFamily="18" charset="0"/>
        <a:buChar char="•"/>
        <a:defRPr sz="3200">
          <a:solidFill>
            <a:schemeClr val="tx1"/>
          </a:solidFill>
          <a:latin typeface="Calibri" pitchFamily="34" charset="0"/>
          <a:ea typeface="+mn-ea"/>
          <a:cs typeface="+mn-cs"/>
        </a:defRPr>
      </a:lvl2pPr>
      <a:lvl3pPr marL="1143000" indent="-228600" algn="l" rtl="0" eaLnBrk="1" fontAlgn="base" hangingPunct="1">
        <a:spcBef>
          <a:spcPct val="20000"/>
        </a:spcBef>
        <a:spcAft>
          <a:spcPct val="0"/>
        </a:spcAft>
        <a:buClr>
          <a:srgbClr val="003064"/>
        </a:buClr>
        <a:buFont typeface="Times" pitchFamily="18" charset="0"/>
        <a:buChar char="•"/>
        <a:defRPr sz="2800">
          <a:solidFill>
            <a:schemeClr val="tx1"/>
          </a:solidFill>
          <a:latin typeface="Calibri" pitchFamily="34" charset="0"/>
          <a:ea typeface="+mn-ea"/>
          <a:cs typeface="+mn-cs"/>
        </a:defRPr>
      </a:lvl3pPr>
      <a:lvl4pPr marL="1600200" indent="-228600" algn="l" rtl="0" eaLnBrk="1" fontAlgn="base" hangingPunct="1">
        <a:spcBef>
          <a:spcPct val="20000"/>
        </a:spcBef>
        <a:spcAft>
          <a:spcPct val="0"/>
        </a:spcAft>
        <a:buClr>
          <a:srgbClr val="003064"/>
        </a:buClr>
        <a:buFont typeface="Times" pitchFamily="18" charset="0"/>
        <a:buChar char="•"/>
        <a:defRPr sz="2400">
          <a:solidFill>
            <a:schemeClr val="tx1"/>
          </a:solidFill>
          <a:latin typeface="Calibri" pitchFamily="34" charset="0"/>
          <a:ea typeface="+mn-ea"/>
          <a:cs typeface="+mn-cs"/>
        </a:defRPr>
      </a:lvl4pPr>
      <a:lvl5pPr marL="2057400" indent="-228600" algn="l" rtl="0" eaLnBrk="1" fontAlgn="base" hangingPunct="1">
        <a:spcBef>
          <a:spcPct val="20000"/>
        </a:spcBef>
        <a:spcAft>
          <a:spcPct val="0"/>
        </a:spcAft>
        <a:buClr>
          <a:srgbClr val="003064"/>
        </a:buClr>
        <a:buFont typeface="Times" pitchFamily="18" charset="0"/>
        <a:buChar char="•"/>
        <a:defRPr sz="2400">
          <a:solidFill>
            <a:schemeClr val="tx1"/>
          </a:solidFill>
          <a:latin typeface="Calibri" pitchFamily="34" charset="0"/>
          <a:ea typeface="+mn-ea"/>
          <a:cs typeface="+mn-cs"/>
        </a:defRPr>
      </a:lvl5pPr>
      <a:lvl6pPr marL="2514600" indent="-228600" algn="l" rtl="0" eaLnBrk="1" fontAlgn="base" hangingPunct="1">
        <a:spcBef>
          <a:spcPct val="20000"/>
        </a:spcBef>
        <a:spcAft>
          <a:spcPct val="0"/>
        </a:spcAft>
        <a:buClr>
          <a:srgbClr val="003064"/>
        </a:buClr>
        <a:buFont typeface="Times" pitchFamily="-8" charset="0"/>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lr>
          <a:srgbClr val="003064"/>
        </a:buClr>
        <a:buFont typeface="Times" pitchFamily="-8" charset="0"/>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lr>
          <a:srgbClr val="003064"/>
        </a:buClr>
        <a:buFont typeface="Times" pitchFamily="-8" charset="0"/>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lr>
          <a:srgbClr val="003064"/>
        </a:buClr>
        <a:buFont typeface="Times" pitchFamily="-8" charset="0"/>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eykjavik.is/allir-med"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74A23-2710-4138-BEB1-2515852EF61D}"/>
              </a:ext>
            </a:extLst>
          </p:cNvPr>
          <p:cNvSpPr>
            <a:spLocks noGrp="1"/>
          </p:cNvSpPr>
          <p:nvPr>
            <p:ph type="ctrTitle"/>
          </p:nvPr>
        </p:nvSpPr>
        <p:spPr/>
        <p:txBody>
          <a:bodyPr/>
          <a:lstStyle/>
          <a:p>
            <a:r>
              <a:rPr lang="en-GB" dirty="0" err="1"/>
              <a:t>Snemmtæk</a:t>
            </a:r>
            <a:r>
              <a:rPr lang="en-GB" dirty="0"/>
              <a:t> </a:t>
            </a:r>
            <a:r>
              <a:rPr lang="en-GB" dirty="0" err="1"/>
              <a:t>íhlutun</a:t>
            </a:r>
            <a:endParaRPr lang="is-IS" dirty="0"/>
          </a:p>
        </p:txBody>
      </p:sp>
      <p:sp>
        <p:nvSpPr>
          <p:cNvPr id="3" name="Subtitle 2">
            <a:extLst>
              <a:ext uri="{FF2B5EF4-FFF2-40B4-BE49-F238E27FC236}">
                <a16:creationId xmlns:a16="http://schemas.microsoft.com/office/drawing/2014/main" id="{649A2203-5178-4D8D-AD35-CEBD6FC1CF0E}"/>
              </a:ext>
            </a:extLst>
          </p:cNvPr>
          <p:cNvSpPr>
            <a:spLocks noGrp="1"/>
          </p:cNvSpPr>
          <p:nvPr>
            <p:ph type="subTitle" idx="1"/>
          </p:nvPr>
        </p:nvSpPr>
        <p:spPr/>
        <p:txBody>
          <a:bodyPr/>
          <a:lstStyle/>
          <a:p>
            <a:r>
              <a:rPr lang="en-GB" dirty="0"/>
              <a:t>Solveig Sigurðardóttir </a:t>
            </a:r>
            <a:r>
              <a:rPr lang="en-GB" dirty="0" err="1"/>
              <a:t>læknir</a:t>
            </a:r>
            <a:r>
              <a:rPr lang="en-GB" dirty="0"/>
              <a:t>, PhD</a:t>
            </a:r>
          </a:p>
          <a:p>
            <a:r>
              <a:rPr lang="en-GB" dirty="0" err="1"/>
              <a:t>Greiningar</a:t>
            </a:r>
            <a:r>
              <a:rPr lang="en-GB" dirty="0"/>
              <a:t>- </a:t>
            </a:r>
            <a:r>
              <a:rPr lang="en-GB" dirty="0" err="1"/>
              <a:t>og</a:t>
            </a:r>
            <a:r>
              <a:rPr lang="en-GB" dirty="0"/>
              <a:t> </a:t>
            </a:r>
            <a:r>
              <a:rPr lang="en-GB" dirty="0" err="1"/>
              <a:t>ráðgjafarstöð</a:t>
            </a:r>
            <a:r>
              <a:rPr lang="en-GB" dirty="0"/>
              <a:t> </a:t>
            </a:r>
            <a:r>
              <a:rPr lang="en-GB" dirty="0" err="1"/>
              <a:t>ríkisins</a:t>
            </a:r>
            <a:endParaRPr lang="is-IS" dirty="0"/>
          </a:p>
        </p:txBody>
      </p:sp>
    </p:spTree>
    <p:extLst>
      <p:ext uri="{BB962C8B-B14F-4D97-AF65-F5344CB8AC3E}">
        <p14:creationId xmlns:p14="http://schemas.microsoft.com/office/powerpoint/2010/main" val="48553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0075A-D42E-41AE-B053-9F14B6E031C2}"/>
              </a:ext>
            </a:extLst>
          </p:cNvPr>
          <p:cNvSpPr>
            <a:spLocks noGrp="1"/>
          </p:cNvSpPr>
          <p:nvPr>
            <p:ph type="title"/>
          </p:nvPr>
        </p:nvSpPr>
        <p:spPr>
          <a:xfrm>
            <a:off x="914400" y="609600"/>
            <a:ext cx="10363200" cy="1143000"/>
          </a:xfrm>
        </p:spPr>
        <p:txBody>
          <a:bodyPr/>
          <a:lstStyle/>
          <a:p>
            <a:r>
              <a:rPr lang="en-GB" sz="3200" dirty="0" err="1"/>
              <a:t>Mikilvægi</a:t>
            </a:r>
            <a:r>
              <a:rPr lang="en-GB" sz="3200" dirty="0"/>
              <a:t> </a:t>
            </a:r>
            <a:r>
              <a:rPr lang="en-GB" sz="3200" dirty="0" err="1"/>
              <a:t>snemmtækrar</a:t>
            </a:r>
            <a:r>
              <a:rPr lang="en-GB" sz="3200" dirty="0"/>
              <a:t> </a:t>
            </a:r>
            <a:r>
              <a:rPr lang="en-GB" sz="3200" dirty="0" err="1"/>
              <a:t>íhlutunar</a:t>
            </a:r>
            <a:r>
              <a:rPr lang="en-GB" sz="3200" dirty="0"/>
              <a:t> </a:t>
            </a:r>
            <a:r>
              <a:rPr lang="en-GB" sz="3200" dirty="0" err="1"/>
              <a:t>fyrir</a:t>
            </a:r>
            <a:r>
              <a:rPr lang="en-GB" sz="3200" dirty="0"/>
              <a:t> </a:t>
            </a:r>
            <a:r>
              <a:rPr lang="en-GB" sz="3200" dirty="0" err="1"/>
              <a:t>framtíðarhorfur</a:t>
            </a:r>
            <a:r>
              <a:rPr lang="en-GB" sz="3200" dirty="0"/>
              <a:t> </a:t>
            </a:r>
            <a:r>
              <a:rPr lang="en-GB" sz="3200" dirty="0" err="1"/>
              <a:t>barnsins</a:t>
            </a:r>
            <a:r>
              <a:rPr lang="en-GB" sz="3200" dirty="0"/>
              <a:t> </a:t>
            </a:r>
            <a:r>
              <a:rPr lang="en-GB" sz="3200" dirty="0" err="1"/>
              <a:t>er</a:t>
            </a:r>
            <a:r>
              <a:rPr lang="en-GB" sz="3200" dirty="0"/>
              <a:t> </a:t>
            </a:r>
            <a:r>
              <a:rPr lang="en-GB" sz="3200" dirty="0" err="1"/>
              <a:t>óumdeilt</a:t>
            </a:r>
            <a:r>
              <a:rPr lang="en-GB" sz="3200" dirty="0"/>
              <a:t> </a:t>
            </a:r>
            <a:r>
              <a:rPr lang="en-GB" sz="3200" dirty="0" err="1"/>
              <a:t>og</a:t>
            </a:r>
            <a:r>
              <a:rPr lang="en-GB" sz="3200" dirty="0"/>
              <a:t> </a:t>
            </a:r>
            <a:r>
              <a:rPr lang="en-GB" sz="3200" dirty="0" err="1"/>
              <a:t>ábyrgð</a:t>
            </a:r>
            <a:r>
              <a:rPr lang="en-GB" sz="3200" dirty="0"/>
              <a:t> </a:t>
            </a:r>
            <a:r>
              <a:rPr lang="en-GB" sz="3200" dirty="0" err="1"/>
              <a:t>þeirra</a:t>
            </a:r>
            <a:r>
              <a:rPr lang="en-GB" sz="3200" dirty="0"/>
              <a:t> </a:t>
            </a:r>
            <a:r>
              <a:rPr lang="en-GB" sz="3200" dirty="0" err="1"/>
              <a:t>sem</a:t>
            </a:r>
            <a:r>
              <a:rPr lang="en-GB" sz="3200" dirty="0"/>
              <a:t> </a:t>
            </a:r>
            <a:r>
              <a:rPr lang="en-GB" sz="3200" dirty="0" err="1"/>
              <a:t>að</a:t>
            </a:r>
            <a:r>
              <a:rPr lang="en-GB" sz="3200" dirty="0"/>
              <a:t> </a:t>
            </a:r>
            <a:r>
              <a:rPr lang="en-GB" sz="3200" dirty="0" err="1"/>
              <a:t>málum</a:t>
            </a:r>
            <a:r>
              <a:rPr lang="en-GB" sz="3200" dirty="0"/>
              <a:t> </a:t>
            </a:r>
            <a:r>
              <a:rPr lang="en-GB" sz="3200" dirty="0" err="1"/>
              <a:t>koma</a:t>
            </a:r>
            <a:r>
              <a:rPr lang="en-GB" sz="3200" dirty="0"/>
              <a:t> </a:t>
            </a:r>
            <a:r>
              <a:rPr lang="en-GB" sz="3200" dirty="0" err="1"/>
              <a:t>því</a:t>
            </a:r>
            <a:r>
              <a:rPr lang="en-GB" sz="3200" dirty="0"/>
              <a:t> </a:t>
            </a:r>
            <a:r>
              <a:rPr lang="en-GB" sz="3200" dirty="0" err="1"/>
              <a:t>mikil</a:t>
            </a:r>
            <a:br>
              <a:rPr lang="en-GB" dirty="0"/>
            </a:br>
            <a:r>
              <a:rPr lang="en-GB" sz="1800" dirty="0" err="1"/>
              <a:t>Úr</a:t>
            </a:r>
            <a:r>
              <a:rPr lang="en-GB" sz="1800" dirty="0"/>
              <a:t> </a:t>
            </a:r>
            <a:r>
              <a:rPr lang="en-GB" sz="1800" dirty="0" err="1"/>
              <a:t>bókinni</a:t>
            </a:r>
            <a:r>
              <a:rPr lang="en-GB" sz="1800" dirty="0"/>
              <a:t> </a:t>
            </a:r>
            <a:r>
              <a:rPr lang="en-GB" sz="1800" dirty="0" err="1"/>
              <a:t>Litróf</a:t>
            </a:r>
            <a:r>
              <a:rPr lang="en-GB" sz="1800" dirty="0"/>
              <a:t> </a:t>
            </a:r>
            <a:r>
              <a:rPr lang="en-GB" sz="1800" dirty="0" err="1"/>
              <a:t>einhverfunnar</a:t>
            </a:r>
            <a:r>
              <a:rPr lang="en-GB" sz="1800" dirty="0"/>
              <a:t>, Sigríður </a:t>
            </a:r>
            <a:r>
              <a:rPr lang="en-GB" sz="1800" dirty="0" err="1"/>
              <a:t>Lóa</a:t>
            </a:r>
            <a:r>
              <a:rPr lang="en-GB" sz="1800" dirty="0"/>
              <a:t> Jónsdóttir, bls. 222</a:t>
            </a:r>
            <a:endParaRPr lang="is-IS" sz="1800" dirty="0"/>
          </a:p>
        </p:txBody>
      </p:sp>
      <p:pic>
        <p:nvPicPr>
          <p:cNvPr id="4" name="Picture 2">
            <a:extLst>
              <a:ext uri="{FF2B5EF4-FFF2-40B4-BE49-F238E27FC236}">
                <a16:creationId xmlns:a16="http://schemas.microsoft.com/office/drawing/2014/main" id="{E50A573F-C7AA-49B0-968F-5E3CA7DB34D0}"/>
              </a:ext>
            </a:extLst>
          </p:cNvPr>
          <p:cNvPicPr>
            <a:picLocks noGrp="1"/>
          </p:cNvPicPr>
          <p:nvPr>
            <p:ph idx="1"/>
          </p:nvPr>
        </p:nvPicPr>
        <p:blipFill>
          <a:blip r:embed="rId2" cstate="print"/>
          <a:stretch/>
        </p:blipFill>
        <p:spPr>
          <a:xfrm>
            <a:off x="4038602" y="2456831"/>
            <a:ext cx="4386942" cy="2775857"/>
          </a:xfrm>
          <a:prstGeom prst="roundRect">
            <a:avLst>
              <a:gd name="adj" fmla="val 8594"/>
            </a:avLst>
          </a:prstGeom>
          <a:solidFill>
            <a:srgbClr val="FFFFFF">
              <a:shade val="85000"/>
            </a:srgbClr>
          </a:solidFill>
          <a:ln>
            <a:solidFill>
              <a:schemeClr val="bg2"/>
            </a:solidFill>
          </a:ln>
          <a:effectLst>
            <a:reflection blurRad="12700" stA="38000" endPos="28000" dist="5000" dir="5400000" sy="-100000" algn="bl" rotWithShape="0"/>
          </a:effectLst>
        </p:spPr>
      </p:pic>
    </p:spTree>
    <p:extLst>
      <p:ext uri="{BB962C8B-B14F-4D97-AF65-F5344CB8AC3E}">
        <p14:creationId xmlns:p14="http://schemas.microsoft.com/office/powerpoint/2010/main" val="106986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86F3-2568-46E2-8E84-B97C75155614}"/>
              </a:ext>
            </a:extLst>
          </p:cNvPr>
          <p:cNvSpPr>
            <a:spLocks noGrp="1"/>
          </p:cNvSpPr>
          <p:nvPr>
            <p:ph type="title"/>
          </p:nvPr>
        </p:nvSpPr>
        <p:spPr>
          <a:xfrm>
            <a:off x="914400" y="365125"/>
            <a:ext cx="10363200" cy="1143000"/>
          </a:xfrm>
        </p:spPr>
        <p:txBody>
          <a:bodyPr>
            <a:normAutofit/>
          </a:bodyPr>
          <a:lstStyle/>
          <a:p>
            <a:r>
              <a:rPr lang="en-GB" dirty="0" err="1"/>
              <a:t>Snemmtæk</a:t>
            </a:r>
            <a:r>
              <a:rPr lang="en-GB" dirty="0"/>
              <a:t> </a:t>
            </a:r>
            <a:r>
              <a:rPr lang="en-GB" dirty="0" err="1"/>
              <a:t>íhlutun</a:t>
            </a:r>
            <a:r>
              <a:rPr lang="en-GB" dirty="0"/>
              <a:t> (</a:t>
            </a:r>
            <a:r>
              <a:rPr lang="en-GB" i="1" dirty="0"/>
              <a:t>e. early intervention</a:t>
            </a:r>
            <a:r>
              <a:rPr lang="en-GB" dirty="0"/>
              <a:t>)</a:t>
            </a:r>
            <a:endParaRPr lang="is-IS" dirty="0"/>
          </a:p>
        </p:txBody>
      </p:sp>
      <p:sp>
        <p:nvSpPr>
          <p:cNvPr id="3" name="Content Placeholder 2">
            <a:extLst>
              <a:ext uri="{FF2B5EF4-FFF2-40B4-BE49-F238E27FC236}">
                <a16:creationId xmlns:a16="http://schemas.microsoft.com/office/drawing/2014/main" id="{547CA175-02A5-4EAD-83CF-CFBD9A7C798A}"/>
              </a:ext>
            </a:extLst>
          </p:cNvPr>
          <p:cNvSpPr>
            <a:spLocks noGrp="1"/>
          </p:cNvSpPr>
          <p:nvPr>
            <p:ph idx="1"/>
          </p:nvPr>
        </p:nvSpPr>
        <p:spPr>
          <a:xfrm>
            <a:off x="637675" y="1467853"/>
            <a:ext cx="10716126" cy="5025022"/>
          </a:xfrm>
        </p:spPr>
        <p:txBody>
          <a:bodyPr>
            <a:normAutofit lnSpcReduction="10000"/>
          </a:bodyPr>
          <a:lstStyle/>
          <a:p>
            <a:r>
              <a:rPr lang="en-GB" dirty="0"/>
              <a:t>Lykilatriði í </a:t>
            </a:r>
            <a:r>
              <a:rPr lang="en-GB" dirty="0" err="1"/>
              <a:t>þjónustu</a:t>
            </a:r>
            <a:r>
              <a:rPr lang="en-GB" dirty="0"/>
              <a:t> </a:t>
            </a:r>
            <a:r>
              <a:rPr lang="en-GB" dirty="0" err="1"/>
              <a:t>við</a:t>
            </a:r>
            <a:r>
              <a:rPr lang="en-GB" dirty="0"/>
              <a:t> </a:t>
            </a:r>
            <a:r>
              <a:rPr lang="en-GB" dirty="0" err="1"/>
              <a:t>ung</a:t>
            </a:r>
            <a:r>
              <a:rPr lang="en-GB" dirty="0"/>
              <a:t> </a:t>
            </a:r>
            <a:r>
              <a:rPr lang="en-GB" dirty="0" err="1"/>
              <a:t>börn</a:t>
            </a:r>
            <a:r>
              <a:rPr lang="en-GB" dirty="0"/>
              <a:t> </a:t>
            </a:r>
            <a:r>
              <a:rPr lang="en-GB" dirty="0" err="1"/>
              <a:t>með</a:t>
            </a:r>
            <a:r>
              <a:rPr lang="en-GB" dirty="0"/>
              <a:t> </a:t>
            </a:r>
            <a:r>
              <a:rPr lang="en-GB" dirty="0" err="1"/>
              <a:t>raskanir</a:t>
            </a:r>
            <a:r>
              <a:rPr lang="en-GB" dirty="0"/>
              <a:t> í </a:t>
            </a:r>
            <a:r>
              <a:rPr lang="en-GB" dirty="0" err="1"/>
              <a:t>taugaþroska</a:t>
            </a:r>
            <a:r>
              <a:rPr lang="en-GB" dirty="0"/>
              <a:t>, </a:t>
            </a:r>
            <a:r>
              <a:rPr lang="en-GB" dirty="0" err="1"/>
              <a:t>t.d</a:t>
            </a:r>
            <a:r>
              <a:rPr lang="en-GB" dirty="0"/>
              <a:t>. </a:t>
            </a:r>
            <a:r>
              <a:rPr lang="en-GB" dirty="0" err="1"/>
              <a:t>einhverfurófsraskanir</a:t>
            </a:r>
            <a:r>
              <a:rPr lang="en-GB" dirty="0"/>
              <a:t>, </a:t>
            </a:r>
            <a:r>
              <a:rPr lang="en-GB" dirty="0" err="1"/>
              <a:t>þroskahömlun</a:t>
            </a:r>
            <a:r>
              <a:rPr lang="en-GB" dirty="0"/>
              <a:t> </a:t>
            </a:r>
            <a:r>
              <a:rPr lang="en-GB" dirty="0" err="1"/>
              <a:t>og</a:t>
            </a:r>
            <a:r>
              <a:rPr lang="en-GB" dirty="0"/>
              <a:t> </a:t>
            </a:r>
            <a:r>
              <a:rPr lang="en-GB" dirty="0" err="1"/>
              <a:t>hreyfihamlanir</a:t>
            </a:r>
            <a:endParaRPr lang="en-GB" dirty="0"/>
          </a:p>
          <a:p>
            <a:r>
              <a:rPr lang="en-GB" dirty="0" err="1"/>
              <a:t>Byggir</a:t>
            </a:r>
            <a:r>
              <a:rPr lang="en-GB" dirty="0"/>
              <a:t> á </a:t>
            </a:r>
            <a:r>
              <a:rPr lang="en-GB" dirty="0" err="1"/>
              <a:t>því</a:t>
            </a:r>
            <a:r>
              <a:rPr lang="en-GB" dirty="0"/>
              <a:t> </a:t>
            </a:r>
            <a:r>
              <a:rPr lang="en-GB" dirty="0" err="1"/>
              <a:t>að</a:t>
            </a:r>
            <a:r>
              <a:rPr lang="en-GB" dirty="0"/>
              <a:t> </a:t>
            </a:r>
            <a:r>
              <a:rPr lang="en-GB" dirty="0" err="1"/>
              <a:t>miðtaugakerfi</a:t>
            </a:r>
            <a:r>
              <a:rPr lang="en-GB" dirty="0"/>
              <a:t> </a:t>
            </a:r>
            <a:r>
              <a:rPr lang="en-GB" dirty="0" err="1"/>
              <a:t>barna</a:t>
            </a:r>
            <a:r>
              <a:rPr lang="en-GB" dirty="0"/>
              <a:t> </a:t>
            </a:r>
            <a:r>
              <a:rPr lang="en-GB" dirty="0" err="1"/>
              <a:t>er</a:t>
            </a:r>
            <a:r>
              <a:rPr lang="en-GB" dirty="0"/>
              <a:t> </a:t>
            </a:r>
            <a:r>
              <a:rPr lang="en-GB" dirty="0" err="1"/>
              <a:t>mótanlegt</a:t>
            </a:r>
            <a:r>
              <a:rPr lang="en-GB" dirty="0"/>
              <a:t> </a:t>
            </a:r>
            <a:r>
              <a:rPr lang="en-GB" dirty="0" err="1"/>
              <a:t>fyrstu</a:t>
            </a:r>
            <a:r>
              <a:rPr lang="en-GB" dirty="0"/>
              <a:t> </a:t>
            </a:r>
            <a:r>
              <a:rPr lang="en-GB" dirty="0" err="1"/>
              <a:t>árin</a:t>
            </a:r>
            <a:endParaRPr lang="en-GB" dirty="0"/>
          </a:p>
          <a:p>
            <a:pPr lvl="1"/>
            <a:r>
              <a:rPr lang="en-GB" sz="2600" dirty="0" err="1"/>
              <a:t>Hægt</a:t>
            </a:r>
            <a:r>
              <a:rPr lang="en-GB" sz="2600" dirty="0"/>
              <a:t> </a:t>
            </a:r>
            <a:r>
              <a:rPr lang="en-GB" sz="2600" dirty="0" err="1"/>
              <a:t>að</a:t>
            </a:r>
            <a:r>
              <a:rPr lang="en-GB" sz="2600" dirty="0"/>
              <a:t> </a:t>
            </a:r>
            <a:r>
              <a:rPr lang="en-GB" sz="2600" dirty="0" err="1"/>
              <a:t>hafa</a:t>
            </a:r>
            <a:r>
              <a:rPr lang="en-GB" sz="2600" dirty="0"/>
              <a:t> </a:t>
            </a:r>
            <a:r>
              <a:rPr lang="en-GB" sz="2600" dirty="0" err="1"/>
              <a:t>áhrif</a:t>
            </a:r>
            <a:r>
              <a:rPr lang="en-GB" sz="2600" dirty="0"/>
              <a:t> á </a:t>
            </a:r>
            <a:r>
              <a:rPr lang="en-GB" sz="2600" dirty="0" err="1"/>
              <a:t>þroska</a:t>
            </a:r>
            <a:r>
              <a:rPr lang="en-GB" sz="2600" dirty="0"/>
              <a:t>, </a:t>
            </a:r>
            <a:r>
              <a:rPr lang="en-GB" sz="2600" dirty="0" err="1"/>
              <a:t>hegðun</a:t>
            </a:r>
            <a:r>
              <a:rPr lang="en-GB" sz="2600" dirty="0"/>
              <a:t> </a:t>
            </a:r>
            <a:r>
              <a:rPr lang="en-GB" sz="2600" dirty="0" err="1"/>
              <a:t>og</a:t>
            </a:r>
            <a:r>
              <a:rPr lang="en-GB" sz="2600" dirty="0"/>
              <a:t> </a:t>
            </a:r>
            <a:r>
              <a:rPr lang="en-GB" sz="2600" dirty="0" err="1"/>
              <a:t>færni</a:t>
            </a:r>
            <a:r>
              <a:rPr lang="en-GB" sz="2600" dirty="0"/>
              <a:t> </a:t>
            </a:r>
            <a:r>
              <a:rPr lang="en-GB" sz="2600" dirty="0" err="1"/>
              <a:t>barnanna</a:t>
            </a:r>
            <a:endParaRPr lang="en-GB" sz="2600" dirty="0"/>
          </a:p>
          <a:p>
            <a:r>
              <a:rPr lang="en-GB" dirty="0" err="1"/>
              <a:t>Því</a:t>
            </a:r>
            <a:r>
              <a:rPr lang="en-GB" dirty="0"/>
              <a:t> </a:t>
            </a:r>
            <a:r>
              <a:rPr lang="en-GB" dirty="0" err="1"/>
              <a:t>fyrr</a:t>
            </a:r>
            <a:r>
              <a:rPr lang="en-GB" dirty="0"/>
              <a:t> </a:t>
            </a:r>
            <a:r>
              <a:rPr lang="en-GB" dirty="0" err="1"/>
              <a:t>sem</a:t>
            </a:r>
            <a:r>
              <a:rPr lang="en-GB" dirty="0"/>
              <a:t> </a:t>
            </a:r>
            <a:r>
              <a:rPr lang="en-GB" dirty="0" err="1"/>
              <a:t>íhlutun</a:t>
            </a:r>
            <a:r>
              <a:rPr lang="en-GB" dirty="0"/>
              <a:t> </a:t>
            </a:r>
            <a:r>
              <a:rPr lang="en-GB" dirty="0" err="1"/>
              <a:t>hefst</a:t>
            </a:r>
            <a:r>
              <a:rPr lang="en-GB" dirty="0"/>
              <a:t> </a:t>
            </a:r>
            <a:r>
              <a:rPr lang="en-GB" dirty="0" err="1"/>
              <a:t>þeim</a:t>
            </a:r>
            <a:r>
              <a:rPr lang="en-GB" dirty="0"/>
              <a:t> </a:t>
            </a:r>
            <a:r>
              <a:rPr lang="en-GB" dirty="0" err="1"/>
              <a:t>mun</a:t>
            </a:r>
            <a:r>
              <a:rPr lang="en-GB" dirty="0"/>
              <a:t> </a:t>
            </a:r>
            <a:r>
              <a:rPr lang="en-GB" dirty="0" err="1"/>
              <a:t>meiri</a:t>
            </a:r>
            <a:r>
              <a:rPr lang="en-GB" dirty="0"/>
              <a:t> </a:t>
            </a:r>
            <a:r>
              <a:rPr lang="en-GB" dirty="0" err="1"/>
              <a:t>árangur</a:t>
            </a:r>
            <a:endParaRPr lang="en-GB" dirty="0"/>
          </a:p>
          <a:p>
            <a:r>
              <a:rPr lang="en-GB" dirty="0" err="1"/>
              <a:t>Íhlutunin</a:t>
            </a:r>
            <a:r>
              <a:rPr lang="en-GB" dirty="0"/>
              <a:t> </a:t>
            </a:r>
            <a:r>
              <a:rPr lang="en-GB" dirty="0" err="1"/>
              <a:t>þarf</a:t>
            </a:r>
            <a:r>
              <a:rPr lang="en-GB" dirty="0"/>
              <a:t> </a:t>
            </a:r>
            <a:r>
              <a:rPr lang="en-GB" dirty="0" err="1"/>
              <a:t>að</a:t>
            </a:r>
            <a:r>
              <a:rPr lang="en-GB" dirty="0"/>
              <a:t> </a:t>
            </a:r>
            <a:r>
              <a:rPr lang="en-GB" dirty="0" err="1"/>
              <a:t>byggja</a:t>
            </a:r>
            <a:r>
              <a:rPr lang="en-GB" dirty="0"/>
              <a:t> á </a:t>
            </a:r>
            <a:r>
              <a:rPr lang="en-GB" dirty="0" err="1"/>
              <a:t>viðurkenndu</a:t>
            </a:r>
            <a:r>
              <a:rPr lang="en-GB" dirty="0"/>
              <a:t> </a:t>
            </a:r>
            <a:r>
              <a:rPr lang="en-GB" dirty="0" err="1"/>
              <a:t>verklagi</a:t>
            </a:r>
            <a:r>
              <a:rPr lang="en-GB" dirty="0"/>
              <a:t> </a:t>
            </a:r>
            <a:r>
              <a:rPr lang="en-GB" dirty="0" err="1"/>
              <a:t>og</a:t>
            </a:r>
            <a:r>
              <a:rPr lang="en-GB" dirty="0"/>
              <a:t> </a:t>
            </a:r>
            <a:r>
              <a:rPr lang="en-GB" dirty="0" err="1"/>
              <a:t>kennslan</a:t>
            </a:r>
            <a:r>
              <a:rPr lang="en-GB" dirty="0"/>
              <a:t> á </a:t>
            </a:r>
            <a:r>
              <a:rPr lang="en-GB" dirty="0" err="1"/>
              <a:t>gagnreyndum</a:t>
            </a:r>
            <a:r>
              <a:rPr lang="en-GB" dirty="0"/>
              <a:t> </a:t>
            </a:r>
            <a:r>
              <a:rPr lang="en-GB" dirty="0" err="1"/>
              <a:t>aðferðum</a:t>
            </a:r>
            <a:endParaRPr lang="en-GB" dirty="0"/>
          </a:p>
          <a:p>
            <a:r>
              <a:rPr lang="en-GB" dirty="0" err="1">
                <a:solidFill>
                  <a:srgbClr val="C00000"/>
                </a:solidFill>
              </a:rPr>
              <a:t>Mikilvægt</a:t>
            </a:r>
            <a:r>
              <a:rPr lang="en-GB" dirty="0">
                <a:solidFill>
                  <a:srgbClr val="C00000"/>
                </a:solidFill>
              </a:rPr>
              <a:t> </a:t>
            </a:r>
            <a:r>
              <a:rPr lang="en-GB" dirty="0" err="1">
                <a:solidFill>
                  <a:srgbClr val="C00000"/>
                </a:solidFill>
              </a:rPr>
              <a:t>er</a:t>
            </a:r>
            <a:r>
              <a:rPr lang="en-GB" dirty="0">
                <a:solidFill>
                  <a:srgbClr val="C00000"/>
                </a:solidFill>
              </a:rPr>
              <a:t> </a:t>
            </a:r>
            <a:r>
              <a:rPr lang="en-GB" dirty="0" err="1">
                <a:solidFill>
                  <a:srgbClr val="C00000"/>
                </a:solidFill>
              </a:rPr>
              <a:t>að</a:t>
            </a:r>
            <a:r>
              <a:rPr lang="en-GB" dirty="0">
                <a:solidFill>
                  <a:srgbClr val="C00000"/>
                </a:solidFill>
              </a:rPr>
              <a:t> </a:t>
            </a:r>
            <a:r>
              <a:rPr lang="en-GB" dirty="0" err="1">
                <a:solidFill>
                  <a:srgbClr val="C00000"/>
                </a:solidFill>
              </a:rPr>
              <a:t>foreldrar</a:t>
            </a:r>
            <a:r>
              <a:rPr lang="en-GB" dirty="0">
                <a:solidFill>
                  <a:srgbClr val="C00000"/>
                </a:solidFill>
              </a:rPr>
              <a:t> </a:t>
            </a:r>
            <a:r>
              <a:rPr lang="en-GB" dirty="0" err="1">
                <a:solidFill>
                  <a:srgbClr val="C00000"/>
                </a:solidFill>
              </a:rPr>
              <a:t>taki</a:t>
            </a:r>
            <a:r>
              <a:rPr lang="en-GB" dirty="0">
                <a:solidFill>
                  <a:srgbClr val="C00000"/>
                </a:solidFill>
              </a:rPr>
              <a:t> </a:t>
            </a:r>
            <a:r>
              <a:rPr lang="en-GB" dirty="0" err="1">
                <a:solidFill>
                  <a:srgbClr val="C00000"/>
                </a:solidFill>
              </a:rPr>
              <a:t>virkan</a:t>
            </a:r>
            <a:r>
              <a:rPr lang="en-GB" dirty="0">
                <a:solidFill>
                  <a:srgbClr val="C00000"/>
                </a:solidFill>
              </a:rPr>
              <a:t> </a:t>
            </a:r>
            <a:r>
              <a:rPr lang="en-GB" dirty="0" err="1">
                <a:solidFill>
                  <a:srgbClr val="C00000"/>
                </a:solidFill>
              </a:rPr>
              <a:t>þátt</a:t>
            </a:r>
            <a:r>
              <a:rPr lang="en-GB" dirty="0">
                <a:solidFill>
                  <a:srgbClr val="C00000"/>
                </a:solidFill>
              </a:rPr>
              <a:t> í </a:t>
            </a:r>
            <a:r>
              <a:rPr lang="en-GB" dirty="0" err="1">
                <a:solidFill>
                  <a:srgbClr val="C00000"/>
                </a:solidFill>
              </a:rPr>
              <a:t>íhlutuninni</a:t>
            </a:r>
            <a:r>
              <a:rPr lang="en-GB" dirty="0">
                <a:solidFill>
                  <a:srgbClr val="C00000"/>
                </a:solidFill>
              </a:rPr>
              <a:t> </a:t>
            </a:r>
            <a:r>
              <a:rPr lang="en-GB" dirty="0" err="1">
                <a:solidFill>
                  <a:srgbClr val="C00000"/>
                </a:solidFill>
              </a:rPr>
              <a:t>og</a:t>
            </a:r>
            <a:r>
              <a:rPr lang="en-GB" dirty="0">
                <a:solidFill>
                  <a:srgbClr val="C00000"/>
                </a:solidFill>
              </a:rPr>
              <a:t> </a:t>
            </a:r>
            <a:r>
              <a:rPr lang="en-GB" dirty="0" err="1">
                <a:solidFill>
                  <a:srgbClr val="C00000"/>
                </a:solidFill>
              </a:rPr>
              <a:t>að</a:t>
            </a:r>
            <a:r>
              <a:rPr lang="en-GB" dirty="0">
                <a:solidFill>
                  <a:srgbClr val="C00000"/>
                </a:solidFill>
              </a:rPr>
              <a:t> </a:t>
            </a:r>
            <a:r>
              <a:rPr lang="en-GB" dirty="0" err="1">
                <a:solidFill>
                  <a:srgbClr val="C00000"/>
                </a:solidFill>
              </a:rPr>
              <a:t>íhlutun</a:t>
            </a:r>
            <a:r>
              <a:rPr lang="en-GB" dirty="0">
                <a:solidFill>
                  <a:srgbClr val="C00000"/>
                </a:solidFill>
              </a:rPr>
              <a:t> </a:t>
            </a:r>
            <a:r>
              <a:rPr lang="en-GB" dirty="0" err="1">
                <a:solidFill>
                  <a:srgbClr val="C00000"/>
                </a:solidFill>
              </a:rPr>
              <a:t>fari</a:t>
            </a:r>
            <a:r>
              <a:rPr lang="en-GB" dirty="0">
                <a:solidFill>
                  <a:srgbClr val="C00000"/>
                </a:solidFill>
              </a:rPr>
              <a:t> </a:t>
            </a:r>
            <a:r>
              <a:rPr lang="en-GB" dirty="0" err="1">
                <a:solidFill>
                  <a:srgbClr val="C00000"/>
                </a:solidFill>
              </a:rPr>
              <a:t>fram</a:t>
            </a:r>
            <a:r>
              <a:rPr lang="en-GB" dirty="0">
                <a:solidFill>
                  <a:srgbClr val="C00000"/>
                </a:solidFill>
              </a:rPr>
              <a:t> </a:t>
            </a:r>
            <a:r>
              <a:rPr lang="en-GB" dirty="0" err="1">
                <a:solidFill>
                  <a:srgbClr val="C00000"/>
                </a:solidFill>
              </a:rPr>
              <a:t>við</a:t>
            </a:r>
            <a:r>
              <a:rPr lang="en-GB" dirty="0">
                <a:solidFill>
                  <a:srgbClr val="C00000"/>
                </a:solidFill>
              </a:rPr>
              <a:t> </a:t>
            </a:r>
            <a:r>
              <a:rPr lang="en-GB" dirty="0" err="1">
                <a:solidFill>
                  <a:srgbClr val="C00000"/>
                </a:solidFill>
              </a:rPr>
              <a:t>sem</a:t>
            </a:r>
            <a:r>
              <a:rPr lang="en-GB" dirty="0">
                <a:solidFill>
                  <a:srgbClr val="C00000"/>
                </a:solidFill>
              </a:rPr>
              <a:t> </a:t>
            </a:r>
            <a:r>
              <a:rPr lang="en-GB" dirty="0" err="1">
                <a:solidFill>
                  <a:srgbClr val="C00000"/>
                </a:solidFill>
              </a:rPr>
              <a:t>eðlilegastar</a:t>
            </a:r>
            <a:r>
              <a:rPr lang="en-GB" dirty="0">
                <a:solidFill>
                  <a:srgbClr val="C00000"/>
                </a:solidFill>
              </a:rPr>
              <a:t> </a:t>
            </a:r>
            <a:r>
              <a:rPr lang="en-GB" dirty="0" err="1">
                <a:solidFill>
                  <a:srgbClr val="C00000"/>
                </a:solidFill>
              </a:rPr>
              <a:t>aðstæður</a:t>
            </a:r>
            <a:r>
              <a:rPr lang="en-GB" dirty="0">
                <a:solidFill>
                  <a:srgbClr val="C00000"/>
                </a:solidFill>
              </a:rPr>
              <a:t> (á </a:t>
            </a:r>
            <a:r>
              <a:rPr lang="en-GB" dirty="0" err="1">
                <a:solidFill>
                  <a:srgbClr val="C00000"/>
                </a:solidFill>
              </a:rPr>
              <a:t>heimili</a:t>
            </a:r>
            <a:r>
              <a:rPr lang="en-GB" dirty="0">
                <a:solidFill>
                  <a:srgbClr val="C00000"/>
                </a:solidFill>
              </a:rPr>
              <a:t>, </a:t>
            </a:r>
            <a:r>
              <a:rPr lang="en-GB" dirty="0" err="1">
                <a:solidFill>
                  <a:srgbClr val="C00000"/>
                </a:solidFill>
              </a:rPr>
              <a:t>leikskóla</a:t>
            </a:r>
            <a:r>
              <a:rPr lang="en-GB" dirty="0">
                <a:solidFill>
                  <a:srgbClr val="C00000"/>
                </a:solidFill>
              </a:rPr>
              <a:t>)</a:t>
            </a:r>
            <a:endParaRPr lang="is-IS" dirty="0"/>
          </a:p>
        </p:txBody>
      </p:sp>
    </p:spTree>
    <p:extLst>
      <p:ext uri="{BB962C8B-B14F-4D97-AF65-F5344CB8AC3E}">
        <p14:creationId xmlns:p14="http://schemas.microsoft.com/office/powerpoint/2010/main" val="144914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5CD9F-7871-421A-96F2-0041858A3B6F}"/>
              </a:ext>
            </a:extLst>
          </p:cNvPr>
          <p:cNvSpPr>
            <a:spLocks noGrp="1"/>
          </p:cNvSpPr>
          <p:nvPr>
            <p:ph type="title"/>
          </p:nvPr>
        </p:nvSpPr>
        <p:spPr>
          <a:xfrm>
            <a:off x="914400" y="409074"/>
            <a:ext cx="10363200" cy="1143000"/>
          </a:xfrm>
        </p:spPr>
        <p:txBody>
          <a:bodyPr>
            <a:normAutofit/>
          </a:bodyPr>
          <a:lstStyle/>
          <a:p>
            <a:r>
              <a:rPr lang="en-GB" sz="3200" dirty="0" err="1"/>
              <a:t>Snemmtæk</a:t>
            </a:r>
            <a:r>
              <a:rPr lang="en-GB" sz="3200" dirty="0"/>
              <a:t> </a:t>
            </a:r>
            <a:r>
              <a:rPr lang="en-GB" sz="3200" dirty="0" err="1"/>
              <a:t>íhlutun</a:t>
            </a:r>
            <a:r>
              <a:rPr lang="en-GB" sz="3200" dirty="0"/>
              <a:t> á </a:t>
            </a:r>
            <a:r>
              <a:rPr lang="en-GB" sz="3200" dirty="0" err="1"/>
              <a:t>Greiningar</a:t>
            </a:r>
            <a:r>
              <a:rPr lang="en-GB" sz="3200" dirty="0"/>
              <a:t>- </a:t>
            </a:r>
            <a:r>
              <a:rPr lang="en-GB" sz="3200" dirty="0" err="1"/>
              <a:t>og</a:t>
            </a:r>
            <a:r>
              <a:rPr lang="en-GB" sz="3200" dirty="0"/>
              <a:t> </a:t>
            </a:r>
            <a:r>
              <a:rPr lang="en-GB" sz="3200" dirty="0" err="1"/>
              <a:t>ráðgjafarstöð</a:t>
            </a:r>
            <a:r>
              <a:rPr lang="en-GB" sz="3200" dirty="0"/>
              <a:t> (GRR)</a:t>
            </a:r>
            <a:endParaRPr lang="is-IS" sz="3200" dirty="0"/>
          </a:p>
        </p:txBody>
      </p:sp>
      <p:sp>
        <p:nvSpPr>
          <p:cNvPr id="3" name="Content Placeholder 2">
            <a:extLst>
              <a:ext uri="{FF2B5EF4-FFF2-40B4-BE49-F238E27FC236}">
                <a16:creationId xmlns:a16="http://schemas.microsoft.com/office/drawing/2014/main" id="{1D425C7E-D977-4AD9-B316-E09CEB50E2F9}"/>
              </a:ext>
            </a:extLst>
          </p:cNvPr>
          <p:cNvSpPr>
            <a:spLocks noGrp="1"/>
          </p:cNvSpPr>
          <p:nvPr>
            <p:ph idx="1"/>
          </p:nvPr>
        </p:nvSpPr>
        <p:spPr>
          <a:xfrm>
            <a:off x="649705" y="1552074"/>
            <a:ext cx="10704095" cy="4848725"/>
          </a:xfrm>
        </p:spPr>
        <p:txBody>
          <a:bodyPr>
            <a:normAutofit fontScale="70000" lnSpcReduction="20000"/>
          </a:bodyPr>
          <a:lstStyle/>
          <a:p>
            <a:r>
              <a:rPr lang="en-GB" sz="4000" dirty="0"/>
              <a:t>Ráðgjöf </a:t>
            </a:r>
            <a:r>
              <a:rPr lang="en-GB" sz="4000" dirty="0" err="1"/>
              <a:t>og</a:t>
            </a:r>
            <a:r>
              <a:rPr lang="en-GB" sz="4000" dirty="0"/>
              <a:t> </a:t>
            </a:r>
            <a:r>
              <a:rPr lang="en-GB" sz="4000" dirty="0" err="1"/>
              <a:t>íhlutun</a:t>
            </a:r>
            <a:r>
              <a:rPr lang="en-GB" sz="4000" dirty="0"/>
              <a:t> </a:t>
            </a:r>
            <a:r>
              <a:rPr lang="en-GB" sz="4000" dirty="0" err="1"/>
              <a:t>byggð</a:t>
            </a:r>
            <a:r>
              <a:rPr lang="en-GB" sz="4000" dirty="0"/>
              <a:t> á </a:t>
            </a:r>
            <a:r>
              <a:rPr lang="en-GB" sz="4000" dirty="0" err="1"/>
              <a:t>gagnreyndum</a:t>
            </a:r>
            <a:r>
              <a:rPr lang="en-GB" sz="4000" dirty="0"/>
              <a:t> </a:t>
            </a:r>
            <a:r>
              <a:rPr lang="en-GB" sz="4000" dirty="0" err="1"/>
              <a:t>aðferðum</a:t>
            </a:r>
            <a:endParaRPr lang="en-GB" sz="4000" dirty="0"/>
          </a:p>
          <a:p>
            <a:pPr lvl="1"/>
            <a:r>
              <a:rPr lang="en-GB" dirty="0" err="1"/>
              <a:t>Atferlisíhlutun</a:t>
            </a:r>
            <a:r>
              <a:rPr lang="en-GB" dirty="0"/>
              <a:t>, </a:t>
            </a:r>
            <a:r>
              <a:rPr lang="en-GB" dirty="0" err="1"/>
              <a:t>skipulögð</a:t>
            </a:r>
            <a:r>
              <a:rPr lang="en-GB" dirty="0"/>
              <a:t> </a:t>
            </a:r>
            <a:r>
              <a:rPr lang="en-GB" dirty="0" err="1"/>
              <a:t>kennsla</a:t>
            </a:r>
            <a:r>
              <a:rPr lang="en-GB" dirty="0"/>
              <a:t>, AEPS </a:t>
            </a:r>
            <a:r>
              <a:rPr lang="en-GB" dirty="0" err="1"/>
              <a:t>matslistinn</a:t>
            </a:r>
            <a:r>
              <a:rPr lang="en-GB" dirty="0"/>
              <a:t> </a:t>
            </a:r>
            <a:r>
              <a:rPr lang="en-GB" dirty="0" err="1"/>
              <a:t>við</a:t>
            </a:r>
            <a:r>
              <a:rPr lang="en-GB" dirty="0"/>
              <a:t> </a:t>
            </a:r>
            <a:r>
              <a:rPr lang="en-GB" dirty="0" err="1"/>
              <a:t>gerð</a:t>
            </a:r>
            <a:r>
              <a:rPr lang="en-GB" dirty="0"/>
              <a:t> </a:t>
            </a:r>
            <a:r>
              <a:rPr lang="en-GB" dirty="0" err="1"/>
              <a:t>einstaklingsnámskrár</a:t>
            </a:r>
            <a:r>
              <a:rPr lang="en-GB" dirty="0"/>
              <a:t> </a:t>
            </a:r>
            <a:r>
              <a:rPr lang="en-GB" dirty="0" err="1"/>
              <a:t>o.fl</a:t>
            </a:r>
            <a:r>
              <a:rPr lang="en-GB" dirty="0"/>
              <a:t>.</a:t>
            </a:r>
          </a:p>
          <a:p>
            <a:r>
              <a:rPr lang="en-GB" sz="4000" dirty="0" err="1"/>
              <a:t>Smábarnateymi</a:t>
            </a:r>
            <a:r>
              <a:rPr lang="en-GB" sz="4000" dirty="0"/>
              <a:t> </a:t>
            </a:r>
          </a:p>
          <a:p>
            <a:pPr lvl="1"/>
            <a:r>
              <a:rPr lang="en-GB" dirty="0" err="1"/>
              <a:t>Þessi</a:t>
            </a:r>
            <a:r>
              <a:rPr lang="en-GB" dirty="0"/>
              <a:t> </a:t>
            </a:r>
            <a:r>
              <a:rPr lang="en-GB" dirty="0" err="1"/>
              <a:t>hópur</a:t>
            </a:r>
            <a:r>
              <a:rPr lang="en-GB" dirty="0"/>
              <a:t> </a:t>
            </a:r>
            <a:r>
              <a:rPr lang="en-GB" dirty="0" err="1"/>
              <a:t>nýtur</a:t>
            </a:r>
            <a:r>
              <a:rPr lang="en-GB" dirty="0"/>
              <a:t> </a:t>
            </a:r>
            <a:r>
              <a:rPr lang="en-GB" dirty="0" err="1"/>
              <a:t>forgangs</a:t>
            </a:r>
            <a:r>
              <a:rPr lang="en-GB" dirty="0"/>
              <a:t> </a:t>
            </a:r>
            <a:r>
              <a:rPr lang="en-GB" dirty="0" err="1"/>
              <a:t>að</a:t>
            </a:r>
            <a:r>
              <a:rPr lang="en-GB" dirty="0"/>
              <a:t> </a:t>
            </a:r>
            <a:r>
              <a:rPr lang="en-GB" dirty="0" err="1"/>
              <a:t>þjónustunni</a:t>
            </a:r>
            <a:endParaRPr lang="en-GB" dirty="0"/>
          </a:p>
          <a:p>
            <a:pPr lvl="1"/>
            <a:r>
              <a:rPr lang="en-GB" dirty="0" err="1"/>
              <a:t>Börnin</a:t>
            </a:r>
            <a:r>
              <a:rPr lang="en-GB" dirty="0"/>
              <a:t> oft </a:t>
            </a:r>
            <a:r>
              <a:rPr lang="en-GB" dirty="0" err="1"/>
              <a:t>með</a:t>
            </a:r>
            <a:r>
              <a:rPr lang="en-GB" dirty="0"/>
              <a:t> </a:t>
            </a:r>
            <a:r>
              <a:rPr lang="en-GB" dirty="0" err="1"/>
              <a:t>alvarlegar</a:t>
            </a:r>
            <a:r>
              <a:rPr lang="en-GB" dirty="0"/>
              <a:t> </a:t>
            </a:r>
            <a:r>
              <a:rPr lang="en-GB" dirty="0" err="1"/>
              <a:t>fatlanir</a:t>
            </a:r>
            <a:r>
              <a:rPr lang="en-GB" dirty="0"/>
              <a:t>, </a:t>
            </a:r>
            <a:r>
              <a:rPr lang="en-GB" dirty="0" err="1"/>
              <a:t>hreyfi</a:t>
            </a:r>
            <a:r>
              <a:rPr lang="en-GB" dirty="0"/>
              <a:t>- </a:t>
            </a:r>
            <a:r>
              <a:rPr lang="en-GB" dirty="0" err="1"/>
              <a:t>og</a:t>
            </a:r>
            <a:r>
              <a:rPr lang="en-GB" dirty="0"/>
              <a:t> </a:t>
            </a:r>
            <a:r>
              <a:rPr lang="en-GB" dirty="0" err="1"/>
              <a:t>þroskaskerðingar</a:t>
            </a:r>
            <a:endParaRPr lang="en-GB" dirty="0"/>
          </a:p>
          <a:p>
            <a:pPr lvl="1"/>
            <a:r>
              <a:rPr lang="en-GB" dirty="0">
                <a:solidFill>
                  <a:srgbClr val="C00000"/>
                </a:solidFill>
              </a:rPr>
              <a:t>Virk </a:t>
            </a:r>
            <a:r>
              <a:rPr lang="en-GB" dirty="0" err="1">
                <a:solidFill>
                  <a:srgbClr val="C00000"/>
                </a:solidFill>
              </a:rPr>
              <a:t>íhlutun</a:t>
            </a:r>
            <a:r>
              <a:rPr lang="en-GB" dirty="0">
                <a:solidFill>
                  <a:srgbClr val="C00000"/>
                </a:solidFill>
              </a:rPr>
              <a:t> á </a:t>
            </a:r>
            <a:r>
              <a:rPr lang="en-GB" dirty="0" err="1">
                <a:solidFill>
                  <a:srgbClr val="C00000"/>
                </a:solidFill>
              </a:rPr>
              <a:t>vegum</a:t>
            </a:r>
            <a:r>
              <a:rPr lang="en-GB" dirty="0">
                <a:solidFill>
                  <a:srgbClr val="C00000"/>
                </a:solidFill>
              </a:rPr>
              <a:t> GRR </a:t>
            </a:r>
            <a:r>
              <a:rPr lang="en-GB" dirty="0" err="1">
                <a:solidFill>
                  <a:srgbClr val="C00000"/>
                </a:solidFill>
              </a:rPr>
              <a:t>fyrir</a:t>
            </a:r>
            <a:r>
              <a:rPr lang="en-GB" dirty="0">
                <a:solidFill>
                  <a:srgbClr val="C00000"/>
                </a:solidFill>
              </a:rPr>
              <a:t> </a:t>
            </a:r>
            <a:r>
              <a:rPr lang="en-GB" dirty="0" err="1">
                <a:solidFill>
                  <a:srgbClr val="C00000"/>
                </a:solidFill>
              </a:rPr>
              <a:t>börn</a:t>
            </a:r>
            <a:r>
              <a:rPr lang="en-GB" dirty="0">
                <a:solidFill>
                  <a:srgbClr val="C00000"/>
                </a:solidFill>
              </a:rPr>
              <a:t> </a:t>
            </a:r>
            <a:r>
              <a:rPr lang="en-GB" dirty="0" err="1">
                <a:solidFill>
                  <a:srgbClr val="C00000"/>
                </a:solidFill>
              </a:rPr>
              <a:t>og</a:t>
            </a:r>
            <a:r>
              <a:rPr lang="en-GB" dirty="0">
                <a:solidFill>
                  <a:srgbClr val="C00000"/>
                </a:solidFill>
              </a:rPr>
              <a:t> </a:t>
            </a:r>
            <a:r>
              <a:rPr lang="en-GB" dirty="0" err="1">
                <a:solidFill>
                  <a:srgbClr val="C00000"/>
                </a:solidFill>
              </a:rPr>
              <a:t>foreldra</a:t>
            </a:r>
            <a:r>
              <a:rPr lang="en-GB" dirty="0">
                <a:solidFill>
                  <a:srgbClr val="C00000"/>
                </a:solidFill>
              </a:rPr>
              <a:t> </a:t>
            </a:r>
            <a:r>
              <a:rPr lang="en-GB" dirty="0" err="1">
                <a:solidFill>
                  <a:srgbClr val="C00000"/>
                </a:solidFill>
              </a:rPr>
              <a:t>fram</a:t>
            </a:r>
            <a:r>
              <a:rPr lang="en-GB" dirty="0">
                <a:solidFill>
                  <a:srgbClr val="C00000"/>
                </a:solidFill>
              </a:rPr>
              <a:t> </a:t>
            </a:r>
            <a:r>
              <a:rPr lang="en-GB" dirty="0" err="1">
                <a:solidFill>
                  <a:srgbClr val="C00000"/>
                </a:solidFill>
              </a:rPr>
              <a:t>að</a:t>
            </a:r>
            <a:r>
              <a:rPr lang="en-GB" dirty="0">
                <a:solidFill>
                  <a:srgbClr val="C00000"/>
                </a:solidFill>
              </a:rPr>
              <a:t> </a:t>
            </a:r>
            <a:r>
              <a:rPr lang="en-GB" dirty="0" err="1">
                <a:solidFill>
                  <a:srgbClr val="C00000"/>
                </a:solidFill>
              </a:rPr>
              <a:t>upphafi</a:t>
            </a:r>
            <a:r>
              <a:rPr lang="en-GB" dirty="0">
                <a:solidFill>
                  <a:srgbClr val="C00000"/>
                </a:solidFill>
              </a:rPr>
              <a:t> </a:t>
            </a:r>
            <a:r>
              <a:rPr lang="en-GB" dirty="0" err="1">
                <a:solidFill>
                  <a:srgbClr val="C00000"/>
                </a:solidFill>
              </a:rPr>
              <a:t>leikskólagöngu</a:t>
            </a:r>
            <a:endParaRPr lang="en-GB" dirty="0">
              <a:solidFill>
                <a:srgbClr val="C00000"/>
              </a:solidFill>
            </a:endParaRPr>
          </a:p>
          <a:p>
            <a:r>
              <a:rPr lang="en-GB" sz="4000" dirty="0" err="1"/>
              <a:t>Börn</a:t>
            </a:r>
            <a:r>
              <a:rPr lang="en-GB" sz="4000" dirty="0"/>
              <a:t> á </a:t>
            </a:r>
            <a:r>
              <a:rPr lang="en-GB" sz="4000" dirty="0" err="1"/>
              <a:t>leikskólaaldri</a:t>
            </a:r>
            <a:endParaRPr lang="en-GB" sz="4000" dirty="0"/>
          </a:p>
          <a:p>
            <a:pPr lvl="1"/>
            <a:r>
              <a:rPr lang="en-GB" dirty="0" err="1"/>
              <a:t>Ráðgjöf</a:t>
            </a:r>
            <a:r>
              <a:rPr lang="en-GB" dirty="0"/>
              <a:t>/</a:t>
            </a:r>
            <a:r>
              <a:rPr lang="en-GB" dirty="0" err="1"/>
              <a:t>handleiðsla</a:t>
            </a:r>
            <a:r>
              <a:rPr lang="en-GB" dirty="0"/>
              <a:t> </a:t>
            </a:r>
            <a:r>
              <a:rPr lang="en-GB" dirty="0" err="1"/>
              <a:t>og</a:t>
            </a:r>
            <a:r>
              <a:rPr lang="en-GB" dirty="0"/>
              <a:t> </a:t>
            </a:r>
            <a:r>
              <a:rPr lang="en-GB" dirty="0" err="1"/>
              <a:t>fræðsla</a:t>
            </a:r>
            <a:r>
              <a:rPr lang="en-GB" dirty="0"/>
              <a:t> </a:t>
            </a:r>
            <a:r>
              <a:rPr lang="en-GB" dirty="0" err="1"/>
              <a:t>til</a:t>
            </a:r>
            <a:r>
              <a:rPr lang="en-GB" dirty="0"/>
              <a:t> </a:t>
            </a:r>
            <a:r>
              <a:rPr lang="en-GB" dirty="0" err="1"/>
              <a:t>starfsfólks</a:t>
            </a:r>
            <a:r>
              <a:rPr lang="en-GB" dirty="0"/>
              <a:t> </a:t>
            </a:r>
            <a:r>
              <a:rPr lang="en-GB" dirty="0" err="1"/>
              <a:t>leikskólanna</a:t>
            </a:r>
            <a:r>
              <a:rPr lang="en-GB" dirty="0"/>
              <a:t> </a:t>
            </a:r>
          </a:p>
          <a:p>
            <a:pPr lvl="1"/>
            <a:r>
              <a:rPr lang="en-GB" dirty="0" err="1"/>
              <a:t>Mikil</a:t>
            </a:r>
            <a:r>
              <a:rPr lang="en-GB" dirty="0"/>
              <a:t> </a:t>
            </a:r>
            <a:r>
              <a:rPr lang="en-GB" dirty="0" err="1"/>
              <a:t>eftirspurn</a:t>
            </a:r>
            <a:r>
              <a:rPr lang="en-GB" dirty="0"/>
              <a:t> </a:t>
            </a:r>
            <a:r>
              <a:rPr lang="en-GB" dirty="0" err="1"/>
              <a:t>eftir</a:t>
            </a:r>
            <a:r>
              <a:rPr lang="en-GB" dirty="0"/>
              <a:t> </a:t>
            </a:r>
            <a:r>
              <a:rPr lang="en-GB" dirty="0" err="1"/>
              <a:t>þjónustu</a:t>
            </a:r>
            <a:r>
              <a:rPr lang="en-GB" dirty="0"/>
              <a:t> </a:t>
            </a:r>
            <a:r>
              <a:rPr lang="en-GB" dirty="0" err="1"/>
              <a:t>fyrir</a:t>
            </a:r>
            <a:r>
              <a:rPr lang="en-GB" dirty="0"/>
              <a:t> </a:t>
            </a:r>
            <a:r>
              <a:rPr lang="en-GB" dirty="0" err="1"/>
              <a:t>þennan</a:t>
            </a:r>
            <a:r>
              <a:rPr lang="en-GB" dirty="0"/>
              <a:t> </a:t>
            </a:r>
            <a:r>
              <a:rPr lang="en-GB" dirty="0" err="1"/>
              <a:t>aldurshóp</a:t>
            </a:r>
            <a:r>
              <a:rPr lang="en-GB" dirty="0"/>
              <a:t> </a:t>
            </a:r>
          </a:p>
          <a:p>
            <a:pPr lvl="2"/>
            <a:r>
              <a:rPr lang="en-GB" dirty="0"/>
              <a:t>Á </a:t>
            </a:r>
            <a:r>
              <a:rPr lang="en-GB" dirty="0" err="1"/>
              <a:t>árinu</a:t>
            </a:r>
            <a:r>
              <a:rPr lang="en-GB" dirty="0"/>
              <a:t> 2017 </a:t>
            </a:r>
            <a:r>
              <a:rPr lang="en-GB" dirty="0" err="1"/>
              <a:t>bárust</a:t>
            </a:r>
            <a:r>
              <a:rPr lang="en-GB" dirty="0"/>
              <a:t> 189 </a:t>
            </a:r>
            <a:r>
              <a:rPr lang="en-GB" dirty="0" err="1"/>
              <a:t>tilvísanir</a:t>
            </a:r>
            <a:r>
              <a:rPr lang="en-GB" dirty="0"/>
              <a:t> </a:t>
            </a:r>
            <a:r>
              <a:rPr lang="en-GB" dirty="0" err="1"/>
              <a:t>fyrir</a:t>
            </a:r>
            <a:r>
              <a:rPr lang="en-GB" dirty="0"/>
              <a:t> </a:t>
            </a:r>
            <a:r>
              <a:rPr lang="en-GB" dirty="0" err="1"/>
              <a:t>börn</a:t>
            </a:r>
            <a:r>
              <a:rPr lang="en-GB" dirty="0"/>
              <a:t> á </a:t>
            </a:r>
            <a:r>
              <a:rPr lang="en-GB" dirty="0" err="1"/>
              <a:t>aldrinum</a:t>
            </a:r>
            <a:r>
              <a:rPr lang="en-GB" dirty="0"/>
              <a:t> 2ja </a:t>
            </a:r>
            <a:r>
              <a:rPr lang="en-GB" dirty="0" err="1"/>
              <a:t>til</a:t>
            </a:r>
            <a:r>
              <a:rPr lang="en-GB" dirty="0"/>
              <a:t> 6 </a:t>
            </a:r>
            <a:r>
              <a:rPr lang="en-GB" dirty="0" err="1"/>
              <a:t>ára</a:t>
            </a:r>
            <a:r>
              <a:rPr lang="en-GB" dirty="0"/>
              <a:t> (51% </a:t>
            </a:r>
            <a:r>
              <a:rPr lang="en-GB" dirty="0" err="1"/>
              <a:t>af</a:t>
            </a:r>
            <a:r>
              <a:rPr lang="en-GB" dirty="0"/>
              <a:t> </a:t>
            </a:r>
            <a:r>
              <a:rPr lang="en-GB" dirty="0" err="1"/>
              <a:t>öllum</a:t>
            </a:r>
            <a:r>
              <a:rPr lang="en-GB" dirty="0"/>
              <a:t> </a:t>
            </a:r>
            <a:r>
              <a:rPr lang="en-GB" dirty="0" err="1"/>
              <a:t>tilvísunum</a:t>
            </a:r>
            <a:r>
              <a:rPr lang="en-GB" dirty="0"/>
              <a:t>) </a:t>
            </a:r>
          </a:p>
          <a:p>
            <a:pPr lvl="1"/>
            <a:r>
              <a:rPr lang="en-GB" dirty="0">
                <a:solidFill>
                  <a:srgbClr val="C00000"/>
                </a:solidFill>
              </a:rPr>
              <a:t>Langur </a:t>
            </a:r>
            <a:r>
              <a:rPr lang="en-GB" dirty="0" err="1">
                <a:solidFill>
                  <a:srgbClr val="C00000"/>
                </a:solidFill>
              </a:rPr>
              <a:t>biðtími</a:t>
            </a:r>
            <a:r>
              <a:rPr lang="en-GB" dirty="0">
                <a:solidFill>
                  <a:srgbClr val="C00000"/>
                </a:solidFill>
              </a:rPr>
              <a:t>, </a:t>
            </a:r>
            <a:r>
              <a:rPr lang="en-GB" dirty="0" err="1">
                <a:solidFill>
                  <a:srgbClr val="C00000"/>
                </a:solidFill>
              </a:rPr>
              <a:t>aukin</a:t>
            </a:r>
            <a:r>
              <a:rPr lang="en-GB" dirty="0">
                <a:solidFill>
                  <a:srgbClr val="C00000"/>
                </a:solidFill>
              </a:rPr>
              <a:t> </a:t>
            </a:r>
            <a:r>
              <a:rPr lang="en-GB" dirty="0" err="1">
                <a:solidFill>
                  <a:srgbClr val="C00000"/>
                </a:solidFill>
              </a:rPr>
              <a:t>ásókn</a:t>
            </a:r>
            <a:r>
              <a:rPr lang="en-GB" dirty="0">
                <a:solidFill>
                  <a:srgbClr val="C00000"/>
                </a:solidFill>
              </a:rPr>
              <a:t> í </a:t>
            </a:r>
            <a:r>
              <a:rPr lang="en-GB" dirty="0" err="1">
                <a:solidFill>
                  <a:srgbClr val="C00000"/>
                </a:solidFill>
              </a:rPr>
              <a:t>þjónustu</a:t>
            </a:r>
            <a:r>
              <a:rPr lang="en-GB" dirty="0">
                <a:solidFill>
                  <a:srgbClr val="C00000"/>
                </a:solidFill>
              </a:rPr>
              <a:t> </a:t>
            </a:r>
            <a:r>
              <a:rPr lang="en-GB" dirty="0" err="1">
                <a:solidFill>
                  <a:srgbClr val="C00000"/>
                </a:solidFill>
              </a:rPr>
              <a:t>stofnunarinnar</a:t>
            </a:r>
            <a:r>
              <a:rPr lang="en-GB" dirty="0">
                <a:solidFill>
                  <a:srgbClr val="C00000"/>
                </a:solidFill>
              </a:rPr>
              <a:t>, </a:t>
            </a:r>
            <a:r>
              <a:rPr lang="en-GB" dirty="0" err="1">
                <a:solidFill>
                  <a:srgbClr val="C00000"/>
                </a:solidFill>
              </a:rPr>
              <a:t>skortur</a:t>
            </a:r>
            <a:r>
              <a:rPr lang="en-GB" dirty="0">
                <a:solidFill>
                  <a:srgbClr val="C00000"/>
                </a:solidFill>
              </a:rPr>
              <a:t> á </a:t>
            </a:r>
            <a:r>
              <a:rPr lang="en-GB" dirty="0" err="1">
                <a:solidFill>
                  <a:srgbClr val="C00000"/>
                </a:solidFill>
              </a:rPr>
              <a:t>starfsfólki</a:t>
            </a:r>
            <a:endParaRPr lang="en-GB" dirty="0">
              <a:solidFill>
                <a:srgbClr val="C00000"/>
              </a:solidFill>
            </a:endParaRPr>
          </a:p>
          <a:p>
            <a:endParaRPr lang="is-IS" dirty="0"/>
          </a:p>
        </p:txBody>
      </p:sp>
    </p:spTree>
    <p:extLst>
      <p:ext uri="{BB962C8B-B14F-4D97-AF65-F5344CB8AC3E}">
        <p14:creationId xmlns:p14="http://schemas.microsoft.com/office/powerpoint/2010/main" val="129636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7CA72DA-024B-4C08-AD8A-12C45F607010}"/>
              </a:ext>
            </a:extLst>
          </p:cNvPr>
          <p:cNvSpPr>
            <a:spLocks noChangeArrowheads="1"/>
          </p:cNvSpPr>
          <p:nvPr/>
        </p:nvSpPr>
        <p:spPr bwMode="auto">
          <a:xfrm>
            <a:off x="581027" y="1068168"/>
            <a:ext cx="10515600" cy="525305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55545"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t" latinLnBrk="0" hangingPunct="0">
              <a:lnSpc>
                <a:spcPct val="100000"/>
              </a:lnSpc>
              <a:spcBef>
                <a:spcPct val="0"/>
              </a:spcBef>
              <a:spcAft>
                <a:spcPct val="0"/>
              </a:spcAft>
              <a:buClrTx/>
              <a:buSzTx/>
              <a:buFontTx/>
              <a:buNone/>
              <a:tabLst/>
            </a:pPr>
            <a:r>
              <a:rPr kumimoji="0" lang="is-IS" altLang="is-IS" b="1" i="0" u="none" strike="noStrike" cap="none" normalizeH="0" baseline="0" dirty="0">
                <a:ln>
                  <a:noFill/>
                </a:ln>
                <a:solidFill>
                  <a:srgbClr val="242424"/>
                </a:solidFill>
                <a:effectLst/>
                <a:latin typeface="Droid Serif"/>
              </a:rPr>
              <a:t>IV. Kafli</a:t>
            </a:r>
            <a:r>
              <a:rPr lang="is-IS" altLang="is-IS" dirty="0">
                <a:solidFill>
                  <a:srgbClr val="242424"/>
                </a:solidFill>
                <a:latin typeface="Droid Serif"/>
              </a:rPr>
              <a:t>,</a:t>
            </a:r>
            <a:r>
              <a:rPr kumimoji="0" lang="is-IS" altLang="is-IS" b="0" i="0" u="none" strike="noStrike" cap="none" normalizeH="0" baseline="0" dirty="0">
                <a:ln>
                  <a:noFill/>
                </a:ln>
                <a:solidFill>
                  <a:srgbClr val="242424"/>
                </a:solidFill>
                <a:effectLst/>
                <a:latin typeface="Droid Serif"/>
              </a:rPr>
              <a:t> </a:t>
            </a:r>
            <a:r>
              <a:rPr kumimoji="0" lang="is-IS" altLang="is-IS" b="1" i="0" u="none" strike="noStrike" cap="none" normalizeH="0" baseline="0" dirty="0">
                <a:ln>
                  <a:noFill/>
                </a:ln>
                <a:solidFill>
                  <a:srgbClr val="242424"/>
                </a:solidFill>
                <a:effectLst/>
                <a:latin typeface="Droid Serif"/>
              </a:rPr>
              <a:t>4. gr.</a:t>
            </a:r>
            <a:r>
              <a:rPr kumimoji="0" lang="is-IS" altLang="is-IS" b="0" i="0" u="none" strike="noStrike" cap="none" normalizeH="0" baseline="0" dirty="0">
                <a:ln>
                  <a:noFill/>
                </a:ln>
                <a:solidFill>
                  <a:srgbClr val="242424"/>
                </a:solidFill>
                <a:effectLst/>
                <a:latin typeface="Droid Serif"/>
              </a:rPr>
              <a:t>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chemeClr val="tx1"/>
                </a:solidFill>
                <a:effectLst/>
              </a:rPr>
              <a:t>  </a:t>
            </a:r>
            <a:r>
              <a:rPr kumimoji="0" lang="is-IS" altLang="is-IS" b="0" i="0" u="none" strike="noStrike" cap="none" normalizeH="0" baseline="0" dirty="0">
                <a:ln>
                  <a:noFill/>
                </a:ln>
                <a:solidFill>
                  <a:srgbClr val="242424"/>
                </a:solidFill>
                <a:effectLst/>
                <a:latin typeface="Droid Serif"/>
              </a:rPr>
              <a:t> Hlutverk Greiningar- og ráðgjafarstöðvar ríkisins er að </a:t>
            </a:r>
            <a:r>
              <a:rPr kumimoji="0" lang="is-IS" altLang="is-IS" b="1" i="0" u="none" strike="noStrike" cap="none" normalizeH="0" baseline="0" dirty="0">
                <a:ln>
                  <a:noFill/>
                </a:ln>
                <a:solidFill>
                  <a:srgbClr val="242424"/>
                </a:solidFill>
                <a:effectLst/>
                <a:latin typeface="Droid Serif"/>
              </a:rPr>
              <a:t>annast eftirfarandi</a:t>
            </a:r>
            <a:r>
              <a:rPr kumimoji="0" lang="is-IS" altLang="is-IS" b="0" i="0" u="none" strike="noStrike" cap="none" normalizeH="0" baseline="0" dirty="0">
                <a:ln>
                  <a:noFill/>
                </a:ln>
                <a:solidFill>
                  <a:srgbClr val="242424"/>
                </a:solidFill>
                <a:effectLst/>
                <a:latin typeface="Droid Serif"/>
              </a:rPr>
              <a:t>: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rgbClr val="242424"/>
                </a:solidFill>
                <a:effectLst/>
                <a:latin typeface="Droid Serif"/>
              </a:rPr>
              <a:t>    1.</a:t>
            </a:r>
            <a:r>
              <a:rPr kumimoji="0" lang="is-IS" altLang="is-IS" b="1" i="0" u="none" strike="noStrike" cap="none" normalizeH="0" baseline="0" dirty="0">
                <a:ln>
                  <a:noFill/>
                </a:ln>
                <a:solidFill>
                  <a:srgbClr val="242424"/>
                </a:solidFill>
                <a:effectLst/>
                <a:latin typeface="Droid Serif"/>
              </a:rPr>
              <a:t> </a:t>
            </a:r>
            <a:r>
              <a:rPr kumimoji="0" lang="is-IS" altLang="is-IS" b="1" i="0" u="none" strike="noStrike" cap="none" normalizeH="0" baseline="0" dirty="0">
                <a:ln>
                  <a:noFill/>
                </a:ln>
                <a:solidFill>
                  <a:srgbClr val="C00000"/>
                </a:solidFill>
                <a:effectLst/>
                <a:latin typeface="Droid Serif"/>
              </a:rPr>
              <a:t>Greiningu </a:t>
            </a:r>
            <a:r>
              <a:rPr kumimoji="0" lang="is-IS" altLang="is-IS" b="0" i="0" u="none" strike="noStrike" cap="none" normalizeH="0" baseline="0" dirty="0">
                <a:ln>
                  <a:noFill/>
                </a:ln>
                <a:solidFill>
                  <a:srgbClr val="C00000"/>
                </a:solidFill>
                <a:effectLst/>
                <a:latin typeface="Droid Serif"/>
              </a:rPr>
              <a:t>barna og ungmenna með alvarlegar þroskaraskanir </a:t>
            </a:r>
            <a:r>
              <a:rPr kumimoji="0" lang="is-IS" altLang="is-IS" b="0" i="0" u="none" strike="noStrike" cap="none" normalizeH="0" baseline="0" dirty="0">
                <a:ln>
                  <a:noFill/>
                </a:ln>
                <a:solidFill>
                  <a:srgbClr val="242424"/>
                </a:solidFill>
                <a:effectLst/>
                <a:latin typeface="Droid Serif"/>
              </a:rPr>
              <a:t>sem er vísað til athugunar að lokinni frumgreiningu.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rgbClr val="242424"/>
                </a:solidFill>
                <a:effectLst/>
                <a:latin typeface="Droid Serif"/>
              </a:rPr>
              <a:t>    2. </a:t>
            </a:r>
            <a:r>
              <a:rPr kumimoji="0" lang="is-IS" altLang="is-IS" b="1" i="0" u="none" strike="noStrike" cap="none" normalizeH="0" baseline="0" dirty="0">
                <a:ln>
                  <a:noFill/>
                </a:ln>
                <a:solidFill>
                  <a:srgbClr val="C00000"/>
                </a:solidFill>
                <a:effectLst/>
                <a:latin typeface="Droid Serif"/>
              </a:rPr>
              <a:t>Ráðgjöf</a:t>
            </a:r>
            <a:r>
              <a:rPr kumimoji="0" lang="is-IS" altLang="is-IS" b="0" i="0" u="none" strike="noStrike" cap="none" normalizeH="0" baseline="0" dirty="0">
                <a:ln>
                  <a:noFill/>
                </a:ln>
                <a:solidFill>
                  <a:srgbClr val="C00000"/>
                </a:solidFill>
                <a:effectLst/>
                <a:latin typeface="Droid Serif"/>
              </a:rPr>
              <a:t> og fræðslu til einstaklingsins, foreldra eða annarra aðstandenda og þjónustuaðila varðandi viðeigandi meðferð, þjálfun og önnur úrræði sem þörf er á. </a:t>
            </a:r>
            <a:br>
              <a:rPr kumimoji="0" lang="is-IS" altLang="is-IS" b="0" i="0" u="none" strike="noStrike" cap="none" normalizeH="0" baseline="0" dirty="0">
                <a:ln>
                  <a:noFill/>
                </a:ln>
                <a:solidFill>
                  <a:srgbClr val="C00000"/>
                </a:solidFill>
                <a:effectLst/>
              </a:rPr>
            </a:br>
            <a:r>
              <a:rPr kumimoji="0" lang="is-IS" altLang="is-IS" b="0" i="0" u="none" strike="noStrike" cap="none" normalizeH="0" baseline="0" dirty="0">
                <a:ln>
                  <a:noFill/>
                </a:ln>
                <a:solidFill>
                  <a:srgbClr val="242424"/>
                </a:solidFill>
                <a:effectLst/>
                <a:latin typeface="Droid Serif"/>
              </a:rPr>
              <a:t>    3. Tilvísanir til annarra meðferðaraðila og stofnana í því skyni að hlutaðeigandi njóti þar þeirrar þjónustu sem þörf er á hverju sinni.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rgbClr val="242424"/>
                </a:solidFill>
                <a:effectLst/>
                <a:latin typeface="Droid Serif"/>
              </a:rPr>
              <a:t>    4. Langtímaeftirfylgd vegna þeirra einstaklinga sem búa við óvenjuflóknar eða sjaldgæfar þroskaraskanir.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rgbClr val="242424"/>
                </a:solidFill>
                <a:effectLst/>
                <a:latin typeface="Droid Serif"/>
              </a:rPr>
              <a:t>    5. </a:t>
            </a:r>
            <a:r>
              <a:rPr kumimoji="0" lang="is-IS" altLang="is-IS" b="1" i="0" u="none" strike="noStrike" cap="none" normalizeH="0" baseline="0" dirty="0">
                <a:ln>
                  <a:noFill/>
                </a:ln>
                <a:solidFill>
                  <a:srgbClr val="C00000"/>
                </a:solidFill>
                <a:effectLst/>
                <a:latin typeface="Droid Serif"/>
              </a:rPr>
              <a:t>Faglega aðstoð og ráðgjöf til samstarfsaðila</a:t>
            </a:r>
            <a:r>
              <a:rPr kumimoji="0" lang="is-IS" altLang="is-IS" b="0" i="0" u="none" strike="noStrike" cap="none" normalizeH="0" baseline="0" dirty="0">
                <a:ln>
                  <a:noFill/>
                </a:ln>
                <a:effectLst/>
                <a:latin typeface="Droid Serif"/>
              </a:rPr>
              <a:t>, sbr. 3. mgr., </a:t>
            </a:r>
            <a:r>
              <a:rPr kumimoji="0" lang="is-IS" altLang="is-IS" b="0" i="0" u="none" strike="noStrike" cap="none" normalizeH="0" baseline="0" dirty="0">
                <a:ln>
                  <a:noFill/>
                </a:ln>
                <a:solidFill>
                  <a:srgbClr val="C00000"/>
                </a:solidFill>
                <a:effectLst/>
                <a:latin typeface="Droid Serif"/>
              </a:rPr>
              <a:t>t.d. varðandi: </a:t>
            </a:r>
            <a:br>
              <a:rPr kumimoji="0" lang="is-IS" altLang="is-IS" b="0" i="0" u="none" strike="noStrike" cap="none" normalizeH="0" baseline="0" dirty="0">
                <a:ln>
                  <a:noFill/>
                </a:ln>
                <a:solidFill>
                  <a:srgbClr val="C00000"/>
                </a:solidFill>
                <a:effectLst/>
              </a:rPr>
            </a:br>
            <a:r>
              <a:rPr kumimoji="0" lang="is-IS" altLang="is-IS" b="0" i="0" u="none" strike="noStrike" cap="none" normalizeH="0" baseline="0" dirty="0">
                <a:ln>
                  <a:noFill/>
                </a:ln>
                <a:solidFill>
                  <a:srgbClr val="242424"/>
                </a:solidFill>
                <a:effectLst/>
                <a:latin typeface="Droid Serif"/>
              </a:rPr>
              <a:t>    a.</a:t>
            </a:r>
            <a:r>
              <a:rPr kumimoji="0" lang="is-IS" altLang="is-IS" b="0" i="0" u="none" strike="noStrike" cap="none" normalizeH="0" baseline="0" dirty="0">
                <a:ln>
                  <a:noFill/>
                </a:ln>
                <a:solidFill>
                  <a:srgbClr val="C00000"/>
                </a:solidFill>
                <a:effectLst/>
                <a:latin typeface="Droid Serif"/>
              </a:rPr>
              <a:t> uppbyggingu og starfrækslu greiningar- og ráðgjafarþjónustu, </a:t>
            </a:r>
            <a:br>
              <a:rPr kumimoji="0" lang="is-IS" altLang="is-IS" b="0" i="0" u="none" strike="noStrike" cap="none" normalizeH="0" baseline="0" dirty="0">
                <a:ln>
                  <a:noFill/>
                </a:ln>
                <a:solidFill>
                  <a:srgbClr val="C00000"/>
                </a:solidFill>
                <a:effectLst/>
              </a:rPr>
            </a:br>
            <a:r>
              <a:rPr kumimoji="0" lang="is-IS" altLang="is-IS" b="0" i="0" u="none" strike="noStrike" cap="none" normalizeH="0" baseline="0" dirty="0">
                <a:ln>
                  <a:noFill/>
                </a:ln>
                <a:solidFill>
                  <a:srgbClr val="242424"/>
                </a:solidFill>
                <a:effectLst/>
                <a:latin typeface="Droid Serif"/>
              </a:rPr>
              <a:t>    b.</a:t>
            </a:r>
            <a:r>
              <a:rPr kumimoji="0" lang="is-IS" altLang="is-IS" b="0" i="0" u="none" strike="noStrike" cap="none" normalizeH="0" baseline="0" dirty="0">
                <a:ln>
                  <a:noFill/>
                </a:ln>
                <a:solidFill>
                  <a:srgbClr val="C00000"/>
                </a:solidFill>
                <a:effectLst/>
                <a:latin typeface="Droid Serif"/>
              </a:rPr>
              <a:t> menntun og þjálfun starfsfólks</a:t>
            </a:r>
            <a:r>
              <a:rPr kumimoji="0" lang="is-IS" altLang="is-IS" b="0" i="0" u="none" strike="noStrike" cap="none" normalizeH="0" baseline="0" dirty="0">
                <a:ln>
                  <a:noFill/>
                </a:ln>
                <a:solidFill>
                  <a:srgbClr val="242424"/>
                </a:solidFill>
                <a:effectLst/>
                <a:latin typeface="Droid Serif"/>
              </a:rPr>
              <a:t>,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rgbClr val="242424"/>
                </a:solidFill>
                <a:effectLst/>
                <a:latin typeface="Droid Serif"/>
              </a:rPr>
              <a:t>    c. sérhæfðan tækjabúnað og aðgengi [fatlaðs fólks], </a:t>
            </a:r>
            <a:r>
              <a:rPr kumimoji="0" lang="is-IS" altLang="is-IS" b="0" i="0" u="none" strike="noStrike" cap="none" normalizeH="0" baseline="30000" dirty="0">
                <a:ln>
                  <a:noFill/>
                </a:ln>
                <a:solidFill>
                  <a:srgbClr val="242424"/>
                </a:solidFill>
                <a:effectLst/>
                <a:latin typeface="Droid Serif"/>
              </a:rPr>
              <a:t>1)</a:t>
            </a:r>
            <a:r>
              <a:rPr kumimoji="0" lang="is-IS" altLang="is-IS" b="0" i="0" u="none" strike="noStrike" cap="none" normalizeH="0" baseline="0" dirty="0">
                <a:ln>
                  <a:noFill/>
                </a:ln>
                <a:solidFill>
                  <a:srgbClr val="242424"/>
                </a:solidFill>
                <a:effectLst/>
                <a:latin typeface="Droid Serif"/>
              </a:rPr>
              <a:t>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rgbClr val="242424"/>
                </a:solidFill>
                <a:effectLst/>
                <a:latin typeface="Droid Serif"/>
              </a:rPr>
              <a:t>    d. kannanir á högum og þörfum [fatlaðs fólks], </a:t>
            </a:r>
            <a:r>
              <a:rPr kumimoji="0" lang="is-IS" altLang="is-IS" b="0" i="0" u="none" strike="noStrike" cap="none" normalizeH="0" baseline="30000" dirty="0">
                <a:ln>
                  <a:noFill/>
                </a:ln>
                <a:solidFill>
                  <a:srgbClr val="242424"/>
                </a:solidFill>
                <a:effectLst/>
                <a:latin typeface="Droid Serif"/>
              </a:rPr>
              <a:t>1)</a:t>
            </a:r>
            <a:r>
              <a:rPr kumimoji="0" lang="is-IS" altLang="is-IS" b="0" i="0" u="none" strike="noStrike" cap="none" normalizeH="0" baseline="0" dirty="0">
                <a:ln>
                  <a:noFill/>
                </a:ln>
                <a:solidFill>
                  <a:srgbClr val="242424"/>
                </a:solidFill>
                <a:effectLst/>
                <a:latin typeface="Droid Serif"/>
              </a:rPr>
              <a:t> </a:t>
            </a:r>
            <a:br>
              <a:rPr kumimoji="0" lang="is-IS" altLang="is-IS" b="0" i="0" u="none" strike="noStrike" cap="none" normalizeH="0" baseline="0" dirty="0">
                <a:ln>
                  <a:noFill/>
                </a:ln>
                <a:solidFill>
                  <a:schemeClr val="tx1"/>
                </a:solidFill>
                <a:effectLst/>
              </a:rPr>
            </a:br>
            <a:r>
              <a:rPr kumimoji="0" lang="is-IS" altLang="is-IS" b="0" i="0" u="none" strike="noStrike" cap="none" normalizeH="0" baseline="0" dirty="0">
                <a:ln>
                  <a:noFill/>
                </a:ln>
                <a:solidFill>
                  <a:srgbClr val="242424"/>
                </a:solidFill>
                <a:effectLst/>
                <a:latin typeface="Droid Serif"/>
              </a:rPr>
              <a:t>    e. </a:t>
            </a:r>
            <a:r>
              <a:rPr kumimoji="0" lang="is-IS" altLang="is-IS" i="0" u="none" strike="noStrike" cap="none" normalizeH="0" baseline="0" dirty="0">
                <a:ln>
                  <a:noFill/>
                </a:ln>
                <a:effectLst/>
                <a:latin typeface="Droid Serif"/>
              </a:rPr>
              <a:t>umsögn um þjónustu og vistun. </a:t>
            </a:r>
            <a:br>
              <a:rPr kumimoji="0" lang="is-IS" altLang="is-IS" i="0" u="none" strike="noStrike" cap="none" normalizeH="0" baseline="0" dirty="0">
                <a:ln>
                  <a:noFill/>
                </a:ln>
                <a:effectLst/>
              </a:rPr>
            </a:br>
            <a:r>
              <a:rPr kumimoji="0" lang="is-IS" altLang="is-IS" i="0" u="none" strike="noStrike" cap="none" normalizeH="0" baseline="0" dirty="0">
                <a:ln>
                  <a:noFill/>
                </a:ln>
                <a:effectLst/>
                <a:latin typeface="Droid Serif"/>
              </a:rPr>
              <a:t>    6. Öflun og miðlun þekkingar um fatlanir og alvarlegar þroskaraskanir, m.a. með því að fylgjast með nýjungum á alþjóðavettvangi. </a:t>
            </a:r>
            <a:br>
              <a:rPr kumimoji="0" lang="is-IS" altLang="is-IS" i="0" u="none" strike="noStrike" cap="none" normalizeH="0" baseline="0" dirty="0">
                <a:ln>
                  <a:noFill/>
                </a:ln>
                <a:effectLst/>
              </a:rPr>
            </a:br>
            <a:r>
              <a:rPr kumimoji="0" lang="is-IS" altLang="is-IS" i="0" u="none" strike="noStrike" cap="none" normalizeH="0" baseline="0" dirty="0">
                <a:ln>
                  <a:noFill/>
                </a:ln>
                <a:effectLst/>
                <a:latin typeface="Droid Serif"/>
              </a:rPr>
              <a:t>    7. Þróun, rannsókn og dreifingu á aðferðum og gögnum til greiningar á fötlunum og þroskaröskunum og á mismunandi meðferðaraðferðum. </a:t>
            </a:r>
            <a:r>
              <a:rPr kumimoji="0" lang="is-IS" altLang="is-IS" i="0" u="none" strike="noStrike" cap="none" normalizeH="0" baseline="0" dirty="0">
                <a:ln>
                  <a:noFill/>
                </a:ln>
                <a:effectLst/>
              </a:rPr>
              <a:t> </a:t>
            </a:r>
          </a:p>
        </p:txBody>
      </p:sp>
      <p:pic>
        <p:nvPicPr>
          <p:cNvPr id="1026" name="Picture 2" descr="https://www.althingi.is/lagas/sk.jpg">
            <a:extLst>
              <a:ext uri="{FF2B5EF4-FFF2-40B4-BE49-F238E27FC236}">
                <a16:creationId xmlns:a16="http://schemas.microsoft.com/office/drawing/2014/main" id="{107091C3-19D4-414B-8B7B-83713E6710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100138"/>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ttps://www.althingi.is/lagas/hk.jpg">
            <a:extLst>
              <a:ext uri="{FF2B5EF4-FFF2-40B4-BE49-F238E27FC236}">
                <a16:creationId xmlns:a16="http://schemas.microsoft.com/office/drawing/2014/main" id="{6556A4E4-53BF-4490-92C5-88966D952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825500"/>
            <a:ext cx="104775" cy="1047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BEA566E-87CC-402F-B775-F5C4FA83AB24}"/>
              </a:ext>
            </a:extLst>
          </p:cNvPr>
          <p:cNvSpPr>
            <a:spLocks noGrp="1"/>
          </p:cNvSpPr>
          <p:nvPr>
            <p:ph type="title"/>
          </p:nvPr>
        </p:nvSpPr>
        <p:spPr>
          <a:xfrm>
            <a:off x="838200" y="138499"/>
            <a:ext cx="10515600" cy="929669"/>
          </a:xfrm>
        </p:spPr>
        <p:txBody>
          <a:bodyPr>
            <a:normAutofit/>
          </a:bodyPr>
          <a:lstStyle/>
          <a:p>
            <a:r>
              <a:rPr lang="en-GB" sz="2800" dirty="0"/>
              <a:t>Lög um </a:t>
            </a:r>
            <a:r>
              <a:rPr lang="en-GB" sz="2800" dirty="0" err="1"/>
              <a:t>Greiningar</a:t>
            </a:r>
            <a:r>
              <a:rPr lang="en-GB" sz="2800" dirty="0"/>
              <a:t>- </a:t>
            </a:r>
            <a:r>
              <a:rPr lang="en-GB" sz="2800" dirty="0" err="1"/>
              <a:t>og</a:t>
            </a:r>
            <a:r>
              <a:rPr lang="en-GB" sz="2800" dirty="0"/>
              <a:t> </a:t>
            </a:r>
            <a:r>
              <a:rPr lang="en-GB" sz="2800" dirty="0" err="1"/>
              <a:t>ráðgjafarstöð</a:t>
            </a:r>
            <a:r>
              <a:rPr lang="en-GB" sz="2800" dirty="0"/>
              <a:t> </a:t>
            </a:r>
            <a:r>
              <a:rPr lang="en-GB" sz="2800" dirty="0" err="1"/>
              <a:t>ríkisins</a:t>
            </a:r>
            <a:r>
              <a:rPr lang="en-GB" sz="2800" dirty="0"/>
              <a:t>, </a:t>
            </a:r>
            <a:r>
              <a:rPr lang="en-GB" sz="2800" dirty="0" err="1"/>
              <a:t>frá</a:t>
            </a:r>
            <a:r>
              <a:rPr lang="en-GB" sz="2800" dirty="0"/>
              <a:t> </a:t>
            </a:r>
            <a:r>
              <a:rPr lang="en-GB" sz="2800" dirty="0" err="1"/>
              <a:t>árinu</a:t>
            </a:r>
            <a:r>
              <a:rPr lang="en-GB" sz="2800" dirty="0"/>
              <a:t> 2003</a:t>
            </a:r>
            <a:endParaRPr lang="is-IS" sz="2800" dirty="0"/>
          </a:p>
        </p:txBody>
      </p:sp>
    </p:spTree>
    <p:extLst>
      <p:ext uri="{BB962C8B-B14F-4D97-AF65-F5344CB8AC3E}">
        <p14:creationId xmlns:p14="http://schemas.microsoft.com/office/powerpoint/2010/main" val="1015581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8A33CC-1DDF-4496-BBBF-7D60FCD06CFE}"/>
              </a:ext>
            </a:extLst>
          </p:cNvPr>
          <p:cNvSpPr txBox="1"/>
          <p:nvPr/>
        </p:nvSpPr>
        <p:spPr>
          <a:xfrm>
            <a:off x="3765206" y="661622"/>
            <a:ext cx="582211" cy="307777"/>
          </a:xfrm>
          <a:prstGeom prst="rect">
            <a:avLst/>
          </a:prstGeom>
          <a:noFill/>
        </p:spPr>
        <p:txBody>
          <a:bodyPr wrap="none" rtlCol="0">
            <a:spAutoFit/>
          </a:bodyPr>
          <a:lstStyle/>
          <a:p>
            <a:r>
              <a:rPr lang="en-GB" sz="1400" dirty="0" err="1">
                <a:latin typeface="Calibri" panose="020F0502020204030204" pitchFamily="34" charset="0"/>
                <a:cs typeface="Calibri" panose="020F0502020204030204" pitchFamily="34" charset="0"/>
              </a:rPr>
              <a:t>Fjöldi</a:t>
            </a:r>
            <a:endParaRPr lang="en-GB" sz="14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A63675CC-40EF-4CCE-9885-A2B72581C010}"/>
              </a:ext>
            </a:extLst>
          </p:cNvPr>
          <p:cNvSpPr txBox="1"/>
          <p:nvPr/>
        </p:nvSpPr>
        <p:spPr>
          <a:xfrm>
            <a:off x="4499836" y="5318611"/>
            <a:ext cx="5111335" cy="646331"/>
          </a:xfrm>
          <a:prstGeom prst="rect">
            <a:avLst/>
          </a:prstGeom>
          <a:solidFill>
            <a:srgbClr val="FFC000"/>
          </a:solidFill>
        </p:spPr>
        <p:txBody>
          <a:bodyPr wrap="none" rtlCol="0">
            <a:spAutoFit/>
          </a:bodyPr>
          <a:lstStyle/>
          <a:p>
            <a:pPr algn="ctr"/>
            <a:r>
              <a:rPr lang="en-GB" dirty="0">
                <a:latin typeface="Calibri" panose="020F0502020204030204" pitchFamily="34" charset="0"/>
                <a:cs typeface="Calibri" panose="020F0502020204030204" pitchFamily="34" charset="0"/>
              </a:rPr>
              <a:t>28% </a:t>
            </a:r>
            <a:r>
              <a:rPr lang="en-GB" dirty="0" err="1">
                <a:latin typeface="Calibri" panose="020F0502020204030204" pitchFamily="34" charset="0"/>
                <a:cs typeface="Calibri" panose="020F0502020204030204" pitchFamily="34" charset="0"/>
              </a:rPr>
              <a:t>af</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tilvísunum</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til</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Greiningar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og</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ráðgjafarstöðvar</a:t>
            </a:r>
            <a:r>
              <a:rPr lang="en-GB" dirty="0">
                <a:latin typeface="Calibri" panose="020F0502020204030204" pitchFamily="34" charset="0"/>
                <a:cs typeface="Calibri" panose="020F0502020204030204" pitchFamily="34" charset="0"/>
              </a:rPr>
              <a:t> </a:t>
            </a:r>
          </a:p>
          <a:p>
            <a:pPr algn="ctr"/>
            <a:r>
              <a:rPr lang="en-GB" dirty="0">
                <a:latin typeface="Calibri" panose="020F0502020204030204" pitchFamily="34" charset="0"/>
                <a:cs typeface="Calibri" panose="020F0502020204030204" pitchFamily="34" charset="0"/>
              </a:rPr>
              <a:t>á </a:t>
            </a:r>
            <a:r>
              <a:rPr lang="en-GB" dirty="0" err="1">
                <a:latin typeface="Calibri" panose="020F0502020204030204" pitchFamily="34" charset="0"/>
                <a:cs typeface="Calibri" panose="020F0502020204030204" pitchFamily="34" charset="0"/>
              </a:rPr>
              <a:t>árinu</a:t>
            </a:r>
            <a:r>
              <a:rPr lang="en-GB" dirty="0">
                <a:latin typeface="Calibri" panose="020F0502020204030204" pitchFamily="34" charset="0"/>
                <a:cs typeface="Calibri" panose="020F0502020204030204" pitchFamily="34" charset="0"/>
              </a:rPr>
              <a:t> 2017 </a:t>
            </a:r>
            <a:r>
              <a:rPr lang="en-GB" dirty="0" err="1">
                <a:latin typeface="Calibri" panose="020F0502020204030204" pitchFamily="34" charset="0"/>
                <a:cs typeface="Calibri" panose="020F0502020204030204" pitchFamily="34" charset="0"/>
              </a:rPr>
              <a:t>voru</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fyrir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börn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af</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erlendum</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uppruna</a:t>
            </a:r>
            <a:endParaRPr lang="en-GB" dirty="0">
              <a:latin typeface="Calibri" panose="020F0502020204030204" pitchFamily="34" charset="0"/>
              <a:cs typeface="Calibri" panose="020F0502020204030204" pitchFamily="34" charset="0"/>
            </a:endParaRPr>
          </a:p>
        </p:txBody>
      </p:sp>
      <p:sp>
        <p:nvSpPr>
          <p:cNvPr id="9" name="Title 5">
            <a:extLst>
              <a:ext uri="{FF2B5EF4-FFF2-40B4-BE49-F238E27FC236}">
                <a16:creationId xmlns:a16="http://schemas.microsoft.com/office/drawing/2014/main" id="{613E8CBF-63D1-4F80-9FDB-5DE323278734}"/>
              </a:ext>
            </a:extLst>
          </p:cNvPr>
          <p:cNvSpPr txBox="1">
            <a:spLocks/>
          </p:cNvSpPr>
          <p:nvPr/>
        </p:nvSpPr>
        <p:spPr bwMode="auto">
          <a:xfrm>
            <a:off x="418813" y="1288045"/>
            <a:ext cx="3129929" cy="2973426"/>
          </a:xfrm>
          <a:prstGeom prst="ellipse">
            <a:avLst/>
          </a:prstGeom>
          <a:solidFill>
            <a:srgbClr val="FFC000"/>
          </a:solidFill>
          <a:ln w="174625" cmpd="thinThick">
            <a:solidFill>
              <a:schemeClr val="tx1">
                <a:lumMod val="85000"/>
                <a:lumOff val="15000"/>
              </a:schemeClr>
            </a:solidFill>
            <a:miter lim="800000"/>
            <a:headEnd/>
            <a:tailEnd/>
          </a:ln>
        </p:spPr>
        <p:txBody>
          <a:bodyPr vert="horz" wrap="square" lIns="91440" tIns="45720" rIns="91440" bIns="45720" numCol="1" anchor="ctr" anchorCtr="0" compatLnSpc="1">
            <a:prstTxWarp prst="textNoShape">
              <a:avLst/>
            </a:prstTxWarp>
            <a:noAutofit/>
          </a:bodyPr>
          <a:lstStyle>
            <a:lvl1pPr algn="l" rtl="0" eaLnBrk="1" fontAlgn="base" hangingPunct="1">
              <a:spcBef>
                <a:spcPct val="0"/>
              </a:spcBef>
              <a:spcAft>
                <a:spcPct val="0"/>
              </a:spcAft>
              <a:defRPr sz="4000" b="1">
                <a:solidFill>
                  <a:srgbClr val="003064"/>
                </a:solidFill>
                <a:latin typeface="Calibri" pitchFamily="34" charset="0"/>
                <a:ea typeface="+mj-ea"/>
                <a:cs typeface="+mj-cs"/>
              </a:defRPr>
            </a:lvl1pPr>
            <a:lvl2pPr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2pPr>
            <a:lvl3pPr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3pPr>
            <a:lvl4pPr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4pPr>
            <a:lvl5pPr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5pPr>
            <a:lvl6pPr marL="4572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6pPr>
            <a:lvl7pPr marL="9144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7pPr>
            <a:lvl8pPr marL="13716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8pPr>
            <a:lvl9pPr marL="1828800" algn="l" rtl="0" eaLnBrk="1" fontAlgn="base" hangingPunct="1">
              <a:spcBef>
                <a:spcPct val="0"/>
              </a:spcBef>
              <a:spcAft>
                <a:spcPct val="0"/>
              </a:spcAft>
              <a:defRPr sz="4400">
                <a:solidFill>
                  <a:srgbClr val="003064"/>
                </a:solidFill>
                <a:latin typeface="Arial" pitchFamily="-8" charset="0"/>
                <a:ea typeface="ＭＳ Ｐゴシック" pitchFamily="4" charset="-128"/>
                <a:cs typeface="ＭＳ Ｐゴシック" pitchFamily="4" charset="-128"/>
              </a:defRPr>
            </a:lvl9pPr>
          </a:lstStyle>
          <a:p>
            <a:pPr algn="ctr"/>
            <a:r>
              <a:rPr lang="en-GB" sz="2200" b="0" kern="0" dirty="0" err="1">
                <a:solidFill>
                  <a:schemeClr val="tx1"/>
                </a:solidFill>
                <a:latin typeface="+mj-lt"/>
              </a:rPr>
              <a:t>Tilvísunum</a:t>
            </a:r>
            <a:r>
              <a:rPr lang="en-GB" sz="2200" b="0" kern="0" dirty="0">
                <a:solidFill>
                  <a:schemeClr val="tx1"/>
                </a:solidFill>
                <a:latin typeface="+mj-lt"/>
              </a:rPr>
              <a:t> </a:t>
            </a:r>
            <a:r>
              <a:rPr lang="en-GB" sz="2200" b="0" kern="0" dirty="0" err="1">
                <a:solidFill>
                  <a:schemeClr val="tx1"/>
                </a:solidFill>
                <a:latin typeface="+mj-lt"/>
              </a:rPr>
              <a:t>fyrir</a:t>
            </a:r>
            <a:r>
              <a:rPr lang="en-GB" sz="2200" b="0" kern="0" dirty="0">
                <a:solidFill>
                  <a:schemeClr val="tx1"/>
                </a:solidFill>
                <a:latin typeface="+mj-lt"/>
              </a:rPr>
              <a:t> </a:t>
            </a:r>
            <a:r>
              <a:rPr lang="en-GB" sz="2200" b="0" kern="0" dirty="0" err="1">
                <a:solidFill>
                  <a:schemeClr val="tx1"/>
                </a:solidFill>
                <a:latin typeface="+mj-lt"/>
              </a:rPr>
              <a:t>börn</a:t>
            </a:r>
            <a:r>
              <a:rPr lang="en-GB" sz="2200" b="0" kern="0" dirty="0">
                <a:solidFill>
                  <a:schemeClr val="tx1"/>
                </a:solidFill>
                <a:latin typeface="+mj-lt"/>
              </a:rPr>
              <a:t> </a:t>
            </a:r>
            <a:r>
              <a:rPr lang="en-GB" sz="2200" b="0" kern="0" dirty="0" err="1">
                <a:solidFill>
                  <a:schemeClr val="tx1"/>
                </a:solidFill>
                <a:latin typeface="+mj-lt"/>
              </a:rPr>
              <a:t>af</a:t>
            </a:r>
            <a:r>
              <a:rPr lang="en-GB" sz="2200" b="0" kern="0" dirty="0">
                <a:solidFill>
                  <a:schemeClr val="tx1"/>
                </a:solidFill>
                <a:latin typeface="+mj-lt"/>
              </a:rPr>
              <a:t> </a:t>
            </a:r>
            <a:r>
              <a:rPr lang="en-GB" sz="2200" b="0" kern="0" dirty="0" err="1">
                <a:solidFill>
                  <a:schemeClr val="tx1"/>
                </a:solidFill>
                <a:latin typeface="+mj-lt"/>
              </a:rPr>
              <a:t>erlendum</a:t>
            </a:r>
            <a:r>
              <a:rPr lang="en-GB" sz="2200" b="0" kern="0" dirty="0">
                <a:solidFill>
                  <a:schemeClr val="tx1"/>
                </a:solidFill>
                <a:latin typeface="+mj-lt"/>
              </a:rPr>
              <a:t> </a:t>
            </a:r>
            <a:r>
              <a:rPr lang="en-GB" sz="2200" b="0" kern="0" dirty="0" err="1">
                <a:solidFill>
                  <a:schemeClr val="tx1"/>
                </a:solidFill>
                <a:latin typeface="+mj-lt"/>
              </a:rPr>
              <a:t>uppruna</a:t>
            </a:r>
            <a:r>
              <a:rPr lang="en-GB" sz="2200" b="0" kern="0" dirty="0">
                <a:solidFill>
                  <a:schemeClr val="tx1"/>
                </a:solidFill>
                <a:latin typeface="+mj-lt"/>
              </a:rPr>
              <a:t> </a:t>
            </a:r>
            <a:r>
              <a:rPr lang="en-GB" sz="2200" b="0" kern="0" dirty="0" err="1">
                <a:solidFill>
                  <a:schemeClr val="tx1"/>
                </a:solidFill>
                <a:latin typeface="+mj-lt"/>
              </a:rPr>
              <a:t>hefur</a:t>
            </a:r>
            <a:r>
              <a:rPr lang="en-GB" sz="2200" b="0" kern="0" dirty="0">
                <a:solidFill>
                  <a:schemeClr val="tx1"/>
                </a:solidFill>
                <a:latin typeface="+mj-lt"/>
              </a:rPr>
              <a:t> </a:t>
            </a:r>
            <a:r>
              <a:rPr lang="en-GB" sz="2200" b="0" kern="0" dirty="0" err="1">
                <a:solidFill>
                  <a:schemeClr val="tx1"/>
                </a:solidFill>
                <a:latin typeface="+mj-lt"/>
              </a:rPr>
              <a:t>fjölgað</a:t>
            </a:r>
            <a:r>
              <a:rPr lang="en-GB" sz="2200" b="0" kern="0" dirty="0">
                <a:solidFill>
                  <a:schemeClr val="tx1"/>
                </a:solidFill>
                <a:latin typeface="+mj-lt"/>
              </a:rPr>
              <a:t> </a:t>
            </a:r>
            <a:r>
              <a:rPr lang="en-GB" sz="2200" b="0" kern="0" dirty="0" err="1">
                <a:solidFill>
                  <a:schemeClr val="tx1"/>
                </a:solidFill>
                <a:latin typeface="+mj-lt"/>
              </a:rPr>
              <a:t>mikið</a:t>
            </a:r>
            <a:r>
              <a:rPr lang="en-GB" sz="2200" b="0" kern="0" dirty="0">
                <a:solidFill>
                  <a:schemeClr val="tx1"/>
                </a:solidFill>
                <a:latin typeface="+mj-lt"/>
              </a:rPr>
              <a:t> á </a:t>
            </a:r>
            <a:r>
              <a:rPr lang="en-GB" sz="2200" b="0" kern="0" dirty="0" err="1">
                <a:solidFill>
                  <a:schemeClr val="tx1"/>
                </a:solidFill>
                <a:latin typeface="+mj-lt"/>
              </a:rPr>
              <a:t>seinustu</a:t>
            </a:r>
            <a:r>
              <a:rPr lang="en-GB" sz="2200" b="0" kern="0" dirty="0">
                <a:solidFill>
                  <a:schemeClr val="tx1"/>
                </a:solidFill>
                <a:latin typeface="+mj-lt"/>
              </a:rPr>
              <a:t> </a:t>
            </a:r>
            <a:r>
              <a:rPr lang="en-GB" sz="2200" b="0" kern="0" dirty="0" err="1">
                <a:solidFill>
                  <a:schemeClr val="tx1"/>
                </a:solidFill>
                <a:latin typeface="+mj-lt"/>
              </a:rPr>
              <a:t>árum</a:t>
            </a:r>
            <a:r>
              <a:rPr lang="en-GB" sz="2200" b="0" kern="0" dirty="0">
                <a:solidFill>
                  <a:schemeClr val="tx1"/>
                </a:solidFill>
                <a:latin typeface="+mj-lt"/>
              </a:rPr>
              <a:t> </a:t>
            </a:r>
          </a:p>
        </p:txBody>
      </p:sp>
      <p:graphicFrame>
        <p:nvGraphicFramePr>
          <p:cNvPr id="7" name="Chart 6">
            <a:extLst>
              <a:ext uri="{FF2B5EF4-FFF2-40B4-BE49-F238E27FC236}">
                <a16:creationId xmlns:a16="http://schemas.microsoft.com/office/drawing/2014/main" id="{DA41C417-F8A1-4575-B20D-D4CE43C1500D}"/>
              </a:ext>
            </a:extLst>
          </p:cNvPr>
          <p:cNvGraphicFramePr>
            <a:graphicFrameLocks/>
          </p:cNvGraphicFramePr>
          <p:nvPr>
            <p:extLst>
              <p:ext uri="{D42A27DB-BD31-4B8C-83A1-F6EECF244321}">
                <p14:modId xmlns:p14="http://schemas.microsoft.com/office/powerpoint/2010/main" val="118684086"/>
              </p:ext>
            </p:extLst>
          </p:nvPr>
        </p:nvGraphicFramePr>
        <p:xfrm>
          <a:off x="3861000" y="1216223"/>
          <a:ext cx="6687257" cy="37555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5925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D856-5989-45DD-9702-AC8D9D70A3C7}"/>
              </a:ext>
            </a:extLst>
          </p:cNvPr>
          <p:cNvSpPr>
            <a:spLocks noGrp="1"/>
          </p:cNvSpPr>
          <p:nvPr>
            <p:ph type="title"/>
          </p:nvPr>
        </p:nvSpPr>
        <p:spPr>
          <a:xfrm>
            <a:off x="789214" y="567691"/>
            <a:ext cx="10363200" cy="1143000"/>
          </a:xfrm>
        </p:spPr>
        <p:txBody>
          <a:bodyPr>
            <a:normAutofit fontScale="90000"/>
          </a:bodyPr>
          <a:lstStyle/>
          <a:p>
            <a:pPr algn="ctr"/>
            <a:r>
              <a:rPr lang="en-GB" sz="3200" dirty="0"/>
              <a:t>Lög um </a:t>
            </a:r>
            <a:r>
              <a:rPr lang="en-GB" sz="3200" dirty="0" err="1"/>
              <a:t>þjónustu</a:t>
            </a:r>
            <a:r>
              <a:rPr lang="en-GB" sz="3200" dirty="0"/>
              <a:t> </a:t>
            </a:r>
            <a:r>
              <a:rPr lang="en-GB" sz="3200" dirty="0" err="1"/>
              <a:t>við</a:t>
            </a:r>
            <a:r>
              <a:rPr lang="en-GB" sz="3200" dirty="0"/>
              <a:t> </a:t>
            </a:r>
            <a:r>
              <a:rPr lang="en-GB" sz="3200" dirty="0" err="1"/>
              <a:t>fatlað</a:t>
            </a:r>
            <a:r>
              <a:rPr lang="en-GB" sz="3200" dirty="0"/>
              <a:t> </a:t>
            </a:r>
            <a:r>
              <a:rPr lang="en-GB" sz="3200" dirty="0" err="1"/>
              <a:t>fólk</a:t>
            </a:r>
            <a:r>
              <a:rPr lang="en-GB" sz="3200" dirty="0"/>
              <a:t> </a:t>
            </a:r>
            <a:r>
              <a:rPr lang="en-GB" sz="3200" dirty="0" err="1"/>
              <a:t>með</a:t>
            </a:r>
            <a:r>
              <a:rPr lang="en-GB" sz="3200" dirty="0"/>
              <a:t> </a:t>
            </a:r>
            <a:r>
              <a:rPr lang="en-GB" sz="3200" dirty="0" err="1"/>
              <a:t>langvarandi</a:t>
            </a:r>
            <a:r>
              <a:rPr lang="en-GB" sz="3200" dirty="0"/>
              <a:t> </a:t>
            </a:r>
            <a:r>
              <a:rPr lang="en-GB" sz="3200" dirty="0" err="1"/>
              <a:t>stuðningsþarfir</a:t>
            </a:r>
            <a:r>
              <a:rPr lang="en-GB" sz="3200" dirty="0"/>
              <a:t> </a:t>
            </a:r>
            <a:br>
              <a:rPr lang="en-GB" sz="3600" dirty="0"/>
            </a:br>
            <a:r>
              <a:rPr lang="en-GB" sz="2200" i="1" dirty="0" err="1"/>
              <a:t>Samþykkt</a:t>
            </a:r>
            <a:r>
              <a:rPr lang="en-GB" sz="2200" i="1" dirty="0"/>
              <a:t> á </a:t>
            </a:r>
            <a:r>
              <a:rPr lang="en-GB" sz="2200" i="1" dirty="0" err="1"/>
              <a:t>Alþingi</a:t>
            </a:r>
            <a:r>
              <a:rPr lang="en-GB" sz="2200" i="1" dirty="0"/>
              <a:t> 26. </a:t>
            </a:r>
            <a:r>
              <a:rPr lang="en-GB" sz="2200" i="1" dirty="0" err="1"/>
              <a:t>apríl</a:t>
            </a:r>
            <a:r>
              <a:rPr lang="en-GB" sz="2200" i="1" dirty="0"/>
              <a:t> 2018</a:t>
            </a:r>
            <a:br>
              <a:rPr lang="en-GB" sz="2200" i="1" dirty="0"/>
            </a:br>
            <a:r>
              <a:rPr lang="en-GB" sz="2200" i="1" dirty="0"/>
              <a:t>Taka </a:t>
            </a:r>
            <a:r>
              <a:rPr lang="en-GB" sz="2200" i="1" dirty="0" err="1"/>
              <a:t>gildi</a:t>
            </a:r>
            <a:r>
              <a:rPr lang="en-GB" sz="2200" i="1" dirty="0"/>
              <a:t> 1. </a:t>
            </a:r>
            <a:r>
              <a:rPr lang="en-GB" sz="2200" i="1" dirty="0" err="1"/>
              <a:t>október</a:t>
            </a:r>
            <a:r>
              <a:rPr lang="en-GB" sz="2200" i="1" dirty="0"/>
              <a:t> 2018</a:t>
            </a:r>
            <a:endParaRPr lang="is-IS" sz="2200" i="1" dirty="0"/>
          </a:p>
        </p:txBody>
      </p:sp>
      <p:sp>
        <p:nvSpPr>
          <p:cNvPr id="3" name="Content Placeholder 2">
            <a:extLst>
              <a:ext uri="{FF2B5EF4-FFF2-40B4-BE49-F238E27FC236}">
                <a16:creationId xmlns:a16="http://schemas.microsoft.com/office/drawing/2014/main" id="{00F9BCC6-0E8F-4ECC-9D40-7549225DCAEA}"/>
              </a:ext>
            </a:extLst>
          </p:cNvPr>
          <p:cNvSpPr>
            <a:spLocks noGrp="1"/>
          </p:cNvSpPr>
          <p:nvPr>
            <p:ph idx="1"/>
          </p:nvPr>
        </p:nvSpPr>
        <p:spPr>
          <a:xfrm>
            <a:off x="948145" y="2224496"/>
            <a:ext cx="9851571" cy="3265715"/>
          </a:xfrm>
          <a:ln>
            <a:solidFill>
              <a:schemeClr val="bg2"/>
            </a:solidFill>
          </a:ln>
        </p:spPr>
        <p:txBody>
          <a:bodyPr>
            <a:normAutofit/>
          </a:bodyPr>
          <a:lstStyle/>
          <a:p>
            <a:r>
              <a:rPr lang="en-GB" dirty="0"/>
              <a:t>IV. KAFLI. </a:t>
            </a:r>
            <a:r>
              <a:rPr lang="en-GB" dirty="0" err="1"/>
              <a:t>Þjónusta</a:t>
            </a:r>
            <a:r>
              <a:rPr lang="en-GB" dirty="0"/>
              <a:t> </a:t>
            </a:r>
            <a:r>
              <a:rPr lang="en-GB" dirty="0" err="1"/>
              <a:t>við</a:t>
            </a:r>
            <a:r>
              <a:rPr lang="en-GB" dirty="0"/>
              <a:t> </a:t>
            </a:r>
            <a:r>
              <a:rPr lang="en-GB" dirty="0" err="1"/>
              <a:t>fötluð</a:t>
            </a:r>
            <a:r>
              <a:rPr lang="en-GB" dirty="0"/>
              <a:t> </a:t>
            </a:r>
            <a:r>
              <a:rPr lang="en-GB" dirty="0" err="1"/>
              <a:t>börn</a:t>
            </a:r>
            <a:r>
              <a:rPr lang="en-GB" dirty="0"/>
              <a:t> </a:t>
            </a:r>
            <a:r>
              <a:rPr lang="en-GB" dirty="0" err="1"/>
              <a:t>og</a:t>
            </a:r>
            <a:r>
              <a:rPr lang="en-GB" dirty="0"/>
              <a:t> </a:t>
            </a:r>
            <a:r>
              <a:rPr lang="en-GB" dirty="0" err="1"/>
              <a:t>fjölskyldur</a:t>
            </a:r>
            <a:r>
              <a:rPr lang="en-GB" dirty="0"/>
              <a:t> </a:t>
            </a:r>
            <a:r>
              <a:rPr lang="en-GB" dirty="0" err="1"/>
              <a:t>þeirra</a:t>
            </a:r>
            <a:r>
              <a:rPr lang="en-GB" dirty="0"/>
              <a:t>.</a:t>
            </a:r>
          </a:p>
          <a:p>
            <a:pPr lvl="1"/>
            <a:r>
              <a:rPr lang="en-GB" sz="2800" dirty="0"/>
              <a:t>14. </a:t>
            </a:r>
            <a:r>
              <a:rPr lang="en-GB" sz="2800" dirty="0" err="1"/>
              <a:t>grein</a:t>
            </a:r>
            <a:r>
              <a:rPr lang="en-GB" sz="2800" dirty="0"/>
              <a:t>. </a:t>
            </a:r>
            <a:r>
              <a:rPr lang="en-GB" sz="2800" i="1" dirty="0" err="1">
                <a:solidFill>
                  <a:srgbClr val="C00000"/>
                </a:solidFill>
              </a:rPr>
              <a:t>Snemmtæk</a:t>
            </a:r>
            <a:r>
              <a:rPr lang="en-GB" sz="2800" i="1" dirty="0">
                <a:solidFill>
                  <a:srgbClr val="C00000"/>
                </a:solidFill>
              </a:rPr>
              <a:t> </a:t>
            </a:r>
            <a:r>
              <a:rPr lang="en-GB" sz="2800" i="1" dirty="0" err="1">
                <a:solidFill>
                  <a:srgbClr val="C00000"/>
                </a:solidFill>
              </a:rPr>
              <a:t>íhlutun</a:t>
            </a:r>
            <a:r>
              <a:rPr lang="en-GB" sz="2800" i="1" dirty="0">
                <a:solidFill>
                  <a:srgbClr val="C00000"/>
                </a:solidFill>
              </a:rPr>
              <a:t> </a:t>
            </a:r>
            <a:r>
              <a:rPr lang="en-GB" sz="2800" i="1" dirty="0" err="1">
                <a:solidFill>
                  <a:srgbClr val="C00000"/>
                </a:solidFill>
              </a:rPr>
              <a:t>og</a:t>
            </a:r>
            <a:r>
              <a:rPr lang="en-GB" sz="2800" i="1" dirty="0">
                <a:solidFill>
                  <a:srgbClr val="C00000"/>
                </a:solidFill>
              </a:rPr>
              <a:t> </a:t>
            </a:r>
            <a:r>
              <a:rPr lang="en-GB" sz="2800" i="1" dirty="0" err="1">
                <a:solidFill>
                  <a:srgbClr val="C00000"/>
                </a:solidFill>
              </a:rPr>
              <a:t>greining</a:t>
            </a:r>
            <a:r>
              <a:rPr lang="en-GB" sz="2800" i="1" dirty="0">
                <a:solidFill>
                  <a:srgbClr val="C00000"/>
                </a:solidFill>
              </a:rPr>
              <a:t>.</a:t>
            </a:r>
          </a:p>
          <a:p>
            <a:pPr lvl="2"/>
            <a:r>
              <a:rPr lang="en-GB" sz="2400" i="1" dirty="0" err="1"/>
              <a:t>Verði</a:t>
            </a:r>
            <a:r>
              <a:rPr lang="en-GB" sz="2400" i="1" dirty="0"/>
              <a:t> </a:t>
            </a:r>
            <a:r>
              <a:rPr lang="en-GB" sz="2400" b="1" i="1" dirty="0" err="1"/>
              <a:t>starfsmenn</a:t>
            </a:r>
            <a:r>
              <a:rPr lang="en-GB" sz="2400" b="1" i="1" dirty="0"/>
              <a:t> </a:t>
            </a:r>
            <a:r>
              <a:rPr lang="en-GB" sz="2400" b="1" i="1" dirty="0" err="1"/>
              <a:t>félagsþjónustu</a:t>
            </a:r>
            <a:r>
              <a:rPr lang="en-GB" sz="2400" b="1" i="1" dirty="0"/>
              <a:t>, </a:t>
            </a:r>
            <a:r>
              <a:rPr lang="en-GB" sz="2400" b="1" i="1" dirty="0" err="1"/>
              <a:t>heilbrigðisþjónustu</a:t>
            </a:r>
            <a:r>
              <a:rPr lang="en-GB" sz="2400" b="1" i="1" dirty="0"/>
              <a:t> </a:t>
            </a:r>
            <a:r>
              <a:rPr lang="en-GB" sz="2400" b="1" i="1" dirty="0" err="1"/>
              <a:t>eða</a:t>
            </a:r>
            <a:r>
              <a:rPr lang="en-GB" sz="2400" b="1" i="1" dirty="0"/>
              <a:t> </a:t>
            </a:r>
            <a:r>
              <a:rPr lang="en-GB" sz="2400" b="1" i="1" dirty="0" err="1"/>
              <a:t>skóla</a:t>
            </a:r>
            <a:r>
              <a:rPr lang="en-GB" sz="2400" b="1" i="1" dirty="0"/>
              <a:t> </a:t>
            </a:r>
            <a:r>
              <a:rPr lang="en-GB" sz="2400" i="1" dirty="0" err="1"/>
              <a:t>þess</a:t>
            </a:r>
            <a:r>
              <a:rPr lang="en-GB" sz="2400" i="1" dirty="0"/>
              <a:t> </a:t>
            </a:r>
            <a:r>
              <a:rPr lang="en-GB" sz="2400" i="1" dirty="0" err="1"/>
              <a:t>áskynja</a:t>
            </a:r>
            <a:r>
              <a:rPr lang="en-GB" sz="2400" i="1" dirty="0"/>
              <a:t> </a:t>
            </a:r>
            <a:r>
              <a:rPr lang="en-GB" sz="2400" i="1" dirty="0" err="1"/>
              <a:t>að</a:t>
            </a:r>
            <a:r>
              <a:rPr lang="en-GB" sz="2400" i="1" dirty="0"/>
              <a:t> barn </a:t>
            </a:r>
            <a:r>
              <a:rPr lang="en-GB" sz="2400" i="1" dirty="0" err="1"/>
              <a:t>hafi</a:t>
            </a:r>
            <a:r>
              <a:rPr lang="en-GB" sz="2400" i="1" dirty="0"/>
              <a:t> </a:t>
            </a:r>
            <a:r>
              <a:rPr lang="en-GB" sz="2400" i="1" dirty="0" err="1"/>
              <a:t>einkenni</a:t>
            </a:r>
            <a:r>
              <a:rPr lang="en-GB" sz="2400" i="1" dirty="0"/>
              <a:t> </a:t>
            </a:r>
            <a:r>
              <a:rPr lang="en-GB" sz="2400" i="1" dirty="0" err="1"/>
              <a:t>sem</a:t>
            </a:r>
            <a:r>
              <a:rPr lang="en-GB" sz="2400" i="1" dirty="0"/>
              <a:t> bent </a:t>
            </a:r>
            <a:r>
              <a:rPr lang="en-GB" sz="2400" i="1" dirty="0" err="1"/>
              <a:t>geti</a:t>
            </a:r>
            <a:r>
              <a:rPr lang="en-GB" sz="2400" i="1" dirty="0"/>
              <a:t> </a:t>
            </a:r>
            <a:r>
              <a:rPr lang="en-GB" sz="2400" i="1" dirty="0" err="1"/>
              <a:t>til</a:t>
            </a:r>
            <a:r>
              <a:rPr lang="en-GB" sz="2400" i="1" dirty="0"/>
              <a:t> </a:t>
            </a:r>
            <a:r>
              <a:rPr lang="en-GB" sz="2400" i="1" dirty="0" err="1"/>
              <a:t>skerðingar</a:t>
            </a:r>
            <a:r>
              <a:rPr lang="en-GB" sz="2400" i="1" dirty="0"/>
              <a:t> </a:t>
            </a:r>
            <a:r>
              <a:rPr lang="en-GB" sz="2400" i="1" dirty="0" err="1"/>
              <a:t>skal</a:t>
            </a:r>
            <a:r>
              <a:rPr lang="en-GB" sz="2400" i="1" dirty="0"/>
              <a:t> </a:t>
            </a:r>
            <a:r>
              <a:rPr lang="en-GB" sz="2400" i="1" dirty="0" err="1"/>
              <a:t>upplýsa</a:t>
            </a:r>
            <a:r>
              <a:rPr lang="en-GB" sz="2400" i="1" dirty="0"/>
              <a:t> </a:t>
            </a:r>
            <a:r>
              <a:rPr lang="en-GB" sz="2400" i="1" dirty="0" err="1"/>
              <a:t>forráðamenn</a:t>
            </a:r>
            <a:r>
              <a:rPr lang="en-GB" sz="2400" i="1" dirty="0"/>
              <a:t> um </a:t>
            </a:r>
            <a:r>
              <a:rPr lang="en-GB" sz="2400" i="1" dirty="0" err="1"/>
              <a:t>þann</a:t>
            </a:r>
            <a:r>
              <a:rPr lang="en-GB" sz="2400" i="1" dirty="0"/>
              <a:t> </a:t>
            </a:r>
            <a:r>
              <a:rPr lang="en-GB" sz="2400" i="1" dirty="0" err="1"/>
              <a:t>grun</a:t>
            </a:r>
            <a:r>
              <a:rPr lang="en-GB" sz="2400" i="1" dirty="0"/>
              <a:t> </a:t>
            </a:r>
            <a:r>
              <a:rPr lang="en-GB" sz="2400" i="1" dirty="0" err="1"/>
              <a:t>og</a:t>
            </a:r>
            <a:r>
              <a:rPr lang="en-GB" sz="2400" i="1" dirty="0"/>
              <a:t> </a:t>
            </a:r>
            <a:r>
              <a:rPr lang="en-GB" sz="2400" i="1" dirty="0" err="1">
                <a:solidFill>
                  <a:srgbClr val="C00000"/>
                </a:solidFill>
              </a:rPr>
              <a:t>samhliða</a:t>
            </a:r>
            <a:r>
              <a:rPr lang="en-GB" sz="2400" i="1" dirty="0">
                <a:solidFill>
                  <a:srgbClr val="C00000"/>
                </a:solidFill>
              </a:rPr>
              <a:t> </a:t>
            </a:r>
            <a:r>
              <a:rPr lang="en-GB" sz="2400" i="1" dirty="0" err="1">
                <a:solidFill>
                  <a:srgbClr val="C00000"/>
                </a:solidFill>
              </a:rPr>
              <a:t>grípa</a:t>
            </a:r>
            <a:r>
              <a:rPr lang="en-GB" sz="2400" i="1" dirty="0">
                <a:solidFill>
                  <a:srgbClr val="C00000"/>
                </a:solidFill>
              </a:rPr>
              <a:t> </a:t>
            </a:r>
            <a:r>
              <a:rPr lang="en-GB" sz="2400" i="1" dirty="0" err="1">
                <a:solidFill>
                  <a:srgbClr val="C00000"/>
                </a:solidFill>
              </a:rPr>
              <a:t>til</a:t>
            </a:r>
            <a:r>
              <a:rPr lang="en-GB" sz="2400" i="1" dirty="0">
                <a:solidFill>
                  <a:srgbClr val="C00000"/>
                </a:solidFill>
              </a:rPr>
              <a:t> </a:t>
            </a:r>
            <a:r>
              <a:rPr lang="en-GB" sz="2400" i="1" dirty="0" err="1">
                <a:solidFill>
                  <a:srgbClr val="C00000"/>
                </a:solidFill>
              </a:rPr>
              <a:t>aðgerða</a:t>
            </a:r>
            <a:r>
              <a:rPr lang="en-GB" sz="2400" i="1" dirty="0">
                <a:solidFill>
                  <a:srgbClr val="C00000"/>
                </a:solidFill>
              </a:rPr>
              <a:t> </a:t>
            </a:r>
            <a:r>
              <a:rPr lang="en-GB" sz="2400" i="1" dirty="0"/>
              <a:t>í </a:t>
            </a:r>
            <a:r>
              <a:rPr lang="en-GB" sz="2400" i="1" dirty="0" err="1"/>
              <a:t>samráði</a:t>
            </a:r>
            <a:r>
              <a:rPr lang="en-GB" sz="2400" i="1" dirty="0"/>
              <a:t> </a:t>
            </a:r>
            <a:r>
              <a:rPr lang="en-GB" sz="2400" i="1" dirty="0" err="1"/>
              <a:t>við</a:t>
            </a:r>
            <a:r>
              <a:rPr lang="en-GB" sz="2400" i="1" dirty="0"/>
              <a:t> </a:t>
            </a:r>
            <a:r>
              <a:rPr lang="en-GB" sz="2400" i="1" dirty="0" err="1"/>
              <a:t>þá</a:t>
            </a:r>
            <a:r>
              <a:rPr lang="en-GB" sz="2400" i="1" dirty="0"/>
              <a:t>, </a:t>
            </a:r>
            <a:r>
              <a:rPr lang="en-GB" sz="2400" i="1" dirty="0" err="1"/>
              <a:t>þrátt</a:t>
            </a:r>
            <a:r>
              <a:rPr lang="en-GB" sz="2400" i="1" dirty="0"/>
              <a:t> </a:t>
            </a:r>
            <a:r>
              <a:rPr lang="en-GB" sz="2400" i="1" dirty="0" err="1"/>
              <a:t>fyrir</a:t>
            </a:r>
            <a:r>
              <a:rPr lang="en-GB" sz="2400" i="1" dirty="0"/>
              <a:t> </a:t>
            </a:r>
            <a:r>
              <a:rPr lang="en-GB" sz="2400" i="1" dirty="0" err="1"/>
              <a:t>að</a:t>
            </a:r>
            <a:r>
              <a:rPr lang="en-GB" sz="2400" i="1" dirty="0"/>
              <a:t> </a:t>
            </a:r>
            <a:r>
              <a:rPr lang="en-GB" sz="2400" i="1" dirty="0" err="1"/>
              <a:t>greining</a:t>
            </a:r>
            <a:r>
              <a:rPr lang="en-GB" sz="2400" i="1" dirty="0"/>
              <a:t> </a:t>
            </a:r>
            <a:r>
              <a:rPr lang="en-GB" sz="2400" i="1" dirty="0" err="1"/>
              <a:t>sérfræðinga</a:t>
            </a:r>
            <a:r>
              <a:rPr lang="en-GB" sz="2400" i="1" dirty="0"/>
              <a:t> </a:t>
            </a:r>
            <a:r>
              <a:rPr lang="en-GB" sz="2400" i="1" dirty="0" err="1"/>
              <a:t>liggi</a:t>
            </a:r>
            <a:r>
              <a:rPr lang="en-GB" sz="2400" i="1" dirty="0"/>
              <a:t> ekki </a:t>
            </a:r>
            <a:r>
              <a:rPr lang="en-GB" sz="2400" i="1" dirty="0" err="1"/>
              <a:t>fyrir</a:t>
            </a:r>
            <a:r>
              <a:rPr lang="en-GB" sz="2400" i="1" dirty="0"/>
              <a:t>. </a:t>
            </a:r>
            <a:r>
              <a:rPr lang="en-GB" sz="2400" i="1" dirty="0" err="1">
                <a:solidFill>
                  <a:srgbClr val="C00000"/>
                </a:solidFill>
              </a:rPr>
              <a:t>Skal</a:t>
            </a:r>
            <a:r>
              <a:rPr lang="en-GB" sz="2400" i="1" dirty="0">
                <a:solidFill>
                  <a:srgbClr val="C00000"/>
                </a:solidFill>
              </a:rPr>
              <a:t> </a:t>
            </a:r>
            <a:r>
              <a:rPr lang="en-GB" sz="2400" i="1" dirty="0" err="1">
                <a:solidFill>
                  <a:srgbClr val="C00000"/>
                </a:solidFill>
              </a:rPr>
              <a:t>frumgreining</a:t>
            </a:r>
            <a:r>
              <a:rPr lang="en-GB" sz="2400" i="1" dirty="0">
                <a:solidFill>
                  <a:srgbClr val="C00000"/>
                </a:solidFill>
              </a:rPr>
              <a:t> </a:t>
            </a:r>
            <a:r>
              <a:rPr lang="en-GB" sz="2400" i="1" dirty="0" err="1">
                <a:solidFill>
                  <a:srgbClr val="C00000"/>
                </a:solidFill>
              </a:rPr>
              <a:t>fara</a:t>
            </a:r>
            <a:r>
              <a:rPr lang="en-GB" sz="2400" i="1" dirty="0">
                <a:solidFill>
                  <a:srgbClr val="C00000"/>
                </a:solidFill>
              </a:rPr>
              <a:t> </a:t>
            </a:r>
            <a:r>
              <a:rPr lang="en-GB" sz="2400" i="1" dirty="0" err="1">
                <a:solidFill>
                  <a:srgbClr val="C00000"/>
                </a:solidFill>
              </a:rPr>
              <a:t>fram</a:t>
            </a:r>
            <a:r>
              <a:rPr lang="en-GB" sz="2400" i="1" dirty="0">
                <a:solidFill>
                  <a:srgbClr val="C00000"/>
                </a:solidFill>
              </a:rPr>
              <a:t> </a:t>
            </a:r>
            <a:r>
              <a:rPr lang="en-GB" sz="2400" i="1" dirty="0" err="1">
                <a:solidFill>
                  <a:srgbClr val="C00000"/>
                </a:solidFill>
              </a:rPr>
              <a:t>svo</a:t>
            </a:r>
            <a:r>
              <a:rPr lang="en-GB" sz="2400" i="1" dirty="0">
                <a:solidFill>
                  <a:srgbClr val="C00000"/>
                </a:solidFill>
              </a:rPr>
              <a:t> </a:t>
            </a:r>
            <a:r>
              <a:rPr lang="en-GB" sz="2400" i="1" dirty="0" err="1">
                <a:solidFill>
                  <a:srgbClr val="C00000"/>
                </a:solidFill>
              </a:rPr>
              <a:t>fljótt</a:t>
            </a:r>
            <a:r>
              <a:rPr lang="en-GB" sz="2400" i="1" dirty="0">
                <a:solidFill>
                  <a:srgbClr val="C00000"/>
                </a:solidFill>
              </a:rPr>
              <a:t> </a:t>
            </a:r>
            <a:r>
              <a:rPr lang="en-GB" sz="2400" i="1" dirty="0" err="1">
                <a:solidFill>
                  <a:srgbClr val="C00000"/>
                </a:solidFill>
              </a:rPr>
              <a:t>sem</a:t>
            </a:r>
            <a:r>
              <a:rPr lang="en-GB" sz="2400" i="1" dirty="0">
                <a:solidFill>
                  <a:srgbClr val="C00000"/>
                </a:solidFill>
              </a:rPr>
              <a:t> </a:t>
            </a:r>
            <a:r>
              <a:rPr lang="en-GB" sz="2400" i="1" dirty="0" err="1">
                <a:solidFill>
                  <a:srgbClr val="C00000"/>
                </a:solidFill>
              </a:rPr>
              <a:t>auðið</a:t>
            </a:r>
            <a:r>
              <a:rPr lang="en-GB" sz="2400" i="1" dirty="0">
                <a:solidFill>
                  <a:srgbClr val="C00000"/>
                </a:solidFill>
              </a:rPr>
              <a:t> </a:t>
            </a:r>
            <a:r>
              <a:rPr lang="en-GB" sz="2400" i="1" dirty="0" err="1">
                <a:solidFill>
                  <a:srgbClr val="C00000"/>
                </a:solidFill>
              </a:rPr>
              <a:t>er</a:t>
            </a:r>
            <a:r>
              <a:rPr lang="en-GB" sz="2400" i="1" dirty="0">
                <a:solidFill>
                  <a:srgbClr val="C00000"/>
                </a:solidFill>
              </a:rPr>
              <a:t>.</a:t>
            </a:r>
          </a:p>
        </p:txBody>
      </p:sp>
    </p:spTree>
    <p:extLst>
      <p:ext uri="{BB962C8B-B14F-4D97-AF65-F5344CB8AC3E}">
        <p14:creationId xmlns:p14="http://schemas.microsoft.com/office/powerpoint/2010/main" val="216142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499FB-9141-4980-8DB9-2FE1213AED6C}"/>
              </a:ext>
            </a:extLst>
          </p:cNvPr>
          <p:cNvSpPr>
            <a:spLocks noGrp="1"/>
          </p:cNvSpPr>
          <p:nvPr>
            <p:ph type="title"/>
          </p:nvPr>
        </p:nvSpPr>
        <p:spPr>
          <a:xfrm>
            <a:off x="838200" y="522514"/>
            <a:ext cx="10363200" cy="1143000"/>
          </a:xfrm>
          <a:noFill/>
          <a:ln>
            <a:solidFill>
              <a:schemeClr val="bg2"/>
            </a:solidFill>
          </a:ln>
        </p:spPr>
        <p:txBody>
          <a:bodyPr>
            <a:normAutofit/>
          </a:bodyPr>
          <a:lstStyle/>
          <a:p>
            <a:r>
              <a:rPr lang="en-GB" sz="3200" dirty="0" err="1"/>
              <a:t>Hvernig</a:t>
            </a:r>
            <a:r>
              <a:rPr lang="en-GB" sz="3200" dirty="0"/>
              <a:t> </a:t>
            </a:r>
            <a:r>
              <a:rPr lang="en-GB" sz="3200" dirty="0" err="1"/>
              <a:t>má</a:t>
            </a:r>
            <a:r>
              <a:rPr lang="en-GB" sz="3200" dirty="0"/>
              <a:t> </a:t>
            </a:r>
            <a:r>
              <a:rPr lang="en-GB" sz="3200" dirty="0" err="1"/>
              <a:t>tryggja</a:t>
            </a:r>
            <a:r>
              <a:rPr lang="en-GB" sz="3200" dirty="0"/>
              <a:t> </a:t>
            </a:r>
            <a:r>
              <a:rPr lang="en-GB" sz="3200" dirty="0" err="1"/>
              <a:t>betur</a:t>
            </a:r>
            <a:r>
              <a:rPr lang="en-GB" sz="3200" dirty="0"/>
              <a:t>, </a:t>
            </a:r>
            <a:r>
              <a:rPr lang="en-GB" sz="3200" dirty="0" err="1"/>
              <a:t>en</a:t>
            </a:r>
            <a:r>
              <a:rPr lang="en-GB" sz="3200" dirty="0"/>
              <a:t> </a:t>
            </a:r>
            <a:r>
              <a:rPr lang="en-GB" sz="3200" dirty="0" err="1"/>
              <a:t>nú</a:t>
            </a:r>
            <a:r>
              <a:rPr lang="en-GB" sz="3200" dirty="0"/>
              <a:t> </a:t>
            </a:r>
            <a:r>
              <a:rPr lang="en-GB" sz="3200" dirty="0" err="1"/>
              <a:t>er</a:t>
            </a:r>
            <a:r>
              <a:rPr lang="en-GB" sz="3200" dirty="0"/>
              <a:t> </a:t>
            </a:r>
            <a:r>
              <a:rPr lang="en-GB" sz="3200" dirty="0" err="1"/>
              <a:t>gert</a:t>
            </a:r>
            <a:r>
              <a:rPr lang="en-GB" sz="3200" dirty="0"/>
              <a:t>, </a:t>
            </a:r>
            <a:r>
              <a:rPr lang="en-GB" sz="3200" dirty="0" err="1"/>
              <a:t>snemmtæka</a:t>
            </a:r>
            <a:r>
              <a:rPr lang="en-GB" sz="3200" dirty="0"/>
              <a:t> </a:t>
            </a:r>
            <a:r>
              <a:rPr lang="en-GB" sz="3200" dirty="0" err="1"/>
              <a:t>íhutun</a:t>
            </a:r>
            <a:r>
              <a:rPr lang="en-GB" sz="3200" dirty="0"/>
              <a:t> í </a:t>
            </a:r>
            <a:r>
              <a:rPr lang="en-GB" sz="3200" dirty="0" err="1"/>
              <a:t>málefnum</a:t>
            </a:r>
            <a:r>
              <a:rPr lang="en-GB" sz="3200" dirty="0"/>
              <a:t> </a:t>
            </a:r>
            <a:r>
              <a:rPr lang="en-GB" sz="3200" dirty="0" err="1"/>
              <a:t>barna</a:t>
            </a:r>
            <a:r>
              <a:rPr lang="en-GB" sz="3200" dirty="0"/>
              <a:t> á </a:t>
            </a:r>
            <a:r>
              <a:rPr lang="en-GB" sz="3200" dirty="0" err="1"/>
              <a:t>þínum</a:t>
            </a:r>
            <a:r>
              <a:rPr lang="en-GB" sz="3200" dirty="0"/>
              <a:t> </a:t>
            </a:r>
            <a:r>
              <a:rPr lang="en-GB" sz="3200" dirty="0" err="1"/>
              <a:t>vettvangi</a:t>
            </a:r>
            <a:r>
              <a:rPr lang="en-GB" sz="3200" dirty="0"/>
              <a:t>?</a:t>
            </a:r>
            <a:endParaRPr lang="is-IS" sz="3200" dirty="0"/>
          </a:p>
        </p:txBody>
      </p:sp>
      <p:sp>
        <p:nvSpPr>
          <p:cNvPr id="3" name="Content Placeholder 2">
            <a:extLst>
              <a:ext uri="{FF2B5EF4-FFF2-40B4-BE49-F238E27FC236}">
                <a16:creationId xmlns:a16="http://schemas.microsoft.com/office/drawing/2014/main" id="{83312BEB-48DC-4EE8-BDE8-E403C4AE3D61}"/>
              </a:ext>
            </a:extLst>
          </p:cNvPr>
          <p:cNvSpPr>
            <a:spLocks noGrp="1"/>
          </p:cNvSpPr>
          <p:nvPr>
            <p:ph idx="1"/>
          </p:nvPr>
        </p:nvSpPr>
        <p:spPr>
          <a:xfrm>
            <a:off x="337457" y="1981200"/>
            <a:ext cx="12638314" cy="4354286"/>
          </a:xfrm>
        </p:spPr>
        <p:txBody>
          <a:bodyPr>
            <a:normAutofit/>
          </a:bodyPr>
          <a:lstStyle/>
          <a:p>
            <a:r>
              <a:rPr lang="en-GB" sz="3000" dirty="0" err="1"/>
              <a:t>Snemmtæk</a:t>
            </a:r>
            <a:r>
              <a:rPr lang="en-GB" sz="3000" dirty="0"/>
              <a:t> </a:t>
            </a:r>
            <a:r>
              <a:rPr lang="en-GB" sz="3000" dirty="0" err="1"/>
              <a:t>íhlutun</a:t>
            </a:r>
            <a:r>
              <a:rPr lang="en-GB" sz="3000" dirty="0"/>
              <a:t> í </a:t>
            </a:r>
            <a:r>
              <a:rPr lang="en-GB" sz="3000" dirty="0" err="1"/>
              <a:t>heimabyggð</a:t>
            </a:r>
            <a:r>
              <a:rPr lang="en-GB" sz="3000" dirty="0"/>
              <a:t> barns á </a:t>
            </a:r>
            <a:r>
              <a:rPr lang="en-GB" sz="3000" dirty="0" err="1"/>
              <a:t>ábyrgð</a:t>
            </a:r>
            <a:r>
              <a:rPr lang="en-GB" sz="3000" dirty="0"/>
              <a:t> </a:t>
            </a:r>
            <a:r>
              <a:rPr lang="en-GB" sz="3000" dirty="0" err="1"/>
              <a:t>sveitarfélagsins</a:t>
            </a:r>
            <a:r>
              <a:rPr lang="en-GB" sz="3000" dirty="0"/>
              <a:t> </a:t>
            </a:r>
          </a:p>
          <a:p>
            <a:pPr lvl="1"/>
            <a:r>
              <a:rPr lang="en-GB" sz="2400" dirty="0" err="1">
                <a:solidFill>
                  <a:srgbClr val="C00000"/>
                </a:solidFill>
              </a:rPr>
              <a:t>Efla</a:t>
            </a:r>
            <a:r>
              <a:rPr lang="en-GB" sz="2400" dirty="0">
                <a:solidFill>
                  <a:srgbClr val="C00000"/>
                </a:solidFill>
              </a:rPr>
              <a:t> </a:t>
            </a:r>
            <a:r>
              <a:rPr lang="en-GB" sz="2400" dirty="0" err="1">
                <a:solidFill>
                  <a:srgbClr val="C00000"/>
                </a:solidFill>
              </a:rPr>
              <a:t>þarf</a:t>
            </a:r>
            <a:r>
              <a:rPr lang="en-GB" sz="2400" dirty="0">
                <a:solidFill>
                  <a:srgbClr val="C00000"/>
                </a:solidFill>
              </a:rPr>
              <a:t> </a:t>
            </a:r>
            <a:r>
              <a:rPr lang="en-GB" sz="2400" dirty="0" err="1">
                <a:solidFill>
                  <a:srgbClr val="C00000"/>
                </a:solidFill>
              </a:rPr>
              <a:t>ráðgjöf</a:t>
            </a:r>
            <a:r>
              <a:rPr lang="en-GB" sz="2400" dirty="0">
                <a:solidFill>
                  <a:srgbClr val="C00000"/>
                </a:solidFill>
              </a:rPr>
              <a:t>/</a:t>
            </a:r>
            <a:r>
              <a:rPr lang="en-GB" sz="2400" dirty="0" err="1">
                <a:solidFill>
                  <a:srgbClr val="C00000"/>
                </a:solidFill>
              </a:rPr>
              <a:t>handleiðslu</a:t>
            </a:r>
            <a:r>
              <a:rPr lang="en-GB" sz="2400" dirty="0">
                <a:solidFill>
                  <a:srgbClr val="C00000"/>
                </a:solidFill>
              </a:rPr>
              <a:t> </a:t>
            </a:r>
            <a:r>
              <a:rPr lang="en-GB" sz="2400" dirty="0" err="1">
                <a:solidFill>
                  <a:srgbClr val="C00000"/>
                </a:solidFill>
              </a:rPr>
              <a:t>og</a:t>
            </a:r>
            <a:r>
              <a:rPr lang="en-GB" sz="2400" dirty="0">
                <a:solidFill>
                  <a:srgbClr val="C00000"/>
                </a:solidFill>
              </a:rPr>
              <a:t> </a:t>
            </a:r>
            <a:r>
              <a:rPr lang="en-GB" sz="2400" dirty="0" err="1">
                <a:solidFill>
                  <a:srgbClr val="C00000"/>
                </a:solidFill>
              </a:rPr>
              <a:t>fræðslu</a:t>
            </a:r>
            <a:r>
              <a:rPr lang="en-GB" sz="2400" dirty="0">
                <a:solidFill>
                  <a:srgbClr val="C00000"/>
                </a:solidFill>
              </a:rPr>
              <a:t> á </a:t>
            </a:r>
            <a:r>
              <a:rPr lang="en-GB" sz="2400" dirty="0" err="1">
                <a:solidFill>
                  <a:srgbClr val="C00000"/>
                </a:solidFill>
              </a:rPr>
              <a:t>vegum</a:t>
            </a:r>
            <a:r>
              <a:rPr lang="en-GB" sz="2400" dirty="0">
                <a:solidFill>
                  <a:srgbClr val="C00000"/>
                </a:solidFill>
              </a:rPr>
              <a:t> GRR</a:t>
            </a:r>
          </a:p>
          <a:p>
            <a:pPr lvl="1"/>
            <a:r>
              <a:rPr lang="en-GB" sz="2400" dirty="0" err="1"/>
              <a:t>Efla</a:t>
            </a:r>
            <a:r>
              <a:rPr lang="en-GB" sz="2400" dirty="0"/>
              <a:t> </a:t>
            </a:r>
            <a:r>
              <a:rPr lang="en-GB" sz="2400" dirty="0" err="1"/>
              <a:t>þarf</a:t>
            </a:r>
            <a:r>
              <a:rPr lang="en-GB" sz="2400" dirty="0"/>
              <a:t> </a:t>
            </a:r>
            <a:r>
              <a:rPr lang="en-GB" sz="2400" dirty="0" err="1"/>
              <a:t>ráðgjafa</a:t>
            </a:r>
            <a:r>
              <a:rPr lang="en-GB" sz="2400" dirty="0"/>
              <a:t> </a:t>
            </a:r>
            <a:r>
              <a:rPr lang="en-GB" sz="2400" dirty="0" err="1"/>
              <a:t>sveitarfélaga</a:t>
            </a:r>
            <a:r>
              <a:rPr lang="en-GB" sz="2400" dirty="0"/>
              <a:t> </a:t>
            </a:r>
            <a:r>
              <a:rPr lang="en-GB" sz="2400" dirty="0" err="1"/>
              <a:t>og</a:t>
            </a:r>
            <a:r>
              <a:rPr lang="en-GB" sz="2400" dirty="0"/>
              <a:t> </a:t>
            </a:r>
            <a:r>
              <a:rPr lang="en-GB" sz="2400" dirty="0" err="1"/>
              <a:t>auka</a:t>
            </a:r>
            <a:r>
              <a:rPr lang="en-GB" sz="2400" dirty="0"/>
              <a:t> </a:t>
            </a:r>
            <a:r>
              <a:rPr lang="en-GB" sz="2400" dirty="0" err="1"/>
              <a:t>fjölda</a:t>
            </a:r>
            <a:r>
              <a:rPr lang="en-GB" sz="2400" dirty="0"/>
              <a:t> </a:t>
            </a:r>
            <a:r>
              <a:rPr lang="en-GB" sz="2400" dirty="0" err="1"/>
              <a:t>þeirra</a:t>
            </a:r>
            <a:endParaRPr lang="en-GB" sz="2400" dirty="0"/>
          </a:p>
          <a:p>
            <a:pPr lvl="1"/>
            <a:r>
              <a:rPr lang="en-GB" sz="2400" dirty="0" err="1"/>
              <a:t>Auka</a:t>
            </a:r>
            <a:r>
              <a:rPr lang="en-GB" sz="2400" dirty="0"/>
              <a:t> </a:t>
            </a:r>
            <a:r>
              <a:rPr lang="en-GB" sz="2400" dirty="0" err="1"/>
              <a:t>þarf</a:t>
            </a:r>
            <a:r>
              <a:rPr lang="en-GB" sz="2400" dirty="0"/>
              <a:t> </a:t>
            </a:r>
            <a:r>
              <a:rPr lang="en-GB" sz="2400" dirty="0" err="1"/>
              <a:t>fagþekkingu</a:t>
            </a:r>
            <a:r>
              <a:rPr lang="en-GB" sz="2400" dirty="0"/>
              <a:t> </a:t>
            </a:r>
            <a:r>
              <a:rPr lang="en-GB" sz="2400" dirty="0" err="1"/>
              <a:t>innan</a:t>
            </a:r>
            <a:r>
              <a:rPr lang="en-GB" sz="2400" dirty="0"/>
              <a:t> </a:t>
            </a:r>
            <a:r>
              <a:rPr lang="en-GB" sz="2400" dirty="0" err="1"/>
              <a:t>skólakerfisins</a:t>
            </a:r>
            <a:r>
              <a:rPr lang="en-GB" sz="2400" dirty="0"/>
              <a:t> </a:t>
            </a:r>
            <a:r>
              <a:rPr lang="en-GB" sz="2400" dirty="0" err="1"/>
              <a:t>og</a:t>
            </a:r>
            <a:r>
              <a:rPr lang="en-GB" sz="2400" dirty="0"/>
              <a:t> </a:t>
            </a:r>
            <a:r>
              <a:rPr lang="en-GB" sz="2400" dirty="0" err="1"/>
              <a:t>stuðla</a:t>
            </a:r>
            <a:r>
              <a:rPr lang="en-GB" sz="2400" dirty="0"/>
              <a:t> </a:t>
            </a:r>
            <a:r>
              <a:rPr lang="en-GB" sz="2400" dirty="0" err="1"/>
              <a:t>að</a:t>
            </a:r>
            <a:r>
              <a:rPr lang="en-GB" sz="2400" dirty="0"/>
              <a:t> </a:t>
            </a:r>
            <a:r>
              <a:rPr lang="en-GB" sz="2400" dirty="0" err="1"/>
              <a:t>minni</a:t>
            </a:r>
            <a:r>
              <a:rPr lang="en-GB" sz="2400" dirty="0"/>
              <a:t> </a:t>
            </a:r>
            <a:r>
              <a:rPr lang="en-GB" sz="2400" dirty="0" err="1"/>
              <a:t>starfsmannaveltu</a:t>
            </a:r>
            <a:r>
              <a:rPr lang="en-GB" sz="2400" dirty="0"/>
              <a:t>!</a:t>
            </a:r>
          </a:p>
          <a:p>
            <a:r>
              <a:rPr lang="en-GB" sz="3000" dirty="0" err="1"/>
              <a:t>Mæta</a:t>
            </a:r>
            <a:r>
              <a:rPr lang="en-GB" sz="3000" dirty="0"/>
              <a:t> </a:t>
            </a:r>
            <a:r>
              <a:rPr lang="en-GB" sz="3000" dirty="0" err="1"/>
              <a:t>þarf</a:t>
            </a:r>
            <a:r>
              <a:rPr lang="en-GB" sz="3000" dirty="0"/>
              <a:t> </a:t>
            </a:r>
            <a:r>
              <a:rPr lang="en-GB" sz="3000" dirty="0" err="1"/>
              <a:t>þörfum</a:t>
            </a:r>
            <a:r>
              <a:rPr lang="en-GB" sz="3000" dirty="0"/>
              <a:t> </a:t>
            </a:r>
            <a:r>
              <a:rPr lang="en-GB" sz="3000" dirty="0" err="1"/>
              <a:t>fjöltyngdra</a:t>
            </a:r>
            <a:r>
              <a:rPr lang="en-GB" sz="3000" dirty="0"/>
              <a:t> </a:t>
            </a:r>
            <a:r>
              <a:rPr lang="en-GB" sz="3000" dirty="0" err="1"/>
              <a:t>barna</a:t>
            </a:r>
            <a:r>
              <a:rPr lang="en-GB" sz="3000" dirty="0"/>
              <a:t> í </a:t>
            </a:r>
            <a:r>
              <a:rPr lang="en-GB" sz="3000" dirty="0" err="1"/>
              <a:t>skólakerfinu</a:t>
            </a:r>
            <a:endParaRPr lang="en-GB" sz="3000" dirty="0"/>
          </a:p>
          <a:p>
            <a:pPr lvl="1"/>
            <a:r>
              <a:rPr lang="en-GB" sz="2400" dirty="0" err="1"/>
              <a:t>Íslenska</a:t>
            </a:r>
            <a:r>
              <a:rPr lang="en-GB" sz="2400" dirty="0"/>
              <a:t> </a:t>
            </a:r>
            <a:r>
              <a:rPr lang="en-GB" sz="2400" dirty="0" err="1"/>
              <a:t>sem</a:t>
            </a:r>
            <a:r>
              <a:rPr lang="en-GB" sz="2400" dirty="0"/>
              <a:t> </a:t>
            </a:r>
            <a:r>
              <a:rPr lang="en-GB" sz="2400" dirty="0" err="1"/>
              <a:t>annað</a:t>
            </a:r>
            <a:r>
              <a:rPr lang="en-GB" sz="2400" dirty="0"/>
              <a:t> </a:t>
            </a:r>
            <a:r>
              <a:rPr lang="en-GB" sz="2400" dirty="0" err="1"/>
              <a:t>móðurmál</a:t>
            </a:r>
            <a:r>
              <a:rPr lang="en-GB" sz="2400" dirty="0"/>
              <a:t> </a:t>
            </a:r>
            <a:r>
              <a:rPr lang="en-GB" sz="2400" dirty="0" err="1"/>
              <a:t>og</a:t>
            </a:r>
            <a:r>
              <a:rPr lang="en-GB" sz="2400" dirty="0"/>
              <a:t> </a:t>
            </a:r>
            <a:r>
              <a:rPr lang="en-GB" sz="2400" dirty="0" err="1"/>
              <a:t>virkt</a:t>
            </a:r>
            <a:r>
              <a:rPr lang="en-GB" sz="2400" dirty="0"/>
              <a:t> </a:t>
            </a:r>
            <a:r>
              <a:rPr lang="en-GB" sz="2400" dirty="0" err="1"/>
              <a:t>tvítyngi</a:t>
            </a:r>
            <a:r>
              <a:rPr lang="en-GB" sz="2400" dirty="0"/>
              <a:t>, </a:t>
            </a:r>
            <a:r>
              <a:rPr lang="en-GB" sz="2400" dirty="0" err="1"/>
              <a:t>sjá</a:t>
            </a:r>
            <a:r>
              <a:rPr lang="en-GB" sz="2400" dirty="0"/>
              <a:t> </a:t>
            </a:r>
            <a:r>
              <a:rPr lang="en-GB" sz="2400" dirty="0" err="1"/>
              <a:t>t.d</a:t>
            </a:r>
            <a:r>
              <a:rPr lang="en-GB" sz="2400" dirty="0"/>
              <a:t>. </a:t>
            </a:r>
            <a:r>
              <a:rPr lang="en-GB" sz="2400" dirty="0">
                <a:hlinkClick r:id="rId3"/>
              </a:rPr>
              <a:t>https://reykjavik.is/allir-med</a:t>
            </a:r>
            <a:endParaRPr lang="en-GB" sz="2400" dirty="0"/>
          </a:p>
          <a:p>
            <a:pPr lvl="1"/>
            <a:r>
              <a:rPr lang="en-GB" sz="2400" dirty="0" err="1"/>
              <a:t>Öflug</a:t>
            </a:r>
            <a:r>
              <a:rPr lang="en-GB" sz="2400" dirty="0"/>
              <a:t> </a:t>
            </a:r>
            <a:r>
              <a:rPr lang="en-GB" sz="2400" dirty="0" err="1"/>
              <a:t>kennsla</a:t>
            </a:r>
            <a:r>
              <a:rPr lang="en-GB" sz="2400" dirty="0"/>
              <a:t> á </a:t>
            </a:r>
            <a:r>
              <a:rPr lang="en-GB" sz="2400" dirty="0" err="1"/>
              <a:t>vettvangi</a:t>
            </a:r>
            <a:r>
              <a:rPr lang="en-GB" sz="2400" dirty="0"/>
              <a:t> </a:t>
            </a:r>
            <a:r>
              <a:rPr lang="en-GB" sz="2400" dirty="0" err="1"/>
              <a:t>skólanna</a:t>
            </a:r>
            <a:r>
              <a:rPr lang="en-GB" sz="2400" dirty="0"/>
              <a:t> </a:t>
            </a:r>
            <a:r>
              <a:rPr lang="en-GB" sz="2400" dirty="0" err="1"/>
              <a:t>með</a:t>
            </a:r>
            <a:r>
              <a:rPr lang="en-GB" sz="2400" dirty="0"/>
              <a:t> </a:t>
            </a:r>
            <a:r>
              <a:rPr lang="en-GB" sz="2400" dirty="0" err="1"/>
              <a:t>ráðgjöf</a:t>
            </a:r>
            <a:r>
              <a:rPr lang="en-GB" sz="2400" dirty="0"/>
              <a:t> </a:t>
            </a:r>
            <a:r>
              <a:rPr lang="en-GB" sz="2400" dirty="0" err="1"/>
              <a:t>frá</a:t>
            </a:r>
            <a:r>
              <a:rPr lang="en-GB" sz="2400" dirty="0"/>
              <a:t> GRR </a:t>
            </a:r>
            <a:r>
              <a:rPr lang="en-GB" sz="2400" dirty="0" err="1"/>
              <a:t>og</a:t>
            </a:r>
            <a:r>
              <a:rPr lang="en-GB" sz="2400" dirty="0"/>
              <a:t> </a:t>
            </a:r>
            <a:r>
              <a:rPr lang="en-GB" sz="2400" dirty="0" err="1"/>
              <a:t>fleirum</a:t>
            </a:r>
            <a:endParaRPr lang="en-GB" sz="2400" dirty="0"/>
          </a:p>
          <a:p>
            <a:r>
              <a:rPr lang="en-GB" sz="3000" dirty="0" err="1">
                <a:solidFill>
                  <a:srgbClr val="C00000"/>
                </a:solidFill>
              </a:rPr>
              <a:t>Rekstrarfé</a:t>
            </a:r>
            <a:r>
              <a:rPr lang="en-GB" sz="3000" dirty="0">
                <a:solidFill>
                  <a:srgbClr val="C00000"/>
                </a:solidFill>
              </a:rPr>
              <a:t> </a:t>
            </a:r>
            <a:r>
              <a:rPr lang="en-GB" sz="3000" dirty="0" err="1">
                <a:solidFill>
                  <a:srgbClr val="C00000"/>
                </a:solidFill>
              </a:rPr>
              <a:t>til</a:t>
            </a:r>
            <a:r>
              <a:rPr lang="en-GB" sz="3000" dirty="0">
                <a:solidFill>
                  <a:srgbClr val="C00000"/>
                </a:solidFill>
              </a:rPr>
              <a:t> </a:t>
            </a:r>
            <a:r>
              <a:rPr lang="en-GB" sz="3000" dirty="0" err="1">
                <a:solidFill>
                  <a:srgbClr val="C00000"/>
                </a:solidFill>
              </a:rPr>
              <a:t>Greiningar</a:t>
            </a:r>
            <a:r>
              <a:rPr lang="en-GB" sz="3000" dirty="0">
                <a:solidFill>
                  <a:srgbClr val="C00000"/>
                </a:solidFill>
              </a:rPr>
              <a:t>- </a:t>
            </a:r>
            <a:r>
              <a:rPr lang="en-GB" sz="3000" dirty="0" err="1">
                <a:solidFill>
                  <a:srgbClr val="C00000"/>
                </a:solidFill>
              </a:rPr>
              <a:t>og</a:t>
            </a:r>
            <a:r>
              <a:rPr lang="en-GB" sz="3000" dirty="0">
                <a:solidFill>
                  <a:srgbClr val="C00000"/>
                </a:solidFill>
              </a:rPr>
              <a:t> </a:t>
            </a:r>
            <a:r>
              <a:rPr lang="en-GB" sz="3000" dirty="0" err="1">
                <a:solidFill>
                  <a:srgbClr val="C00000"/>
                </a:solidFill>
              </a:rPr>
              <a:t>ráðgjafarstöðvar</a:t>
            </a:r>
            <a:r>
              <a:rPr lang="en-GB" sz="3000" dirty="0">
                <a:solidFill>
                  <a:srgbClr val="C00000"/>
                </a:solidFill>
              </a:rPr>
              <a:t> </a:t>
            </a:r>
            <a:r>
              <a:rPr lang="en-GB" sz="3000" dirty="0" err="1">
                <a:solidFill>
                  <a:srgbClr val="C00000"/>
                </a:solidFill>
              </a:rPr>
              <a:t>þarf</a:t>
            </a:r>
            <a:r>
              <a:rPr lang="en-GB" sz="3000" dirty="0">
                <a:solidFill>
                  <a:srgbClr val="C00000"/>
                </a:solidFill>
              </a:rPr>
              <a:t> </a:t>
            </a:r>
            <a:r>
              <a:rPr lang="en-GB" sz="3000" dirty="0" err="1">
                <a:solidFill>
                  <a:srgbClr val="C00000"/>
                </a:solidFill>
              </a:rPr>
              <a:t>að</a:t>
            </a:r>
            <a:r>
              <a:rPr lang="en-GB" sz="3000" dirty="0">
                <a:solidFill>
                  <a:srgbClr val="C00000"/>
                </a:solidFill>
              </a:rPr>
              <a:t> </a:t>
            </a:r>
            <a:r>
              <a:rPr lang="en-GB" sz="3000" dirty="0" err="1">
                <a:solidFill>
                  <a:srgbClr val="C00000"/>
                </a:solidFill>
              </a:rPr>
              <a:t>vera</a:t>
            </a:r>
            <a:r>
              <a:rPr lang="en-GB" sz="3000" dirty="0">
                <a:solidFill>
                  <a:srgbClr val="C00000"/>
                </a:solidFill>
              </a:rPr>
              <a:t> </a:t>
            </a:r>
            <a:r>
              <a:rPr lang="en-GB" sz="3000" dirty="0" err="1">
                <a:solidFill>
                  <a:srgbClr val="C00000"/>
                </a:solidFill>
              </a:rPr>
              <a:t>nægilegt</a:t>
            </a:r>
            <a:r>
              <a:rPr lang="en-GB" sz="3000" dirty="0">
                <a:solidFill>
                  <a:srgbClr val="C00000"/>
                </a:solidFill>
              </a:rPr>
              <a:t> </a:t>
            </a:r>
            <a:r>
              <a:rPr lang="en-GB" sz="3000" dirty="0" err="1">
                <a:solidFill>
                  <a:srgbClr val="C00000"/>
                </a:solidFill>
              </a:rPr>
              <a:t>til</a:t>
            </a:r>
            <a:r>
              <a:rPr lang="en-GB" sz="3000" dirty="0">
                <a:solidFill>
                  <a:srgbClr val="C00000"/>
                </a:solidFill>
              </a:rPr>
              <a:t> </a:t>
            </a:r>
            <a:r>
              <a:rPr lang="en-GB" sz="3000" dirty="0" err="1">
                <a:solidFill>
                  <a:srgbClr val="C00000"/>
                </a:solidFill>
              </a:rPr>
              <a:t>að</a:t>
            </a:r>
            <a:r>
              <a:rPr lang="en-GB" sz="3000" dirty="0">
                <a:solidFill>
                  <a:srgbClr val="C00000"/>
                </a:solidFill>
              </a:rPr>
              <a:t> </a:t>
            </a:r>
            <a:r>
              <a:rPr lang="en-GB" sz="3000" dirty="0" err="1">
                <a:solidFill>
                  <a:srgbClr val="C00000"/>
                </a:solidFill>
              </a:rPr>
              <a:t>stofnunin</a:t>
            </a:r>
            <a:r>
              <a:rPr lang="en-GB" sz="3000" dirty="0">
                <a:solidFill>
                  <a:srgbClr val="C00000"/>
                </a:solidFill>
              </a:rPr>
              <a:t> </a:t>
            </a:r>
            <a:r>
              <a:rPr lang="en-GB" sz="3000" dirty="0" err="1">
                <a:solidFill>
                  <a:srgbClr val="C00000"/>
                </a:solidFill>
              </a:rPr>
              <a:t>nái</a:t>
            </a:r>
            <a:r>
              <a:rPr lang="en-GB" sz="3000" dirty="0">
                <a:solidFill>
                  <a:srgbClr val="C00000"/>
                </a:solidFill>
              </a:rPr>
              <a:t> </a:t>
            </a:r>
            <a:r>
              <a:rPr lang="en-GB" sz="3000" dirty="0" err="1">
                <a:solidFill>
                  <a:srgbClr val="C00000"/>
                </a:solidFill>
              </a:rPr>
              <a:t>að</a:t>
            </a:r>
            <a:r>
              <a:rPr lang="en-GB" sz="3000" dirty="0">
                <a:solidFill>
                  <a:srgbClr val="C00000"/>
                </a:solidFill>
              </a:rPr>
              <a:t> </a:t>
            </a:r>
            <a:r>
              <a:rPr lang="en-GB" sz="3000" dirty="0" err="1">
                <a:solidFill>
                  <a:srgbClr val="C00000"/>
                </a:solidFill>
              </a:rPr>
              <a:t>sinna</a:t>
            </a:r>
            <a:r>
              <a:rPr lang="en-GB" sz="3000" dirty="0">
                <a:solidFill>
                  <a:srgbClr val="C00000"/>
                </a:solidFill>
              </a:rPr>
              <a:t> </a:t>
            </a:r>
            <a:r>
              <a:rPr lang="en-GB" sz="3000" dirty="0" err="1">
                <a:solidFill>
                  <a:srgbClr val="C00000"/>
                </a:solidFill>
              </a:rPr>
              <a:t>lögbundnum</a:t>
            </a:r>
            <a:r>
              <a:rPr lang="en-GB" sz="3000" dirty="0">
                <a:solidFill>
                  <a:srgbClr val="C00000"/>
                </a:solidFill>
              </a:rPr>
              <a:t> </a:t>
            </a:r>
            <a:r>
              <a:rPr lang="en-GB" sz="3000" dirty="0" err="1">
                <a:solidFill>
                  <a:srgbClr val="C00000"/>
                </a:solidFill>
              </a:rPr>
              <a:t>verkefnum</a:t>
            </a:r>
            <a:endParaRPr lang="en-GB" sz="3000" dirty="0">
              <a:solidFill>
                <a:srgbClr val="C00000"/>
              </a:solidFill>
            </a:endParaRPr>
          </a:p>
          <a:p>
            <a:pPr marL="0" indent="0">
              <a:buNone/>
            </a:pPr>
            <a:endParaRPr lang="en-GB" dirty="0"/>
          </a:p>
          <a:p>
            <a:endParaRPr lang="is-IS" dirty="0"/>
          </a:p>
        </p:txBody>
      </p:sp>
    </p:spTree>
    <p:extLst>
      <p:ext uri="{BB962C8B-B14F-4D97-AF65-F5344CB8AC3E}">
        <p14:creationId xmlns:p14="http://schemas.microsoft.com/office/powerpoint/2010/main" val="5339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E33AC-E7D0-4B8B-ACC1-91F63BEFD858}"/>
              </a:ext>
            </a:extLst>
          </p:cNvPr>
          <p:cNvSpPr>
            <a:spLocks noGrp="1"/>
          </p:cNvSpPr>
          <p:nvPr>
            <p:ph type="title"/>
          </p:nvPr>
        </p:nvSpPr>
        <p:spPr>
          <a:xfrm>
            <a:off x="914400" y="446315"/>
            <a:ext cx="10363200" cy="1143000"/>
          </a:xfrm>
          <a:noFill/>
          <a:ln>
            <a:solidFill>
              <a:schemeClr val="bg2"/>
            </a:solidFill>
          </a:ln>
        </p:spPr>
        <p:txBody>
          <a:bodyPr>
            <a:normAutofit/>
          </a:bodyPr>
          <a:lstStyle/>
          <a:p>
            <a:r>
              <a:rPr lang="en-GB" sz="3200" dirty="0"/>
              <a:t>Hvernig </a:t>
            </a:r>
            <a:r>
              <a:rPr lang="en-GB" sz="3200" dirty="0" err="1"/>
              <a:t>má</a:t>
            </a:r>
            <a:r>
              <a:rPr lang="en-GB" sz="3200" dirty="0"/>
              <a:t> </a:t>
            </a:r>
            <a:r>
              <a:rPr lang="en-GB" sz="3200" dirty="0" err="1"/>
              <a:t>styrkja</a:t>
            </a:r>
            <a:r>
              <a:rPr lang="en-GB" sz="3200" dirty="0"/>
              <a:t> </a:t>
            </a:r>
            <a:r>
              <a:rPr lang="en-GB" sz="3200" dirty="0" err="1"/>
              <a:t>samstarf</a:t>
            </a:r>
            <a:r>
              <a:rPr lang="en-GB" sz="3200" dirty="0"/>
              <a:t> milli </a:t>
            </a:r>
            <a:r>
              <a:rPr lang="en-GB" sz="3200" dirty="0" err="1"/>
              <a:t>þjónustukerfa</a:t>
            </a:r>
            <a:r>
              <a:rPr lang="en-GB" sz="3200" dirty="0"/>
              <a:t> </a:t>
            </a:r>
            <a:r>
              <a:rPr lang="en-GB" sz="3200" dirty="0" err="1"/>
              <a:t>til</a:t>
            </a:r>
            <a:r>
              <a:rPr lang="en-GB" sz="3200" dirty="0"/>
              <a:t> </a:t>
            </a:r>
            <a:r>
              <a:rPr lang="en-GB" sz="3200" dirty="0" err="1"/>
              <a:t>að</a:t>
            </a:r>
            <a:r>
              <a:rPr lang="en-GB" sz="3200" dirty="0"/>
              <a:t> </a:t>
            </a:r>
            <a:r>
              <a:rPr lang="en-GB" sz="3200" dirty="0" err="1"/>
              <a:t>brugðist</a:t>
            </a:r>
            <a:r>
              <a:rPr lang="en-GB" sz="3200" dirty="0"/>
              <a:t> </a:t>
            </a:r>
            <a:r>
              <a:rPr lang="en-GB" sz="3200" dirty="0" err="1"/>
              <a:t>sé</a:t>
            </a:r>
            <a:r>
              <a:rPr lang="en-GB" sz="3200" dirty="0"/>
              <a:t> </a:t>
            </a:r>
            <a:r>
              <a:rPr lang="en-GB" sz="3200" dirty="0" err="1"/>
              <a:t>tímanlega</a:t>
            </a:r>
            <a:r>
              <a:rPr lang="en-GB" sz="3200" dirty="0"/>
              <a:t> </a:t>
            </a:r>
            <a:r>
              <a:rPr lang="en-GB" sz="3200" dirty="0" err="1"/>
              <a:t>og</a:t>
            </a:r>
            <a:r>
              <a:rPr lang="en-GB" sz="3200" dirty="0"/>
              <a:t> </a:t>
            </a:r>
            <a:r>
              <a:rPr lang="en-GB" sz="3200" dirty="0" err="1"/>
              <a:t>heildstætt</a:t>
            </a:r>
            <a:r>
              <a:rPr lang="en-GB" sz="3200" dirty="0"/>
              <a:t> </a:t>
            </a:r>
            <a:r>
              <a:rPr lang="en-GB" sz="3200" dirty="0" err="1"/>
              <a:t>við</a:t>
            </a:r>
            <a:r>
              <a:rPr lang="en-GB" sz="3200" dirty="0"/>
              <a:t> </a:t>
            </a:r>
            <a:r>
              <a:rPr lang="en-GB" sz="3200" dirty="0" err="1"/>
              <a:t>vanda</a:t>
            </a:r>
            <a:r>
              <a:rPr lang="en-GB" sz="3200" dirty="0"/>
              <a:t> barns?</a:t>
            </a:r>
            <a:endParaRPr lang="is-IS" sz="3200" dirty="0"/>
          </a:p>
        </p:txBody>
      </p:sp>
      <p:sp>
        <p:nvSpPr>
          <p:cNvPr id="3" name="Content Placeholder 2">
            <a:extLst>
              <a:ext uri="{FF2B5EF4-FFF2-40B4-BE49-F238E27FC236}">
                <a16:creationId xmlns:a16="http://schemas.microsoft.com/office/drawing/2014/main" id="{D6362900-A6A7-4B3C-86CD-9AE01FF1E9E7}"/>
              </a:ext>
            </a:extLst>
          </p:cNvPr>
          <p:cNvSpPr>
            <a:spLocks noGrp="1"/>
          </p:cNvSpPr>
          <p:nvPr>
            <p:ph idx="1"/>
          </p:nvPr>
        </p:nvSpPr>
        <p:spPr>
          <a:xfrm>
            <a:off x="609601" y="1716768"/>
            <a:ext cx="10929256" cy="4875964"/>
          </a:xfrm>
        </p:spPr>
        <p:txBody>
          <a:bodyPr>
            <a:normAutofit fontScale="92500" lnSpcReduction="20000"/>
          </a:bodyPr>
          <a:lstStyle/>
          <a:p>
            <a:r>
              <a:rPr lang="is-IS" sz="2200" b="1" i="1" dirty="0"/>
              <a:t>19. gr. laga um þjónustu við fatlað fólk með langvarandi stuðningsþarfir</a:t>
            </a:r>
            <a:r>
              <a:rPr lang="is-IS" sz="2200" i="1" dirty="0"/>
              <a:t>.                                      </a:t>
            </a:r>
          </a:p>
          <a:p>
            <a:pPr marL="0" indent="0">
              <a:buNone/>
            </a:pPr>
            <a:r>
              <a:rPr lang="is-IS" sz="2200" dirty="0"/>
              <a:t>Þegar barn þarf sérhæfða og mikla þjónustu margra þjónustukerfa, svo sem félagsþjónustu, barnaverndar, heilbrigðisþjónustu og sérfræðiþjónustu skóla, hvort sem er vegna fötlunar, raskana eða langvinnra sjúkdóma, skulu viðkomandi aðilar mynda </a:t>
            </a:r>
            <a:r>
              <a:rPr lang="is-IS" sz="2200" dirty="0">
                <a:solidFill>
                  <a:srgbClr val="C00000"/>
                </a:solidFill>
              </a:rPr>
              <a:t>þverfaglegt þjónustuteymi undir forystu félagsþjónustunnar eða skóla </a:t>
            </a:r>
            <a:r>
              <a:rPr lang="is-IS" sz="2200" dirty="0"/>
              <a:t>sem hefur það hlutverk að </a:t>
            </a:r>
            <a:r>
              <a:rPr lang="is-IS" sz="2200" dirty="0">
                <a:solidFill>
                  <a:srgbClr val="C00000"/>
                </a:solidFill>
              </a:rPr>
              <a:t>útfæra þjónustu við barnið, hafa samráð um þjónustuna og tryggja samfellu og gæði hennar</a:t>
            </a:r>
            <a:r>
              <a:rPr lang="is-IS" sz="2200" dirty="0"/>
              <a:t>. </a:t>
            </a:r>
            <a:endParaRPr lang="is-IS" sz="2200" i="1" dirty="0"/>
          </a:p>
          <a:p>
            <a:r>
              <a:rPr lang="en-GB" sz="2800" dirty="0" err="1"/>
              <a:t>Formfesta</a:t>
            </a:r>
            <a:r>
              <a:rPr lang="en-GB" sz="2800" dirty="0"/>
              <a:t> </a:t>
            </a:r>
            <a:r>
              <a:rPr lang="en-GB" sz="2800" dirty="0" err="1"/>
              <a:t>samstarf</a:t>
            </a:r>
            <a:r>
              <a:rPr lang="en-GB" sz="2800" dirty="0"/>
              <a:t> </a:t>
            </a:r>
            <a:r>
              <a:rPr lang="en-GB" sz="2800" dirty="0" err="1"/>
              <a:t>og</a:t>
            </a:r>
            <a:r>
              <a:rPr lang="en-GB" sz="2800" dirty="0"/>
              <a:t> </a:t>
            </a:r>
            <a:r>
              <a:rPr lang="en-GB" sz="2800" dirty="0" err="1"/>
              <a:t>tengsl</a:t>
            </a:r>
            <a:r>
              <a:rPr lang="en-GB" sz="2800" dirty="0"/>
              <a:t> milli </a:t>
            </a:r>
            <a:r>
              <a:rPr lang="en-GB" sz="2800" dirty="0" err="1"/>
              <a:t>kerfa</a:t>
            </a:r>
            <a:r>
              <a:rPr lang="en-GB" sz="2800" dirty="0"/>
              <a:t>/</a:t>
            </a:r>
            <a:r>
              <a:rPr lang="en-GB" sz="2800" dirty="0" err="1"/>
              <a:t>stofnana</a:t>
            </a:r>
            <a:endParaRPr lang="en-GB" sz="2800" dirty="0"/>
          </a:p>
          <a:p>
            <a:pPr lvl="3"/>
            <a:r>
              <a:rPr lang="en-GB" sz="2000" dirty="0"/>
              <a:t>GRR </a:t>
            </a:r>
            <a:r>
              <a:rPr lang="en-GB" sz="2000" dirty="0" err="1"/>
              <a:t>og</a:t>
            </a:r>
            <a:r>
              <a:rPr lang="en-GB" sz="2000" dirty="0"/>
              <a:t> </a:t>
            </a:r>
            <a:r>
              <a:rPr lang="en-GB" sz="2000" dirty="0" err="1"/>
              <a:t>Landspitali</a:t>
            </a:r>
            <a:r>
              <a:rPr lang="en-GB" sz="2000" dirty="0"/>
              <a:t>/</a:t>
            </a:r>
            <a:r>
              <a:rPr lang="en-GB" sz="2000" dirty="0" err="1"/>
              <a:t>Bugl</a:t>
            </a:r>
            <a:r>
              <a:rPr lang="en-GB" sz="2000" dirty="0"/>
              <a:t> - </a:t>
            </a:r>
            <a:r>
              <a:rPr lang="en-GB" sz="2000" dirty="0" err="1"/>
              <a:t>samráðsfundir</a:t>
            </a:r>
            <a:endParaRPr lang="en-GB" sz="2000" dirty="0"/>
          </a:p>
          <a:p>
            <a:pPr lvl="3"/>
            <a:r>
              <a:rPr lang="en-GB" sz="2000" dirty="0"/>
              <a:t>GRR </a:t>
            </a:r>
            <a:r>
              <a:rPr lang="en-GB" sz="2000" dirty="0" err="1"/>
              <a:t>og</a:t>
            </a:r>
            <a:r>
              <a:rPr lang="en-GB" sz="2000" dirty="0"/>
              <a:t> </a:t>
            </a:r>
            <a:r>
              <a:rPr lang="en-GB" sz="2000" dirty="0" err="1"/>
              <a:t>Þjónustu</a:t>
            </a:r>
            <a:r>
              <a:rPr lang="en-GB" sz="2000" dirty="0"/>
              <a:t> </a:t>
            </a:r>
            <a:r>
              <a:rPr lang="en-GB" sz="2000" dirty="0" err="1"/>
              <a:t>og</a:t>
            </a:r>
            <a:r>
              <a:rPr lang="en-GB" sz="2000" dirty="0"/>
              <a:t> </a:t>
            </a:r>
            <a:r>
              <a:rPr lang="en-GB" sz="2000" dirty="0" err="1"/>
              <a:t>þekkingarmiðstöð</a:t>
            </a:r>
            <a:r>
              <a:rPr lang="en-GB" sz="2000" dirty="0"/>
              <a:t> </a:t>
            </a:r>
            <a:r>
              <a:rPr lang="en-GB" sz="2000" dirty="0" err="1"/>
              <a:t>fyrir</a:t>
            </a:r>
            <a:r>
              <a:rPr lang="en-GB" sz="2000" dirty="0"/>
              <a:t> </a:t>
            </a:r>
            <a:r>
              <a:rPr lang="en-GB" sz="2000" dirty="0" err="1"/>
              <a:t>blinda</a:t>
            </a:r>
            <a:r>
              <a:rPr lang="en-GB" sz="2000" dirty="0"/>
              <a:t> </a:t>
            </a:r>
            <a:r>
              <a:rPr lang="en-GB" sz="2000" dirty="0" err="1"/>
              <a:t>og</a:t>
            </a:r>
            <a:r>
              <a:rPr lang="en-GB" sz="2000" dirty="0"/>
              <a:t> </a:t>
            </a:r>
            <a:r>
              <a:rPr lang="en-GB" sz="2000" dirty="0" err="1"/>
              <a:t>sjónskerta</a:t>
            </a:r>
            <a:r>
              <a:rPr lang="en-GB" sz="2000" dirty="0"/>
              <a:t> - </a:t>
            </a:r>
            <a:r>
              <a:rPr lang="en-GB" sz="2000" dirty="0" err="1"/>
              <a:t>samstarfssamningur</a:t>
            </a:r>
            <a:endParaRPr lang="en-GB" sz="2000" dirty="0"/>
          </a:p>
          <a:p>
            <a:pPr lvl="3"/>
            <a:r>
              <a:rPr lang="en-GB" sz="2000" dirty="0" err="1"/>
              <a:t>Auka</a:t>
            </a:r>
            <a:r>
              <a:rPr lang="en-GB" sz="2000" dirty="0"/>
              <a:t> </a:t>
            </a:r>
            <a:r>
              <a:rPr lang="en-GB" sz="2000" dirty="0" err="1"/>
              <a:t>þarf</a:t>
            </a:r>
            <a:r>
              <a:rPr lang="en-GB" sz="2000" dirty="0"/>
              <a:t> </a:t>
            </a:r>
            <a:r>
              <a:rPr lang="en-GB" sz="2000" dirty="0" err="1"/>
              <a:t>samstarf</a:t>
            </a:r>
            <a:r>
              <a:rPr lang="en-GB" sz="2000" dirty="0"/>
              <a:t> GRR </a:t>
            </a:r>
            <a:r>
              <a:rPr lang="en-GB" sz="2000" dirty="0" err="1"/>
              <a:t>við</a:t>
            </a:r>
            <a:r>
              <a:rPr lang="en-GB" sz="2000" dirty="0"/>
              <a:t> </a:t>
            </a:r>
            <a:r>
              <a:rPr lang="en-GB" sz="2000" dirty="0" err="1"/>
              <a:t>þjónustumiðstöðvar</a:t>
            </a:r>
            <a:r>
              <a:rPr lang="en-GB" sz="2000" dirty="0"/>
              <a:t> í </a:t>
            </a:r>
            <a:r>
              <a:rPr lang="en-GB" sz="2000" dirty="0" err="1"/>
              <a:t>Rvk</a:t>
            </a:r>
            <a:r>
              <a:rPr lang="en-GB" sz="2000" dirty="0"/>
              <a:t>, </a:t>
            </a:r>
            <a:r>
              <a:rPr lang="en-GB" sz="2000" dirty="0" err="1"/>
              <a:t>félags</a:t>
            </a:r>
            <a:r>
              <a:rPr lang="en-GB" sz="2000" dirty="0"/>
              <a:t>- </a:t>
            </a:r>
            <a:r>
              <a:rPr lang="en-GB" sz="2000" dirty="0" err="1"/>
              <a:t>og</a:t>
            </a:r>
            <a:r>
              <a:rPr lang="en-GB" sz="2000" dirty="0"/>
              <a:t> </a:t>
            </a:r>
            <a:r>
              <a:rPr lang="en-GB" sz="2000" dirty="0" err="1"/>
              <a:t>skólaþjónustu</a:t>
            </a:r>
            <a:r>
              <a:rPr lang="en-GB" sz="2000" dirty="0"/>
              <a:t> </a:t>
            </a:r>
            <a:r>
              <a:rPr lang="en-GB" sz="2000" dirty="0" err="1"/>
              <a:t>og</a:t>
            </a:r>
            <a:r>
              <a:rPr lang="en-GB" sz="2000" dirty="0"/>
              <a:t> </a:t>
            </a:r>
            <a:r>
              <a:rPr lang="en-GB" sz="2000" dirty="0" err="1"/>
              <a:t>heilsugæslu</a:t>
            </a:r>
            <a:r>
              <a:rPr lang="en-GB" sz="2000" dirty="0"/>
              <a:t> </a:t>
            </a:r>
            <a:r>
              <a:rPr lang="en-GB" sz="2000" dirty="0" err="1"/>
              <a:t>vítt</a:t>
            </a:r>
            <a:r>
              <a:rPr lang="en-GB" sz="2000" dirty="0"/>
              <a:t> um land – </a:t>
            </a:r>
            <a:r>
              <a:rPr lang="en-GB" sz="2000" dirty="0" err="1"/>
              <a:t>koma</a:t>
            </a:r>
            <a:r>
              <a:rPr lang="en-GB" sz="2000" dirty="0"/>
              <a:t> á </a:t>
            </a:r>
            <a:r>
              <a:rPr lang="en-GB" sz="2000" dirty="0" err="1"/>
              <a:t>samráðsvettvangi</a:t>
            </a:r>
            <a:endParaRPr lang="en-GB" sz="2000" dirty="0"/>
          </a:p>
          <a:p>
            <a:r>
              <a:rPr lang="en-GB" sz="2800" dirty="0" err="1"/>
              <a:t>Samnýta</a:t>
            </a:r>
            <a:r>
              <a:rPr lang="en-GB" sz="2800" dirty="0"/>
              <a:t> </a:t>
            </a:r>
            <a:r>
              <a:rPr lang="en-GB" sz="2800" dirty="0" err="1"/>
              <a:t>þarf</a:t>
            </a:r>
            <a:r>
              <a:rPr lang="en-GB" sz="2800" dirty="0"/>
              <a:t> </a:t>
            </a:r>
            <a:r>
              <a:rPr lang="en-GB" sz="2800" dirty="0" err="1"/>
              <a:t>upplýsingar</a:t>
            </a:r>
            <a:r>
              <a:rPr lang="en-GB" sz="2800" dirty="0"/>
              <a:t> (</a:t>
            </a:r>
            <a:r>
              <a:rPr lang="en-GB" sz="2800" dirty="0" err="1"/>
              <a:t>tölvukerfi</a:t>
            </a:r>
            <a:r>
              <a:rPr lang="en-GB" sz="2800" dirty="0"/>
              <a:t>), </a:t>
            </a:r>
            <a:r>
              <a:rPr lang="en-GB" sz="2800" dirty="0" err="1"/>
              <a:t>koma</a:t>
            </a:r>
            <a:r>
              <a:rPr lang="en-GB" sz="2800" dirty="0"/>
              <a:t> í veg </a:t>
            </a:r>
            <a:r>
              <a:rPr lang="en-GB" sz="2800" dirty="0" err="1"/>
              <a:t>fyrir</a:t>
            </a:r>
            <a:r>
              <a:rPr lang="en-GB" sz="2800" dirty="0"/>
              <a:t> </a:t>
            </a:r>
            <a:r>
              <a:rPr lang="en-GB" sz="2800" dirty="0" err="1"/>
              <a:t>tvíverknað</a:t>
            </a:r>
            <a:r>
              <a:rPr lang="en-GB" sz="2800" dirty="0"/>
              <a:t> </a:t>
            </a:r>
            <a:r>
              <a:rPr lang="en-GB" sz="2800" dirty="0" err="1"/>
              <a:t>og</a:t>
            </a:r>
            <a:r>
              <a:rPr lang="en-GB" sz="2800" dirty="0"/>
              <a:t> </a:t>
            </a:r>
            <a:r>
              <a:rPr lang="en-GB" sz="2800" dirty="0" err="1"/>
              <a:t>bið</a:t>
            </a:r>
            <a:r>
              <a:rPr lang="en-GB" sz="2800" dirty="0"/>
              <a:t> á </a:t>
            </a:r>
            <a:r>
              <a:rPr lang="en-GB" sz="2800" dirty="0" err="1"/>
              <a:t>mörgum</a:t>
            </a:r>
            <a:r>
              <a:rPr lang="en-GB" sz="2800" dirty="0"/>
              <a:t> </a:t>
            </a:r>
            <a:r>
              <a:rPr lang="en-GB" sz="2800" dirty="0" err="1"/>
              <a:t>þjónustustigum</a:t>
            </a:r>
            <a:r>
              <a:rPr lang="en-GB" sz="2800" dirty="0"/>
              <a:t> </a:t>
            </a:r>
            <a:r>
              <a:rPr lang="en-GB" sz="2800" dirty="0" err="1"/>
              <a:t>o.fl</a:t>
            </a:r>
            <a:r>
              <a:rPr lang="en-GB" sz="2800" dirty="0"/>
              <a:t>.</a:t>
            </a:r>
          </a:p>
          <a:p>
            <a:r>
              <a:rPr lang="en-GB" sz="2800" dirty="0" err="1"/>
              <a:t>Stofnun</a:t>
            </a:r>
            <a:r>
              <a:rPr lang="en-GB" sz="2800" dirty="0"/>
              <a:t> </a:t>
            </a:r>
            <a:r>
              <a:rPr lang="en-GB" sz="2800" dirty="0" err="1">
                <a:solidFill>
                  <a:srgbClr val="C00000"/>
                </a:solidFill>
              </a:rPr>
              <a:t>landshlutateyma</a:t>
            </a:r>
            <a:r>
              <a:rPr lang="en-GB" sz="2800" dirty="0"/>
              <a:t> </a:t>
            </a:r>
            <a:r>
              <a:rPr lang="en-GB" sz="2800" dirty="0" err="1"/>
              <a:t>er</a:t>
            </a:r>
            <a:r>
              <a:rPr lang="en-GB" sz="2800" dirty="0"/>
              <a:t> </a:t>
            </a:r>
            <a:r>
              <a:rPr lang="en-GB" sz="2800" dirty="0" err="1"/>
              <a:t>liður</a:t>
            </a:r>
            <a:r>
              <a:rPr lang="en-GB" sz="2800" dirty="0"/>
              <a:t> í </a:t>
            </a:r>
            <a:r>
              <a:rPr lang="en-GB" sz="2800" dirty="0" err="1"/>
              <a:t>samþættingu</a:t>
            </a:r>
            <a:r>
              <a:rPr lang="en-GB" sz="2800" dirty="0"/>
              <a:t> </a:t>
            </a:r>
            <a:r>
              <a:rPr lang="en-GB" sz="2800" dirty="0" err="1"/>
              <a:t>þjónustu</a:t>
            </a:r>
            <a:r>
              <a:rPr lang="en-GB" sz="2800" dirty="0"/>
              <a:t> </a:t>
            </a:r>
            <a:r>
              <a:rPr lang="en-GB" sz="2800" dirty="0" err="1"/>
              <a:t>við</a:t>
            </a:r>
            <a:r>
              <a:rPr lang="en-GB" sz="2800" dirty="0"/>
              <a:t> </a:t>
            </a:r>
            <a:r>
              <a:rPr lang="en-GB" sz="2800" dirty="0" err="1"/>
              <a:t>börn</a:t>
            </a:r>
            <a:r>
              <a:rPr lang="en-GB" sz="2800" dirty="0"/>
              <a:t> í </a:t>
            </a:r>
            <a:r>
              <a:rPr lang="en-GB" sz="2800" dirty="0" err="1"/>
              <a:t>heimabyggð</a:t>
            </a:r>
            <a:r>
              <a:rPr lang="en-GB" sz="2800" dirty="0"/>
              <a:t> (</a:t>
            </a:r>
            <a:r>
              <a:rPr lang="en-GB" sz="2800" dirty="0" err="1"/>
              <a:t>sbr</a:t>
            </a:r>
            <a:r>
              <a:rPr lang="en-GB" sz="2800" dirty="0"/>
              <a:t>. </a:t>
            </a:r>
            <a:r>
              <a:rPr lang="en-GB" sz="2800" dirty="0" err="1"/>
              <a:t>framkvæmdaáætlun</a:t>
            </a:r>
            <a:r>
              <a:rPr lang="en-GB" sz="2800" dirty="0"/>
              <a:t> í </a:t>
            </a:r>
            <a:r>
              <a:rPr lang="en-GB" sz="2800" dirty="0" err="1"/>
              <a:t>málefnum</a:t>
            </a:r>
            <a:r>
              <a:rPr lang="en-GB" sz="2800" dirty="0"/>
              <a:t> </a:t>
            </a:r>
            <a:r>
              <a:rPr lang="en-GB" sz="2800" dirty="0" err="1"/>
              <a:t>fatlaðs</a:t>
            </a:r>
            <a:r>
              <a:rPr lang="en-GB" sz="2800" dirty="0"/>
              <a:t> </a:t>
            </a:r>
            <a:r>
              <a:rPr lang="en-GB" sz="2800" dirty="0" err="1"/>
              <a:t>fólks</a:t>
            </a:r>
            <a:r>
              <a:rPr lang="en-GB" sz="2800" dirty="0"/>
              <a:t>)</a:t>
            </a:r>
          </a:p>
          <a:p>
            <a:endParaRPr lang="is-IS" dirty="0"/>
          </a:p>
        </p:txBody>
      </p:sp>
    </p:spTree>
    <p:extLst>
      <p:ext uri="{BB962C8B-B14F-4D97-AF65-F5344CB8AC3E}">
        <p14:creationId xmlns:p14="http://schemas.microsoft.com/office/powerpoint/2010/main" val="404315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512D322-4226-4F76-9294-F8BC00FFC65D}"/>
              </a:ext>
            </a:extLst>
          </p:cNvPr>
          <p:cNvSpPr/>
          <p:nvPr/>
        </p:nvSpPr>
        <p:spPr>
          <a:xfrm>
            <a:off x="1477593" y="1534954"/>
            <a:ext cx="8221578" cy="5170646"/>
          </a:xfrm>
          <a:prstGeom prst="rect">
            <a:avLst/>
          </a:prstGeom>
          <a:ln>
            <a:solidFill>
              <a:schemeClr val="bg2"/>
            </a:solidFill>
          </a:ln>
        </p:spPr>
        <p:txBody>
          <a:bodyPr wrap="square">
            <a:spAutoFit/>
          </a:bodyPr>
          <a:lstStyle/>
          <a:p>
            <a:r>
              <a:rPr lang="is-IS" sz="2200" b="1" dirty="0">
                <a:solidFill>
                  <a:srgbClr val="242424"/>
                </a:solidFill>
                <a:latin typeface="Droid Serif"/>
              </a:rPr>
              <a:t>G.3. Þjónusta við fötluð börn með sértækar þarfir verði veitt í nærumhverfi þeirra. </a:t>
            </a:r>
            <a:br>
              <a:rPr lang="is-IS" sz="2200" b="1" dirty="0">
                <a:solidFill>
                  <a:srgbClr val="242424"/>
                </a:solidFill>
                <a:latin typeface="Droid Serif"/>
              </a:rPr>
            </a:br>
            <a:r>
              <a:rPr lang="is-IS" sz="2200" dirty="0">
                <a:solidFill>
                  <a:srgbClr val="242424"/>
                </a:solidFill>
                <a:latin typeface="Droid Serif"/>
              </a:rPr>
              <a:t>     </a:t>
            </a:r>
            <a:r>
              <a:rPr lang="is-IS" sz="2200" i="1" dirty="0">
                <a:solidFill>
                  <a:srgbClr val="242424"/>
                </a:solidFill>
                <a:latin typeface="Droid Serif"/>
              </a:rPr>
              <a:t>Markmið:</a:t>
            </a:r>
            <a:r>
              <a:rPr lang="is-IS" sz="2200" dirty="0">
                <a:solidFill>
                  <a:srgbClr val="242424"/>
                </a:solidFill>
                <a:latin typeface="Droid Serif"/>
              </a:rPr>
              <a:t> Að styrkja grunnþjónustu í héraði. </a:t>
            </a:r>
            <a:br>
              <a:rPr lang="is-IS" sz="2200" dirty="0"/>
            </a:br>
            <a:r>
              <a:rPr lang="is-IS" sz="2200" dirty="0">
                <a:solidFill>
                  <a:srgbClr val="242424"/>
                </a:solidFill>
                <a:latin typeface="Droid Serif"/>
              </a:rPr>
              <a:t>     </a:t>
            </a:r>
            <a:r>
              <a:rPr lang="is-IS" sz="2200" i="1" dirty="0">
                <a:solidFill>
                  <a:srgbClr val="242424"/>
                </a:solidFill>
                <a:latin typeface="Droid Serif"/>
              </a:rPr>
              <a:t>Lýsing:</a:t>
            </a:r>
            <a:r>
              <a:rPr lang="is-IS" sz="2200" dirty="0">
                <a:solidFill>
                  <a:srgbClr val="242424"/>
                </a:solidFill>
                <a:latin typeface="Droid Serif"/>
              </a:rPr>
              <a:t> </a:t>
            </a:r>
            <a:r>
              <a:rPr lang="is-IS" sz="2200" dirty="0">
                <a:solidFill>
                  <a:srgbClr val="C00000"/>
                </a:solidFill>
                <a:latin typeface="Droid Serif"/>
              </a:rPr>
              <a:t>Landshlutateymi verði mynduð í því skyni að auka þekkingu og efla og samþætta þjónustu við börn í heimabyggð. Teymi geti einnig starfað innan hverfa í stærri sveitarfélögum. </a:t>
            </a:r>
            <a:r>
              <a:rPr lang="is-IS" sz="2200" dirty="0">
                <a:solidFill>
                  <a:srgbClr val="242424"/>
                </a:solidFill>
                <a:latin typeface="Droid Serif"/>
              </a:rPr>
              <a:t>Um tilraunaverkefni verði að ræða en stefnt verði að því að teymin festi sig í sessi og starfsemi þeirra verði viðvarandi. </a:t>
            </a:r>
            <a:br>
              <a:rPr lang="is-IS" sz="2200" dirty="0"/>
            </a:br>
            <a:r>
              <a:rPr lang="is-IS" sz="2200" dirty="0">
                <a:solidFill>
                  <a:srgbClr val="242424"/>
                </a:solidFill>
                <a:latin typeface="Droid Serif"/>
              </a:rPr>
              <a:t>    </a:t>
            </a:r>
            <a:r>
              <a:rPr lang="is-IS" sz="2200" dirty="0">
                <a:solidFill>
                  <a:srgbClr val="C00000"/>
                </a:solidFill>
                <a:latin typeface="Droid Serif"/>
              </a:rPr>
              <a:t> </a:t>
            </a:r>
            <a:r>
              <a:rPr lang="is-IS" sz="2200" i="1" dirty="0">
                <a:solidFill>
                  <a:srgbClr val="C00000"/>
                </a:solidFill>
                <a:latin typeface="Droid Serif"/>
              </a:rPr>
              <a:t>Ábyrgð:</a:t>
            </a:r>
            <a:r>
              <a:rPr lang="is-IS" sz="2200" dirty="0">
                <a:solidFill>
                  <a:srgbClr val="C00000"/>
                </a:solidFill>
                <a:latin typeface="Droid Serif"/>
              </a:rPr>
              <a:t> Greiningar- og ráðgjafarstöð ríkisins. </a:t>
            </a:r>
            <a:br>
              <a:rPr lang="is-IS" sz="2200" dirty="0">
                <a:solidFill>
                  <a:srgbClr val="C00000"/>
                </a:solidFill>
              </a:rPr>
            </a:br>
            <a:r>
              <a:rPr lang="is-IS" sz="2200" dirty="0">
                <a:solidFill>
                  <a:srgbClr val="C00000"/>
                </a:solidFill>
                <a:latin typeface="Droid Serif"/>
              </a:rPr>
              <a:t>     </a:t>
            </a:r>
            <a:r>
              <a:rPr lang="is-IS" sz="2200" i="1" dirty="0">
                <a:solidFill>
                  <a:srgbClr val="C00000"/>
                </a:solidFill>
                <a:latin typeface="Droid Serif"/>
              </a:rPr>
              <a:t>Dæmi um samstarfsaðila:</a:t>
            </a:r>
            <a:r>
              <a:rPr lang="is-IS" sz="2200" dirty="0">
                <a:solidFill>
                  <a:srgbClr val="C00000"/>
                </a:solidFill>
                <a:latin typeface="Droid Serif"/>
              </a:rPr>
              <a:t> Skólaþjónusta sveitarfélaga, BUGL, Reykjavíkurborg, félagsþjónusta sveitarfélaga, heilsugæslan og skólar. </a:t>
            </a:r>
            <a:br>
              <a:rPr lang="is-IS" sz="2200" dirty="0">
                <a:solidFill>
                  <a:srgbClr val="C00000"/>
                </a:solidFill>
              </a:rPr>
            </a:br>
            <a:r>
              <a:rPr lang="is-IS" sz="2200" dirty="0">
                <a:solidFill>
                  <a:srgbClr val="242424"/>
                </a:solidFill>
                <a:latin typeface="Droid Serif"/>
              </a:rPr>
              <a:t>     </a:t>
            </a:r>
            <a:r>
              <a:rPr lang="is-IS" sz="2200" i="1" dirty="0">
                <a:solidFill>
                  <a:srgbClr val="242424"/>
                </a:solidFill>
                <a:latin typeface="Droid Serif"/>
              </a:rPr>
              <a:t>Tímabil:</a:t>
            </a:r>
            <a:r>
              <a:rPr lang="is-IS" sz="2200" dirty="0">
                <a:solidFill>
                  <a:srgbClr val="242424"/>
                </a:solidFill>
                <a:latin typeface="Droid Serif"/>
              </a:rPr>
              <a:t> Tilraunaverkefni í tvö ár. </a:t>
            </a:r>
            <a:br>
              <a:rPr lang="is-IS" sz="2200" dirty="0"/>
            </a:br>
            <a:r>
              <a:rPr lang="is-IS" sz="2200" dirty="0">
                <a:solidFill>
                  <a:srgbClr val="242424"/>
                </a:solidFill>
                <a:latin typeface="Droid Serif"/>
              </a:rPr>
              <a:t>     </a:t>
            </a:r>
            <a:r>
              <a:rPr lang="is-IS" sz="2200" i="1" dirty="0">
                <a:solidFill>
                  <a:srgbClr val="242424"/>
                </a:solidFill>
                <a:latin typeface="Droid Serif"/>
              </a:rPr>
              <a:t>Kostnaður:</a:t>
            </a:r>
            <a:r>
              <a:rPr lang="is-IS" sz="2200" dirty="0">
                <a:solidFill>
                  <a:srgbClr val="242424"/>
                </a:solidFill>
                <a:latin typeface="Droid Serif"/>
              </a:rPr>
              <a:t> 5 millj. kr. á ári. </a:t>
            </a:r>
            <a:br>
              <a:rPr lang="is-IS" sz="2200" dirty="0"/>
            </a:br>
            <a:r>
              <a:rPr lang="is-IS" sz="2200" dirty="0">
                <a:solidFill>
                  <a:srgbClr val="242424"/>
                </a:solidFill>
                <a:latin typeface="Droid Serif"/>
              </a:rPr>
              <a:t>     </a:t>
            </a:r>
            <a:r>
              <a:rPr lang="is-IS" sz="2200" i="1" dirty="0">
                <a:solidFill>
                  <a:srgbClr val="242424"/>
                </a:solidFill>
                <a:latin typeface="Droid Serif"/>
              </a:rPr>
              <a:t>Mælanlegt markmið:</a:t>
            </a:r>
            <a:r>
              <a:rPr lang="is-IS" sz="2200" dirty="0">
                <a:solidFill>
                  <a:srgbClr val="242424"/>
                </a:solidFill>
                <a:latin typeface="Droid Serif"/>
              </a:rPr>
              <a:t> Tvö teymi starfi árin 2018 og 2019. </a:t>
            </a:r>
            <a:br>
              <a:rPr lang="is-IS" sz="2200" dirty="0"/>
            </a:br>
            <a:endParaRPr lang="is-IS" sz="2200" dirty="0"/>
          </a:p>
        </p:txBody>
      </p:sp>
      <p:sp>
        <p:nvSpPr>
          <p:cNvPr id="5" name="Title 4">
            <a:extLst>
              <a:ext uri="{FF2B5EF4-FFF2-40B4-BE49-F238E27FC236}">
                <a16:creationId xmlns:a16="http://schemas.microsoft.com/office/drawing/2014/main" id="{66C7BBD7-B91F-494C-A468-DE5BDC85A9C4}"/>
              </a:ext>
            </a:extLst>
          </p:cNvPr>
          <p:cNvSpPr>
            <a:spLocks noGrp="1"/>
          </p:cNvSpPr>
          <p:nvPr>
            <p:ph type="title"/>
          </p:nvPr>
        </p:nvSpPr>
        <p:spPr>
          <a:xfrm>
            <a:off x="914400" y="250371"/>
            <a:ext cx="10363200" cy="1143000"/>
          </a:xfrm>
          <a:ln>
            <a:noFill/>
          </a:ln>
        </p:spPr>
        <p:txBody>
          <a:bodyPr>
            <a:normAutofit fontScale="90000"/>
          </a:bodyPr>
          <a:lstStyle/>
          <a:p>
            <a:pPr algn="ctr"/>
            <a:r>
              <a:rPr lang="en-GB" sz="3200" dirty="0" err="1"/>
              <a:t>Þingsályktun</a:t>
            </a:r>
            <a:r>
              <a:rPr lang="en-GB" sz="3200" dirty="0"/>
              <a:t> um </a:t>
            </a:r>
            <a:r>
              <a:rPr lang="en-GB" sz="3200" dirty="0" err="1"/>
              <a:t>stefnu</a:t>
            </a:r>
            <a:r>
              <a:rPr lang="en-GB" sz="3200" dirty="0"/>
              <a:t> </a:t>
            </a:r>
            <a:r>
              <a:rPr lang="en-GB" sz="3200" dirty="0" err="1"/>
              <a:t>og</a:t>
            </a:r>
            <a:r>
              <a:rPr lang="en-GB" sz="3200" dirty="0"/>
              <a:t> </a:t>
            </a:r>
            <a:r>
              <a:rPr lang="en-GB" sz="3200" dirty="0" err="1"/>
              <a:t>framkvæmdaáætlun</a:t>
            </a:r>
            <a:r>
              <a:rPr lang="en-GB" sz="3200" dirty="0"/>
              <a:t> í </a:t>
            </a:r>
            <a:r>
              <a:rPr lang="en-GB" sz="3200" dirty="0" err="1"/>
              <a:t>málefnum</a:t>
            </a:r>
            <a:r>
              <a:rPr lang="en-GB" sz="3200" dirty="0"/>
              <a:t> </a:t>
            </a:r>
            <a:r>
              <a:rPr lang="en-GB" sz="3200" dirty="0" err="1"/>
              <a:t>fatlaðs</a:t>
            </a:r>
            <a:r>
              <a:rPr lang="en-GB" sz="3200" dirty="0"/>
              <a:t> </a:t>
            </a:r>
            <a:r>
              <a:rPr lang="en-GB" sz="3200" dirty="0" err="1"/>
              <a:t>fólks</a:t>
            </a:r>
            <a:r>
              <a:rPr lang="en-GB" sz="3200" dirty="0"/>
              <a:t> </a:t>
            </a:r>
            <a:r>
              <a:rPr lang="en-GB" sz="3200" dirty="0" err="1"/>
              <a:t>fyrir</a:t>
            </a:r>
            <a:r>
              <a:rPr lang="en-GB" sz="3200" dirty="0"/>
              <a:t> </a:t>
            </a:r>
            <a:r>
              <a:rPr lang="en-GB" sz="3200" dirty="0" err="1"/>
              <a:t>árin</a:t>
            </a:r>
            <a:r>
              <a:rPr lang="en-GB" sz="3200" dirty="0"/>
              <a:t> 2017-2021</a:t>
            </a:r>
            <a:br>
              <a:rPr lang="en-GB" sz="3200" dirty="0"/>
            </a:br>
            <a:r>
              <a:rPr lang="en-GB" sz="2200" i="1" dirty="0" err="1"/>
              <a:t>Samþykkt</a:t>
            </a:r>
            <a:r>
              <a:rPr lang="en-GB" sz="2200" i="1" dirty="0"/>
              <a:t> á </a:t>
            </a:r>
            <a:r>
              <a:rPr lang="en-GB" sz="2200" i="1" dirty="0" err="1"/>
              <a:t>Alþingi</a:t>
            </a:r>
            <a:r>
              <a:rPr lang="en-GB" sz="2200" i="1" dirty="0"/>
              <a:t> 31. </a:t>
            </a:r>
            <a:r>
              <a:rPr lang="en-GB" sz="2200" i="1" dirty="0" err="1"/>
              <a:t>maí</a:t>
            </a:r>
            <a:r>
              <a:rPr lang="en-GB" sz="2200" i="1" dirty="0"/>
              <a:t> 2017</a:t>
            </a:r>
            <a:endParaRPr lang="is-IS" sz="2200" i="1" dirty="0"/>
          </a:p>
        </p:txBody>
      </p:sp>
    </p:spTree>
    <p:extLst>
      <p:ext uri="{BB962C8B-B14F-4D97-AF65-F5344CB8AC3E}">
        <p14:creationId xmlns:p14="http://schemas.microsoft.com/office/powerpoint/2010/main" val="2937555516"/>
      </p:ext>
    </p:extLst>
  </p:cSld>
  <p:clrMapOvr>
    <a:masterClrMapping/>
  </p:clrMapOvr>
</p:sld>
</file>

<file path=ppt/theme/theme1.xml><?xml version="1.0" encoding="utf-8"?>
<a:theme xmlns:a="http://schemas.openxmlformats.org/drawingml/2006/main" name="Master GRR 2010">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pitchFamily="-8" charset="0"/>
            <a:ea typeface="ＭＳ Ｐゴシック" pitchFamily="4" charset="-128"/>
            <a:cs typeface="ＭＳ Ｐゴシック" pitchFamily="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pitchFamily="-8" charset="0"/>
            <a:ea typeface="ＭＳ Ｐゴシック" pitchFamily="4" charset="-128"/>
            <a:cs typeface="ＭＳ Ｐゴシック" pitchFamily="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Bakgrunnur 2</Template>
  <TotalTime>740</TotalTime>
  <Words>1035</Words>
  <Application>Microsoft Office PowerPoint</Application>
  <PresentationFormat>Widescreen</PresentationFormat>
  <Paragraphs>80</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Droid Serif</vt:lpstr>
      <vt:lpstr>Times</vt:lpstr>
      <vt:lpstr>Master GRR 2010</vt:lpstr>
      <vt:lpstr>Snemmtæk íhlutun</vt:lpstr>
      <vt:lpstr>Snemmtæk íhlutun (e. early intervention)</vt:lpstr>
      <vt:lpstr>Snemmtæk íhlutun á Greiningar- og ráðgjafarstöð (GRR)</vt:lpstr>
      <vt:lpstr>Lög um Greiningar- og ráðgjafarstöð ríkisins, frá árinu 2003</vt:lpstr>
      <vt:lpstr>PowerPoint Presentation</vt:lpstr>
      <vt:lpstr>Lög um þjónustu við fatlað fólk með langvarandi stuðningsþarfir  Samþykkt á Alþingi 26. apríl 2018 Taka gildi 1. október 2018</vt:lpstr>
      <vt:lpstr>Hvernig má tryggja betur, en nú er gert, snemmtæka íhutun í málefnum barna á þínum vettvangi?</vt:lpstr>
      <vt:lpstr>Hvernig má styrkja samstarf milli þjónustukerfa til að brugðist sé tímanlega og heildstætt við vanda barns?</vt:lpstr>
      <vt:lpstr>Þingsályktun um stefnu og framkvæmdaáætlun í málefnum fatlaðs fólks fyrir árin 2017-2021 Samþykkt á Alþingi 31. maí 2017</vt:lpstr>
      <vt:lpstr>Mikilvægi snemmtækrar íhlutunar fyrir framtíðarhorfur barnsins er óumdeilt og ábyrgð þeirra sem að málum koma því mikil Úr bókinni Litróf einhverfunnar, Sigríður Lóa Jónsdóttir, bls. 222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 eitthvað að gera á Fræðslu- og kynningarsviði?</dc:title>
  <dc:creator>Unnur Árnadóttir</dc:creator>
  <cp:lastModifiedBy>Solveig Sigurðardóttir</cp:lastModifiedBy>
  <cp:revision>79</cp:revision>
  <cp:lastPrinted>2018-05-06T16:56:26Z</cp:lastPrinted>
  <dcterms:created xsi:type="dcterms:W3CDTF">2017-09-13T15:23:18Z</dcterms:created>
  <dcterms:modified xsi:type="dcterms:W3CDTF">2018-05-07T12:02:15Z</dcterms:modified>
</cp:coreProperties>
</file>