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2" r:id="rId1"/>
    <p:sldMasterId id="2147483813" r:id="rId2"/>
  </p:sldMasterIdLst>
  <p:notesMasterIdLst>
    <p:notesMasterId r:id="rId11"/>
  </p:notesMasterIdLst>
  <p:handoutMasterIdLst>
    <p:handoutMasterId r:id="rId12"/>
  </p:handoutMasterIdLst>
  <p:sldIdLst>
    <p:sldId id="310" r:id="rId3"/>
    <p:sldId id="334" r:id="rId4"/>
    <p:sldId id="308" r:id="rId5"/>
    <p:sldId id="331" r:id="rId6"/>
    <p:sldId id="332" r:id="rId7"/>
    <p:sldId id="316" r:id="rId8"/>
    <p:sldId id="311" r:id="rId9"/>
    <p:sldId id="312" r:id="rId10"/>
  </p:sldIdLst>
  <p:sldSz cx="9144000" cy="6858000" type="screen4x3"/>
  <p:notesSz cx="6623050" cy="98107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 Umboðsmaður Barna" initials="" lastIdx="0" clrIdx="0"/>
  <p:cmAuthor id="1" name="Windows User" initials="WU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0E7F"/>
    <a:srgbClr val="990033"/>
    <a:srgbClr val="996633"/>
    <a:srgbClr val="FF66CC"/>
    <a:srgbClr val="FF33CC"/>
    <a:srgbClr val="D60093"/>
    <a:srgbClr val="003399"/>
    <a:srgbClr val="535EF1"/>
    <a:srgbClr val="9900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87" autoAdjust="0"/>
    <p:restoredTop sz="86485" autoAdjust="0"/>
  </p:normalViewPr>
  <p:slideViewPr>
    <p:cSldViewPr>
      <p:cViewPr varScale="1">
        <p:scale>
          <a:sx n="112" d="100"/>
          <a:sy n="112" d="100"/>
        </p:scale>
        <p:origin x="178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commentAuthors" Target="commentAuthor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020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51263" y="0"/>
            <a:ext cx="287020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3083B9-3CE9-E94B-BCAF-FBC7F5830155}" type="datetimeFigureOut">
              <a:rPr lang="en-US" smtClean="0"/>
              <a:t>5/7/18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18625"/>
            <a:ext cx="2870200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51263" y="9318625"/>
            <a:ext cx="2870200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F189FE-B643-204F-AB68-96A6C85A7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502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02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51263" y="0"/>
            <a:ext cx="28702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1105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0425" y="736600"/>
            <a:ext cx="4902200" cy="3678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05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1988" y="4660900"/>
            <a:ext cx="5299075" cy="441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05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18625"/>
            <a:ext cx="28702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51263" y="9318625"/>
            <a:ext cx="28702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fld id="{D28815D7-5ABA-4F25-8667-AAE782D1262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4698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28815D7-5ABA-4F25-8667-AAE782D1262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1814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A8EB-F588-4F9E-8BFC-54FE2C6269C8}" type="datetime1">
              <a:rPr lang="en-US" smtClean="0"/>
              <a:t>5/7/18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UMBOÐSMAÐUR BARNA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E8E4-53F1-48F4-A232-A810EBB1C3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ABA32-EC14-42E5-84FA-6356072E133F}" type="datetime1">
              <a:rPr lang="en-US" smtClean="0"/>
              <a:t>5/7/18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UMBOÐSMAÐUR BARNA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E8E4-53F1-48F4-A232-A810EBB1C3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8BC07-F37F-4D3E-A645-CE5AFFDC6AF8}" type="datetime1">
              <a:rPr lang="en-US" smtClean="0"/>
              <a:t>5/7/18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UMBOÐSMAÐUR BARNA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E8E4-53F1-48F4-A232-A810EBB1C3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62BE7-43D6-4B49-A6A1-F7FFA9A226FE}" type="datetime1">
              <a:rPr lang="en-US" smtClean="0"/>
              <a:t>5/7/18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UMBOÐSMAÐUR BARNA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E8E4-53F1-48F4-A232-A810EBB1C3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C2A28C-5E96-4F88-B5DF-73EE03689E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5379ACD-D669-490D-978D-1DAB791E34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C653C66-7CA3-4455-AFFF-7937DED38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E2548-4615-4E89-9376-F25EEE5EC8EF}" type="datetime1">
              <a:rPr lang="en-US" smtClean="0"/>
              <a:t>5/7/18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47EE36F-DE09-4DFA-950E-0E131170C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UMBOÐSMAÐUR BARNA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45C6A04-F27E-47BF-A596-445DE1A7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E8E4-53F1-48F4-A232-A810EBB1C3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1247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E7D7C5-3228-4202-9775-E4849E8C5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9719B3F-3C8A-4682-B218-2B62DB9C8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9D4002D-5257-48BC-82A0-0A205AA93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8D90-9CBC-401D-A1CA-011B9F2E336B}" type="datetime1">
              <a:rPr lang="en-US" smtClean="0"/>
              <a:t>5/7/18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F673A0F-65BB-4502-B610-68FC7DAFD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UMBOÐSMAÐUR BARNA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57F01F8-05A2-4E7C-8272-28AC049FD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E8E4-53F1-48F4-A232-A810EBB1C3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2602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A51D89-EFFF-4335-B15A-B54B66CCE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69F600A-0971-4D30-878E-9F0B36692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90A440F-68DB-4232-A477-C497FD33E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916C-56FA-4B71-B4D6-FD4D1EF6B4C9}" type="datetime1">
              <a:rPr lang="en-US" smtClean="0"/>
              <a:t>5/7/18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5DB3DBE-6188-4271-A31A-D45250508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UMBOÐSMAÐUR BARNA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56E0AE2-A4E3-42D5-BA9A-8AC3D9CE9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E8E4-53F1-48F4-A232-A810EBB1C3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4771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35E004-DA21-4039-B9C9-B0CEC8048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5798F13-7B97-4AD5-98B2-C94797BEB4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0C50384-9D91-4D14-879C-048BD1577D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26DDFF5-221D-498C-8FDF-7F676B1EC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351A-DD48-4FC2-BC76-604F783272A1}" type="datetime1">
              <a:rPr lang="en-US" smtClean="0"/>
              <a:t>5/7/18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1A5EE5D-1EA7-4110-B427-4469D2BDF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UMBOÐSMAÐUR BARNA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A7D38BC-6757-49F7-8153-672DACB8C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E8E4-53F1-48F4-A232-A810EBB1C3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5805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DEBDFA-CC93-4042-9E75-A9F1AF36B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CF7C039-BC6B-4851-A597-605118269D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879A285-40CF-49D2-9178-70755DB84C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D1407CC-2E90-49E7-9752-B1215D9127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824F1B3-0317-4D7E-8F0E-E4075D3AC3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5311730-5D76-4E5C-A172-2050E9AFC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16CB2-7E35-4004-A773-B7151E26B15A}" type="datetime1">
              <a:rPr lang="en-US" smtClean="0"/>
              <a:t>5/7/18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712427A5-8AB5-4099-8778-5655DCA12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UMBOÐSMAÐUR BARNA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B2D36B1-2983-468C-9E3F-C2ECEDFDF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E8E4-53F1-48F4-A232-A810EBB1C3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5606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168B0F-270E-4108-9B4B-7EDA9D510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160F493-1D06-4749-A329-8FA51991C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5C05-1115-4002-BC95-502B7D81EFBD}" type="datetime1">
              <a:rPr lang="en-US" smtClean="0"/>
              <a:t>5/7/18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15986B4-4442-4B8C-B4B5-15CEE80A6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UMBOÐSMAÐUR BARNA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EEDC110-5FC0-440E-B9ED-7127BE024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E8E4-53F1-48F4-A232-A810EBB1C3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2656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C7B96CE-31A6-4A1D-9D66-C959CCFF5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F191-30BA-4AAB-948A-BB5814BA918F}" type="datetime1">
              <a:rPr lang="en-US" smtClean="0"/>
              <a:t>5/7/18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4B79BD8-5C6B-4CD9-8A38-99D5DD1EE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UMBOÐSMAÐUR BARNA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5B827A1-F83B-4D32-BE7F-E31645514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E8E4-53F1-48F4-A232-A810EBB1C3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467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72343-E005-4A8B-966F-3CAFDA6AB67C}" type="datetime1">
              <a:rPr lang="en-US" smtClean="0"/>
              <a:t>5/7/18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UMBOÐSMAÐUR BARNA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E8E4-53F1-48F4-A232-A810EBB1C3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6C165F-F522-4DF2-BC31-F99165078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287E18B-6270-497E-8659-045AB6CEA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FAAB297-6422-44BB-B7DF-C6D5FE55A3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F5D774B-78BE-4FD7-9403-AD7A1D0DB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C77D-3971-4D5F-9124-6D754787F074}" type="datetime1">
              <a:rPr lang="en-US" smtClean="0"/>
              <a:t>5/7/18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FB5A590-091B-4C54-876A-C25F0B541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UMBOÐSMAÐUR BARNA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6F8914F-58ED-4594-A3CE-4DEB6750B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E8E4-53F1-48F4-A232-A810EBB1C3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3827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7D59CB-D1B5-4032-9E8E-98F179B68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B9D2BE6-0B72-445B-9254-405AC5DF35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s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3EB0A66-162A-49BE-B66A-4C6BF3CFE2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D57200C-0F36-4A0B-88E3-B8315A476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59C41-3D51-4F4F-99E3-DB46D68384CE}" type="datetime1">
              <a:rPr lang="en-US" smtClean="0"/>
              <a:t>5/7/18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50548B0-9ADA-4669-85B6-8DC567F07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UMBOÐSMAÐUR BARNA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B20F295-FDEF-4E8C-9D4E-BBE8C10CF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E8E4-53F1-48F4-A232-A810EBB1C3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9097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D578E4-EFC3-4621-9940-895846104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7E4A96F-2C1A-41E4-B65F-2303743ACD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70AEFDA-42DA-4C9B-B031-8C4C26AAB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88F0-6F2B-4056-8760-69E6092505B2}" type="datetime1">
              <a:rPr lang="en-US" smtClean="0"/>
              <a:t>5/7/18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4644581-51EF-4D6B-9218-154DB69AE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UMBOÐSMAÐUR BARNA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57F0238-A65B-47C5-B800-57E6ECA1D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E8E4-53F1-48F4-A232-A810EBB1C3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7838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A9AE0327-1DFE-46FB-8F77-17E6FFD077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21449DC-61E1-42B3-9798-52EBB4DF7D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AC32C79-4A86-48DD-81E9-37E2D19FB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4F1F6-EB9C-4F57-B13E-0B38253F1A58}" type="datetime1">
              <a:rPr lang="en-US" smtClean="0"/>
              <a:t>5/7/18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D4C0B84-0E67-4568-9DA8-41C4B05DF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UMBOÐSMAÐUR BARNA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0B0D4A7-20EE-4446-9D2E-DA0B3D052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E8E4-53F1-48F4-A232-A810EBB1C3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802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8DD0-8078-4289-BF2E-DA02D7E6B5FF}" type="datetime1">
              <a:rPr lang="en-US" smtClean="0"/>
              <a:t>5/7/18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UMBOÐSMAÐUR BARNA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E8E4-53F1-48F4-A232-A810EBB1C3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C9DC-03CB-4A78-8D32-C3FFD9C60A13}" type="datetime1">
              <a:rPr lang="en-US" smtClean="0"/>
              <a:t>5/7/18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UMBOÐSMAÐUR BARNA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E8E4-53F1-48F4-A232-A810EBB1C3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293D0-1452-4E20-8456-BB3021F4EF37}" type="datetime1">
              <a:rPr lang="en-US" smtClean="0"/>
              <a:t>5/7/18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UMBOÐSMAÐUR BARNA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E8E4-53F1-48F4-A232-A810EBB1C3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AB4C4-A72D-40F8-9096-7C4A5636582D}" type="datetime1">
              <a:rPr lang="en-US" smtClean="0"/>
              <a:t>5/7/18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UMBOÐSMAÐUR BARNA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E8E4-53F1-48F4-A232-A810EBB1C3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236A-15A7-4D05-AB94-2695119528F1}" type="datetime1">
              <a:rPr lang="en-US" smtClean="0"/>
              <a:t>5/7/18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UMBOÐSMAÐUR BARNA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E8E4-53F1-48F4-A232-A810EBB1C3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8800-C597-4E5B-9387-C74414B8762E}" type="datetime1">
              <a:rPr lang="en-US" smtClean="0"/>
              <a:t>5/7/18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UMBOÐSMAÐUR BARNA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E8E4-53F1-48F4-A232-A810EBB1C3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46035-FA2C-42BE-9D70-1FA9AD94E60A}" type="datetime1">
              <a:rPr lang="en-US" smtClean="0"/>
              <a:t>5/7/18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UMBOÐSMAÐUR BARNA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E8E4-53F1-48F4-A232-A810EBB1C3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F9945-92E4-450A-ABEA-C25565986E4C}" type="datetime1">
              <a:rPr lang="en-US" smtClean="0"/>
              <a:t>5/7/18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UMBOÐSMAÐUR BARNA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EE8E4-53F1-48F4-A232-A810EBB1C3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F702B3C-FBFA-4363-B591-B0538B6B0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1130302-F860-4513-BC51-270FF655C2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87D5C7F-E675-419E-A92B-B12B08BD2C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8FA14-B26D-4B77-82F9-4AFE5641638A}" type="datetime1">
              <a:rPr lang="en-US" smtClean="0"/>
              <a:t>5/7/18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726963B-774B-4D56-9C79-DB78F70DBB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UMBOÐSMAÐUR BARNA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C68E0D8-2AB9-4193-83E2-9AFBC99198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EE8E4-53F1-48F4-A232-A810EBB1C3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868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hyperlink" Target="http://www.barn.is/" TargetMode="External"/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6150462F-491D-4805-9C60-AAC102F52B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3528" y="764704"/>
            <a:ext cx="6624736" cy="3107680"/>
          </a:xfrm>
          <a:solidFill>
            <a:schemeClr val="bg1">
              <a:alpha val="7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US" sz="4000" dirty="0" err="1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Snemmtæk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sz="4000" dirty="0" err="1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íhlutun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sz="4000" dirty="0" err="1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í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sz="4000" dirty="0" err="1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málefnum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sz="4000" dirty="0" err="1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barna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sz="4000" dirty="0" err="1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á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sz="4000" dirty="0" err="1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Íslandi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 - </a:t>
            </a:r>
            <a:r>
              <a:rPr lang="en-US" sz="4000" dirty="0" err="1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Ávarp</a:t>
            </a:r>
            <a:endParaRPr lang="is-IS" sz="4000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xmlns="" id="{7235F6F9-4FB0-41F2-8BB9-9ADDB5DB6C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3511" y="4077072"/>
            <a:ext cx="6624736" cy="1296144"/>
          </a:xfrm>
          <a:solidFill>
            <a:schemeClr val="accent1">
              <a:lumMod val="50000"/>
              <a:alpha val="68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Salvör </a:t>
            </a:r>
            <a:r>
              <a:rPr lang="en-US" sz="2800" dirty="0">
                <a:solidFill>
                  <a:schemeClr val="bg1"/>
                </a:solidFill>
                <a:latin typeface="Garamond" panose="02020404030301010803" pitchFamily="18" charset="0"/>
              </a:rPr>
              <a:t>Nordal</a:t>
            </a:r>
            <a:br>
              <a:rPr lang="en-US" sz="2800" dirty="0">
                <a:solidFill>
                  <a:schemeClr val="bg1"/>
                </a:solidFill>
                <a:latin typeface="Garamond" panose="02020404030301010803" pitchFamily="18" charset="0"/>
              </a:rPr>
            </a:br>
            <a:r>
              <a:rPr lang="en-US" sz="2800" dirty="0" err="1">
                <a:solidFill>
                  <a:schemeClr val="bg1"/>
                </a:solidFill>
                <a:latin typeface="Garamond" panose="02020404030301010803" pitchFamily="18" charset="0"/>
              </a:rPr>
              <a:t>umboðsmaður</a:t>
            </a:r>
            <a:r>
              <a:rPr lang="en-US" sz="2800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barna</a:t>
            </a:r>
            <a:endParaRPr lang="en-US" sz="28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8. </a:t>
            </a:r>
            <a:r>
              <a:rPr lang="en-US" sz="2400" b="1" dirty="0" err="1">
                <a:solidFill>
                  <a:schemeClr val="bg1"/>
                </a:solidFill>
                <a:latin typeface="Garamond" panose="02020404030301010803" pitchFamily="18" charset="0"/>
              </a:rPr>
              <a:t>maí</a:t>
            </a:r>
            <a:r>
              <a:rPr lang="en-US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 2018, Hilton </a:t>
            </a:r>
            <a:r>
              <a:rPr lang="en-US" sz="2400" b="1" dirty="0" err="1">
                <a:solidFill>
                  <a:schemeClr val="bg1"/>
                </a:solidFill>
                <a:latin typeface="Garamond" panose="02020404030301010803" pitchFamily="18" charset="0"/>
              </a:rPr>
              <a:t>Reykavík</a:t>
            </a:r>
            <a:r>
              <a:rPr lang="en-US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 Nordica</a:t>
            </a:r>
            <a:endParaRPr lang="en-US" sz="24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endParaRPr lang="is-IS" sz="28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F83C281F-7C7C-4102-95E1-95229401B7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196752"/>
            <a:ext cx="1874524" cy="859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584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2D72A2C9-F3CA-4216-8BAD-FA4C970C3C4E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accent1"/>
                </a:solidFill>
              </a:rPr>
              <a:t>Hlutverk umboðsmanns barna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732023" y="963877"/>
            <a:ext cx="4783327" cy="4930246"/>
          </a:xfrm>
        </p:spPr>
        <p:txBody>
          <a:bodyPr anchor="ctr">
            <a:normAutofit/>
          </a:bodyPr>
          <a:lstStyle/>
          <a:p>
            <a:r>
              <a:rPr lang="is-IS" dirty="0"/>
              <a:t>Hafa frumkvæði að stefnumarkandi umræðu</a:t>
            </a:r>
          </a:p>
          <a:p>
            <a:r>
              <a:rPr lang="is-IS" dirty="0"/>
              <a:t>Koma á framfæri tillögum um úrbætur á réttarreglum</a:t>
            </a:r>
          </a:p>
          <a:p>
            <a:r>
              <a:rPr lang="is-IS" dirty="0"/>
              <a:t>Stuðla að því að þjóðréttarsamningar séu virtir</a:t>
            </a:r>
          </a:p>
          <a:p>
            <a:r>
              <a:rPr lang="is-IS" dirty="0"/>
              <a:t>Bregðast við ef opinberir aðilar hafa brotið gegn réttindum barna</a:t>
            </a:r>
          </a:p>
          <a:p>
            <a:r>
              <a:rPr lang="is-IS" dirty="0"/>
              <a:t>Stuðla að því að kynna fyrir almenningi löggjöf – og beita sér fyrir rannsóknum á þessu sviði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732023" y="6033479"/>
            <a:ext cx="394498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alpha val="80000"/>
                  </a:schemeClr>
                </a:solidFill>
              </a:rPr>
              <a:t>UMBOÐSMAÐUR BARNA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03669D8-96C4-427C-BEEA-B8EF0DF0C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8637" y="6033479"/>
            <a:ext cx="58671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12EE8E4-53F1-48F4-A232-A810EBB1C33F}" type="slidenum">
              <a:rPr lang="en-US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2</a:t>
            </a:fld>
            <a:endParaRPr lang="en-US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261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Placeholder 13" descr="A person flying a kite in a field&#10;&#10;Description generated with high confidence">
            <a:extLst>
              <a:ext uri="{FF2B5EF4-FFF2-40B4-BE49-F238E27FC236}">
                <a16:creationId xmlns:a16="http://schemas.microsoft.com/office/drawing/2014/main" xmlns="" id="{1E4B0B13-DE0D-4D9D-B45B-83D692CD7EDF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r="17329" b="3"/>
          <a:stretch/>
        </p:blipFill>
        <p:spPr>
          <a:xfrm>
            <a:off x="4932040" y="1842442"/>
            <a:ext cx="3805552" cy="42726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/>
            <a:r>
              <a:rPr lang="en-US" sz="3600" dirty="0" err="1">
                <a:solidFill>
                  <a:schemeClr val="accent1"/>
                </a:solidFill>
              </a:rPr>
              <a:t>Barnasáttmálinn</a:t>
            </a:r>
            <a:r>
              <a:rPr lang="en-US" sz="3600" dirty="0">
                <a:solidFill>
                  <a:schemeClr val="accent1"/>
                </a:solidFill>
              </a:rPr>
              <a:t> </a:t>
            </a:r>
            <a:r>
              <a:rPr lang="en-US" sz="3600" dirty="0" err="1">
                <a:solidFill>
                  <a:schemeClr val="accent1"/>
                </a:solidFill>
              </a:rPr>
              <a:t>er</a:t>
            </a:r>
            <a:r>
              <a:rPr lang="en-US" sz="3600" dirty="0">
                <a:solidFill>
                  <a:schemeClr val="accent1"/>
                </a:solidFill>
              </a:rPr>
              <a:t> </a:t>
            </a:r>
            <a:r>
              <a:rPr lang="en-US" sz="3600" dirty="0" err="1">
                <a:solidFill>
                  <a:schemeClr val="accent1"/>
                </a:solidFill>
              </a:rPr>
              <a:t>leiðarljósið</a:t>
            </a:r>
            <a:endParaRPr lang="en-US" sz="36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>
          <a:xfrm>
            <a:off x="628650" y="1825625"/>
            <a:ext cx="4125087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algn="just"/>
            <a:r>
              <a:rPr lang="is-IS" sz="1800" dirty="0"/>
              <a:t>Útbreiddasti mannréttindasamningur heims</a:t>
            </a:r>
          </a:p>
          <a:p>
            <a:pPr algn="just"/>
            <a:r>
              <a:rPr lang="is-IS" sz="1800" dirty="0"/>
              <a:t>Tryggir börnum sjálfstæð mannréttindi</a:t>
            </a:r>
          </a:p>
          <a:p>
            <a:pPr algn="just"/>
            <a:endParaRPr lang="is-IS" sz="1800" dirty="0"/>
          </a:p>
          <a:p>
            <a:pPr algn="just"/>
            <a:r>
              <a:rPr lang="is-IS" sz="1800" dirty="0"/>
              <a:t>Fjórar grundvallarreglur: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s-IS" sz="1400" dirty="0"/>
              <a:t>2. gr.   –  jafnræði allra barna, bann við mismunun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s-IS" sz="1400" dirty="0"/>
              <a:t>3. gr.  – hafa skal það sem er barninu fyrir bestu að leiðarljósi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s-IS" sz="1400" dirty="0"/>
              <a:t>6. gr.   –  réttur hvers barns til að lifa og þroskast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s-IS" sz="1400" dirty="0"/>
              <a:t>12. gr. –  réttur barns til að láta í ljós skoðanir sínar og skyldan til þess að taka réttmætt tillit til þeirra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200" kern="1200" dirty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t>UMBOÐSMAÐUR BARNA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999574D-DDEA-48BA-B669-40E673CEC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E8E4-53F1-48F4-A232-A810EBB1C33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221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2D72A2C9-F3CA-4216-8BAD-FA4C970C3C4E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F3DE05-220C-4FBE-B1A1-77764FF66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>
            <a:normAutofit/>
          </a:bodyPr>
          <a:lstStyle/>
          <a:p>
            <a:pPr algn="r"/>
            <a:r>
              <a:rPr lang="is-IS" dirty="0">
                <a:solidFill>
                  <a:schemeClr val="accent1"/>
                </a:solidFill>
              </a:rPr>
              <a:t>Markmið í fjármála-áætlun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E6DD41-0CB9-42DF-8873-E05B0D5C4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2023" y="963877"/>
            <a:ext cx="4783327" cy="4930246"/>
          </a:xfrm>
        </p:spPr>
        <p:txBody>
          <a:bodyPr anchor="ctr">
            <a:normAutofit/>
          </a:bodyPr>
          <a:lstStyle/>
          <a:p>
            <a:pPr lvl="1"/>
            <a:r>
              <a:rPr lang="is-IS" sz="2100" dirty="0"/>
              <a:t>Staða barna í íslensku samfélagi verði styrkt</a:t>
            </a:r>
          </a:p>
          <a:p>
            <a:pPr lvl="1"/>
            <a:r>
              <a:rPr lang="is-IS" sz="2100" dirty="0"/>
              <a:t>Stuðla að að því að gerðar verði sérstakar greiningar á um stöðu barna</a:t>
            </a:r>
          </a:p>
          <a:p>
            <a:pPr lvl="1"/>
            <a:r>
              <a:rPr lang="is-IS" sz="2100" dirty="0"/>
              <a:t>Frumvörp stefnur og áætlanir verða rýndar út frá barnaréttarsjónarmiðum og ákvæðum barnasáttmálans. </a:t>
            </a:r>
          </a:p>
          <a:p>
            <a:pPr lvl="1"/>
            <a:r>
              <a:rPr lang="is-IS" sz="2100" dirty="0"/>
              <a:t>Haldið verði sérstakt barnaþing 2019 þar sem farið verði yfir stöðu innleiðingar barnasáttmálans og þróun í málefnum barna og leggja til úrbætur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BAAFAAC-BF37-4C4C-BAC9-3A2A0F9E91B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732023" y="6033479"/>
            <a:ext cx="394498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alpha val="80000"/>
                  </a:schemeClr>
                </a:solidFill>
              </a:rPr>
              <a:t>UMBOÐSMAÐUR BARNA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6DB7228-87D5-401D-8D42-1005E7501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8637" y="6033479"/>
            <a:ext cx="58671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12EE8E4-53F1-48F4-A232-A810EBB1C33F}" type="slidenum">
              <a:rPr lang="en-US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4</a:t>
            </a:fld>
            <a:endParaRPr lang="en-US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781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2D72A2C9-F3CA-4216-8BAD-FA4C970C3C4E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02110B-E8FC-466E-B5D5-14E113981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>
            <a:normAutofit/>
          </a:bodyPr>
          <a:lstStyle/>
          <a:p>
            <a:pPr algn="r"/>
            <a:r>
              <a:rPr lang="is-IS" sz="2600" dirty="0">
                <a:solidFill>
                  <a:schemeClr val="accent1"/>
                </a:solidFill>
              </a:rPr>
              <a:t>Sérfræðihópar barna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1AE9FD8-8A42-40F2-B127-DB1A338B2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2023" y="963877"/>
            <a:ext cx="4783327" cy="4930246"/>
          </a:xfrm>
        </p:spPr>
        <p:txBody>
          <a:bodyPr anchor="ctr">
            <a:normAutofit/>
          </a:bodyPr>
          <a:lstStyle/>
          <a:p>
            <a:r>
              <a:rPr lang="is-IS" dirty="0"/>
              <a:t>Hlusta eftir sjónarmiðum barna</a:t>
            </a:r>
          </a:p>
          <a:p>
            <a:r>
              <a:rPr lang="en-US" dirty="0"/>
              <a:t>H</a:t>
            </a:r>
            <a:r>
              <a:rPr lang="is-IS" dirty="0"/>
              <a:t>vernig upplifa þau þá þjónustu sem er í boði? </a:t>
            </a:r>
          </a:p>
          <a:p>
            <a:r>
              <a:rPr lang="is-IS" dirty="0"/>
              <a:t>Tillögur frá börnum um úrbætur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2C525B8-EE4D-489D-8061-5D6EC1B7F46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732023" y="6033479"/>
            <a:ext cx="394498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alpha val="80000"/>
                  </a:schemeClr>
                </a:solidFill>
              </a:rPr>
              <a:t>UMBOÐSMAÐUR BARNA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CF76B81-B367-4308-A044-9AA87D058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8637" y="6033479"/>
            <a:ext cx="58671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12EE8E4-53F1-48F4-A232-A810EBB1C33F}" type="slidenum">
              <a:rPr lang="en-US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5</a:t>
            </a:fld>
            <a:endParaRPr lang="en-US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59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2D72A2C9-F3CA-4216-8BAD-FA4C970C3C4E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>
            <a:normAutofit/>
          </a:bodyPr>
          <a:lstStyle/>
          <a:p>
            <a:pPr algn="r"/>
            <a:r>
              <a:rPr lang="is-IS" dirty="0">
                <a:solidFill>
                  <a:schemeClr val="accent1"/>
                </a:solidFill>
              </a:rPr>
              <a:t>Aukum samvinnu og samtal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2023" y="963877"/>
            <a:ext cx="4783327" cy="4930246"/>
          </a:xfrm>
        </p:spPr>
        <p:txBody>
          <a:bodyPr anchor="ctr">
            <a:normAutofit/>
          </a:bodyPr>
          <a:lstStyle/>
          <a:p>
            <a:r>
              <a:rPr lang="en-US" dirty="0"/>
              <a:t>H</a:t>
            </a:r>
            <a:r>
              <a:rPr lang="is-IS" dirty="0"/>
              <a:t>ugsjónafólk með brennandi áhuga á stöðu barna</a:t>
            </a:r>
          </a:p>
          <a:p>
            <a:r>
              <a:rPr lang="is-IS" dirty="0"/>
              <a:t>Mikilvægt starf unnið víða í samfélaginu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32023" y="6033479"/>
            <a:ext cx="3944989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>
                <a:solidFill>
                  <a:schemeClr val="tx1">
                    <a:alpha val="80000"/>
                  </a:schemeClr>
                </a:solidFill>
              </a:rPr>
              <a:t>UMBOÐSMAÐUR BARNA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1FAB53B-106D-4834-8C3D-F9C11762F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8637" y="6033479"/>
            <a:ext cx="58671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12EE8E4-53F1-48F4-A232-A810EBB1C33F}" type="slidenum">
              <a:rPr lang="en-US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6</a:t>
            </a:fld>
            <a:endParaRPr lang="en-US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666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xmlns="" id="{3F2EEA00-06BD-4C51-AA18-92FD731EDF3B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51" r="31937"/>
          <a:stretch/>
        </p:blipFill>
        <p:spPr>
          <a:xfrm>
            <a:off x="20" y="10"/>
            <a:ext cx="3476673" cy="6857990"/>
          </a:xfrm>
          <a:prstGeom prst="rect">
            <a:avLst/>
          </a:prstGeom>
          <a:effectLst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0BCAC6-803B-4DDA-87EB-550822E1C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4072" y="629267"/>
            <a:ext cx="4939868" cy="150359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endParaRPr lang="is-IS" sz="3300" dirty="0">
              <a:solidFill>
                <a:schemeClr val="accent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53AC25B-0528-4F22-99E2-BB01A8A1AB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724073" y="2438400"/>
            <a:ext cx="4939867" cy="378541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is-IS" sz="2400" dirty="0"/>
              <a:t>Byggjum brýr og vinnum saman</a:t>
            </a:r>
          </a:p>
          <a:p>
            <a:endParaRPr lang="en-US" sz="2400" dirty="0"/>
          </a:p>
          <a:p>
            <a:r>
              <a:rPr lang="en-US" sz="2400" dirty="0"/>
              <a:t>V</a:t>
            </a:r>
            <a:r>
              <a:rPr lang="is-IS" sz="2400" dirty="0"/>
              <a:t>erum óhrædd við að deila góðum hugmyndum að bættri þjónustu</a:t>
            </a:r>
          </a:p>
          <a:p>
            <a:endParaRPr lang="is-IS" sz="2400" dirty="0"/>
          </a:p>
          <a:p>
            <a:r>
              <a:rPr lang="is-IS" sz="2400" dirty="0"/>
              <a:t>Stöndum saman um hag barna</a:t>
            </a:r>
          </a:p>
          <a:p>
            <a:pPr marL="285750" indent="-228600" defTabSz="914400">
              <a:buFont typeface="Arial" panose="020B0604020202020204" pitchFamily="34" charset="0"/>
              <a:buChar char="•"/>
            </a:pPr>
            <a:endParaRPr lang="is-IS" sz="21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4FBBCEC-974B-4DFF-82AA-18266C9B9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24072" y="6356350"/>
            <a:ext cx="310435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200" kern="1200" dirty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t>UMBOÐSMAÐUR BARNA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4AD437BC-1608-493B-A7DE-BE8CF55EC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E8E4-53F1-48F4-A232-A810EBB1C33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968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704A4330-0445-42C8-A01C-34858A9B2E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700808"/>
            <a:ext cx="1874524" cy="85953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82833BC-80F0-4F95-B173-A89BBF3C56DC}"/>
              </a:ext>
            </a:extLst>
          </p:cNvPr>
          <p:cNvSpPr txBox="1"/>
          <p:nvPr/>
        </p:nvSpPr>
        <p:spPr>
          <a:xfrm>
            <a:off x="514447" y="2560346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Netsíða: </a:t>
            </a:r>
            <a:r>
              <a:rPr lang="is-IS" dirty="0">
                <a:solidFill>
                  <a:schemeClr val="accent1">
                    <a:lumMod val="75000"/>
                  </a:schemeClr>
                </a:solidFill>
                <a:latin typeface="+mn-lt"/>
                <a:hlinkClick r:id="rId4"/>
              </a:rPr>
              <a:t>www.barn.is</a:t>
            </a:r>
            <a:endParaRPr lang="is-IS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r>
              <a:rPr lang="is-I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salvorn@barn.is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93DB34E7-7618-4109-AEAC-64A2C848C481}"/>
              </a:ext>
            </a:extLst>
          </p:cNvPr>
          <p:cNvSpPr txBox="1"/>
          <p:nvPr/>
        </p:nvSpPr>
        <p:spPr>
          <a:xfrm>
            <a:off x="5436096" y="6165304"/>
            <a:ext cx="3312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6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Myndir frá www.norden.org</a:t>
            </a:r>
            <a:endParaRPr lang="is-IS" sz="14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B40036C9-8CF4-4F8E-8DEE-61FBEAC91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UMBOÐSMAÐUR BARNA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F5DF0C12-2DE1-4AD3-B7FC-E97B30378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E8E4-53F1-48F4-A232-A810EBB1C33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73798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aramond">
      <a:maj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14139</TotalTime>
  <Words>286</Words>
  <Application>Microsoft Macintosh PowerPoint</Application>
  <PresentationFormat>On-screen Show (4:3)</PresentationFormat>
  <Paragraphs>53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Garamond</vt:lpstr>
      <vt:lpstr>Times New Roman</vt:lpstr>
      <vt:lpstr>Arial</vt:lpstr>
      <vt:lpstr>Custom Design</vt:lpstr>
      <vt:lpstr>Office Theme</vt:lpstr>
      <vt:lpstr>Snemmtæk íhlutun í málefnum barna á Íslandi - Ávarp</vt:lpstr>
      <vt:lpstr>Hlutverk umboðsmanns barna</vt:lpstr>
      <vt:lpstr>Barnasáttmálinn er leiðarljósið</vt:lpstr>
      <vt:lpstr>Markmið í fjármála-áætlun</vt:lpstr>
      <vt:lpstr>Sérfræðihópar barna</vt:lpstr>
      <vt:lpstr>Aukum samvinnu og samtal</vt:lpstr>
      <vt:lpstr>PowerPoint Presentation</vt:lpstr>
      <vt:lpstr>PowerPoint Presentation</vt:lpstr>
    </vt:vector>
  </TitlesOfParts>
  <Company>Heimili</Company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Umboðsmaður barna</dc:creator>
  <cp:lastModifiedBy>Salvör Nordal</cp:lastModifiedBy>
  <cp:revision>253</cp:revision>
  <cp:lastPrinted>2018-04-17T08:55:52Z</cp:lastPrinted>
  <dcterms:created xsi:type="dcterms:W3CDTF">2001-10-23T18:29:18Z</dcterms:created>
  <dcterms:modified xsi:type="dcterms:W3CDTF">2018-05-07T14:36:27Z</dcterms:modified>
</cp:coreProperties>
</file>