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57" r:id="rId2"/>
    <p:sldId id="359" r:id="rId3"/>
    <p:sldId id="361" r:id="rId4"/>
    <p:sldId id="362" r:id="rId5"/>
    <p:sldId id="368" r:id="rId6"/>
    <p:sldId id="267" r:id="rId7"/>
    <p:sldId id="367" r:id="rId8"/>
    <p:sldId id="369" r:id="rId9"/>
    <p:sldId id="364" r:id="rId10"/>
    <p:sldId id="370" r:id="rId11"/>
    <p:sldId id="378" r:id="rId12"/>
    <p:sldId id="385" r:id="rId13"/>
    <p:sldId id="388" r:id="rId14"/>
    <p:sldId id="383" r:id="rId15"/>
    <p:sldId id="382" r:id="rId16"/>
    <p:sldId id="379" r:id="rId17"/>
    <p:sldId id="387" r:id="rId18"/>
    <p:sldId id="384" r:id="rId19"/>
    <p:sldId id="386" r:id="rId20"/>
    <p:sldId id="389" r:id="rId21"/>
    <p:sldId id="390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43" autoAdjust="0"/>
  </p:normalViewPr>
  <p:slideViewPr>
    <p:cSldViewPr snapToGrid="0">
      <p:cViewPr varScale="1">
        <p:scale>
          <a:sx n="115" d="100"/>
          <a:sy n="115" d="100"/>
        </p:scale>
        <p:origin x="228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54" d="100"/>
          <a:sy n="154" d="100"/>
        </p:scale>
        <p:origin x="311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ynir.EXPECTUS\Dropbox%20(Expectus)\EXP%20Vi&#240;skiptavinir%20SR\Velfer&#240;arr&#225;&#240;uneyti\G&#246;gn%20fr&#225;%20Barnaverndarstofu\Innstimplun%20gagna%20(RI&#193;)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nirexpectusis\RushFiles\EXP%20Vi&#240;skiptavinir%20SR\Velfer&#240;arr&#225;&#240;uneyti\Barnavernd\Greining\Innstimplun%20gagna%20ytri%20greining%20(RI&#193;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ynir.EXPECTUS\Dropbox%20(Expectus)\EXP%20Vi&#240;skiptavinir%20SR\Velfer&#240;arr&#225;&#240;uneyti\G&#246;gn%20fr&#225;%20Barnaverndarstofu\Innstimplun%20gagna%20(RI&#193;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ynir.EXPECTUS\Dropbox%20(Expectus)\EXP%20Vi&#240;skiptavinir%20SR\Velfer&#240;arr&#225;&#240;uneyti\G&#246;gn%20fr&#225;%20Barnaverndarstofu\Innstimplun%20gagna%20(RI&#193;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Heildarfjöldi tilkynninga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Gögn!$D$4:$Q$4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Gögn!$D$5:$Q$5</c:f>
              <c:numCache>
                <c:formatCode>#,##0</c:formatCode>
                <c:ptCount val="14"/>
                <c:pt idx="0">
                  <c:v>5555</c:v>
                </c:pt>
                <c:pt idx="1">
                  <c:v>5952</c:v>
                </c:pt>
                <c:pt idx="2">
                  <c:v>6893</c:v>
                </c:pt>
                <c:pt idx="3">
                  <c:v>8417</c:v>
                </c:pt>
                <c:pt idx="4">
                  <c:v>8241</c:v>
                </c:pt>
                <c:pt idx="5">
                  <c:v>9353</c:v>
                </c:pt>
                <c:pt idx="6">
                  <c:v>9259</c:v>
                </c:pt>
                <c:pt idx="7">
                  <c:v>8708</c:v>
                </c:pt>
                <c:pt idx="8">
                  <c:v>7953</c:v>
                </c:pt>
                <c:pt idx="9">
                  <c:v>8615</c:v>
                </c:pt>
                <c:pt idx="10">
                  <c:v>8924</c:v>
                </c:pt>
                <c:pt idx="11">
                  <c:v>8595</c:v>
                </c:pt>
                <c:pt idx="12">
                  <c:v>9345</c:v>
                </c:pt>
                <c:pt idx="13">
                  <c:v>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C-4CFC-94C1-0FEA1A61FB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13678128"/>
        <c:axId val="1925158176"/>
      </c:barChart>
      <c:catAx>
        <c:axId val="201367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925158176"/>
        <c:crosses val="autoZero"/>
        <c:auto val="1"/>
        <c:lblAlgn val="ctr"/>
        <c:lblOffset val="100"/>
        <c:noMultiLvlLbl val="0"/>
      </c:catAx>
      <c:valAx>
        <c:axId val="192515817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1367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sz="1200" baseline="0" dirty="0"/>
              <a:t>Hlutfall framhaldsskólanemenda á Íslandi sem hafa einu sinni eða oftar skaðað sjálfa sig, greint eftir kynferði, árin 2010, 2013 og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Strákar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685624743180075E-2"/>
                  <c:y val="-2.7561747941735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E6-4E11-A1A1-61BD41A91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0.12</c:v>
                </c:pt>
                <c:pt idx="2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E6-4E11-A1A1-61BD41A911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Stelpur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Sheet1!$C$2:$C$4</c:f>
              <c:numCache>
                <c:formatCode>0%</c:formatCode>
                <c:ptCount val="3"/>
                <c:pt idx="0">
                  <c:v>0.16</c:v>
                </c:pt>
                <c:pt idx="1">
                  <c:v>0.19</c:v>
                </c:pt>
                <c:pt idx="2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E6-4E11-A1A1-61BD41A91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149824"/>
        <c:axId val="381147856"/>
      </c:lineChart>
      <c:catAx>
        <c:axId val="38114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81147856"/>
        <c:crosses val="autoZero"/>
        <c:auto val="1"/>
        <c:lblAlgn val="ctr"/>
        <c:lblOffset val="100"/>
        <c:noMultiLvlLbl val="0"/>
      </c:catAx>
      <c:valAx>
        <c:axId val="3811478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8114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sz="1200" baseline="0" dirty="0"/>
              <a:t>Hlutfall framhaldsskólanemenda á Íslandi sem hafa einu sinni eða oftar hugleitt að skaða sjálfa sig, greint eftir kynferði, árin 2010, 2013 og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Strákar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0.33</c:v>
                </c:pt>
                <c:pt idx="1">
                  <c:v>0.28999999999999998</c:v>
                </c:pt>
                <c:pt idx="2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23-45F5-BE1F-FC3C964B77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Stelpur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0.41</c:v>
                </c:pt>
                <c:pt idx="1">
                  <c:v>0.42</c:v>
                </c:pt>
                <c:pt idx="2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23-45F5-BE1F-FC3C964B77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149824"/>
        <c:axId val="381147856"/>
      </c:lineChart>
      <c:catAx>
        <c:axId val="38114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81147856"/>
        <c:crosses val="autoZero"/>
        <c:auto val="1"/>
        <c:lblAlgn val="ctr"/>
        <c:lblOffset val="100"/>
        <c:noMultiLvlLbl val="0"/>
      </c:catAx>
      <c:valAx>
        <c:axId val="3811478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8114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'Utan skóla'!$C$42</c:f>
              <c:strCache>
                <c:ptCount val="1"/>
                <c:pt idx="0">
                  <c:v>Hafa orðið drukkin sl. 30 daga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4"/>
              <c:layout>
                <c:manualLayout>
                  <c:x val="-3.441625137735517E-2"/>
                  <c:y val="2.469418998368416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C5-4717-B71D-511187668070}"/>
                </c:ext>
              </c:extLst>
            </c:dLbl>
            <c:dLbl>
              <c:idx val="16"/>
              <c:layout>
                <c:manualLayout>
                  <c:x val="-1.8959447623560052E-2"/>
                  <c:y val="7.84668857494776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C5-4717-B71D-511187668070}"/>
                </c:ext>
              </c:extLst>
            </c:dLbl>
            <c:dLbl>
              <c:idx val="17"/>
              <c:layout>
                <c:manualLayout>
                  <c:x val="-1.8959447623559889E-2"/>
                  <c:y val="1.03799374666512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C5-4717-B71D-511187668070}"/>
                </c:ext>
              </c:extLst>
            </c:dLbl>
            <c:dLbl>
              <c:idx val="18"/>
              <c:layout>
                <c:manualLayout>
                  <c:x val="-1.8959447623559889E-2"/>
                  <c:y val="1.2913186358354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C5-4717-B71D-5111876680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'Utan skóla'!$D$41:$V$41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'Utan skóla'!$D$42:$V$42</c:f>
              <c:numCache>
                <c:formatCode>0%</c:formatCode>
                <c:ptCount val="19"/>
                <c:pt idx="0">
                  <c:v>0.42</c:v>
                </c:pt>
                <c:pt idx="1">
                  <c:v>0.35</c:v>
                </c:pt>
                <c:pt idx="2">
                  <c:v>0.32</c:v>
                </c:pt>
                <c:pt idx="3">
                  <c:v>0.33</c:v>
                </c:pt>
                <c:pt idx="4">
                  <c:v>0.26</c:v>
                </c:pt>
                <c:pt idx="5">
                  <c:v>0.26</c:v>
                </c:pt>
                <c:pt idx="6">
                  <c:v>0.22</c:v>
                </c:pt>
                <c:pt idx="7">
                  <c:v>0.25</c:v>
                </c:pt>
                <c:pt idx="8">
                  <c:v>0.2</c:v>
                </c:pt>
                <c:pt idx="9">
                  <c:v>0.18</c:v>
                </c:pt>
                <c:pt idx="10">
                  <c:v>0.19</c:v>
                </c:pt>
                <c:pt idx="11">
                  <c:v>0.14000000000000001</c:v>
                </c:pt>
                <c:pt idx="12">
                  <c:v>0.09</c:v>
                </c:pt>
                <c:pt idx="13">
                  <c:v>7.0000000000000007E-2</c:v>
                </c:pt>
                <c:pt idx="14">
                  <c:v>0.05</c:v>
                </c:pt>
                <c:pt idx="15">
                  <c:v>0.06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C5-4717-B71D-511187668070}"/>
            </c:ext>
          </c:extLst>
        </c:ser>
        <c:ser>
          <c:idx val="1"/>
          <c:order val="1"/>
          <c:tx>
            <c:strRef>
              <c:f>'Utan skóla'!$C$43</c:f>
              <c:strCache>
                <c:ptCount val="1"/>
                <c:pt idx="0">
                  <c:v>Reykja daglega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1"/>
              <c:layout>
                <c:manualLayout>
                  <c:x val="-1.6751332801589146E-2"/>
                  <c:y val="-1.4952551450384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C5-4717-B71D-511187668070}"/>
                </c:ext>
              </c:extLst>
            </c:dLbl>
            <c:dLbl>
              <c:idx val="12"/>
              <c:layout>
                <c:manualLayout>
                  <c:x val="-2.0063505034545261E-2"/>
                  <c:y val="1.03799374666512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C5-4717-B71D-51118766807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C5-4717-B71D-51118766807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C5-4717-B71D-51118766807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C5-4717-B71D-51118766807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C5-4717-B71D-51118766807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C5-4717-B71D-511187668070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C5-4717-B71D-5111876680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'Utan skóla'!$D$41:$V$41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'Utan skóla'!$D$43:$V$43</c:f>
              <c:numCache>
                <c:formatCode>0%</c:formatCode>
                <c:ptCount val="19"/>
                <c:pt idx="0">
                  <c:v>0.23</c:v>
                </c:pt>
                <c:pt idx="1">
                  <c:v>0.19</c:v>
                </c:pt>
                <c:pt idx="2">
                  <c:v>0.16</c:v>
                </c:pt>
                <c:pt idx="3">
                  <c:v>0.15</c:v>
                </c:pt>
                <c:pt idx="4">
                  <c:v>0.14000000000000001</c:v>
                </c:pt>
                <c:pt idx="5">
                  <c:v>0.12</c:v>
                </c:pt>
                <c:pt idx="6">
                  <c:v>0.11</c:v>
                </c:pt>
                <c:pt idx="7">
                  <c:v>0.12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7.0000000000000007E-2</c:v>
                </c:pt>
                <c:pt idx="12">
                  <c:v>0.05</c:v>
                </c:pt>
                <c:pt idx="13">
                  <c:v>0.03</c:v>
                </c:pt>
                <c:pt idx="14">
                  <c:v>0.03</c:v>
                </c:pt>
                <c:pt idx="15">
                  <c:v>0.02</c:v>
                </c:pt>
                <c:pt idx="16">
                  <c:v>0.03</c:v>
                </c:pt>
                <c:pt idx="17">
                  <c:v>0.03</c:v>
                </c:pt>
                <c:pt idx="18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C5-4717-B71D-511187668070}"/>
            </c:ext>
          </c:extLst>
        </c:ser>
        <c:ser>
          <c:idx val="2"/>
          <c:order val="2"/>
          <c:tx>
            <c:strRef>
              <c:f>'Utan skóla'!$C$44</c:f>
              <c:strCache>
                <c:ptCount val="1"/>
                <c:pt idx="0">
                  <c:v>Hafa notað hass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'Utan skóla'!$D$41:$V$41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'Utan skóla'!$D$44:$V$44</c:f>
              <c:numCache>
                <c:formatCode>0%</c:formatCode>
                <c:ptCount val="19"/>
                <c:pt idx="0">
                  <c:v>0.17</c:v>
                </c:pt>
                <c:pt idx="1">
                  <c:v>0.15</c:v>
                </c:pt>
                <c:pt idx="2">
                  <c:v>0.12</c:v>
                </c:pt>
                <c:pt idx="3">
                  <c:v>0.11</c:v>
                </c:pt>
                <c:pt idx="4">
                  <c:v>0.12</c:v>
                </c:pt>
                <c:pt idx="5">
                  <c:v>0.09</c:v>
                </c:pt>
                <c:pt idx="6">
                  <c:v>0.09</c:v>
                </c:pt>
                <c:pt idx="7">
                  <c:v>0.09</c:v>
                </c:pt>
                <c:pt idx="8">
                  <c:v>7.0000000000000007E-2</c:v>
                </c:pt>
                <c:pt idx="9">
                  <c:v>7.0000000000000007E-2</c:v>
                </c:pt>
                <c:pt idx="10">
                  <c:v>0.06</c:v>
                </c:pt>
                <c:pt idx="11">
                  <c:v>0.06</c:v>
                </c:pt>
                <c:pt idx="12">
                  <c:v>0.03</c:v>
                </c:pt>
                <c:pt idx="13">
                  <c:v>0.03</c:v>
                </c:pt>
                <c:pt idx="14">
                  <c:v>0.03</c:v>
                </c:pt>
                <c:pt idx="15">
                  <c:v>0.02</c:v>
                </c:pt>
                <c:pt idx="16">
                  <c:v>0.03</c:v>
                </c:pt>
                <c:pt idx="17">
                  <c:v>0.03</c:v>
                </c:pt>
                <c:pt idx="18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C5-4717-B71D-511187668070}"/>
            </c:ext>
          </c:extLst>
        </c:ser>
        <c:ser>
          <c:idx val="3"/>
          <c:order val="3"/>
          <c:tx>
            <c:strRef>
              <c:f>'Utan skóla'!$C$45</c:f>
              <c:strCache>
                <c:ptCount val="1"/>
                <c:pt idx="0">
                  <c:v>Hafa notað maríjúana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-2.2271619856516003E-2"/>
                  <c:y val="-2.0019049233791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C5-4717-B71D-511187668070}"/>
                </c:ext>
              </c:extLst>
            </c:dLbl>
            <c:dLbl>
              <c:idx val="11"/>
              <c:layout>
                <c:manualLayout>
                  <c:x val="-1.8959447623559889E-2"/>
                  <c:y val="-2.761879590890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C5-4717-B71D-511187668070}"/>
                </c:ext>
              </c:extLst>
            </c:dLbl>
            <c:dLbl>
              <c:idx val="12"/>
              <c:layout>
                <c:manualLayout>
                  <c:x val="-1.8959447623559972E-2"/>
                  <c:y val="1.7979684141762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C5-4717-B71D-511187668070}"/>
                </c:ext>
              </c:extLst>
            </c:dLbl>
            <c:dLbl>
              <c:idx val="15"/>
              <c:layout>
                <c:manualLayout>
                  <c:x val="-1.7855390212574519E-2"/>
                  <c:y val="1.7979684141762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C5-4717-B71D-5111876680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'Utan skóla'!$D$41:$V$41</c:f>
              <c:numCache>
                <c:formatCode>General</c:formatCode>
                <c:ptCount val="1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'Utan skóla'!$D$45:$V$45</c:f>
              <c:numCache>
                <c:formatCode>General</c:formatCode>
                <c:ptCount val="19"/>
                <c:pt idx="10" formatCode="0%">
                  <c:v>0.08</c:v>
                </c:pt>
                <c:pt idx="11" formatCode="0%">
                  <c:v>0.09</c:v>
                </c:pt>
                <c:pt idx="12" formatCode="0%">
                  <c:v>0.08</c:v>
                </c:pt>
                <c:pt idx="13" formatCode="0%">
                  <c:v>7.0000000000000007E-2</c:v>
                </c:pt>
                <c:pt idx="14" formatCode="0%">
                  <c:v>7.0000000000000007E-2</c:v>
                </c:pt>
                <c:pt idx="15" formatCode="0%">
                  <c:v>0.05</c:v>
                </c:pt>
                <c:pt idx="16" formatCode="0%">
                  <c:v>0.06</c:v>
                </c:pt>
                <c:pt idx="17" formatCode="0%">
                  <c:v>7.0000000000000007E-2</c:v>
                </c:pt>
                <c:pt idx="18" formatCode="0%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C5-4717-B71D-51118766807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19526463"/>
        <c:axId val="105741135"/>
      </c:lineChart>
      <c:catAx>
        <c:axId val="31952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s-I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05741135"/>
        <c:crosses val="autoZero"/>
        <c:auto val="1"/>
        <c:lblAlgn val="ctr"/>
        <c:lblOffset val="100"/>
        <c:noMultiLvlLbl val="0"/>
      </c:catAx>
      <c:valAx>
        <c:axId val="105741135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1952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sz="1400" dirty="0"/>
              <a:t>Hlutfall í 9. og 10. bekk á landinu</a:t>
            </a:r>
            <a:r>
              <a:rPr lang="is-IS" sz="1400" baseline="0" dirty="0"/>
              <a:t> í heild sem skora hæst á </a:t>
            </a:r>
            <a:r>
              <a:rPr lang="is-IS" sz="1400" baseline="0" dirty="0" err="1"/>
              <a:t>þunglyndiskvarðanum</a:t>
            </a:r>
            <a:r>
              <a:rPr lang="is-IS" sz="1400" baseline="0" dirty="0"/>
              <a:t> árin 1997-2016</a:t>
            </a:r>
            <a:endParaRPr lang="is-I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Strákar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1997</c:v>
                </c:pt>
                <c:pt idx="1">
                  <c:v>2000</c:v>
                </c:pt>
                <c:pt idx="2">
                  <c:v>2003</c:v>
                </c:pt>
                <c:pt idx="3">
                  <c:v>2006</c:v>
                </c:pt>
                <c:pt idx="4">
                  <c:v>2009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</c:numCache>
            </c:numRef>
          </c:cat>
          <c:val>
            <c:numRef>
              <c:f>Sheet1!$B$2:$B$10</c:f>
              <c:numCache>
                <c:formatCode>0.0%</c:formatCode>
                <c:ptCount val="9"/>
                <c:pt idx="0">
                  <c:v>1.7000000000000001E-2</c:v>
                </c:pt>
                <c:pt idx="1">
                  <c:v>1.7000000000000001E-2</c:v>
                </c:pt>
                <c:pt idx="2">
                  <c:v>3.5000000000000003E-2</c:v>
                </c:pt>
                <c:pt idx="3">
                  <c:v>2.5000000000000001E-2</c:v>
                </c:pt>
                <c:pt idx="4">
                  <c:v>2.6000000000000002E-2</c:v>
                </c:pt>
                <c:pt idx="5">
                  <c:v>2.6000000000000002E-2</c:v>
                </c:pt>
                <c:pt idx="6">
                  <c:v>2.6000000000000002E-2</c:v>
                </c:pt>
                <c:pt idx="7">
                  <c:v>3.3000000000000002E-2</c:v>
                </c:pt>
                <c:pt idx="8">
                  <c:v>3.6000000000000004E-2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DB-4873-821C-9CB8E30937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Stelpur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1997</c:v>
                </c:pt>
                <c:pt idx="1">
                  <c:v>2000</c:v>
                </c:pt>
                <c:pt idx="2">
                  <c:v>2003</c:v>
                </c:pt>
                <c:pt idx="3">
                  <c:v>2006</c:v>
                </c:pt>
                <c:pt idx="4">
                  <c:v>2009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</c:numCache>
            </c:numRef>
          </c:cat>
          <c:val>
            <c:numRef>
              <c:f>Sheet1!$C$2:$C$10</c:f>
              <c:numCache>
                <c:formatCode>0.0%</c:formatCode>
                <c:ptCount val="9"/>
                <c:pt idx="0">
                  <c:v>7.5999999999999998E-2</c:v>
                </c:pt>
                <c:pt idx="1">
                  <c:v>5.7999999999999996E-2</c:v>
                </c:pt>
                <c:pt idx="2">
                  <c:v>9.1999999999999998E-2</c:v>
                </c:pt>
                <c:pt idx="3">
                  <c:v>9.6999999999999989E-2</c:v>
                </c:pt>
                <c:pt idx="4">
                  <c:v>7.2999999999999995E-2</c:v>
                </c:pt>
                <c:pt idx="5">
                  <c:v>8.900000000000001E-2</c:v>
                </c:pt>
                <c:pt idx="6">
                  <c:v>0.107</c:v>
                </c:pt>
                <c:pt idx="7">
                  <c:v>0.151</c:v>
                </c:pt>
                <c:pt idx="8">
                  <c:v>0.16699999999999998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DB-4873-821C-9CB8E3093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7643328"/>
        <c:axId val="637636112"/>
      </c:lineChart>
      <c:catAx>
        <c:axId val="63764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37636112"/>
        <c:crosses val="autoZero"/>
        <c:auto val="1"/>
        <c:lblAlgn val="ctr"/>
        <c:lblOffset val="100"/>
        <c:noMultiLvlLbl val="0"/>
      </c:catAx>
      <c:valAx>
        <c:axId val="6376361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3764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sz="1400" dirty="0"/>
              <a:t>Hlutfall í 9. og 10. bekk á landinu</a:t>
            </a:r>
            <a:r>
              <a:rPr lang="is-IS" sz="1400" baseline="0" dirty="0"/>
              <a:t> í heild sem skora hæst á </a:t>
            </a:r>
            <a:r>
              <a:rPr lang="is-IS" sz="1400" baseline="0" dirty="0" err="1"/>
              <a:t>kvíðakvarðanum</a:t>
            </a:r>
            <a:r>
              <a:rPr lang="is-IS" sz="1400" baseline="0" dirty="0"/>
              <a:t> árin 2000-2016</a:t>
            </a:r>
            <a:endParaRPr lang="is-I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Strákar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2014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1.7000000000000001E-2</c:v>
                </c:pt>
                <c:pt idx="1">
                  <c:v>0.03</c:v>
                </c:pt>
                <c:pt idx="2">
                  <c:v>2.2000000000000002E-2</c:v>
                </c:pt>
                <c:pt idx="3">
                  <c:v>2.5000000000000001E-2</c:v>
                </c:pt>
                <c:pt idx="4">
                  <c:v>2.5000000000000001E-2</c:v>
                </c:pt>
                <c:pt idx="5">
                  <c:v>2.1000000000000001E-2</c:v>
                </c:pt>
                <c:pt idx="6">
                  <c:v>0.03</c:v>
                </c:pt>
                <c:pt idx="7">
                  <c:v>3.5000000000000003E-2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6D-4D4C-9B44-080D175635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Stelpur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2014</c:v>
                </c:pt>
                <c:pt idx="7">
                  <c:v>2016</c:v>
                </c:pt>
              </c:numCache>
            </c:numRef>
          </c:cat>
          <c:val>
            <c:numRef>
              <c:f>Sheet1!$C$2:$C$9</c:f>
              <c:numCache>
                <c:formatCode>0.0%</c:formatCode>
                <c:ptCount val="8"/>
                <c:pt idx="0">
                  <c:v>5.0999999999999997E-2</c:v>
                </c:pt>
                <c:pt idx="1">
                  <c:v>5.7999999999999996E-2</c:v>
                </c:pt>
                <c:pt idx="2">
                  <c:v>8.199999999999999E-2</c:v>
                </c:pt>
                <c:pt idx="3">
                  <c:v>7.0999999999999994E-2</c:v>
                </c:pt>
                <c:pt idx="4">
                  <c:v>0.09</c:v>
                </c:pt>
                <c:pt idx="5">
                  <c:v>7.6999999999999999E-2</c:v>
                </c:pt>
                <c:pt idx="6">
                  <c:v>0.13</c:v>
                </c:pt>
                <c:pt idx="7">
                  <c:v>0.16800000000000001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6D-4D4C-9B44-080D175635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7643328"/>
        <c:axId val="637636112"/>
      </c:lineChart>
      <c:catAx>
        <c:axId val="63764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37636112"/>
        <c:crosses val="autoZero"/>
        <c:auto val="1"/>
        <c:lblAlgn val="ctr"/>
        <c:lblOffset val="100"/>
        <c:noMultiLvlLbl val="0"/>
      </c:catAx>
      <c:valAx>
        <c:axId val="6376361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3764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Netið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samfélagsmiðlar</a:t>
            </a:r>
            <a:r>
              <a:rPr lang="en-US" dirty="0"/>
              <a:t> - </a:t>
            </a:r>
            <a:r>
              <a:rPr lang="en-US" dirty="0" err="1"/>
              <a:t>daglega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Netið og samfélagsmiðlar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Nær engum tíma</c:v>
                </c:pt>
                <c:pt idx="1">
                  <c:v>0,5-1 klst.</c:v>
                </c:pt>
                <c:pt idx="2">
                  <c:v>2-3 klst.</c:v>
                </c:pt>
                <c:pt idx="3">
                  <c:v>4 klst. eða meira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7.9710882622416782E-2</c:v>
                </c:pt>
                <c:pt idx="1">
                  <c:v>0.37931385523770744</c:v>
                </c:pt>
                <c:pt idx="2">
                  <c:v>0.31538226611014963</c:v>
                </c:pt>
                <c:pt idx="3">
                  <c:v>0.22559299602972616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E-4032-965B-0D28B3F2C7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781096"/>
        <c:axId val="6577814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Tölvuleikir EKKI á netinu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s-I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Nær engum tíma</c:v>
                      </c:pt>
                      <c:pt idx="1">
                        <c:v>0,5-1 klst.</c:v>
                      </c:pt>
                      <c:pt idx="2">
                        <c:v>2-3 klst.</c:v>
                      </c:pt>
                      <c:pt idx="3">
                        <c:v>4 klst. eða meira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Sheet1!$C$2:$C$5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0.58686786296900484</c:v>
                      </c:pt>
                      <c:pt idx="1">
                        <c:v>0.23694942903752039</c:v>
                      </c:pt>
                      <c:pt idx="2">
                        <c:v>0.1108278955954323</c:v>
                      </c:pt>
                      <c:pt idx="3">
                        <c:v>6.5354812398042417E-2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7AE-4032-965B-0D28B3F2C796}"/>
                  </c:ext>
                </c:extLst>
              </c15:ser>
            </c15:filteredBarSeries>
          </c:ext>
        </c:extLst>
      </c:barChart>
      <c:catAx>
        <c:axId val="65778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57781424"/>
        <c:crosses val="autoZero"/>
        <c:auto val="1"/>
        <c:lblAlgn val="ctr"/>
        <c:lblOffset val="100"/>
        <c:noMultiLvlLbl val="0"/>
      </c:catAx>
      <c:valAx>
        <c:axId val="6577814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778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Tölvuleikir</a:t>
            </a:r>
            <a:r>
              <a:rPr lang="en-US" dirty="0"/>
              <a:t> EKKI á </a:t>
            </a:r>
            <a:r>
              <a:rPr lang="en-US" dirty="0" err="1"/>
              <a:t>netinu</a:t>
            </a:r>
            <a:r>
              <a:rPr lang="en-US" dirty="0"/>
              <a:t> - </a:t>
            </a:r>
            <a:r>
              <a:rPr lang="en-US" dirty="0" err="1"/>
              <a:t>daglega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Tölvuleikir EKKI á netinu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Nær engum tíma</c:v>
                </c:pt>
                <c:pt idx="1">
                  <c:v>0,5-1 klst.</c:v>
                </c:pt>
                <c:pt idx="2">
                  <c:v>2-3 klst.</c:v>
                </c:pt>
                <c:pt idx="3">
                  <c:v>4 klst. eða meira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0.58686786296900484</c:v>
                </c:pt>
                <c:pt idx="1">
                  <c:v>0.23694942903752039</c:v>
                </c:pt>
                <c:pt idx="2">
                  <c:v>0.1108278955954323</c:v>
                </c:pt>
                <c:pt idx="3">
                  <c:v>6.5354812398042417E-2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F9-4D90-BFF4-7CBD837D23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781096"/>
        <c:axId val="657781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Netið og samfélagsmiðlar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s-I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Nær engum tíma</c:v>
                      </c:pt>
                      <c:pt idx="1">
                        <c:v>0,5-1 klst.</c:v>
                      </c:pt>
                      <c:pt idx="2">
                        <c:v>2-3 klst.</c:v>
                      </c:pt>
                      <c:pt idx="3">
                        <c:v>4 klst. eða meira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7.9710882622416782E-2</c:v>
                      </c:pt>
                      <c:pt idx="1">
                        <c:v>0.37931385523770744</c:v>
                      </c:pt>
                      <c:pt idx="2">
                        <c:v>0.31538226611014963</c:v>
                      </c:pt>
                      <c:pt idx="3">
                        <c:v>0.22559299602972616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24F9-4D90-BFF4-7CBD837D230C}"/>
                  </c:ext>
                </c:extLst>
              </c15:ser>
            </c15:filteredBarSeries>
          </c:ext>
        </c:extLst>
      </c:barChart>
      <c:catAx>
        <c:axId val="65778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57781424"/>
        <c:crosses val="autoZero"/>
        <c:auto val="1"/>
        <c:lblAlgn val="ctr"/>
        <c:lblOffset val="100"/>
        <c:noMultiLvlLbl val="0"/>
      </c:catAx>
      <c:valAx>
        <c:axId val="6577814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778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2000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0.53</c:v>
                </c:pt>
                <c:pt idx="1">
                  <c:v>0.4</c:v>
                </c:pt>
                <c:pt idx="2">
                  <c:v>0.36</c:v>
                </c:pt>
                <c:pt idx="3">
                  <c:v>0.28999999999999998</c:v>
                </c:pt>
                <c:pt idx="4">
                  <c:v>0.27</c:v>
                </c:pt>
                <c:pt idx="5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09-4430-96DB-91FBAD48D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3342784"/>
        <c:axId val="643362464"/>
      </c:lineChart>
      <c:catAx>
        <c:axId val="64334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43362464"/>
        <c:crosses val="autoZero"/>
        <c:auto val="1"/>
        <c:lblAlgn val="ctr"/>
        <c:lblOffset val="100"/>
        <c:noMultiLvlLbl val="0"/>
      </c:catAx>
      <c:valAx>
        <c:axId val="643362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4334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/>
              <a:t>Hlutfall ungmenna utan skóla sem segja það eiga stundum eða oft við um sig að vera einmana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'Utan skóla'!$D$3</c:f>
              <c:strCache>
                <c:ptCount val="1"/>
                <c:pt idx="0">
                  <c:v>Yngri en 18 ára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'Utan skóla'!$B$4:$C$9</c:f>
              <c:multiLvlStrCache>
                <c:ptCount val="6"/>
                <c:lvl>
                  <c:pt idx="0">
                    <c:v>Aðallega í námi</c:v>
                  </c:pt>
                  <c:pt idx="1">
                    <c:v>Aðallega í vinnu</c:v>
                  </c:pt>
                  <c:pt idx="2">
                    <c:v>Atvinnulaus</c:v>
                  </c:pt>
                  <c:pt idx="3">
                    <c:v>Aðallega í námi</c:v>
                  </c:pt>
                  <c:pt idx="4">
                    <c:v>Aðallega í vinnu</c:v>
                  </c:pt>
                  <c:pt idx="5">
                    <c:v>Atvinnulaus</c:v>
                  </c:pt>
                </c:lvl>
                <c:lvl>
                  <c:pt idx="0">
                    <c:v>2009</c:v>
                  </c:pt>
                  <c:pt idx="1">
                    <c:v>2009</c:v>
                  </c:pt>
                  <c:pt idx="2">
                    <c:v>2009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</c:lvl>
              </c:multiLvlStrCache>
            </c:multiLvlStrRef>
          </c:cat>
          <c:val>
            <c:numRef>
              <c:f>'Utan skóla'!$D$4:$D$9</c:f>
              <c:numCache>
                <c:formatCode>0%</c:formatCode>
                <c:ptCount val="6"/>
                <c:pt idx="0">
                  <c:v>0.09</c:v>
                </c:pt>
                <c:pt idx="1">
                  <c:v>0.17</c:v>
                </c:pt>
                <c:pt idx="2">
                  <c:v>0.26</c:v>
                </c:pt>
                <c:pt idx="3">
                  <c:v>0.26</c:v>
                </c:pt>
                <c:pt idx="4">
                  <c:v>0.36</c:v>
                </c:pt>
                <c:pt idx="5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8E-4671-A259-4F6D4472F285}"/>
            </c:ext>
          </c:extLst>
        </c:ser>
        <c:ser>
          <c:idx val="1"/>
          <c:order val="1"/>
          <c:tx>
            <c:strRef>
              <c:f>'Utan skóla'!$E$3</c:f>
              <c:strCache>
                <c:ptCount val="1"/>
                <c:pt idx="0">
                  <c:v>18 ára og eldri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'Utan skóla'!$B$4:$C$9</c:f>
              <c:multiLvlStrCache>
                <c:ptCount val="6"/>
                <c:lvl>
                  <c:pt idx="0">
                    <c:v>Aðallega í námi</c:v>
                  </c:pt>
                  <c:pt idx="1">
                    <c:v>Aðallega í vinnu</c:v>
                  </c:pt>
                  <c:pt idx="2">
                    <c:v>Atvinnulaus</c:v>
                  </c:pt>
                  <c:pt idx="3">
                    <c:v>Aðallega í námi</c:v>
                  </c:pt>
                  <c:pt idx="4">
                    <c:v>Aðallega í vinnu</c:v>
                  </c:pt>
                  <c:pt idx="5">
                    <c:v>Atvinnulaus</c:v>
                  </c:pt>
                </c:lvl>
                <c:lvl>
                  <c:pt idx="0">
                    <c:v>2009</c:v>
                  </c:pt>
                  <c:pt idx="1">
                    <c:v>2009</c:v>
                  </c:pt>
                  <c:pt idx="2">
                    <c:v>2009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</c:lvl>
              </c:multiLvlStrCache>
            </c:multiLvlStrRef>
          </c:cat>
          <c:val>
            <c:numRef>
              <c:f>'Utan skóla'!$E$4:$E$9</c:f>
              <c:numCache>
                <c:formatCode>0%</c:formatCode>
                <c:ptCount val="6"/>
                <c:pt idx="0">
                  <c:v>0.14000000000000001</c:v>
                </c:pt>
                <c:pt idx="1">
                  <c:v>0.17</c:v>
                </c:pt>
                <c:pt idx="2">
                  <c:v>0.21</c:v>
                </c:pt>
                <c:pt idx="3">
                  <c:v>0.43</c:v>
                </c:pt>
                <c:pt idx="4">
                  <c:v>0.42</c:v>
                </c:pt>
                <c:pt idx="5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8E-4671-A259-4F6D4472F2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974895"/>
        <c:axId val="316561807"/>
      </c:barChart>
      <c:catAx>
        <c:axId val="323974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16561807"/>
        <c:crosses val="autoZero"/>
        <c:auto val="1"/>
        <c:lblAlgn val="ctr"/>
        <c:lblOffset val="100"/>
        <c:noMultiLvlLbl val="0"/>
      </c:catAx>
      <c:valAx>
        <c:axId val="31656180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23974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is-IS" sz="12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'Utan skóla'!$D$48</c:f>
              <c:strCache>
                <c:ptCount val="1"/>
                <c:pt idx="0">
                  <c:v>Yngri en 18 ára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'Utan skóla'!$B$49:$C$54</c:f>
              <c:multiLvlStrCache>
                <c:ptCount val="6"/>
                <c:lvl>
                  <c:pt idx="0">
                    <c:v>Aðallega í námi</c:v>
                  </c:pt>
                  <c:pt idx="1">
                    <c:v>Aðallega í vinnu</c:v>
                  </c:pt>
                  <c:pt idx="2">
                    <c:v>Atvinnulaus</c:v>
                  </c:pt>
                  <c:pt idx="3">
                    <c:v>Aðallega í námi</c:v>
                  </c:pt>
                  <c:pt idx="4">
                    <c:v>Aðallega í vinnu</c:v>
                  </c:pt>
                  <c:pt idx="5">
                    <c:v>Atvinnulaus</c:v>
                  </c:pt>
                </c:lvl>
                <c:lvl>
                  <c:pt idx="0">
                    <c:v>2009</c:v>
                  </c:pt>
                  <c:pt idx="1">
                    <c:v>2009</c:v>
                  </c:pt>
                  <c:pt idx="2">
                    <c:v>2009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</c:lvl>
              </c:multiLvlStrCache>
            </c:multiLvlStrRef>
          </c:cat>
          <c:val>
            <c:numRef>
              <c:f>'Utan skóla'!$D$49:$D$54</c:f>
              <c:numCache>
                <c:formatCode>0%</c:formatCode>
                <c:ptCount val="6"/>
                <c:pt idx="0">
                  <c:v>0.08</c:v>
                </c:pt>
                <c:pt idx="1">
                  <c:v>0.41</c:v>
                </c:pt>
                <c:pt idx="2">
                  <c:v>0.51</c:v>
                </c:pt>
                <c:pt idx="3">
                  <c:v>0.04</c:v>
                </c:pt>
                <c:pt idx="4">
                  <c:v>0.12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30-4BBD-8ACF-E5B905F862F6}"/>
            </c:ext>
          </c:extLst>
        </c:ser>
        <c:ser>
          <c:idx val="1"/>
          <c:order val="1"/>
          <c:tx>
            <c:strRef>
              <c:f>'Utan skóla'!$E$48</c:f>
              <c:strCache>
                <c:ptCount val="1"/>
                <c:pt idx="0">
                  <c:v>18 ára og eldri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'Utan skóla'!$B$49:$C$54</c:f>
              <c:multiLvlStrCache>
                <c:ptCount val="6"/>
                <c:lvl>
                  <c:pt idx="0">
                    <c:v>Aðallega í námi</c:v>
                  </c:pt>
                  <c:pt idx="1">
                    <c:v>Aðallega í vinnu</c:v>
                  </c:pt>
                  <c:pt idx="2">
                    <c:v>Atvinnulaus</c:v>
                  </c:pt>
                  <c:pt idx="3">
                    <c:v>Aðallega í námi</c:v>
                  </c:pt>
                  <c:pt idx="4">
                    <c:v>Aðallega í vinnu</c:v>
                  </c:pt>
                  <c:pt idx="5">
                    <c:v>Atvinnulaus</c:v>
                  </c:pt>
                </c:lvl>
                <c:lvl>
                  <c:pt idx="0">
                    <c:v>2009</c:v>
                  </c:pt>
                  <c:pt idx="1">
                    <c:v>2009</c:v>
                  </c:pt>
                  <c:pt idx="2">
                    <c:v>2009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</c:lvl>
              </c:multiLvlStrCache>
            </c:multiLvlStrRef>
          </c:cat>
          <c:val>
            <c:numRef>
              <c:f>'Utan skóla'!$E$49:$E$54</c:f>
              <c:numCache>
                <c:formatCode>0%</c:formatCode>
                <c:ptCount val="6"/>
                <c:pt idx="0">
                  <c:v>0.3</c:v>
                </c:pt>
                <c:pt idx="1">
                  <c:v>0.4</c:v>
                </c:pt>
                <c:pt idx="2">
                  <c:v>0.66</c:v>
                </c:pt>
                <c:pt idx="3">
                  <c:v>0.1</c:v>
                </c:pt>
                <c:pt idx="4">
                  <c:v>0.24</c:v>
                </c:pt>
                <c:pt idx="5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30-4BBD-8ACF-E5B905F862F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0815327"/>
        <c:axId val="312444687"/>
      </c:barChart>
      <c:catAx>
        <c:axId val="260815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312444687"/>
        <c:crosses val="autoZero"/>
        <c:auto val="1"/>
        <c:lblAlgn val="ctr"/>
        <c:lblOffset val="100"/>
        <c:noMultiLvlLbl val="0"/>
      </c:catAx>
      <c:valAx>
        <c:axId val="3124446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60815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is-IS" sz="12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tilkynningar'!$B$2</c:f>
              <c:strCache>
                <c:ptCount val="1"/>
                <c:pt idx="0">
                  <c:v>Vanræksla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4804294597403513E-2"/>
                  <c:y val="2.575336981182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99-41CC-BCD8-4C69900101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tilkynningar'!$E$1:$R$1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tilkynningar'!$E$2:$R$2</c:f>
              <c:numCache>
                <c:formatCode>#,##0</c:formatCode>
                <c:ptCount val="14"/>
                <c:pt idx="0">
                  <c:v>1910</c:v>
                </c:pt>
                <c:pt idx="1">
                  <c:v>1835</c:v>
                </c:pt>
                <c:pt idx="2">
                  <c:v>2042</c:v>
                </c:pt>
                <c:pt idx="3">
                  <c:v>2553</c:v>
                </c:pt>
                <c:pt idx="4">
                  <c:v>2392</c:v>
                </c:pt>
                <c:pt idx="5">
                  <c:v>3245</c:v>
                </c:pt>
                <c:pt idx="6">
                  <c:v>2845</c:v>
                </c:pt>
                <c:pt idx="7">
                  <c:v>2742</c:v>
                </c:pt>
                <c:pt idx="8">
                  <c:v>2794</c:v>
                </c:pt>
                <c:pt idx="9">
                  <c:v>3116</c:v>
                </c:pt>
                <c:pt idx="10">
                  <c:v>3555</c:v>
                </c:pt>
                <c:pt idx="11">
                  <c:v>3254</c:v>
                </c:pt>
                <c:pt idx="12">
                  <c:v>3695</c:v>
                </c:pt>
                <c:pt idx="13">
                  <c:v>3828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99-41CC-BCD8-4C69900101BA}"/>
            </c:ext>
          </c:extLst>
        </c:ser>
        <c:ser>
          <c:idx val="1"/>
          <c:order val="1"/>
          <c:tx>
            <c:strRef>
              <c:f>'Ástæða tilkynningar'!$B$8</c:f>
              <c:strCache>
                <c:ptCount val="1"/>
                <c:pt idx="0">
                  <c:v>Ofbeldi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2.2652476196478751E-2"/>
                  <c:y val="2.5579430816873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99-41CC-BCD8-4C69900101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tilkynningar'!$E$1:$R$1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tilkynningar'!$E$8:$R$8</c:f>
              <c:numCache>
                <c:formatCode>#,##0</c:formatCode>
                <c:ptCount val="14"/>
                <c:pt idx="0">
                  <c:v>804</c:v>
                </c:pt>
                <c:pt idx="1">
                  <c:v>925</c:v>
                </c:pt>
                <c:pt idx="2">
                  <c:v>1131</c:v>
                </c:pt>
                <c:pt idx="3">
                  <c:v>1603</c:v>
                </c:pt>
                <c:pt idx="4">
                  <c:v>1526</c:v>
                </c:pt>
                <c:pt idx="5">
                  <c:v>1734</c:v>
                </c:pt>
                <c:pt idx="6">
                  <c:v>2000</c:v>
                </c:pt>
                <c:pt idx="7">
                  <c:v>2025</c:v>
                </c:pt>
                <c:pt idx="8">
                  <c:v>1809</c:v>
                </c:pt>
                <c:pt idx="9">
                  <c:v>2252</c:v>
                </c:pt>
                <c:pt idx="10">
                  <c:v>1986</c:v>
                </c:pt>
                <c:pt idx="11">
                  <c:v>2216</c:v>
                </c:pt>
                <c:pt idx="12">
                  <c:v>2641</c:v>
                </c:pt>
                <c:pt idx="13">
                  <c:v>2761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99-41CC-BCD8-4C69900101BA}"/>
            </c:ext>
          </c:extLst>
        </c:ser>
        <c:ser>
          <c:idx val="2"/>
          <c:order val="2"/>
          <c:tx>
            <c:strRef>
              <c:f>'Ástæða tilkynningar'!$B$13</c:f>
              <c:strCache>
                <c:ptCount val="1"/>
                <c:pt idx="0">
                  <c:v>Áhættuhegðun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2.5922862830065788E-2"/>
                  <c:y val="2.0103652297700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99-41CC-BCD8-4C69900101BA}"/>
                </c:ext>
              </c:extLst>
            </c:dLbl>
            <c:dLbl>
              <c:idx val="11"/>
              <c:layout>
                <c:manualLayout>
                  <c:x val="-2.4804294597403513E-2"/>
                  <c:y val="1.8220413126325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99-41CC-BCD8-4C69900101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tilkynningar'!$E$1:$R$1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tilkynningar'!$E$13:$R$13</c:f>
              <c:numCache>
                <c:formatCode>#,##0</c:formatCode>
                <c:ptCount val="14"/>
                <c:pt idx="0">
                  <c:v>2826</c:v>
                </c:pt>
                <c:pt idx="1">
                  <c:v>3272</c:v>
                </c:pt>
                <c:pt idx="2">
                  <c:v>3811</c:v>
                </c:pt>
                <c:pt idx="3">
                  <c:v>4430</c:v>
                </c:pt>
                <c:pt idx="4">
                  <c:v>4276</c:v>
                </c:pt>
                <c:pt idx="5">
                  <c:v>4335</c:v>
                </c:pt>
                <c:pt idx="6">
                  <c:v>4358</c:v>
                </c:pt>
                <c:pt idx="7">
                  <c:v>3866</c:v>
                </c:pt>
                <c:pt idx="8">
                  <c:v>3296</c:v>
                </c:pt>
                <c:pt idx="9">
                  <c:v>3184</c:v>
                </c:pt>
                <c:pt idx="10">
                  <c:v>3334</c:v>
                </c:pt>
                <c:pt idx="11">
                  <c:v>3071</c:v>
                </c:pt>
                <c:pt idx="12">
                  <c:v>2925</c:v>
                </c:pt>
                <c:pt idx="13">
                  <c:v>3284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99-41CC-BCD8-4C69900101B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1854576"/>
        <c:axId val="109055952"/>
      </c:lineChart>
      <c:catAx>
        <c:axId val="10185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09055952"/>
        <c:crosses val="autoZero"/>
        <c:auto val="1"/>
        <c:lblAlgn val="ctr"/>
        <c:lblOffset val="100"/>
        <c:noMultiLvlLbl val="0"/>
      </c:catAx>
      <c:valAx>
        <c:axId val="1090559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0185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Tilfinningalegt/andlegt ofbeldi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Íslenskt ríkisfang</c:v>
                </c:pt>
                <c:pt idx="1">
                  <c:v>Erlent ríkisfang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0.20399999999999999</c:v>
                </c:pt>
                <c:pt idx="1">
                  <c:v>0.29499999999999998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8-4039-89A5-DCBCEEBDDC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Barn stefnir eigin heilsu og þroska í hættu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Íslenskt ríkisfang</c:v>
                </c:pt>
                <c:pt idx="1">
                  <c:v>Erlent ríkisfang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0.28199999999999997</c:v>
                </c:pt>
                <c:pt idx="1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8-4039-89A5-DCBCEEBDDC8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Líkamlegt ofbeldi (stúlkur)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Íslenskt ríkisfang</c:v>
                </c:pt>
                <c:pt idx="1">
                  <c:v>Erlent ríkisfang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8.5999999999999993E-2</c:v>
                </c:pt>
                <c:pt idx="1">
                  <c:v>0.16500000000000001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78-4039-89A5-DCBCEEBDDC8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Kynferðislegt ofbeldi (stúlkur)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Íslenskt ríkisfang</c:v>
                </c:pt>
                <c:pt idx="1">
                  <c:v>Erlent ríkisfang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0.11700000000000001</c:v>
                </c:pt>
                <c:pt idx="1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78-4039-89A5-DCBCEEBDDC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0"/>
        <c:overlap val="-10"/>
        <c:axId val="637605280"/>
        <c:axId val="637607576"/>
      </c:barChart>
      <c:catAx>
        <c:axId val="63760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637607576"/>
        <c:crosses val="autoZero"/>
        <c:auto val="1"/>
        <c:lblAlgn val="ctr"/>
        <c:lblOffset val="100"/>
        <c:noMultiLvlLbl val="0"/>
      </c:catAx>
      <c:valAx>
        <c:axId val="6376075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63760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Andleg heilsa framhaldsskólanema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'Rannsókn og grein'!$B$22</c:f>
              <c:strCache>
                <c:ptCount val="1"/>
                <c:pt idx="0">
                  <c:v>Mjóg góð eða góð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grein'!$C$21:$G$21</c:f>
              <c:numCache>
                <c:formatCode>General</c:formatCode>
                <c:ptCount val="5"/>
                <c:pt idx="0">
                  <c:v>2004</c:v>
                </c:pt>
                <c:pt idx="1">
                  <c:v>2007</c:v>
                </c:pt>
                <c:pt idx="2">
                  <c:v>2010</c:v>
                </c:pt>
                <c:pt idx="3">
                  <c:v>2013</c:v>
                </c:pt>
                <c:pt idx="4">
                  <c:v>2016</c:v>
                </c:pt>
              </c:numCache>
            </c:numRef>
          </c:cat>
          <c:val>
            <c:numRef>
              <c:f>'Rannsókn og grein'!$C$22:$G$22</c:f>
              <c:numCache>
                <c:formatCode>0%</c:formatCode>
                <c:ptCount val="5"/>
                <c:pt idx="0">
                  <c:v>0.78</c:v>
                </c:pt>
                <c:pt idx="1">
                  <c:v>0.78</c:v>
                </c:pt>
                <c:pt idx="2">
                  <c:v>0.76</c:v>
                </c:pt>
                <c:pt idx="3">
                  <c:v>0.72</c:v>
                </c:pt>
                <c:pt idx="4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98-4439-89E7-5FA6CF9F7FB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46518623"/>
        <c:axId val="1649036559"/>
      </c:lineChart>
      <c:catAx>
        <c:axId val="164651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649036559"/>
        <c:crosses val="autoZero"/>
        <c:auto val="1"/>
        <c:lblAlgn val="ctr"/>
        <c:lblOffset val="100"/>
        <c:noMultiLvlLbl val="0"/>
      </c:catAx>
      <c:valAx>
        <c:axId val="164903655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46518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tilkynningar'!$B$30</c:f>
              <c:strCache>
                <c:ptCount val="1"/>
                <c:pt idx="0">
                  <c:v>Vanræksla varðandi umsjón og eftirlit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95-4F7F-B3FB-2677F3BA3D54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95-4F7F-B3FB-2677F3BA3D54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95-4F7F-B3FB-2677F3BA3D54}"/>
                </c:ext>
              </c:extLst>
            </c:dLbl>
            <c:dLbl>
              <c:idx val="13"/>
              <c:layout>
                <c:manualLayout>
                  <c:x val="0"/>
                  <c:y val="-3.7998733375554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95-4F7F-B3FB-2677F3BA3D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tilkynningar'!$E$30:$R$30</c:f>
              <c:numCache>
                <c:formatCode>0.0%</c:formatCode>
                <c:ptCount val="14"/>
                <c:pt idx="0">
                  <c:v>0.27236723672367236</c:v>
                </c:pt>
                <c:pt idx="1">
                  <c:v>0.25091029460443559</c:v>
                </c:pt>
                <c:pt idx="2">
                  <c:v>0.24519162273828179</c:v>
                </c:pt>
                <c:pt idx="3">
                  <c:v>0.25185701021355617</c:v>
                </c:pt>
                <c:pt idx="4">
                  <c:v>0.23929134813736197</c:v>
                </c:pt>
                <c:pt idx="5">
                  <c:v>0.28461456217256498</c:v>
                </c:pt>
                <c:pt idx="6">
                  <c:v>0.26147532130899664</c:v>
                </c:pt>
                <c:pt idx="7">
                  <c:v>0.26963711529627926</c:v>
                </c:pt>
                <c:pt idx="8">
                  <c:v>0.30403621274990572</c:v>
                </c:pt>
                <c:pt idx="9">
                  <c:v>0.30504933255948924</c:v>
                </c:pt>
                <c:pt idx="10">
                  <c:v>0.31969968623935457</c:v>
                </c:pt>
                <c:pt idx="11">
                  <c:v>0.30715532286212915</c:v>
                </c:pt>
                <c:pt idx="12">
                  <c:v>0.3290529695024077</c:v>
                </c:pt>
                <c:pt idx="13">
                  <c:v>0.3287190289898686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95-4F7F-B3FB-2677F3BA3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345664"/>
        <c:axId val="149447936"/>
      </c:lineChart>
      <c:catAx>
        <c:axId val="15134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9447936"/>
        <c:crosses val="autoZero"/>
        <c:auto val="1"/>
        <c:lblAlgn val="ctr"/>
        <c:lblOffset val="100"/>
        <c:noMultiLvlLbl val="0"/>
      </c:catAx>
      <c:valAx>
        <c:axId val="149447936"/>
        <c:scaling>
          <c:orientation val="minMax"/>
          <c:min val="0.2"/>
        </c:scaling>
        <c:delete val="1"/>
        <c:axPos val="l"/>
        <c:numFmt formatCode="0.0%" sourceLinked="1"/>
        <c:majorTickMark val="none"/>
        <c:minorTickMark val="none"/>
        <c:tickLblPos val="nextTo"/>
        <c:crossAx val="15134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tilkynningar'!$B$35</c:f>
              <c:strCache>
                <c:ptCount val="1"/>
                <c:pt idx="0">
                  <c:v>Tilfinningalegt/sálrænt ofbeldi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FB-4FBC-A21F-01DBBA10CF11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FB-4FBC-A21F-01DBBA10CF11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FB-4FBC-A21F-01DBBA10CF11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FB-4FBC-A21F-01DBBA10C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tilkynningar'!$E$35:$R$35</c:f>
              <c:numCache>
                <c:formatCode>0.0%</c:formatCode>
                <c:ptCount val="14"/>
                <c:pt idx="0">
                  <c:v>4.3924392439243926E-2</c:v>
                </c:pt>
                <c:pt idx="1">
                  <c:v>4.104601125455147E-2</c:v>
                </c:pt>
                <c:pt idx="2">
                  <c:v>5.3283943581706794E-2</c:v>
                </c:pt>
                <c:pt idx="3">
                  <c:v>8.1824512534818941E-2</c:v>
                </c:pt>
                <c:pt idx="4">
                  <c:v>6.9287707802451165E-2</c:v>
                </c:pt>
                <c:pt idx="5">
                  <c:v>8.2219608681706399E-2</c:v>
                </c:pt>
                <c:pt idx="6">
                  <c:v>0.1163192569391943</c:v>
                </c:pt>
                <c:pt idx="7">
                  <c:v>0.12700964630225081</c:v>
                </c:pt>
                <c:pt idx="8">
                  <c:v>0.12297246322142588</c:v>
                </c:pt>
                <c:pt idx="9">
                  <c:v>0.13627394080092861</c:v>
                </c:pt>
                <c:pt idx="10">
                  <c:v>0.12124607799193186</c:v>
                </c:pt>
                <c:pt idx="11">
                  <c:v>0.14915648632926121</c:v>
                </c:pt>
                <c:pt idx="12">
                  <c:v>0.18041733547351524</c:v>
                </c:pt>
                <c:pt idx="13">
                  <c:v>0.16782024275253285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FFB-4FBC-A21F-01DBBA10C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9930368"/>
        <c:axId val="108995904"/>
      </c:lineChart>
      <c:catAx>
        <c:axId val="14993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08995904"/>
        <c:crosses val="autoZero"/>
        <c:auto val="1"/>
        <c:lblAlgn val="ctr"/>
        <c:lblOffset val="100"/>
        <c:noMultiLvlLbl val="0"/>
      </c:catAx>
      <c:valAx>
        <c:axId val="1089959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993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tilkynningar'!$B$42</c:f>
              <c:strCache>
                <c:ptCount val="1"/>
                <c:pt idx="0">
                  <c:v>Afbrot barns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DC-481B-AAB9-D2AE715B3EE3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DC-481B-AAB9-D2AE715B3EE3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DC-481B-AAB9-D2AE715B3E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tilkynningar'!$E$42:$R$42</c:f>
              <c:numCache>
                <c:formatCode>0.0%</c:formatCode>
                <c:ptCount val="14"/>
                <c:pt idx="0">
                  <c:v>0.22682268226822683</c:v>
                </c:pt>
                <c:pt idx="1">
                  <c:v>0.22575306190003311</c:v>
                </c:pt>
                <c:pt idx="2">
                  <c:v>0.21313577432682718</c:v>
                </c:pt>
                <c:pt idx="3">
                  <c:v>0.22098421541318478</c:v>
                </c:pt>
                <c:pt idx="4">
                  <c:v>0.24790680742628321</c:v>
                </c:pt>
                <c:pt idx="5">
                  <c:v>0.21244520474713996</c:v>
                </c:pt>
                <c:pt idx="6">
                  <c:v>0.21049789394103036</c:v>
                </c:pt>
                <c:pt idx="7">
                  <c:v>0.18419843821773083</c:v>
                </c:pt>
                <c:pt idx="8">
                  <c:v>0.14937759336099585</c:v>
                </c:pt>
                <c:pt idx="9">
                  <c:v>0.12002321532211259</c:v>
                </c:pt>
                <c:pt idx="10">
                  <c:v>9.9955177050649935E-2</c:v>
                </c:pt>
                <c:pt idx="11">
                  <c:v>9.051774287376381E-2</c:v>
                </c:pt>
                <c:pt idx="12">
                  <c:v>7.3836276083467101E-2</c:v>
                </c:pt>
                <c:pt idx="13">
                  <c:v>8.1352191794563142E-2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ADC-481B-AAB9-D2AE715B3E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9930784"/>
        <c:axId val="149421584"/>
      </c:lineChart>
      <c:catAx>
        <c:axId val="14993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9421584"/>
        <c:crosses val="autoZero"/>
        <c:auto val="1"/>
        <c:lblAlgn val="ctr"/>
        <c:lblOffset val="100"/>
        <c:noMultiLvlLbl val="0"/>
      </c:catAx>
      <c:valAx>
        <c:axId val="14942158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993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tilkynningar'!$B$40</c:f>
              <c:strCache>
                <c:ptCount val="1"/>
                <c:pt idx="0">
                  <c:v>Neysla barns á vímuefnum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B3-49B2-B2F2-0E37845B5E83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B3-49B2-B2F2-0E37845B5E83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B3-49B2-B2F2-0E37845B5E83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B3-49B2-B2F2-0E37845B5E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tilkynningar'!$E$40:$R$40</c:f>
              <c:numCache>
                <c:formatCode>0.0%</c:formatCode>
                <c:ptCount val="14"/>
                <c:pt idx="0">
                  <c:v>0.10189018901890189</c:v>
                </c:pt>
                <c:pt idx="1">
                  <c:v>9.5167163190996357E-2</c:v>
                </c:pt>
                <c:pt idx="2">
                  <c:v>0.11255164553355179</c:v>
                </c:pt>
                <c:pt idx="3">
                  <c:v>9.4011142061281333E-2</c:v>
                </c:pt>
                <c:pt idx="4">
                  <c:v>7.3170731707317069E-2</c:v>
                </c:pt>
                <c:pt idx="5">
                  <c:v>7.2703945258205921E-2</c:v>
                </c:pt>
                <c:pt idx="6">
                  <c:v>8.9966519062533751E-2</c:v>
                </c:pt>
                <c:pt idx="7">
                  <c:v>8.4979329352319707E-2</c:v>
                </c:pt>
                <c:pt idx="8">
                  <c:v>7.0413680372186593E-2</c:v>
                </c:pt>
                <c:pt idx="9">
                  <c:v>6.5815438189204878E-2</c:v>
                </c:pt>
                <c:pt idx="10">
                  <c:v>6.8691169878978039E-2</c:v>
                </c:pt>
                <c:pt idx="11">
                  <c:v>6.6317626527050616E-2</c:v>
                </c:pt>
                <c:pt idx="12">
                  <c:v>6.1316211878009633E-2</c:v>
                </c:pt>
                <c:pt idx="13">
                  <c:v>5.5471963085565255E-2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B3-49B2-B2F2-0E37845B5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332160"/>
        <c:axId val="149452688"/>
      </c:lineChart>
      <c:catAx>
        <c:axId val="1073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9452688"/>
        <c:crosses val="autoZero"/>
        <c:auto val="1"/>
        <c:lblAlgn val="ctr"/>
        <c:lblOffset val="100"/>
        <c:noMultiLvlLbl val="0"/>
      </c:catAx>
      <c:valAx>
        <c:axId val="14945268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073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tilkynningar'!$B$35</c:f>
              <c:strCache>
                <c:ptCount val="1"/>
                <c:pt idx="0">
                  <c:v>Tilfinningalegt/sálrænt ofbeldi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868686868686872E-2"/>
                  <c:y val="1.0840109943183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89-490F-A250-4429B3B121B5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89-490F-A250-4429B3B121B5}"/>
                </c:ext>
              </c:extLst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89-490F-A250-4429B3B121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tilkynningar'!$E$35:$R$35</c:f>
              <c:numCache>
                <c:formatCode>0.0%</c:formatCode>
                <c:ptCount val="14"/>
                <c:pt idx="0">
                  <c:v>4.3924392439243926E-2</c:v>
                </c:pt>
                <c:pt idx="1">
                  <c:v>4.104601125455147E-2</c:v>
                </c:pt>
                <c:pt idx="2">
                  <c:v>5.3283943581706794E-2</c:v>
                </c:pt>
                <c:pt idx="3">
                  <c:v>8.1824512534818941E-2</c:v>
                </c:pt>
                <c:pt idx="4">
                  <c:v>6.9287707802451165E-2</c:v>
                </c:pt>
                <c:pt idx="5">
                  <c:v>8.2219608681706399E-2</c:v>
                </c:pt>
                <c:pt idx="6">
                  <c:v>0.1163192569391943</c:v>
                </c:pt>
                <c:pt idx="7">
                  <c:v>0.12700964630225081</c:v>
                </c:pt>
                <c:pt idx="8">
                  <c:v>0.12297246322142588</c:v>
                </c:pt>
                <c:pt idx="9">
                  <c:v>0.13627394080092861</c:v>
                </c:pt>
                <c:pt idx="10">
                  <c:v>0.12124607799193186</c:v>
                </c:pt>
                <c:pt idx="11">
                  <c:v>0.14915648632926121</c:v>
                </c:pt>
                <c:pt idx="12">
                  <c:v>0.18041733547351524</c:v>
                </c:pt>
                <c:pt idx="13">
                  <c:v>0.16782024275253285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89-490F-A250-4429B3B121B5}"/>
            </c:ext>
          </c:extLst>
        </c:ser>
        <c:ser>
          <c:idx val="1"/>
          <c:order val="1"/>
          <c:tx>
            <c:strRef>
              <c:f>'Ástæða tilkynningar'!$B$36</c:f>
              <c:strCache>
                <c:ptCount val="1"/>
                <c:pt idx="0">
                  <c:v>Líkamlegt ofbeldi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89-490F-A250-4429B3B121B5}"/>
                </c:ext>
              </c:extLst>
            </c:dLbl>
            <c:dLbl>
              <c:idx val="4"/>
              <c:layout>
                <c:manualLayout>
                  <c:x val="-2.4485211498714469E-2"/>
                  <c:y val="-2.7618795908902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89-490F-A250-4429B3B121B5}"/>
                </c:ext>
              </c:extLst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89-490F-A250-4429B3B121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tilkynningar'!$E$36:$R$36</c:f>
              <c:numCache>
                <c:formatCode>0.0%</c:formatCode>
                <c:ptCount val="14"/>
                <c:pt idx="0">
                  <c:v>5.5805580558055803E-2</c:v>
                </c:pt>
                <c:pt idx="1">
                  <c:v>5.4783184376034424E-2</c:v>
                </c:pt>
                <c:pt idx="2">
                  <c:v>5.9410172389229236E-2</c:v>
                </c:pt>
                <c:pt idx="3">
                  <c:v>5.3621169916434543E-2</c:v>
                </c:pt>
                <c:pt idx="4">
                  <c:v>5.8245358572988716E-2</c:v>
                </c:pt>
                <c:pt idx="5">
                  <c:v>5.7093980541002884E-2</c:v>
                </c:pt>
                <c:pt idx="6">
                  <c:v>5.6485581596284695E-2</c:v>
                </c:pt>
                <c:pt idx="7">
                  <c:v>5.339917317409279E-2</c:v>
                </c:pt>
                <c:pt idx="8">
                  <c:v>5.4319124858543948E-2</c:v>
                </c:pt>
                <c:pt idx="9">
                  <c:v>6.2913522925130583E-2</c:v>
                </c:pt>
                <c:pt idx="10">
                  <c:v>5.2891080233079334E-2</c:v>
                </c:pt>
                <c:pt idx="11">
                  <c:v>5.7126236183827804E-2</c:v>
                </c:pt>
                <c:pt idx="12">
                  <c:v>6.1102193686463351E-2</c:v>
                </c:pt>
                <c:pt idx="13">
                  <c:v>6.8111144548099106E-2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689-490F-A250-4429B3B121B5}"/>
            </c:ext>
          </c:extLst>
        </c:ser>
        <c:ser>
          <c:idx val="2"/>
          <c:order val="2"/>
          <c:tx>
            <c:strRef>
              <c:f>'Ástæða tilkynningar'!$B$37</c:f>
              <c:strCache>
                <c:ptCount val="1"/>
                <c:pt idx="0">
                  <c:v>Kynferðislegt ofbeldi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868686868686872E-2"/>
                  <c:y val="-1.0840109943183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89-490F-A250-4429B3B121B5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89-490F-A250-4429B3B121B5}"/>
                </c:ext>
              </c:extLst>
            </c:dLbl>
            <c:dLbl>
              <c:idx val="13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89-490F-A250-4429B3B121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tilkynningar'!$E$37:$R$37</c:f>
              <c:numCache>
                <c:formatCode>0.0%</c:formatCode>
                <c:ptCount val="14"/>
                <c:pt idx="0">
                  <c:v>4.5004500450045004E-2</c:v>
                </c:pt>
                <c:pt idx="1">
                  <c:v>5.72658060244952E-2</c:v>
                </c:pt>
                <c:pt idx="2">
                  <c:v>4.8439948710642541E-2</c:v>
                </c:pt>
                <c:pt idx="3">
                  <c:v>5.0603528319405754E-2</c:v>
                </c:pt>
                <c:pt idx="4">
                  <c:v>5.8124014075961655E-2</c:v>
                </c:pt>
                <c:pt idx="5">
                  <c:v>4.7792152250614776E-2</c:v>
                </c:pt>
                <c:pt idx="6">
                  <c:v>4.7629333621341398E-2</c:v>
                </c:pt>
                <c:pt idx="7">
                  <c:v>5.3973357831878732E-2</c:v>
                </c:pt>
                <c:pt idx="8">
                  <c:v>5.4822079718345282E-2</c:v>
                </c:pt>
                <c:pt idx="9">
                  <c:v>6.7556587347649452E-2</c:v>
                </c:pt>
                <c:pt idx="10">
                  <c:v>5.0874047512326312E-2</c:v>
                </c:pt>
                <c:pt idx="11">
                  <c:v>5.3519488074461899E-2</c:v>
                </c:pt>
                <c:pt idx="12">
                  <c:v>4.8368111289459607E-2</c:v>
                </c:pt>
                <c:pt idx="13">
                  <c:v>4.5039622830775401E-2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689-490F-A250-4429B3B121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5612895"/>
        <c:axId val="803787567"/>
      </c:lineChart>
      <c:catAx>
        <c:axId val="77561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803787567"/>
        <c:crosses val="autoZero"/>
        <c:auto val="1"/>
        <c:lblAlgn val="ctr"/>
        <c:lblOffset val="100"/>
        <c:noMultiLvlLbl val="0"/>
      </c:catAx>
      <c:valAx>
        <c:axId val="80378756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77561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is-IS" sz="12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tilkynningar'!$B$30</c:f>
              <c:strCache>
                <c:ptCount val="1"/>
                <c:pt idx="0">
                  <c:v>Vanræksla varðandi umsjón og eftirlit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84-4633-9865-F1540837508A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84-4633-9865-F1540837508A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84-4633-9865-F1540837508A}"/>
                </c:ext>
              </c:extLst>
            </c:dLbl>
            <c:dLbl>
              <c:idx val="13"/>
              <c:layout>
                <c:manualLayout>
                  <c:x val="0"/>
                  <c:y val="-3.7998733375554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84-4633-9865-F154083750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tilkynningar'!$E$30:$R$30</c:f>
              <c:numCache>
                <c:formatCode>0.0%</c:formatCode>
                <c:ptCount val="14"/>
                <c:pt idx="0">
                  <c:v>0.27236723672367236</c:v>
                </c:pt>
                <c:pt idx="1">
                  <c:v>0.25091029460443559</c:v>
                </c:pt>
                <c:pt idx="2">
                  <c:v>0.24519162273828179</c:v>
                </c:pt>
                <c:pt idx="3">
                  <c:v>0.25185701021355617</c:v>
                </c:pt>
                <c:pt idx="4">
                  <c:v>0.23929134813736197</c:v>
                </c:pt>
                <c:pt idx="5">
                  <c:v>0.28461456217256498</c:v>
                </c:pt>
                <c:pt idx="6">
                  <c:v>0.26147532130899664</c:v>
                </c:pt>
                <c:pt idx="7">
                  <c:v>0.26963711529627926</c:v>
                </c:pt>
                <c:pt idx="8">
                  <c:v>0.30403621274990572</c:v>
                </c:pt>
                <c:pt idx="9">
                  <c:v>0.30504933255948924</c:v>
                </c:pt>
                <c:pt idx="10">
                  <c:v>0.31969968623935457</c:v>
                </c:pt>
                <c:pt idx="11">
                  <c:v>0.30715532286212915</c:v>
                </c:pt>
                <c:pt idx="12">
                  <c:v>0.3290529695024077</c:v>
                </c:pt>
                <c:pt idx="13">
                  <c:v>0.3287190289898686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684-4633-9865-F15408375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345664"/>
        <c:axId val="149447936"/>
      </c:lineChart>
      <c:catAx>
        <c:axId val="15134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49447936"/>
        <c:crosses val="autoZero"/>
        <c:auto val="1"/>
        <c:lblAlgn val="ctr"/>
        <c:lblOffset val="100"/>
        <c:noMultiLvlLbl val="0"/>
      </c:catAx>
      <c:valAx>
        <c:axId val="149447936"/>
        <c:scaling>
          <c:orientation val="minMax"/>
          <c:min val="0.2"/>
        </c:scaling>
        <c:delete val="1"/>
        <c:axPos val="l"/>
        <c:numFmt formatCode="0.0%" sourceLinked="1"/>
        <c:majorTickMark val="none"/>
        <c:minorTickMark val="none"/>
        <c:tickLblPos val="nextTo"/>
        <c:crossAx val="15134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'Ástæða tilkynningar'!$B$35</c:f>
              <c:strCache>
                <c:ptCount val="1"/>
                <c:pt idx="0">
                  <c:v>Tilfinningalegt/sálrænt ofbeldi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69-46B1-AEBE-D64EEF8FC01B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69-46B1-AEBE-D64EEF8FC01B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69-46B1-AEBE-D64EEF8FC01B}"/>
                </c:ext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69-46B1-AEBE-D64EEF8FC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'Ástæða tilkynningar'!$E$27:$R$27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'Ástæða tilkynningar'!$E$35:$R$35</c:f>
              <c:numCache>
                <c:formatCode>0.0%</c:formatCode>
                <c:ptCount val="14"/>
                <c:pt idx="0">
                  <c:v>4.3924392439243926E-2</c:v>
                </c:pt>
                <c:pt idx="1">
                  <c:v>4.104601125455147E-2</c:v>
                </c:pt>
                <c:pt idx="2">
                  <c:v>5.3283943581706794E-2</c:v>
                </c:pt>
                <c:pt idx="3">
                  <c:v>8.1824512534818941E-2</c:v>
                </c:pt>
                <c:pt idx="4">
                  <c:v>6.9287707802451165E-2</c:v>
                </c:pt>
                <c:pt idx="5">
                  <c:v>8.2219608681706399E-2</c:v>
                </c:pt>
                <c:pt idx="6">
                  <c:v>0.1163192569391943</c:v>
                </c:pt>
                <c:pt idx="7">
                  <c:v>0.12700964630225081</c:v>
                </c:pt>
                <c:pt idx="8">
                  <c:v>0.12297246322142588</c:v>
                </c:pt>
                <c:pt idx="9">
                  <c:v>0.13627394080092861</c:v>
                </c:pt>
                <c:pt idx="10">
                  <c:v>0.12124607799193186</c:v>
                </c:pt>
                <c:pt idx="11">
                  <c:v>0.14915648632926121</c:v>
                </c:pt>
                <c:pt idx="12">
                  <c:v>0.18041733547351524</c:v>
                </c:pt>
                <c:pt idx="13">
                  <c:v>0.16782024275253285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69-46B1-AEBE-D64EEF8FC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9930368"/>
        <c:axId val="108995904"/>
      </c:lineChart>
      <c:catAx>
        <c:axId val="14993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08995904"/>
        <c:crosses val="autoZero"/>
        <c:auto val="1"/>
        <c:lblAlgn val="ctr"/>
        <c:lblOffset val="100"/>
        <c:noMultiLvlLbl val="0"/>
      </c:catAx>
      <c:valAx>
        <c:axId val="1089959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993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Strákar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'Rannsókn og grein'!$B$34</c:f>
              <c:strCache>
                <c:ptCount val="1"/>
                <c:pt idx="0">
                  <c:v>Mjög góð eða góð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grein'!$C$33:$H$33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grein'!$C$34:$H$34</c:f>
              <c:numCache>
                <c:formatCode>0%</c:formatCode>
                <c:ptCount val="6"/>
                <c:pt idx="0">
                  <c:v>0.82</c:v>
                </c:pt>
                <c:pt idx="1">
                  <c:v>0.82</c:v>
                </c:pt>
                <c:pt idx="2">
                  <c:v>0.84</c:v>
                </c:pt>
                <c:pt idx="3">
                  <c:v>0.81</c:v>
                </c:pt>
                <c:pt idx="4">
                  <c:v>0.78</c:v>
                </c:pt>
                <c:pt idx="5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2E-445E-AC15-BC9A089DE0BB}"/>
            </c:ext>
          </c:extLst>
        </c:ser>
        <c:ser>
          <c:idx val="1"/>
          <c:order val="1"/>
          <c:tx>
            <c:strRef>
              <c:f>'Rannsókn og grein'!$B$35</c:f>
              <c:strCache>
                <c:ptCount val="1"/>
                <c:pt idx="0">
                  <c:v>Sæmileg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grein'!$C$33:$H$33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grein'!$C$35:$H$35</c:f>
              <c:numCache>
                <c:formatCode>0%</c:formatCode>
                <c:ptCount val="6"/>
                <c:pt idx="0">
                  <c:v>0.15</c:v>
                </c:pt>
                <c:pt idx="1">
                  <c:v>0.15</c:v>
                </c:pt>
                <c:pt idx="2">
                  <c:v>0.13</c:v>
                </c:pt>
                <c:pt idx="3">
                  <c:v>0.15</c:v>
                </c:pt>
                <c:pt idx="4">
                  <c:v>0.17</c:v>
                </c:pt>
                <c:pt idx="5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2E-445E-AC15-BC9A089DE0BB}"/>
            </c:ext>
          </c:extLst>
        </c:ser>
        <c:ser>
          <c:idx val="2"/>
          <c:order val="2"/>
          <c:tx>
            <c:strRef>
              <c:f>'Rannsókn og grein'!$B$36</c:f>
              <c:strCache>
                <c:ptCount val="1"/>
                <c:pt idx="0">
                  <c:v>Léleg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grein'!$C$33:$H$33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grein'!$C$36:$H$36</c:f>
              <c:numCache>
                <c:formatCode>0%</c:formatCode>
                <c:ptCount val="6"/>
                <c:pt idx="0">
                  <c:v>0.02</c:v>
                </c:pt>
                <c:pt idx="1">
                  <c:v>0.03</c:v>
                </c:pt>
                <c:pt idx="2">
                  <c:v>0.03</c:v>
                </c:pt>
                <c:pt idx="3">
                  <c:v>0.04</c:v>
                </c:pt>
                <c:pt idx="4">
                  <c:v>0.06</c:v>
                </c:pt>
                <c:pt idx="5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2E-445E-AC15-BC9A089DE0B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44487071"/>
        <c:axId val="1649036127"/>
      </c:lineChart>
      <c:catAx>
        <c:axId val="1644487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649036127"/>
        <c:crosses val="autoZero"/>
        <c:auto val="1"/>
        <c:lblAlgn val="ctr"/>
        <c:lblOffset val="100"/>
        <c:noMultiLvlLbl val="0"/>
      </c:catAx>
      <c:valAx>
        <c:axId val="1649036127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644487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is-IS" sz="12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Stelpur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'Rannsókn og grein'!$B$27</c:f>
              <c:strCache>
                <c:ptCount val="1"/>
                <c:pt idx="0">
                  <c:v>Mjög góð eða góð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grein'!$C$26:$H$26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grein'!$C$27:$H$27</c:f>
              <c:numCache>
                <c:formatCode>0%</c:formatCode>
                <c:ptCount val="6"/>
                <c:pt idx="0">
                  <c:v>0.77</c:v>
                </c:pt>
                <c:pt idx="1">
                  <c:v>0.74</c:v>
                </c:pt>
                <c:pt idx="2">
                  <c:v>0.76</c:v>
                </c:pt>
                <c:pt idx="3">
                  <c:v>0.72</c:v>
                </c:pt>
                <c:pt idx="4">
                  <c:v>0.66</c:v>
                </c:pt>
                <c:pt idx="5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7-4F59-AEAD-2E18A4C4179A}"/>
            </c:ext>
          </c:extLst>
        </c:ser>
        <c:ser>
          <c:idx val="1"/>
          <c:order val="1"/>
          <c:tx>
            <c:strRef>
              <c:f>'Rannsókn og grein'!$B$28</c:f>
              <c:strCache>
                <c:ptCount val="1"/>
                <c:pt idx="0">
                  <c:v>Sæmileg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grein'!$C$26:$H$26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grein'!$C$28:$H$28</c:f>
              <c:numCache>
                <c:formatCode>0%</c:formatCode>
                <c:ptCount val="6"/>
                <c:pt idx="0">
                  <c:v>0.2</c:v>
                </c:pt>
                <c:pt idx="1">
                  <c:v>0.21</c:v>
                </c:pt>
                <c:pt idx="2">
                  <c:v>0.2</c:v>
                </c:pt>
                <c:pt idx="3">
                  <c:v>0.22</c:v>
                </c:pt>
                <c:pt idx="4">
                  <c:v>0.24</c:v>
                </c:pt>
                <c:pt idx="5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F7-4F59-AEAD-2E18A4C4179A}"/>
            </c:ext>
          </c:extLst>
        </c:ser>
        <c:ser>
          <c:idx val="2"/>
          <c:order val="2"/>
          <c:tx>
            <c:strRef>
              <c:f>'Rannsókn og grein'!$B$29</c:f>
              <c:strCache>
                <c:ptCount val="1"/>
                <c:pt idx="0">
                  <c:v>Léleg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is-I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'Rannsókn og grein'!$C$26:$H$26</c:f>
              <c:numCache>
                <c:formatCode>General</c:formatCode>
                <c:ptCount val="6"/>
                <c:pt idx="0">
                  <c:v>1992</c:v>
                </c:pt>
                <c:pt idx="1">
                  <c:v>2004</c:v>
                </c:pt>
                <c:pt idx="2">
                  <c:v>2007</c:v>
                </c:pt>
                <c:pt idx="3">
                  <c:v>2010</c:v>
                </c:pt>
                <c:pt idx="4">
                  <c:v>2013</c:v>
                </c:pt>
                <c:pt idx="5">
                  <c:v>2016</c:v>
                </c:pt>
              </c:numCache>
            </c:numRef>
          </c:cat>
          <c:val>
            <c:numRef>
              <c:f>'Rannsókn og grein'!$C$29:$H$29</c:f>
              <c:numCache>
                <c:formatCode>0%</c:formatCode>
                <c:ptCount val="6"/>
                <c:pt idx="0">
                  <c:v>0.03</c:v>
                </c:pt>
                <c:pt idx="1">
                  <c:v>0.05</c:v>
                </c:pt>
                <c:pt idx="2">
                  <c:v>0.04</c:v>
                </c:pt>
                <c:pt idx="3">
                  <c:v>0.06</c:v>
                </c:pt>
                <c:pt idx="4">
                  <c:v>0.1</c:v>
                </c:pt>
                <c:pt idx="5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F7-4F59-AEAD-2E18A4C4179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35881391"/>
        <c:axId val="1766223615"/>
      </c:lineChart>
      <c:catAx>
        <c:axId val="1735881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is-IS" sz="12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66223615"/>
        <c:crosses val="autoZero"/>
        <c:auto val="1"/>
        <c:lblAlgn val="ctr"/>
        <c:lblOffset val="100"/>
        <c:noMultiLvlLbl val="0"/>
      </c:catAx>
      <c:valAx>
        <c:axId val="176622361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35881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is-IS" sz="12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B7F91D-55A6-4442-B5F9-E18F80835ED7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1C75D8-2810-CF46-AB66-5CDE53E81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6423F54-9DF5-6344-9A86-2AD1DA149584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EDFBF4-9C23-FB4C-9005-0F9416785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DFBF4-9C23-FB4C-9005-0F941678531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1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dirty="0"/>
              <a:t>Um helmingur heimilisofbeldi</a:t>
            </a: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DFBF4-9C23-FB4C-9005-0F941678531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80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DFBF4-9C23-FB4C-9005-0F941678531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1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Rectangle 8"/>
          <p:cNvSpPr/>
          <p:nvPr userDrawn="1"/>
        </p:nvSpPr>
        <p:spPr>
          <a:xfrm rot="16200000" flipV="1">
            <a:off x="486221" y="3447006"/>
            <a:ext cx="1028372" cy="1012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115217" y="290077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554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85862" y="1699419"/>
            <a:ext cx="9820275" cy="34591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5966" y="364927"/>
            <a:ext cx="9630170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861" y="5607050"/>
            <a:ext cx="9820275" cy="364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816769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96900" y="679450"/>
            <a:ext cx="5499100" cy="5499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192567" y="958849"/>
            <a:ext cx="4313634" cy="79776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 rot="16200000" flipV="1">
            <a:off x="6835042" y="129822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99302" y="3355975"/>
            <a:ext cx="4406900" cy="2822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607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090618" y="1065668"/>
            <a:ext cx="3961442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 rot="16200000" flipV="1">
            <a:off x="733093" y="140504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4432" y="1065668"/>
            <a:ext cx="6245597" cy="844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841240" y="3954463"/>
            <a:ext cx="0" cy="13430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7217728" y="3954463"/>
            <a:ext cx="0" cy="1343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9595803" y="3954463"/>
            <a:ext cx="0" cy="1343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464753" y="3954463"/>
            <a:ext cx="0" cy="13430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half" idx="10"/>
          </p:nvPr>
        </p:nvSpPr>
        <p:spPr>
          <a:xfrm>
            <a:off x="509977" y="4911404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/>
          </p:nvPr>
        </p:nvSpPr>
        <p:spPr>
          <a:xfrm>
            <a:off x="2885670" y="491315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2"/>
          </p:nvPr>
        </p:nvSpPr>
        <p:spPr>
          <a:xfrm>
            <a:off x="5262953" y="491315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7710083" y="491315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4"/>
          </p:nvPr>
        </p:nvSpPr>
        <p:spPr>
          <a:xfrm>
            <a:off x="10088158" y="493212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89363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42478" y="974228"/>
            <a:ext cx="3961442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 rot="16200000" flipV="1">
            <a:off x="4184953" y="131360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876293" y="974228"/>
            <a:ext cx="2930897" cy="844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1"/>
          </p:nvPr>
        </p:nvSpPr>
        <p:spPr>
          <a:xfrm>
            <a:off x="5641603" y="3981923"/>
            <a:ext cx="239114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2"/>
          </p:nvPr>
        </p:nvSpPr>
        <p:spPr>
          <a:xfrm>
            <a:off x="5641603" y="3703320"/>
            <a:ext cx="239114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5645413" y="4877273"/>
            <a:ext cx="239114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45413" y="4598670"/>
            <a:ext cx="239114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9303013" y="3997163"/>
            <a:ext cx="239114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6"/>
          </p:nvPr>
        </p:nvSpPr>
        <p:spPr>
          <a:xfrm>
            <a:off x="9303013" y="3718560"/>
            <a:ext cx="239114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7"/>
          </p:nvPr>
        </p:nvSpPr>
        <p:spPr>
          <a:xfrm>
            <a:off x="9306823" y="4892513"/>
            <a:ext cx="239114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9306823" y="4613910"/>
            <a:ext cx="239114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053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841240" y="4480243"/>
            <a:ext cx="0" cy="13430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217728" y="4480243"/>
            <a:ext cx="0" cy="1343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9595803" y="4480243"/>
            <a:ext cx="0" cy="1343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464753" y="4480243"/>
            <a:ext cx="0" cy="13430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509977" y="5437184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2"/>
          </p:nvPr>
        </p:nvSpPr>
        <p:spPr>
          <a:xfrm>
            <a:off x="2885670" y="543893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/>
          </p:nvPr>
        </p:nvSpPr>
        <p:spPr>
          <a:xfrm>
            <a:off x="5262953" y="543893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4"/>
          </p:nvPr>
        </p:nvSpPr>
        <p:spPr>
          <a:xfrm>
            <a:off x="7710083" y="543893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088158" y="5457902"/>
            <a:ext cx="1531477" cy="3843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 rot="16200000" flipV="1">
            <a:off x="486221" y="1812516"/>
            <a:ext cx="1028372" cy="1012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115217" y="1350511"/>
            <a:ext cx="10515600" cy="107494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208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96900" y="679450"/>
            <a:ext cx="5499100" cy="5499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7159948" y="870154"/>
            <a:ext cx="3961442" cy="811849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Rectangle 17"/>
          <p:cNvSpPr/>
          <p:nvPr userDrawn="1"/>
        </p:nvSpPr>
        <p:spPr bwMode="auto">
          <a:xfrm rot="16200000" flipV="1">
            <a:off x="6802423" y="123359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1"/>
          </p:nvPr>
        </p:nvSpPr>
        <p:spPr>
          <a:xfrm>
            <a:off x="7013203" y="3376133"/>
            <a:ext cx="159620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2"/>
          </p:nvPr>
        </p:nvSpPr>
        <p:spPr>
          <a:xfrm>
            <a:off x="7013203" y="3097530"/>
            <a:ext cx="159620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3"/>
          </p:nvPr>
        </p:nvSpPr>
        <p:spPr>
          <a:xfrm>
            <a:off x="9520636" y="3358990"/>
            <a:ext cx="159620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4"/>
          </p:nvPr>
        </p:nvSpPr>
        <p:spPr>
          <a:xfrm>
            <a:off x="9520636" y="3080387"/>
            <a:ext cx="159620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15"/>
          </p:nvPr>
        </p:nvSpPr>
        <p:spPr>
          <a:xfrm>
            <a:off x="7013203" y="5780579"/>
            <a:ext cx="159620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16"/>
          </p:nvPr>
        </p:nvSpPr>
        <p:spPr>
          <a:xfrm>
            <a:off x="7013203" y="5501976"/>
            <a:ext cx="159620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17"/>
          </p:nvPr>
        </p:nvSpPr>
        <p:spPr>
          <a:xfrm>
            <a:off x="9520636" y="5763436"/>
            <a:ext cx="1596208" cy="472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18"/>
          </p:nvPr>
        </p:nvSpPr>
        <p:spPr>
          <a:xfrm>
            <a:off x="9520636" y="5484833"/>
            <a:ext cx="1596208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72656" y="952631"/>
            <a:ext cx="4908053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3" name="Rectangle 12"/>
          <p:cNvSpPr/>
          <p:nvPr userDrawn="1"/>
        </p:nvSpPr>
        <p:spPr bwMode="auto">
          <a:xfrm rot="16200000" flipV="1">
            <a:off x="415132" y="134013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1"/>
          </p:nvPr>
        </p:nvSpPr>
        <p:spPr>
          <a:xfrm>
            <a:off x="1460499" y="3113878"/>
            <a:ext cx="4220209" cy="641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2"/>
          </p:nvPr>
        </p:nvSpPr>
        <p:spPr>
          <a:xfrm>
            <a:off x="1460500" y="2709546"/>
            <a:ext cx="4220210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64309" y="4249258"/>
            <a:ext cx="4220209" cy="6530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64310" y="3844926"/>
            <a:ext cx="4220210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456689" y="5396068"/>
            <a:ext cx="4220209" cy="6275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1456690" y="4991736"/>
            <a:ext cx="4220210" cy="3149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928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984103" y="1258888"/>
            <a:ext cx="2160587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289981" y="1258888"/>
            <a:ext cx="2160587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1268413" y="2011680"/>
            <a:ext cx="4974258" cy="38098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4720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durstodur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904226" y="1868235"/>
            <a:ext cx="3972698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 rot="16200000" flipV="1">
            <a:off x="1546702" y="223167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2"/>
          </p:nvPr>
        </p:nvSpPr>
        <p:spPr>
          <a:xfrm>
            <a:off x="1825308" y="3110706"/>
            <a:ext cx="4051616" cy="19764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durstodur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058406" y="713805"/>
            <a:ext cx="9994404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 rot="16200000" flipV="1">
            <a:off x="700882" y="107724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2"/>
          </p:nvPr>
        </p:nvSpPr>
        <p:spPr>
          <a:xfrm>
            <a:off x="966788" y="1894047"/>
            <a:ext cx="10086022" cy="7651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íð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0663" y="207963"/>
            <a:ext cx="11750675" cy="64420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207963"/>
            <a:ext cx="6635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 rot="16200000" flipV="1">
            <a:off x="486221" y="3447006"/>
            <a:ext cx="1028372" cy="1012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115217" y="2936873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4195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durstodur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half" idx="12"/>
          </p:nvPr>
        </p:nvSpPr>
        <p:spPr>
          <a:xfrm>
            <a:off x="844550" y="1439863"/>
            <a:ext cx="4722812" cy="3600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fsfólk Expectus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35025" y="2123281"/>
            <a:ext cx="2609850" cy="261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791075" y="2123281"/>
            <a:ext cx="2609850" cy="261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647125" y="2123281"/>
            <a:ext cx="2609850" cy="261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007096" y="701773"/>
            <a:ext cx="824987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 rot="16200000" flipV="1">
            <a:off x="1649572" y="107724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928178" y="4892991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Name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1928177" y="5236084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4791076" y="4892991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791075" y="5236084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Title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653974" y="4892991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Name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7653973" y="5236084"/>
            <a:ext cx="2616697" cy="30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994603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fsfólk Expectus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311757" y="927100"/>
            <a:ext cx="3830085" cy="250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311757" y="3723309"/>
            <a:ext cx="3830085" cy="250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140451" y="1212850"/>
            <a:ext cx="4409439" cy="3076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Name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6140450" y="1555943"/>
            <a:ext cx="4409440" cy="32430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6140450" y="2013604"/>
            <a:ext cx="4409440" cy="6502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6140452" y="4162108"/>
            <a:ext cx="4409439" cy="3076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Name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6140451" y="4505201"/>
            <a:ext cx="4409440" cy="32430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Title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6140451" y="4962862"/>
            <a:ext cx="4409440" cy="6502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282702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ðskiptavinir Expectus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538083" y="241656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870050" y="241656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02017" y="241656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8533984" y="241656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538083" y="452324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3870050" y="452324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6202017" y="452324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8533984" y="4523242"/>
            <a:ext cx="2106681" cy="2106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618476" y="621763"/>
            <a:ext cx="902218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Rectangle 17"/>
          <p:cNvSpPr/>
          <p:nvPr userDrawn="1"/>
        </p:nvSpPr>
        <p:spPr bwMode="auto">
          <a:xfrm rot="16200000" flipV="1">
            <a:off x="1260952" y="99723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8"/>
          </p:nvPr>
        </p:nvSpPr>
        <p:spPr>
          <a:xfrm>
            <a:off x="1531938" y="1814513"/>
            <a:ext cx="9108727" cy="34575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0687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ðskiptavinir Expectus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413125"/>
            <a:ext cx="3444875" cy="3444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444875" y="3413125"/>
            <a:ext cx="3444875" cy="3444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-31750"/>
            <a:ext cx="3444875" cy="3444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44875" y="-31750"/>
            <a:ext cx="3444875" cy="3444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7627481" y="2589628"/>
            <a:ext cx="4042550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 rot="16200000" flipV="1">
            <a:off x="7269956" y="2965102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48562" y="3628620"/>
            <a:ext cx="4121469" cy="271967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739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83096" y="2584796"/>
            <a:ext cx="3352316" cy="2292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19842" y="2584796"/>
            <a:ext cx="3352316" cy="2292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256588" y="2584796"/>
            <a:ext cx="3352316" cy="2292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62014" y="620177"/>
            <a:ext cx="1094688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3" name="Rectangle 12"/>
          <p:cNvSpPr/>
          <p:nvPr userDrawn="1"/>
        </p:nvSpPr>
        <p:spPr bwMode="auto">
          <a:xfrm rot="16200000" flipV="1">
            <a:off x="304490" y="995651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8"/>
          </p:nvPr>
        </p:nvSpPr>
        <p:spPr>
          <a:xfrm>
            <a:off x="574674" y="1751012"/>
            <a:ext cx="11034229" cy="4365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9"/>
          </p:nvPr>
        </p:nvSpPr>
        <p:spPr>
          <a:xfrm>
            <a:off x="574673" y="5183346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0"/>
          </p:nvPr>
        </p:nvSpPr>
        <p:spPr>
          <a:xfrm>
            <a:off x="574673" y="5566410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21"/>
          </p:nvPr>
        </p:nvSpPr>
        <p:spPr>
          <a:xfrm>
            <a:off x="4419842" y="5183346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4419842" y="5566410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3"/>
          </p:nvPr>
        </p:nvSpPr>
        <p:spPr>
          <a:xfrm>
            <a:off x="8256588" y="5183346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4"/>
          </p:nvPr>
        </p:nvSpPr>
        <p:spPr>
          <a:xfrm>
            <a:off x="8256588" y="5566410"/>
            <a:ext cx="3360739" cy="2182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193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33463" y="1511300"/>
            <a:ext cx="1922462" cy="1920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33324" y="1511300"/>
            <a:ext cx="1922462" cy="1920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033463" y="3671404"/>
            <a:ext cx="1922462" cy="1920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233324" y="3671404"/>
            <a:ext cx="1922462" cy="1920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946316" y="1419640"/>
            <a:ext cx="5289373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 rot="16200000" flipV="1">
            <a:off x="5588792" y="1795114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8"/>
          </p:nvPr>
        </p:nvSpPr>
        <p:spPr>
          <a:xfrm>
            <a:off x="5867398" y="2787651"/>
            <a:ext cx="5368292" cy="24472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9376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348581"/>
            <a:ext cx="7419975" cy="4160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478381" y="1312485"/>
            <a:ext cx="340881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 rot="16200000" flipV="1">
            <a:off x="8120857" y="1687959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8"/>
          </p:nvPr>
        </p:nvSpPr>
        <p:spPr>
          <a:xfrm>
            <a:off x="8399463" y="2839691"/>
            <a:ext cx="3487737" cy="23466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028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27481" y="2489775"/>
            <a:ext cx="391681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 rot="16200000" flipV="1">
            <a:off x="7269957" y="2865249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48563" y="3662680"/>
            <a:ext cx="3995737" cy="19037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6567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79500" y="1257300"/>
            <a:ext cx="5588000" cy="32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11606" y="2491362"/>
            <a:ext cx="3916819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 rot="16200000" flipV="1">
            <a:off x="7254082" y="286683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32688" y="3664268"/>
            <a:ext cx="3995737" cy="7188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61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0663" y="207963"/>
            <a:ext cx="11750675" cy="64420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1939925"/>
            <a:ext cx="2978150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8709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816600" y="1676400"/>
            <a:ext cx="5003800" cy="32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8"/>
          </p:nvPr>
        </p:nvSpPr>
        <p:spPr>
          <a:xfrm>
            <a:off x="301625" y="1771650"/>
            <a:ext cx="3714115" cy="332517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271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durstodur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07581" y="723148"/>
            <a:ext cx="2910178" cy="785813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 rot="16200000" flipV="1">
            <a:off x="450056" y="106252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8"/>
          </p:nvPr>
        </p:nvSpPr>
        <p:spPr>
          <a:xfrm>
            <a:off x="3889375" y="781888"/>
            <a:ext cx="7143583" cy="72314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durstodur #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317918" y="1926851"/>
            <a:ext cx="4436936" cy="785813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 rot="16200000" flipV="1">
            <a:off x="6960393" y="2266229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8"/>
          </p:nvPr>
        </p:nvSpPr>
        <p:spPr>
          <a:xfrm>
            <a:off x="7239000" y="3216273"/>
            <a:ext cx="4515854" cy="206375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ctus Verkefni #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06627" y="1556134"/>
            <a:ext cx="4691204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 rot="16200000" flipV="1">
            <a:off x="449102" y="1919576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8"/>
          </p:nvPr>
        </p:nvSpPr>
        <p:spPr>
          <a:xfrm>
            <a:off x="727708" y="2912113"/>
            <a:ext cx="4770123" cy="24472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356856" y="1102141"/>
            <a:ext cx="9557205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 rot="16200000" flipV="1">
            <a:off x="999332" y="1477615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77938" y="2436111"/>
            <a:ext cx="9636123" cy="324279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fnisbox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5"/>
          <p:cNvSpPr>
            <a:spLocks noGrp="1"/>
          </p:cNvSpPr>
          <p:nvPr>
            <p:ph sz="quarter" idx="12"/>
          </p:nvPr>
        </p:nvSpPr>
        <p:spPr>
          <a:xfrm>
            <a:off x="324000" y="1584853"/>
            <a:ext cx="11503042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45784" y="364927"/>
            <a:ext cx="11281257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-13412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fnisbox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45784" y="364927"/>
            <a:ext cx="11281257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3412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324000" y="1584853"/>
            <a:ext cx="5571474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sz="quarter" idx="13"/>
          </p:nvPr>
        </p:nvSpPr>
        <p:spPr>
          <a:xfrm>
            <a:off x="6255567" y="1584853"/>
            <a:ext cx="5571474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fnisbox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45784" y="364927"/>
            <a:ext cx="11281257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3412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324000" y="1584853"/>
            <a:ext cx="3610326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8216715" y="1584853"/>
            <a:ext cx="3610326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quarter" idx="14"/>
          </p:nvPr>
        </p:nvSpPr>
        <p:spPr>
          <a:xfrm>
            <a:off x="4290837" y="1584853"/>
            <a:ext cx="3610326" cy="5012214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fnisbox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45784" y="364927"/>
            <a:ext cx="11281257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3412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24000" y="1584853"/>
            <a:ext cx="5571474" cy="2301347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Content Placeholder 5"/>
          <p:cNvSpPr>
            <a:spLocks noGrp="1"/>
          </p:cNvSpPr>
          <p:nvPr>
            <p:ph sz="quarter" idx="13"/>
          </p:nvPr>
        </p:nvSpPr>
        <p:spPr>
          <a:xfrm>
            <a:off x="6255567" y="1584853"/>
            <a:ext cx="5571474" cy="2301347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324000" y="4295720"/>
            <a:ext cx="5571474" cy="2301347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quarter" idx="15"/>
          </p:nvPr>
        </p:nvSpPr>
        <p:spPr>
          <a:xfrm>
            <a:off x="6255567" y="4295720"/>
            <a:ext cx="5571474" cy="2301347"/>
          </a:xfrm>
          <a:prstGeom prst="rect">
            <a:avLst/>
          </a:prstGeom>
        </p:spPr>
        <p:txBody>
          <a:bodyPr lIns="72000" rIns="39600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>
                <a:solidFill>
                  <a:schemeClr val="tx1"/>
                </a:solidFill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–"/>
              <a:tabLst/>
              <a:defRPr>
                <a:solidFill>
                  <a:schemeClr val="tx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§"/>
              <a:tabLst/>
              <a:defRPr>
                <a:solidFill>
                  <a:schemeClr val="tx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Arial" pitchFamily="34" charset="0"/>
              <a:buChar char="»"/>
              <a:tabLst/>
              <a:defRPr>
                <a:solidFill>
                  <a:schemeClr val="tx1"/>
                </a:solidFill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C55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6F2900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is-IS" sz="1200" b="0" i="0" u="none" strike="noStrike" kern="1200" cap="none" spc="0" normalizeH="0" baseline="0" noProof="0" dirty="0">
              <a:ln>
                <a:noFill/>
              </a:ln>
              <a:solidFill>
                <a:srgbClr val="6F2900"/>
              </a:solidFill>
              <a:effectLst/>
              <a:uLnTx/>
              <a:uFillTx/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fnisbox 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45784" y="364927"/>
            <a:ext cx="11281257" cy="969566"/>
          </a:xfrm>
          <a:prstGeom prst="rect">
            <a:avLst/>
          </a:prstGeom>
        </p:spPr>
        <p:txBody>
          <a:bodyPr anchor="ctr"/>
          <a:lstStyle>
            <a:lvl1pPr>
              <a:defRPr sz="3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3412" y="788194"/>
            <a:ext cx="831850" cy="936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ir Fyrirsögn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976666" y="1708149"/>
            <a:ext cx="4944267" cy="844552"/>
          </a:xfrm>
          <a:prstGeom prst="rect">
            <a:avLst/>
          </a:prstGeom>
        </p:spPr>
        <p:txBody>
          <a:bodyPr anchor="ctr"/>
          <a:lstStyle>
            <a:lvl1pPr>
              <a:defRPr sz="26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 rot="16200000" flipV="1">
            <a:off x="6619142" y="2047527"/>
            <a:ext cx="615950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9425" y="2717800"/>
            <a:ext cx="5091508" cy="38115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508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18" r:id="rId9"/>
    <p:sldLayoutId id="2147483719" r:id="rId10"/>
    <p:sldLayoutId id="2147483720" r:id="rId11"/>
    <p:sldLayoutId id="2147483766" r:id="rId12"/>
    <p:sldLayoutId id="2147483721" r:id="rId13"/>
    <p:sldLayoutId id="2147483722" r:id="rId14"/>
    <p:sldLayoutId id="2147483770" r:id="rId15"/>
    <p:sldLayoutId id="2147483723" r:id="rId16"/>
    <p:sldLayoutId id="2147483724" r:id="rId17"/>
    <p:sldLayoutId id="2147483767" r:id="rId18"/>
    <p:sldLayoutId id="2147483768" r:id="rId19"/>
    <p:sldLayoutId id="2147483769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3" r:id="rId28"/>
    <p:sldLayoutId id="2147483735" r:id="rId29"/>
    <p:sldLayoutId id="2147483736" r:id="rId30"/>
    <p:sldLayoutId id="2147483773" r:id="rId31"/>
    <p:sldLayoutId id="2147483774" r:id="rId32"/>
    <p:sldLayoutId id="2147483771" r:id="rId33"/>
    <p:sldLayoutId id="2147483772" r:id="rId34"/>
    <p:sldLayoutId id="2147483775" r:id="rId3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13" y="2322513"/>
            <a:ext cx="280511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2441" y="3652304"/>
            <a:ext cx="2218338" cy="117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F1C4C-6E77-4446-B389-3B432B1F5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Sjálfskaðatilraunir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04560A06-EAD1-47B3-85F3-74A8B767F7D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0143694"/>
              </p:ext>
            </p:extLst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870D3881-556C-4C6D-B1DC-F8B8C4829FEF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43289755"/>
              </p:ext>
            </p:extLst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74BCEE-CCE4-4909-9D74-BF7811CF39EB}"/>
              </a:ext>
            </a:extLst>
          </p:cNvPr>
          <p:cNvSpPr txBox="1"/>
          <p:nvPr/>
        </p:nvSpPr>
        <p:spPr>
          <a:xfrm>
            <a:off x="8128747" y="726599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Framhaldsskólar</a:t>
            </a:r>
          </a:p>
        </p:txBody>
      </p:sp>
    </p:spTree>
    <p:extLst>
      <p:ext uri="{BB962C8B-B14F-4D97-AF65-F5344CB8AC3E}">
        <p14:creationId xmlns:p14="http://schemas.microsoft.com/office/powerpoint/2010/main" val="1625449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90C81C-50A4-4E3A-A90D-858C8FB2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Þróun vímuefnaneyslu unglinga í 10. bekk á Íslandi árin 1997 til 2017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11C99F-D7DC-4976-819A-616513A7CE0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904490389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B664D11-7AE4-4BE8-B6AA-579450ACA1E0}"/>
              </a:ext>
            </a:extLst>
          </p:cNvPr>
          <p:cNvSpPr txBox="1"/>
          <p:nvPr/>
        </p:nvSpPr>
        <p:spPr>
          <a:xfrm>
            <a:off x="7792571" y="1338104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8.-10. bekkur</a:t>
            </a:r>
          </a:p>
        </p:txBody>
      </p:sp>
    </p:spTree>
    <p:extLst>
      <p:ext uri="{BB962C8B-B14F-4D97-AF65-F5344CB8AC3E}">
        <p14:creationId xmlns:p14="http://schemas.microsoft.com/office/powerpoint/2010/main" val="1891746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199E95-3D28-43C7-B55E-FB72C63B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2800" dirty="0"/>
              <a:t>Þróun </a:t>
            </a:r>
            <a:r>
              <a:rPr lang="is-IS" sz="2800" dirty="0" err="1"/>
              <a:t>þunlyndis</a:t>
            </a:r>
            <a:r>
              <a:rPr lang="is-IS" sz="2800" dirty="0"/>
              <a:t> og kvíða hjá 9. og 10. </a:t>
            </a:r>
            <a:r>
              <a:rPr lang="is-IS" sz="2800" dirty="0" err="1"/>
              <a:t>bekkingum</a:t>
            </a:r>
            <a:endParaRPr lang="is-IS" sz="28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98ECC3F-6C1D-49B3-8CD0-72352A6C68F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700456896"/>
              </p:ext>
            </p:extLst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8">
            <a:extLst>
              <a:ext uri="{FF2B5EF4-FFF2-40B4-BE49-F238E27FC236}">
                <a16:creationId xmlns:a16="http://schemas.microsoft.com/office/drawing/2014/main" id="{8519C99C-8F1B-4776-80A3-E0C6F41AC69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8828902"/>
              </p:ext>
            </p:extLst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FECE60A-E097-4337-8627-89C92C6AC5D5}"/>
              </a:ext>
            </a:extLst>
          </p:cNvPr>
          <p:cNvSpPr txBox="1"/>
          <p:nvPr/>
        </p:nvSpPr>
        <p:spPr>
          <a:xfrm>
            <a:off x="7792571" y="1338104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8.-10. bekkur</a:t>
            </a:r>
          </a:p>
        </p:txBody>
      </p:sp>
    </p:spTree>
    <p:extLst>
      <p:ext uri="{BB962C8B-B14F-4D97-AF65-F5344CB8AC3E}">
        <p14:creationId xmlns:p14="http://schemas.microsoft.com/office/powerpoint/2010/main" val="3204557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90C81C-50A4-4E3A-A90D-858C8FB2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Tölvuleikja og netnotkun í 8. 9. og 10. bekk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C6F7DDF-AC1D-4748-A1D9-10505B9C6C6F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247554472"/>
              </p:ext>
            </p:extLst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B664D11-7AE4-4BE8-B6AA-579450ACA1E0}"/>
              </a:ext>
            </a:extLst>
          </p:cNvPr>
          <p:cNvSpPr txBox="1"/>
          <p:nvPr/>
        </p:nvSpPr>
        <p:spPr>
          <a:xfrm>
            <a:off x="7792571" y="1338104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8.-10. bekkur</a:t>
            </a:r>
          </a:p>
        </p:txBody>
      </p:sp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F39DE4AB-7F82-4B62-B220-16225EC86CF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75257395"/>
              </p:ext>
            </p:extLst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029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42C7119-A21B-41FD-901D-D7FA0E6FB1F4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928527542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341E65F-94CD-4CF6-A2BD-CE037E58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2400" dirty="0"/>
              <a:t>Hlutfall stráka í 9. og 10. bekk árin 2000 til 2016 sem hafa verið úti eftir kl. 10 að kvöldi þrisvar eða oftar síðastliðna 7 daga</a:t>
            </a:r>
            <a:endParaRPr lang="is-I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79115A-7CA2-4B87-9448-BE08B17D2D90}"/>
              </a:ext>
            </a:extLst>
          </p:cNvPr>
          <p:cNvSpPr txBox="1"/>
          <p:nvPr/>
        </p:nvSpPr>
        <p:spPr>
          <a:xfrm>
            <a:off x="7792571" y="1338104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8.-10. bekkur</a:t>
            </a:r>
          </a:p>
        </p:txBody>
      </p:sp>
    </p:spTree>
    <p:extLst>
      <p:ext uri="{BB962C8B-B14F-4D97-AF65-F5344CB8AC3E}">
        <p14:creationId xmlns:p14="http://schemas.microsoft.com/office/powerpoint/2010/main" val="119670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877FCF-17B1-4F8D-A983-2264D57D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Ungt fólk utan skóla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F90170-5A3C-468D-AF1F-68E501E48467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9B750FC-5D3A-407B-A6C0-20AA3F7E6E7E}"/>
              </a:ext>
            </a:extLst>
          </p:cNvPr>
          <p:cNvSpPr txBox="1"/>
          <p:nvPr/>
        </p:nvSpPr>
        <p:spPr>
          <a:xfrm>
            <a:off x="8128747" y="726599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utan skóla 2016</a:t>
            </a:r>
          </a:p>
        </p:txBody>
      </p:sp>
    </p:spTree>
    <p:extLst>
      <p:ext uri="{BB962C8B-B14F-4D97-AF65-F5344CB8AC3E}">
        <p14:creationId xmlns:p14="http://schemas.microsoft.com/office/powerpoint/2010/main" val="1233390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0443A0-2E07-499A-B933-4610587A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Hlutfall ungmenna sem hafa notað marijúana, einu sinni eða oftar um ævina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439BE9-32F9-4658-84A1-5FE488D3EF27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4B1238-B824-4517-A11C-C3C2BF9AD01E}"/>
              </a:ext>
            </a:extLst>
          </p:cNvPr>
          <p:cNvSpPr txBox="1"/>
          <p:nvPr/>
        </p:nvSpPr>
        <p:spPr>
          <a:xfrm>
            <a:off x="8693524" y="6369962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utan skóla 2016</a:t>
            </a:r>
          </a:p>
        </p:txBody>
      </p:sp>
    </p:spTree>
    <p:extLst>
      <p:ext uri="{BB962C8B-B14F-4D97-AF65-F5344CB8AC3E}">
        <p14:creationId xmlns:p14="http://schemas.microsoft.com/office/powerpoint/2010/main" val="632791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262D22-1F80-4B1E-AA2E-129CE4221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Önnur tölfræði</a:t>
            </a:r>
          </a:p>
        </p:txBody>
      </p:sp>
    </p:spTree>
    <p:extLst>
      <p:ext uri="{BB962C8B-B14F-4D97-AF65-F5344CB8AC3E}">
        <p14:creationId xmlns:p14="http://schemas.microsoft.com/office/powerpoint/2010/main" val="1851454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F0759C2-0E46-468E-AE52-8379DA8C21B8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731507841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C353F75-B9E6-4A1F-AE1C-AA91FC19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3200" dirty="0"/>
              <a:t>Fjölbreytileiki – ólík menning – hlutfall tilkynninga 2015</a:t>
            </a:r>
          </a:p>
        </p:txBody>
      </p:sp>
    </p:spTree>
    <p:extLst>
      <p:ext uri="{BB962C8B-B14F-4D97-AF65-F5344CB8AC3E}">
        <p14:creationId xmlns:p14="http://schemas.microsoft.com/office/powerpoint/2010/main" val="94605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CE7C8B-292F-4487-8852-83F9E9AB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Mesta aukningin og möguleg áhrif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A445910-367D-40E0-9F66-FBA5A48E192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79232603"/>
              </p:ext>
            </p:extLst>
          </p:nvPr>
        </p:nvGraphicFramePr>
        <p:xfrm>
          <a:off x="8216900" y="1584325"/>
          <a:ext cx="360997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41FC6BC7-C9F1-4338-879B-802025C1A2D3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66276519"/>
              </p:ext>
            </p:extLst>
          </p:nvPr>
        </p:nvGraphicFramePr>
        <p:xfrm>
          <a:off x="323850" y="1584325"/>
          <a:ext cx="360997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907C1A13-BEF1-480A-87FA-348D34FE0438}"/>
              </a:ext>
            </a:extLst>
          </p:cNvPr>
          <p:cNvGraphicFramePr>
            <a:graphicFrameLocks noGrp="1"/>
          </p:cNvGraphicFramePr>
          <p:nvPr>
            <p:ph sz="quarter" idx="14"/>
          </p:nvPr>
        </p:nvGraphicFramePr>
        <p:xfrm>
          <a:off x="4291013" y="1584325"/>
          <a:ext cx="360997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457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Þróun</a:t>
            </a:r>
            <a:r>
              <a:rPr lang="en-US" dirty="0"/>
              <a:t> </a:t>
            </a:r>
            <a:r>
              <a:rPr lang="en-US" dirty="0" err="1"/>
              <a:t>tilkynninga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17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9EED33-46C9-4E2A-93AF-2A7B5D1D03F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is-IS" dirty="0"/>
              <a:t>Eru viðfangsefni barnaverndar í dag afleiðingar vanrækslu og ofbeldis sem rekja má til áfengis- og fíkniefnanotkunar ungra foreldra.</a:t>
            </a:r>
          </a:p>
          <a:p>
            <a:r>
              <a:rPr lang="is-IS" dirty="0"/>
              <a:t>Verða þau viðfangsefni í vaxandi mæli næstu 12 árin vegna þunglyndis, kvíða, einangrunar og andlegrar heilsu.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343EE83-0252-40DA-BDB7-5367A90A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Á hverju eigum við von 2030		</a:t>
            </a:r>
          </a:p>
        </p:txBody>
      </p:sp>
    </p:spTree>
    <p:extLst>
      <p:ext uri="{BB962C8B-B14F-4D97-AF65-F5344CB8AC3E}">
        <p14:creationId xmlns:p14="http://schemas.microsoft.com/office/powerpoint/2010/main" val="413954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1E3ED2-21A3-4808-90C4-9D52C4AB690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is-IS" dirty="0"/>
              <a:t>Reynsla af samfellu í mæðraeftirliti og ungbarnaeftirliti er góð.</a:t>
            </a:r>
          </a:p>
          <a:p>
            <a:r>
              <a:rPr lang="is-IS" dirty="0"/>
              <a:t>Hvernig er eftirlitið eftir það?</a:t>
            </a:r>
          </a:p>
          <a:p>
            <a:pPr lvl="1"/>
            <a:r>
              <a:rPr lang="is-IS" dirty="0"/>
              <a:t>Leikskólakennarar telja sig geta lesið úr hegðun og aðstæðum ungra barna hver þeirra eiga eftir að eiga við vanda að stríða á fullorðinsárum.</a:t>
            </a:r>
          </a:p>
          <a:p>
            <a:pPr lvl="1"/>
            <a:r>
              <a:rPr lang="is-IS" dirty="0"/>
              <a:t>Erum við að grípa börnin og hjálpa foreldrum nógu snemma til að fyrirbyggja vanda?</a:t>
            </a:r>
          </a:p>
          <a:p>
            <a:pPr lvl="1"/>
            <a:r>
              <a:rPr lang="is-IS" dirty="0"/>
              <a:t>Hvað mun aukinn fjölbreytileiki í samfélaginu gera kröfur um í þjónustu við börn og fjölskyldur?</a:t>
            </a:r>
          </a:p>
          <a:p>
            <a:pPr lvl="1"/>
            <a:r>
              <a:rPr lang="is-IS" dirty="0"/>
              <a:t>Eru kerfislægar hindranir fyrir því að við sinnum börnum og fjölskyldum með hliðsjón af þeirra þörfum?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1C921A-B10F-4089-B42C-9C0EC1E7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Hvað þarf að gera?</a:t>
            </a:r>
          </a:p>
        </p:txBody>
      </p:sp>
    </p:spTree>
    <p:extLst>
      <p:ext uri="{BB962C8B-B14F-4D97-AF65-F5344CB8AC3E}">
        <p14:creationId xmlns:p14="http://schemas.microsoft.com/office/powerpoint/2010/main" val="85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D15D86-5F36-4F75-9E17-BDDFBE11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Heildarfjöldi tilkynninga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F3FFAE-CAD7-4195-81BA-C03166FB2CC9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29890779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624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269478-2033-4C2F-BF3C-88AE1A59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Ástæður tilkynninga: Fjöldi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045CE31-2F3E-42BE-BC21-1A36493C2AA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3241434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4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99F3-4CE7-45DC-8F3D-D30DE412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Mesti samdrátturinn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88EA412-3362-4A1A-BD9A-2DEDFFD4CA62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99785185"/>
              </p:ext>
            </p:extLst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CFD1C03-B8C8-4B24-BBE7-8679120195D9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245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5653-3F6F-4A5E-BFD8-29AC60831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Ofbeldi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0F29A3-B34A-4851-95CA-1F4368B9C9A6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92070499"/>
              </p:ext>
            </p:extLst>
          </p:nvPr>
        </p:nvGraphicFramePr>
        <p:xfrm>
          <a:off x="323850" y="1584325"/>
          <a:ext cx="115030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CE7C8B-292F-4487-8852-83F9E9AB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Mesta aukningin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9F25AC4-EC03-4989-B30F-D8A8B157BE03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07220284"/>
              </p:ext>
            </p:extLst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71BEDC9-7140-40FD-B1AD-6DA4CBF1FC52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8130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262D22-1F80-4B1E-AA2E-129CE4221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Þróun í rannsóknum sem unnar eru meðal ungs fólks af Rannsóknum og greiningu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52F45D-2727-450D-BCED-245877069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664" y="4901732"/>
            <a:ext cx="1847850" cy="752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B25FE3-FBD8-4BAC-A58F-85F601A98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4952" y="5508531"/>
            <a:ext cx="16954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3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9F9F-EE41-42C9-86AB-7D204ACD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Andleg líðan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BB2F3EA-31DA-469A-9A55-12671D379955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323850" y="1584325"/>
          <a:ext cx="557212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CEDB88-AC92-4545-B0CC-145705A23E9E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256338" y="1584325"/>
          <a:ext cx="5570537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697AFEC-86FE-457A-B4E4-7B4231C65DA3}"/>
              </a:ext>
            </a:extLst>
          </p:cNvPr>
          <p:cNvSpPr txBox="1"/>
          <p:nvPr/>
        </p:nvSpPr>
        <p:spPr>
          <a:xfrm>
            <a:off x="8128747" y="726599"/>
            <a:ext cx="46190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s-IS" sz="1600" dirty="0">
                <a:latin typeface="+mj-lt"/>
                <a:ea typeface="Lato BOLD" panose="020F0502020204030203" pitchFamily="34" charset="0"/>
                <a:cs typeface="Lato BOLD" panose="020F0502020204030203" pitchFamily="34" charset="0"/>
              </a:rPr>
              <a:t>Ungt fólk 2016 Framhaldsskólar</a:t>
            </a:r>
          </a:p>
        </p:txBody>
      </p:sp>
    </p:spTree>
    <p:extLst>
      <p:ext uri="{BB962C8B-B14F-4D97-AF65-F5344CB8AC3E}">
        <p14:creationId xmlns:p14="http://schemas.microsoft.com/office/powerpoint/2010/main" val="361028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ectus Colours">
      <a:dk1>
        <a:srgbClr val="111111"/>
      </a:dk1>
      <a:lt1>
        <a:srgbClr val="F9F9F9"/>
      </a:lt1>
      <a:dk2>
        <a:srgbClr val="1E252E"/>
      </a:dk2>
      <a:lt2>
        <a:srgbClr val="E7E6E6"/>
      </a:lt2>
      <a:accent1>
        <a:srgbClr val="F15924"/>
      </a:accent1>
      <a:accent2>
        <a:srgbClr val="7FA3A7"/>
      </a:accent2>
      <a:accent3>
        <a:srgbClr val="CFB67C"/>
      </a:accent3>
      <a:accent4>
        <a:srgbClr val="AA4D2F"/>
      </a:accent4>
      <a:accent5>
        <a:srgbClr val="8CA377"/>
      </a:accent5>
      <a:accent6>
        <a:srgbClr val="E6A023"/>
      </a:accent6>
      <a:hlink>
        <a:srgbClr val="7C7C7C"/>
      </a:hlink>
      <a:folHlink>
        <a:srgbClr val="52525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>
        <a:spAutoFit/>
      </a:bodyPr>
      <a:lstStyle>
        <a:defPPr eaLnBrk="1" fontAlgn="auto" hangingPunct="1">
          <a:spcBef>
            <a:spcPts val="0"/>
          </a:spcBef>
          <a:spcAft>
            <a:spcPts val="0"/>
          </a:spcAft>
          <a:defRPr sz="2600" dirty="0">
            <a:latin typeface="+mj-lt"/>
            <a:ea typeface="Lato BOLD" panose="020F0502020204030203" pitchFamily="34" charset="0"/>
            <a:cs typeface="Lato BOLD" panose="020F050202020403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xpectusTemplate04 White" id="{DC411B72-2202-4E79-9695-1876F020D9D5}" vid="{396784DF-7EF7-4365-AFA2-1B7595CD7C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ExpectusTemplate04 White</Template>
  <TotalTime>1756</TotalTime>
  <Words>512</Words>
  <Application>Microsoft Office PowerPoint</Application>
  <PresentationFormat>Widescreen</PresentationFormat>
  <Paragraphs>103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Lato BOLD</vt:lpstr>
      <vt:lpstr>Wingdings</vt:lpstr>
      <vt:lpstr>Office Theme</vt:lpstr>
      <vt:lpstr>PowerPoint Presentation</vt:lpstr>
      <vt:lpstr>Þróun tilkynninga</vt:lpstr>
      <vt:lpstr>Heildarfjöldi tilkynninga</vt:lpstr>
      <vt:lpstr>Ástæður tilkynninga: Fjöldi</vt:lpstr>
      <vt:lpstr>Mesti samdrátturinn</vt:lpstr>
      <vt:lpstr>Ofbeldi</vt:lpstr>
      <vt:lpstr>Mesta aukningin</vt:lpstr>
      <vt:lpstr>Þróun í rannsóknum sem unnar eru meðal ungs fólks af Rannsóknum og greiningu</vt:lpstr>
      <vt:lpstr>Andleg líðan</vt:lpstr>
      <vt:lpstr>Sjálfskaðatilraunir</vt:lpstr>
      <vt:lpstr>Þróun vímuefnaneyslu unglinga í 10. bekk á Íslandi árin 1997 til 2017</vt:lpstr>
      <vt:lpstr>Þróun þunlyndis og kvíða hjá 9. og 10. bekkingum</vt:lpstr>
      <vt:lpstr>Tölvuleikja og netnotkun í 8. 9. og 10. bekk</vt:lpstr>
      <vt:lpstr>Hlutfall stráka í 9. og 10. bekk árin 2000 til 2016 sem hafa verið úti eftir kl. 10 að kvöldi þrisvar eða oftar síðastliðna 7 daga</vt:lpstr>
      <vt:lpstr>Ungt fólk utan skóla</vt:lpstr>
      <vt:lpstr>Hlutfall ungmenna sem hafa notað marijúana, einu sinni eða oftar um ævina</vt:lpstr>
      <vt:lpstr>Önnur tölfræði</vt:lpstr>
      <vt:lpstr>Fjölbreytileiki – ólík menning – hlutfall tilkynninga 2015</vt:lpstr>
      <vt:lpstr>Mesta aukningin og möguleg áhrif</vt:lpstr>
      <vt:lpstr>Á hverju eigum við von 2030  </vt:lpstr>
      <vt:lpstr>Hvað þarf að gera?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Reynir Ingi Árnason</dc:creator>
  <cp:lastModifiedBy>Ragnar Guðgeirsson</cp:lastModifiedBy>
  <cp:revision>56</cp:revision>
  <cp:lastPrinted>2017-05-11T07:29:08Z</cp:lastPrinted>
  <dcterms:created xsi:type="dcterms:W3CDTF">2018-03-06T11:05:22Z</dcterms:created>
  <dcterms:modified xsi:type="dcterms:W3CDTF">2018-05-04T13:10:32Z</dcterms:modified>
</cp:coreProperties>
</file>