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nni.hagstofa.local\UsrSet$\KolbeinnS\Desktop\lfsa_ewpev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nni.hagstofa.local\UsrSet$\KolbeinnS\Desktop\lfsi_emp_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nni.hagstofa.local\UsrSet$\KolbeinnS\Desktop\lfsi_dwl_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Hlutfall starfandi sem vinna stundum á kvöldin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3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[lfsa_ewpeve.xls]Data!$A$14:$A$48</c:f>
              <c:strCache>
                <c:ptCount val="35"/>
                <c:pt idx="0">
                  <c:v>Ítalía</c:v>
                </c:pt>
                <c:pt idx="1">
                  <c:v>Malta</c:v>
                </c:pt>
                <c:pt idx="2">
                  <c:v>Spánn</c:v>
                </c:pt>
                <c:pt idx="3">
                  <c:v>Kýpur</c:v>
                </c:pt>
                <c:pt idx="4">
                  <c:v>Svartfjallaland</c:v>
                </c:pt>
                <c:pt idx="5">
                  <c:v>Svíþjóð</c:v>
                </c:pt>
                <c:pt idx="6">
                  <c:v>Litháen</c:v>
                </c:pt>
                <c:pt idx="7">
                  <c:v>Slóvakía</c:v>
                </c:pt>
                <c:pt idx="8">
                  <c:v>Þýskaland</c:v>
                </c:pt>
                <c:pt idx="9">
                  <c:v>Portúgal</c:v>
                </c:pt>
                <c:pt idx="10">
                  <c:v>Makedónía</c:v>
                </c:pt>
                <c:pt idx="11">
                  <c:v>Rúmenía</c:v>
                </c:pt>
                <c:pt idx="12">
                  <c:v>Búlgaría</c:v>
                </c:pt>
                <c:pt idx="13">
                  <c:v>Eistland</c:v>
                </c:pt>
                <c:pt idx="14">
                  <c:v>ESB</c:v>
                </c:pt>
                <c:pt idx="15">
                  <c:v>Tékkland</c:v>
                </c:pt>
                <c:pt idx="16">
                  <c:v>Ungverjaland</c:v>
                </c:pt>
                <c:pt idx="17">
                  <c:v>Holland</c:v>
                </c:pt>
                <c:pt idx="18">
                  <c:v>Austurríki</c:v>
                </c:pt>
                <c:pt idx="19">
                  <c:v>Grikkland</c:v>
                </c:pt>
                <c:pt idx="20">
                  <c:v>Lettland</c:v>
                </c:pt>
                <c:pt idx="21">
                  <c:v>Frakkland</c:v>
                </c:pt>
                <c:pt idx="22">
                  <c:v>Slóvenía</c:v>
                </c:pt>
                <c:pt idx="23">
                  <c:v>Noregur</c:v>
                </c:pt>
                <c:pt idx="24">
                  <c:v>Belgía</c:v>
                </c:pt>
                <c:pt idx="25">
                  <c:v>Sviss</c:v>
                </c:pt>
                <c:pt idx="26">
                  <c:v>Tyrkland</c:v>
                </c:pt>
                <c:pt idx="27">
                  <c:v>Lúxemborg</c:v>
                </c:pt>
                <c:pt idx="28">
                  <c:v>Finnland</c:v>
                </c:pt>
                <c:pt idx="29">
                  <c:v>Bretland</c:v>
                </c:pt>
                <c:pt idx="30">
                  <c:v>Írland</c:v>
                </c:pt>
                <c:pt idx="31">
                  <c:v>Danmörk</c:v>
                </c:pt>
                <c:pt idx="32">
                  <c:v>Pólland</c:v>
                </c:pt>
                <c:pt idx="33">
                  <c:v>Króatía</c:v>
                </c:pt>
                <c:pt idx="34">
                  <c:v>Ísland</c:v>
                </c:pt>
              </c:strCache>
            </c:strRef>
          </c:cat>
          <c:val>
            <c:numRef>
              <c:f>[lfsa_ewpeve.xls]Data!$B$14:$B$48</c:f>
              <c:numCache>
                <c:formatCode>#.##00</c:formatCode>
                <c:ptCount val="35"/>
                <c:pt idx="0">
                  <c:v>4.8</c:v>
                </c:pt>
                <c:pt idx="1">
                  <c:v>11</c:v>
                </c:pt>
                <c:pt idx="2">
                  <c:v>13.1</c:v>
                </c:pt>
                <c:pt idx="3">
                  <c:v>13.7</c:v>
                </c:pt>
                <c:pt idx="4">
                  <c:v>14</c:v>
                </c:pt>
                <c:pt idx="5">
                  <c:v>14.5</c:v>
                </c:pt>
                <c:pt idx="6">
                  <c:v>14.7</c:v>
                </c:pt>
                <c:pt idx="7">
                  <c:v>15.2</c:v>
                </c:pt>
                <c:pt idx="8">
                  <c:v>15.6</c:v>
                </c:pt>
                <c:pt idx="9">
                  <c:v>15.7</c:v>
                </c:pt>
                <c:pt idx="10">
                  <c:v>16.3</c:v>
                </c:pt>
                <c:pt idx="11">
                  <c:v>17.100000000000001</c:v>
                </c:pt>
                <c:pt idx="12">
                  <c:v>17.3</c:v>
                </c:pt>
                <c:pt idx="13">
                  <c:v>17.8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19.7</c:v>
                </c:pt>
                <c:pt idx="17">
                  <c:v>19.899999999999999</c:v>
                </c:pt>
                <c:pt idx="18">
                  <c:v>20</c:v>
                </c:pt>
                <c:pt idx="19">
                  <c:v>20.5</c:v>
                </c:pt>
                <c:pt idx="20">
                  <c:v>22</c:v>
                </c:pt>
                <c:pt idx="21">
                  <c:v>22.1</c:v>
                </c:pt>
                <c:pt idx="22">
                  <c:v>22.1</c:v>
                </c:pt>
                <c:pt idx="23">
                  <c:v>23.7</c:v>
                </c:pt>
                <c:pt idx="24">
                  <c:v>23.9</c:v>
                </c:pt>
                <c:pt idx="25">
                  <c:v>24.2</c:v>
                </c:pt>
                <c:pt idx="26">
                  <c:v>24.3</c:v>
                </c:pt>
                <c:pt idx="27">
                  <c:v>24.4</c:v>
                </c:pt>
                <c:pt idx="28">
                  <c:v>25.5</c:v>
                </c:pt>
                <c:pt idx="29">
                  <c:v>26.6</c:v>
                </c:pt>
                <c:pt idx="30">
                  <c:v>27.4</c:v>
                </c:pt>
                <c:pt idx="31">
                  <c:v>27.7</c:v>
                </c:pt>
                <c:pt idx="32">
                  <c:v>35.6</c:v>
                </c:pt>
                <c:pt idx="33">
                  <c:v>38.1</c:v>
                </c:pt>
                <c:pt idx="34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6666752"/>
        <c:axId val="96668288"/>
      </c:barChart>
      <c:catAx>
        <c:axId val="96666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96668288"/>
        <c:crosses val="autoZero"/>
        <c:auto val="1"/>
        <c:lblAlgn val="ctr"/>
        <c:lblOffset val="100"/>
        <c:noMultiLvlLbl val="0"/>
      </c:catAx>
      <c:valAx>
        <c:axId val="96668288"/>
        <c:scaling>
          <c:orientation val="minMax"/>
        </c:scaling>
        <c:delete val="0"/>
        <c:axPos val="b"/>
        <c:majorGridlines/>
        <c:numFmt formatCode="#.##00" sourceLinked="1"/>
        <c:majorTickMark val="out"/>
        <c:minorTickMark val="none"/>
        <c:tickLblPos val="nextTo"/>
        <c:crossAx val="96666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Hlutfall starfandi sem óttast atvinnumissi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Sheet1!$A$4:$A$29</c:f>
              <c:strCache>
                <c:ptCount val="26"/>
                <c:pt idx="0">
                  <c:v>Finnland</c:v>
                </c:pt>
                <c:pt idx="1">
                  <c:v>Ísland</c:v>
                </c:pt>
                <c:pt idx="2">
                  <c:v>Svíþjóð</c:v>
                </c:pt>
                <c:pt idx="3">
                  <c:v>Austurríki</c:v>
                </c:pt>
                <c:pt idx="4">
                  <c:v>Bandaríkin</c:v>
                </c:pt>
                <c:pt idx="5">
                  <c:v>Þýskaland</c:v>
                </c:pt>
                <c:pt idx="6">
                  <c:v>Noregur</c:v>
                </c:pt>
                <c:pt idx="7">
                  <c:v>Danmörk</c:v>
                </c:pt>
                <c:pt idx="8">
                  <c:v>Sviss</c:v>
                </c:pt>
                <c:pt idx="9">
                  <c:v>Ungverjaland</c:v>
                </c:pt>
                <c:pt idx="10">
                  <c:v>Belgía</c:v>
                </c:pt>
                <c:pt idx="11">
                  <c:v>Nýja Sjáland</c:v>
                </c:pt>
                <c:pt idx="12">
                  <c:v>Bretland</c:v>
                </c:pt>
                <c:pt idx="13">
                  <c:v>Japan</c:v>
                </c:pt>
                <c:pt idx="14">
                  <c:v>Ísrael</c:v>
                </c:pt>
                <c:pt idx="15">
                  <c:v>Ástralía</c:v>
                </c:pt>
                <c:pt idx="16">
                  <c:v>Pólland</c:v>
                </c:pt>
                <c:pt idx="17">
                  <c:v>Frakkland</c:v>
                </c:pt>
                <c:pt idx="18">
                  <c:v>Slóvakía</c:v>
                </c:pt>
                <c:pt idx="19">
                  <c:v>Slóvenía</c:v>
                </c:pt>
                <c:pt idx="20">
                  <c:v>Eistland</c:v>
                </c:pt>
                <c:pt idx="21">
                  <c:v>Króatía</c:v>
                </c:pt>
                <c:pt idx="22">
                  <c:v>Tékkland</c:v>
                </c:pt>
                <c:pt idx="23">
                  <c:v>Litháen</c:v>
                </c:pt>
                <c:pt idx="24">
                  <c:v>Lettland</c:v>
                </c:pt>
                <c:pt idx="25">
                  <c:v>Spain</c:v>
                </c:pt>
              </c:strCache>
            </c:strRef>
          </c:cat>
          <c:val>
            <c:numRef>
              <c:f>Sheet1!$G$4:$G$29</c:f>
              <c:numCache>
                <c:formatCode>#,#00%</c:formatCode>
                <c:ptCount val="26"/>
                <c:pt idx="0">
                  <c:v>0.1121076</c:v>
                </c:pt>
                <c:pt idx="1">
                  <c:v>0.13057050000000001</c:v>
                </c:pt>
                <c:pt idx="2">
                  <c:v>0.1411126</c:v>
                </c:pt>
                <c:pt idx="3">
                  <c:v>0.15922439999999999</c:v>
                </c:pt>
                <c:pt idx="4">
                  <c:v>0.15990589999999999</c:v>
                </c:pt>
                <c:pt idx="5">
                  <c:v>0.16878890000000002</c:v>
                </c:pt>
                <c:pt idx="6">
                  <c:v>0.17196899999999998</c:v>
                </c:pt>
                <c:pt idx="7">
                  <c:v>0.17329539999999999</c:v>
                </c:pt>
                <c:pt idx="8">
                  <c:v>0.1875</c:v>
                </c:pt>
                <c:pt idx="9">
                  <c:v>0.19902150000000002</c:v>
                </c:pt>
                <c:pt idx="10">
                  <c:v>0.21124730000000003</c:v>
                </c:pt>
                <c:pt idx="11">
                  <c:v>0.21522449999999999</c:v>
                </c:pt>
                <c:pt idx="12">
                  <c:v>0.256633</c:v>
                </c:pt>
                <c:pt idx="13">
                  <c:v>0.2569089</c:v>
                </c:pt>
                <c:pt idx="14">
                  <c:v>0.2592122</c:v>
                </c:pt>
                <c:pt idx="15">
                  <c:v>0.27471960000000001</c:v>
                </c:pt>
                <c:pt idx="16">
                  <c:v>0.3059307</c:v>
                </c:pt>
                <c:pt idx="17">
                  <c:v>0.31445499999999998</c:v>
                </c:pt>
                <c:pt idx="18">
                  <c:v>0.3187372</c:v>
                </c:pt>
                <c:pt idx="19">
                  <c:v>0.3613963</c:v>
                </c:pt>
                <c:pt idx="20">
                  <c:v>0.370168</c:v>
                </c:pt>
                <c:pt idx="21">
                  <c:v>0.38794729999999999</c:v>
                </c:pt>
                <c:pt idx="22">
                  <c:v>0.49480669999999999</c:v>
                </c:pt>
                <c:pt idx="23">
                  <c:v>0.51457979999999992</c:v>
                </c:pt>
                <c:pt idx="24">
                  <c:v>0.53724470000000002</c:v>
                </c:pt>
                <c:pt idx="25">
                  <c:v>0.67456130000000003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6713728"/>
        <c:axId val="96715520"/>
      </c:barChart>
      <c:catAx>
        <c:axId val="96713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96715520"/>
        <c:crosses val="autoZero"/>
        <c:auto val="1"/>
        <c:lblAlgn val="ctr"/>
        <c:lblOffset val="100"/>
        <c:noMultiLvlLbl val="0"/>
      </c:catAx>
      <c:valAx>
        <c:axId val="96715520"/>
        <c:scaling>
          <c:orientation val="minMax"/>
          <c:max val="1"/>
        </c:scaling>
        <c:delete val="0"/>
        <c:axPos val="b"/>
        <c:majorGridlines/>
        <c:numFmt formatCode="#,#00%" sourceLinked="1"/>
        <c:majorTickMark val="out"/>
        <c:minorTickMark val="none"/>
        <c:tickLblPos val="nextTo"/>
        <c:crossAx val="96713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Starfandi</a:t>
            </a:r>
            <a:r>
              <a:rPr lang="en-GB" baseline="0"/>
              <a:t> 20-64 ára, hlutfall af þýði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[lfsi_emp_a.xls]Data!$B$12</c:f>
              <c:strCache>
                <c:ptCount val="1"/>
                <c:pt idx="0">
                  <c:v>B1</c:v>
                </c:pt>
              </c:strCache>
            </c:strRef>
          </c:tx>
          <c:spPr>
            <a:noFill/>
          </c:spPr>
          <c:invertIfNegative val="0"/>
          <c:cat>
            <c:strRef>
              <c:f>[lfsi_emp_a.xls]Data!$A$13:$A$47</c:f>
              <c:strCache>
                <c:ptCount val="35"/>
                <c:pt idx="0">
                  <c:v>Svartfjallaland</c:v>
                </c:pt>
                <c:pt idx="1">
                  <c:v>Makedónía</c:v>
                </c:pt>
                <c:pt idx="2">
                  <c:v>Grikkland</c:v>
                </c:pt>
                <c:pt idx="3">
                  <c:v>Króatía</c:v>
                </c:pt>
                <c:pt idx="4">
                  <c:v>Spánn</c:v>
                </c:pt>
                <c:pt idx="5">
                  <c:v>Ítalía</c:v>
                </c:pt>
                <c:pt idx="6">
                  <c:v>Belgía</c:v>
                </c:pt>
                <c:pt idx="7">
                  <c:v>Frakkland</c:v>
                </c:pt>
                <c:pt idx="8">
                  <c:v>Búlgaría</c:v>
                </c:pt>
                <c:pt idx="9">
                  <c:v>Lúxemborg</c:v>
                </c:pt>
                <c:pt idx="10">
                  <c:v>Kýpir</c:v>
                </c:pt>
                <c:pt idx="11">
                  <c:v>Finnland</c:v>
                </c:pt>
                <c:pt idx="12">
                  <c:v>Tyrkland</c:v>
                </c:pt>
                <c:pt idx="13">
                  <c:v>Litháen</c:v>
                </c:pt>
                <c:pt idx="14">
                  <c:v>Slóvenía</c:v>
                </c:pt>
                <c:pt idx="15">
                  <c:v>Lettland</c:v>
                </c:pt>
                <c:pt idx="16">
                  <c:v>Portúgal</c:v>
                </c:pt>
                <c:pt idx="17">
                  <c:v>Rúmenía</c:v>
                </c:pt>
                <c:pt idx="18">
                  <c:v>Slóvakía</c:v>
                </c:pt>
                <c:pt idx="19">
                  <c:v>ESB</c:v>
                </c:pt>
                <c:pt idx="20">
                  <c:v>Pólland</c:v>
                </c:pt>
                <c:pt idx="21">
                  <c:v>Írland</c:v>
                </c:pt>
                <c:pt idx="22">
                  <c:v>Austurríki</c:v>
                </c:pt>
                <c:pt idx="23">
                  <c:v>Danmörk</c:v>
                </c:pt>
                <c:pt idx="24">
                  <c:v>Noregur</c:v>
                </c:pt>
                <c:pt idx="25">
                  <c:v>Ungverjaland</c:v>
                </c:pt>
                <c:pt idx="26">
                  <c:v>Eistland</c:v>
                </c:pt>
                <c:pt idx="27">
                  <c:v>Þýskaland</c:v>
                </c:pt>
                <c:pt idx="28">
                  <c:v>Holland</c:v>
                </c:pt>
                <c:pt idx="29">
                  <c:v>Malta</c:v>
                </c:pt>
                <c:pt idx="30">
                  <c:v>Bretland</c:v>
                </c:pt>
                <c:pt idx="31">
                  <c:v>Svíþjóð</c:v>
                </c:pt>
                <c:pt idx="32">
                  <c:v>Tékkland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[lfsi_emp_a.xls]Data!$B$13:$B$47</c:f>
              <c:numCache>
                <c:formatCode>#.##00</c:formatCode>
                <c:ptCount val="35"/>
                <c:pt idx="0">
                  <c:v>34.799999999999997</c:v>
                </c:pt>
                <c:pt idx="1">
                  <c:v>34.400000000000006</c:v>
                </c:pt>
                <c:pt idx="2">
                  <c:v>32.299999999999997</c:v>
                </c:pt>
                <c:pt idx="3">
                  <c:v>31.099999999999994</c:v>
                </c:pt>
                <c:pt idx="4">
                  <c:v>28.5</c:v>
                </c:pt>
                <c:pt idx="5">
                  <c:v>27.700000000000003</c:v>
                </c:pt>
                <c:pt idx="6">
                  <c:v>26.599999999999994</c:v>
                </c:pt>
                <c:pt idx="7">
                  <c:v>25.400000000000006</c:v>
                </c:pt>
                <c:pt idx="8">
                  <c:v>24.700000000000003</c:v>
                </c:pt>
                <c:pt idx="9">
                  <c:v>24.599999999999994</c:v>
                </c:pt>
                <c:pt idx="10">
                  <c:v>24.299999999999997</c:v>
                </c:pt>
                <c:pt idx="11">
                  <c:v>24.099999999999994</c:v>
                </c:pt>
                <c:pt idx="12">
                  <c:v>23.900000000000006</c:v>
                </c:pt>
                <c:pt idx="13">
                  <c:v>23.5</c:v>
                </c:pt>
                <c:pt idx="14">
                  <c:v>23.099999999999994</c:v>
                </c:pt>
                <c:pt idx="15">
                  <c:v>23</c:v>
                </c:pt>
                <c:pt idx="16">
                  <c:v>22.700000000000003</c:v>
                </c:pt>
                <c:pt idx="17">
                  <c:v>22.700000000000003</c:v>
                </c:pt>
                <c:pt idx="18">
                  <c:v>22.5</c:v>
                </c:pt>
                <c:pt idx="19">
                  <c:v>22</c:v>
                </c:pt>
                <c:pt idx="20">
                  <c:v>21.799999999999997</c:v>
                </c:pt>
                <c:pt idx="21">
                  <c:v>20.900000000000006</c:v>
                </c:pt>
                <c:pt idx="22">
                  <c:v>20.599999999999994</c:v>
                </c:pt>
                <c:pt idx="23">
                  <c:v>19.799999999999997</c:v>
                </c:pt>
                <c:pt idx="24">
                  <c:v>19.799999999999997</c:v>
                </c:pt>
                <c:pt idx="25">
                  <c:v>19</c:v>
                </c:pt>
                <c:pt idx="26">
                  <c:v>17.599999999999994</c:v>
                </c:pt>
                <c:pt idx="27">
                  <c:v>16.900000000000006</c:v>
                </c:pt>
                <c:pt idx="28">
                  <c:v>16.700000000000003</c:v>
                </c:pt>
                <c:pt idx="29">
                  <c:v>16.599999999999994</c:v>
                </c:pt>
                <c:pt idx="30">
                  <c:v>16.599999999999994</c:v>
                </c:pt>
                <c:pt idx="31">
                  <c:v>16.200000000000003</c:v>
                </c:pt>
                <c:pt idx="32">
                  <c:v>13.700000000000003</c:v>
                </c:pt>
                <c:pt idx="33">
                  <c:v>13.200000000000003</c:v>
                </c:pt>
                <c:pt idx="34">
                  <c:v>9.5</c:v>
                </c:pt>
              </c:numCache>
            </c:numRef>
          </c:val>
        </c:ser>
        <c:ser>
          <c:idx val="1"/>
          <c:order val="1"/>
          <c:tx>
            <c:strRef>
              <c:f>[lfsi_emp_a.xls]Data!$C$12</c:f>
              <c:strCache>
                <c:ptCount val="1"/>
                <c:pt idx="0">
                  <c:v>Karlar</c:v>
                </c:pt>
              </c:strCache>
            </c:strRef>
          </c:tx>
          <c:invertIfNegative val="0"/>
          <c:dLbls>
            <c:numFmt formatCode="#,##0.0" sourceLinked="0"/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[lfsi_emp_a.xls]Data!$A$13:$A$47</c:f>
              <c:strCache>
                <c:ptCount val="35"/>
                <c:pt idx="0">
                  <c:v>Svartfjallaland</c:v>
                </c:pt>
                <c:pt idx="1">
                  <c:v>Makedónía</c:v>
                </c:pt>
                <c:pt idx="2">
                  <c:v>Grikkland</c:v>
                </c:pt>
                <c:pt idx="3">
                  <c:v>Króatía</c:v>
                </c:pt>
                <c:pt idx="4">
                  <c:v>Spánn</c:v>
                </c:pt>
                <c:pt idx="5">
                  <c:v>Ítalía</c:v>
                </c:pt>
                <c:pt idx="6">
                  <c:v>Belgía</c:v>
                </c:pt>
                <c:pt idx="7">
                  <c:v>Frakkland</c:v>
                </c:pt>
                <c:pt idx="8">
                  <c:v>Búlgaría</c:v>
                </c:pt>
                <c:pt idx="9">
                  <c:v>Lúxemborg</c:v>
                </c:pt>
                <c:pt idx="10">
                  <c:v>Kýpir</c:v>
                </c:pt>
                <c:pt idx="11">
                  <c:v>Finnland</c:v>
                </c:pt>
                <c:pt idx="12">
                  <c:v>Tyrkland</c:v>
                </c:pt>
                <c:pt idx="13">
                  <c:v>Litháen</c:v>
                </c:pt>
                <c:pt idx="14">
                  <c:v>Slóvenía</c:v>
                </c:pt>
                <c:pt idx="15">
                  <c:v>Lettland</c:v>
                </c:pt>
                <c:pt idx="16">
                  <c:v>Portúgal</c:v>
                </c:pt>
                <c:pt idx="17">
                  <c:v>Rúmenía</c:v>
                </c:pt>
                <c:pt idx="18">
                  <c:v>Slóvakía</c:v>
                </c:pt>
                <c:pt idx="19">
                  <c:v>ESB</c:v>
                </c:pt>
                <c:pt idx="20">
                  <c:v>Pólland</c:v>
                </c:pt>
                <c:pt idx="21">
                  <c:v>Írland</c:v>
                </c:pt>
                <c:pt idx="22">
                  <c:v>Austurríki</c:v>
                </c:pt>
                <c:pt idx="23">
                  <c:v>Danmörk</c:v>
                </c:pt>
                <c:pt idx="24">
                  <c:v>Noregur</c:v>
                </c:pt>
                <c:pt idx="25">
                  <c:v>Ungverjaland</c:v>
                </c:pt>
                <c:pt idx="26">
                  <c:v>Eistland</c:v>
                </c:pt>
                <c:pt idx="27">
                  <c:v>Þýskaland</c:v>
                </c:pt>
                <c:pt idx="28">
                  <c:v>Holland</c:v>
                </c:pt>
                <c:pt idx="29">
                  <c:v>Malta</c:v>
                </c:pt>
                <c:pt idx="30">
                  <c:v>Bretland</c:v>
                </c:pt>
                <c:pt idx="31">
                  <c:v>Svíþjóð</c:v>
                </c:pt>
                <c:pt idx="32">
                  <c:v>Tékkland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[lfsi_emp_a.xls]Data!$C$13:$C$47</c:f>
              <c:numCache>
                <c:formatCode>#.##00</c:formatCode>
                <c:ptCount val="35"/>
                <c:pt idx="0">
                  <c:v>65.2</c:v>
                </c:pt>
                <c:pt idx="1">
                  <c:v>65.599999999999994</c:v>
                </c:pt>
                <c:pt idx="2">
                  <c:v>67.7</c:v>
                </c:pt>
                <c:pt idx="3">
                  <c:v>68.900000000000006</c:v>
                </c:pt>
                <c:pt idx="4">
                  <c:v>71.5</c:v>
                </c:pt>
                <c:pt idx="5">
                  <c:v>72.3</c:v>
                </c:pt>
                <c:pt idx="6">
                  <c:v>73.400000000000006</c:v>
                </c:pt>
                <c:pt idx="7">
                  <c:v>74.599999999999994</c:v>
                </c:pt>
                <c:pt idx="8">
                  <c:v>75.3</c:v>
                </c:pt>
                <c:pt idx="9">
                  <c:v>75.400000000000006</c:v>
                </c:pt>
                <c:pt idx="10">
                  <c:v>75.7</c:v>
                </c:pt>
                <c:pt idx="11">
                  <c:v>75.900000000000006</c:v>
                </c:pt>
                <c:pt idx="12">
                  <c:v>76.099999999999994</c:v>
                </c:pt>
                <c:pt idx="13">
                  <c:v>76.5</c:v>
                </c:pt>
                <c:pt idx="14">
                  <c:v>76.900000000000006</c:v>
                </c:pt>
                <c:pt idx="15">
                  <c:v>77</c:v>
                </c:pt>
                <c:pt idx="16">
                  <c:v>77.3</c:v>
                </c:pt>
                <c:pt idx="17">
                  <c:v>77.3</c:v>
                </c:pt>
                <c:pt idx="18">
                  <c:v>77.5</c:v>
                </c:pt>
                <c:pt idx="19">
                  <c:v>78</c:v>
                </c:pt>
                <c:pt idx="20">
                  <c:v>78.2</c:v>
                </c:pt>
                <c:pt idx="21">
                  <c:v>79.099999999999994</c:v>
                </c:pt>
                <c:pt idx="22">
                  <c:v>79.400000000000006</c:v>
                </c:pt>
                <c:pt idx="23">
                  <c:v>80.2</c:v>
                </c:pt>
                <c:pt idx="24">
                  <c:v>80.2</c:v>
                </c:pt>
                <c:pt idx="25">
                  <c:v>81</c:v>
                </c:pt>
                <c:pt idx="26">
                  <c:v>82.4</c:v>
                </c:pt>
                <c:pt idx="27">
                  <c:v>83.1</c:v>
                </c:pt>
                <c:pt idx="28">
                  <c:v>83.3</c:v>
                </c:pt>
                <c:pt idx="29">
                  <c:v>83.4</c:v>
                </c:pt>
                <c:pt idx="30">
                  <c:v>83.4</c:v>
                </c:pt>
                <c:pt idx="31">
                  <c:v>83.8</c:v>
                </c:pt>
                <c:pt idx="32">
                  <c:v>86.3</c:v>
                </c:pt>
                <c:pt idx="33">
                  <c:v>86.8</c:v>
                </c:pt>
                <c:pt idx="34">
                  <c:v>90.5</c:v>
                </c:pt>
              </c:numCache>
            </c:numRef>
          </c:val>
        </c:ser>
        <c:ser>
          <c:idx val="2"/>
          <c:order val="2"/>
          <c:tx>
            <c:strRef>
              <c:f>[lfsi_emp_a.xls]Data!$D$12</c:f>
              <c:strCache>
                <c:ptCount val="1"/>
                <c:pt idx="0">
                  <c:v>Mið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1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2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3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4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5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6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7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1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2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3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4"/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[lfsi_emp_a.xls]Data!$A$13:$A$47</c:f>
              <c:strCache>
                <c:ptCount val="35"/>
                <c:pt idx="0">
                  <c:v>Svartfjallaland</c:v>
                </c:pt>
                <c:pt idx="1">
                  <c:v>Makedónía</c:v>
                </c:pt>
                <c:pt idx="2">
                  <c:v>Grikkland</c:v>
                </c:pt>
                <c:pt idx="3">
                  <c:v>Króatía</c:v>
                </c:pt>
                <c:pt idx="4">
                  <c:v>Spánn</c:v>
                </c:pt>
                <c:pt idx="5">
                  <c:v>Ítalía</c:v>
                </c:pt>
                <c:pt idx="6">
                  <c:v>Belgía</c:v>
                </c:pt>
                <c:pt idx="7">
                  <c:v>Frakkland</c:v>
                </c:pt>
                <c:pt idx="8">
                  <c:v>Búlgaría</c:v>
                </c:pt>
                <c:pt idx="9">
                  <c:v>Lúxemborg</c:v>
                </c:pt>
                <c:pt idx="10">
                  <c:v>Kýpir</c:v>
                </c:pt>
                <c:pt idx="11">
                  <c:v>Finnland</c:v>
                </c:pt>
                <c:pt idx="12">
                  <c:v>Tyrkland</c:v>
                </c:pt>
                <c:pt idx="13">
                  <c:v>Litháen</c:v>
                </c:pt>
                <c:pt idx="14">
                  <c:v>Slóvenía</c:v>
                </c:pt>
                <c:pt idx="15">
                  <c:v>Lettland</c:v>
                </c:pt>
                <c:pt idx="16">
                  <c:v>Portúgal</c:v>
                </c:pt>
                <c:pt idx="17">
                  <c:v>Rúmenía</c:v>
                </c:pt>
                <c:pt idx="18">
                  <c:v>Slóvakía</c:v>
                </c:pt>
                <c:pt idx="19">
                  <c:v>ESB</c:v>
                </c:pt>
                <c:pt idx="20">
                  <c:v>Pólland</c:v>
                </c:pt>
                <c:pt idx="21">
                  <c:v>Írland</c:v>
                </c:pt>
                <c:pt idx="22">
                  <c:v>Austurríki</c:v>
                </c:pt>
                <c:pt idx="23">
                  <c:v>Danmörk</c:v>
                </c:pt>
                <c:pt idx="24">
                  <c:v>Noregur</c:v>
                </c:pt>
                <c:pt idx="25">
                  <c:v>Ungverjaland</c:v>
                </c:pt>
                <c:pt idx="26">
                  <c:v>Eistland</c:v>
                </c:pt>
                <c:pt idx="27">
                  <c:v>Þýskaland</c:v>
                </c:pt>
                <c:pt idx="28">
                  <c:v>Holland</c:v>
                </c:pt>
                <c:pt idx="29">
                  <c:v>Malta</c:v>
                </c:pt>
                <c:pt idx="30">
                  <c:v>Bretland</c:v>
                </c:pt>
                <c:pt idx="31">
                  <c:v>Svíþjóð</c:v>
                </c:pt>
                <c:pt idx="32">
                  <c:v>Tékkland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[lfsi_emp_a.xls]Data!$D$13:$D$47</c:f>
              <c:numCache>
                <c:formatCode>#.##00</c:formatCode>
                <c:ptCount val="35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35</c:v>
                </c:pt>
              </c:numCache>
            </c:numRef>
          </c:val>
        </c:ser>
        <c:ser>
          <c:idx val="3"/>
          <c:order val="3"/>
          <c:tx>
            <c:strRef>
              <c:f>[lfsi_emp_a.xls]Data!$E$12</c:f>
              <c:strCache>
                <c:ptCount val="1"/>
                <c:pt idx="0">
                  <c:v>Konur</c:v>
                </c:pt>
              </c:strCache>
            </c:strRef>
          </c:tx>
          <c:invertIfNegative val="0"/>
          <c:dLbls>
            <c:numFmt formatCode="#,##0.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[lfsi_emp_a.xls]Data!$A$13:$A$47</c:f>
              <c:strCache>
                <c:ptCount val="35"/>
                <c:pt idx="0">
                  <c:v>Svartfjallaland</c:v>
                </c:pt>
                <c:pt idx="1">
                  <c:v>Makedónía</c:v>
                </c:pt>
                <c:pt idx="2">
                  <c:v>Grikkland</c:v>
                </c:pt>
                <c:pt idx="3">
                  <c:v>Króatía</c:v>
                </c:pt>
                <c:pt idx="4">
                  <c:v>Spánn</c:v>
                </c:pt>
                <c:pt idx="5">
                  <c:v>Ítalía</c:v>
                </c:pt>
                <c:pt idx="6">
                  <c:v>Belgía</c:v>
                </c:pt>
                <c:pt idx="7">
                  <c:v>Frakkland</c:v>
                </c:pt>
                <c:pt idx="8">
                  <c:v>Búlgaría</c:v>
                </c:pt>
                <c:pt idx="9">
                  <c:v>Lúxemborg</c:v>
                </c:pt>
                <c:pt idx="10">
                  <c:v>Kýpir</c:v>
                </c:pt>
                <c:pt idx="11">
                  <c:v>Finnland</c:v>
                </c:pt>
                <c:pt idx="12">
                  <c:v>Tyrkland</c:v>
                </c:pt>
                <c:pt idx="13">
                  <c:v>Litháen</c:v>
                </c:pt>
                <c:pt idx="14">
                  <c:v>Slóvenía</c:v>
                </c:pt>
                <c:pt idx="15">
                  <c:v>Lettland</c:v>
                </c:pt>
                <c:pt idx="16">
                  <c:v>Portúgal</c:v>
                </c:pt>
                <c:pt idx="17">
                  <c:v>Rúmenía</c:v>
                </c:pt>
                <c:pt idx="18">
                  <c:v>Slóvakía</c:v>
                </c:pt>
                <c:pt idx="19">
                  <c:v>ESB</c:v>
                </c:pt>
                <c:pt idx="20">
                  <c:v>Pólland</c:v>
                </c:pt>
                <c:pt idx="21">
                  <c:v>Írland</c:v>
                </c:pt>
                <c:pt idx="22">
                  <c:v>Austurríki</c:v>
                </c:pt>
                <c:pt idx="23">
                  <c:v>Danmörk</c:v>
                </c:pt>
                <c:pt idx="24">
                  <c:v>Noregur</c:v>
                </c:pt>
                <c:pt idx="25">
                  <c:v>Ungverjaland</c:v>
                </c:pt>
                <c:pt idx="26">
                  <c:v>Eistland</c:v>
                </c:pt>
                <c:pt idx="27">
                  <c:v>Þýskaland</c:v>
                </c:pt>
                <c:pt idx="28">
                  <c:v>Holland</c:v>
                </c:pt>
                <c:pt idx="29">
                  <c:v>Malta</c:v>
                </c:pt>
                <c:pt idx="30">
                  <c:v>Bretland</c:v>
                </c:pt>
                <c:pt idx="31">
                  <c:v>Svíþjóð</c:v>
                </c:pt>
                <c:pt idx="32">
                  <c:v>Tékkland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[lfsi_emp_a.xls]Data!$E$13:$E$47</c:f>
              <c:numCache>
                <c:formatCode>#.##00</c:formatCode>
                <c:ptCount val="35"/>
                <c:pt idx="0">
                  <c:v>51.4</c:v>
                </c:pt>
                <c:pt idx="1">
                  <c:v>43.7</c:v>
                </c:pt>
                <c:pt idx="2">
                  <c:v>48</c:v>
                </c:pt>
                <c:pt idx="3">
                  <c:v>58.3</c:v>
                </c:pt>
                <c:pt idx="4">
                  <c:v>59.6</c:v>
                </c:pt>
                <c:pt idx="5">
                  <c:v>52.5</c:v>
                </c:pt>
                <c:pt idx="6">
                  <c:v>63.6</c:v>
                </c:pt>
                <c:pt idx="7">
                  <c:v>66.7</c:v>
                </c:pt>
                <c:pt idx="8">
                  <c:v>67.3</c:v>
                </c:pt>
                <c:pt idx="9">
                  <c:v>67.5</c:v>
                </c:pt>
                <c:pt idx="10">
                  <c:v>66.2</c:v>
                </c:pt>
                <c:pt idx="11">
                  <c:v>72.400000000000006</c:v>
                </c:pt>
                <c:pt idx="12">
                  <c:v>34.5</c:v>
                </c:pt>
                <c:pt idx="13">
                  <c:v>75.5</c:v>
                </c:pt>
                <c:pt idx="14">
                  <c:v>69.7</c:v>
                </c:pt>
                <c:pt idx="15">
                  <c:v>72.7</c:v>
                </c:pt>
                <c:pt idx="16">
                  <c:v>69.8</c:v>
                </c:pt>
                <c:pt idx="17">
                  <c:v>60.2</c:v>
                </c:pt>
                <c:pt idx="18">
                  <c:v>64.7</c:v>
                </c:pt>
                <c:pt idx="19">
                  <c:v>66.5</c:v>
                </c:pt>
                <c:pt idx="20">
                  <c:v>63.6</c:v>
                </c:pt>
                <c:pt idx="21">
                  <c:v>67</c:v>
                </c:pt>
                <c:pt idx="22">
                  <c:v>71.400000000000006</c:v>
                </c:pt>
                <c:pt idx="23">
                  <c:v>73.7</c:v>
                </c:pt>
                <c:pt idx="24">
                  <c:v>76.2</c:v>
                </c:pt>
                <c:pt idx="25">
                  <c:v>65.7</c:v>
                </c:pt>
                <c:pt idx="26">
                  <c:v>75.099999999999994</c:v>
                </c:pt>
                <c:pt idx="27">
                  <c:v>75.2</c:v>
                </c:pt>
                <c:pt idx="28">
                  <c:v>72.8</c:v>
                </c:pt>
                <c:pt idx="29">
                  <c:v>58.4</c:v>
                </c:pt>
                <c:pt idx="30">
                  <c:v>73.099999999999994</c:v>
                </c:pt>
                <c:pt idx="31">
                  <c:v>79.8</c:v>
                </c:pt>
                <c:pt idx="32">
                  <c:v>70.5</c:v>
                </c:pt>
                <c:pt idx="33">
                  <c:v>77.400000000000006</c:v>
                </c:pt>
                <c:pt idx="34">
                  <c:v>84.5</c:v>
                </c:pt>
              </c:numCache>
            </c:numRef>
          </c:val>
        </c:ser>
        <c:ser>
          <c:idx val="4"/>
          <c:order val="4"/>
          <c:tx>
            <c:strRef>
              <c:f>[lfsi_emp_a.xls]Data!$F$12</c:f>
              <c:strCache>
                <c:ptCount val="1"/>
                <c:pt idx="0">
                  <c:v>B2</c:v>
                </c:pt>
              </c:strCache>
            </c:strRef>
          </c:tx>
          <c:spPr>
            <a:noFill/>
          </c:spPr>
          <c:invertIfNegative val="0"/>
          <c:cat>
            <c:strRef>
              <c:f>[lfsi_emp_a.xls]Data!$A$13:$A$47</c:f>
              <c:strCache>
                <c:ptCount val="35"/>
                <c:pt idx="0">
                  <c:v>Svartfjallaland</c:v>
                </c:pt>
                <c:pt idx="1">
                  <c:v>Makedónía</c:v>
                </c:pt>
                <c:pt idx="2">
                  <c:v>Grikkland</c:v>
                </c:pt>
                <c:pt idx="3">
                  <c:v>Króatía</c:v>
                </c:pt>
                <c:pt idx="4">
                  <c:v>Spánn</c:v>
                </c:pt>
                <c:pt idx="5">
                  <c:v>Ítalía</c:v>
                </c:pt>
                <c:pt idx="6">
                  <c:v>Belgía</c:v>
                </c:pt>
                <c:pt idx="7">
                  <c:v>Frakkland</c:v>
                </c:pt>
                <c:pt idx="8">
                  <c:v>Búlgaría</c:v>
                </c:pt>
                <c:pt idx="9">
                  <c:v>Lúxemborg</c:v>
                </c:pt>
                <c:pt idx="10">
                  <c:v>Kýpir</c:v>
                </c:pt>
                <c:pt idx="11">
                  <c:v>Finnland</c:v>
                </c:pt>
                <c:pt idx="12">
                  <c:v>Tyrkland</c:v>
                </c:pt>
                <c:pt idx="13">
                  <c:v>Litháen</c:v>
                </c:pt>
                <c:pt idx="14">
                  <c:v>Slóvenía</c:v>
                </c:pt>
                <c:pt idx="15">
                  <c:v>Lettland</c:v>
                </c:pt>
                <c:pt idx="16">
                  <c:v>Portúgal</c:v>
                </c:pt>
                <c:pt idx="17">
                  <c:v>Rúmenía</c:v>
                </c:pt>
                <c:pt idx="18">
                  <c:v>Slóvakía</c:v>
                </c:pt>
                <c:pt idx="19">
                  <c:v>ESB</c:v>
                </c:pt>
                <c:pt idx="20">
                  <c:v>Pólland</c:v>
                </c:pt>
                <c:pt idx="21">
                  <c:v>Írland</c:v>
                </c:pt>
                <c:pt idx="22">
                  <c:v>Austurríki</c:v>
                </c:pt>
                <c:pt idx="23">
                  <c:v>Danmörk</c:v>
                </c:pt>
                <c:pt idx="24">
                  <c:v>Noregur</c:v>
                </c:pt>
                <c:pt idx="25">
                  <c:v>Ungverjaland</c:v>
                </c:pt>
                <c:pt idx="26">
                  <c:v>Eistland</c:v>
                </c:pt>
                <c:pt idx="27">
                  <c:v>Þýskaland</c:v>
                </c:pt>
                <c:pt idx="28">
                  <c:v>Holland</c:v>
                </c:pt>
                <c:pt idx="29">
                  <c:v>Malta</c:v>
                </c:pt>
                <c:pt idx="30">
                  <c:v>Bretland</c:v>
                </c:pt>
                <c:pt idx="31">
                  <c:v>Svíþjóð</c:v>
                </c:pt>
                <c:pt idx="32">
                  <c:v>Tékkland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[lfsi_emp_a.xls]Data!$F$13:$F$47</c:f>
              <c:numCache>
                <c:formatCode>#.##00</c:formatCode>
                <c:ptCount val="35"/>
                <c:pt idx="0">
                  <c:v>48.6</c:v>
                </c:pt>
                <c:pt idx="1">
                  <c:v>56.3</c:v>
                </c:pt>
                <c:pt idx="2">
                  <c:v>52</c:v>
                </c:pt>
                <c:pt idx="3">
                  <c:v>41.7</c:v>
                </c:pt>
                <c:pt idx="4">
                  <c:v>40.4</c:v>
                </c:pt>
                <c:pt idx="5">
                  <c:v>47.5</c:v>
                </c:pt>
                <c:pt idx="6">
                  <c:v>36.4</c:v>
                </c:pt>
                <c:pt idx="7">
                  <c:v>33.299999999999997</c:v>
                </c:pt>
                <c:pt idx="8">
                  <c:v>32.700000000000003</c:v>
                </c:pt>
                <c:pt idx="9">
                  <c:v>32.5</c:v>
                </c:pt>
                <c:pt idx="10">
                  <c:v>33.799999999999997</c:v>
                </c:pt>
                <c:pt idx="11">
                  <c:v>27.599999999999994</c:v>
                </c:pt>
                <c:pt idx="12">
                  <c:v>65.5</c:v>
                </c:pt>
                <c:pt idx="13">
                  <c:v>24.5</c:v>
                </c:pt>
                <c:pt idx="14">
                  <c:v>30.299999999999997</c:v>
                </c:pt>
                <c:pt idx="15">
                  <c:v>27.299999999999997</c:v>
                </c:pt>
                <c:pt idx="16">
                  <c:v>30.200000000000003</c:v>
                </c:pt>
                <c:pt idx="17">
                  <c:v>39.799999999999997</c:v>
                </c:pt>
                <c:pt idx="18">
                  <c:v>35.299999999999997</c:v>
                </c:pt>
                <c:pt idx="19">
                  <c:v>33.5</c:v>
                </c:pt>
                <c:pt idx="20">
                  <c:v>36.4</c:v>
                </c:pt>
                <c:pt idx="21">
                  <c:v>33</c:v>
                </c:pt>
                <c:pt idx="22">
                  <c:v>28.599999999999994</c:v>
                </c:pt>
                <c:pt idx="23">
                  <c:v>26.299999999999997</c:v>
                </c:pt>
                <c:pt idx="24">
                  <c:v>23.799999999999997</c:v>
                </c:pt>
                <c:pt idx="25">
                  <c:v>34.299999999999997</c:v>
                </c:pt>
                <c:pt idx="26">
                  <c:v>24.900000000000006</c:v>
                </c:pt>
                <c:pt idx="27">
                  <c:v>24.799999999999997</c:v>
                </c:pt>
                <c:pt idx="28">
                  <c:v>27.200000000000003</c:v>
                </c:pt>
                <c:pt idx="29">
                  <c:v>41.6</c:v>
                </c:pt>
                <c:pt idx="30">
                  <c:v>26.900000000000006</c:v>
                </c:pt>
                <c:pt idx="31">
                  <c:v>20.200000000000003</c:v>
                </c:pt>
                <c:pt idx="32">
                  <c:v>29.5</c:v>
                </c:pt>
                <c:pt idx="33">
                  <c:v>22.599999999999994</c:v>
                </c:pt>
                <c:pt idx="34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7129984"/>
        <c:axId val="97131520"/>
      </c:barChart>
      <c:catAx>
        <c:axId val="97129984"/>
        <c:scaling>
          <c:orientation val="minMax"/>
        </c:scaling>
        <c:delete val="1"/>
        <c:axPos val="l"/>
        <c:majorTickMark val="out"/>
        <c:minorTickMark val="none"/>
        <c:tickLblPos val="nextTo"/>
        <c:crossAx val="97131520"/>
        <c:crosses val="autoZero"/>
        <c:auto val="1"/>
        <c:lblAlgn val="ctr"/>
        <c:lblOffset val="100"/>
        <c:noMultiLvlLbl val="0"/>
      </c:catAx>
      <c:valAx>
        <c:axId val="971315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712998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Áætluð starfsævi við 15 ára aldur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3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[lfsi_dwl_a.xls]Data!$A$10:$A$44</c:f>
              <c:strCache>
                <c:ptCount val="35"/>
                <c:pt idx="0">
                  <c:v>Tyrkland</c:v>
                </c:pt>
                <c:pt idx="1">
                  <c:v>Makedónía</c:v>
                </c:pt>
                <c:pt idx="2">
                  <c:v>Svartfjallaland</c:v>
                </c:pt>
                <c:pt idx="3">
                  <c:v>Ítalía</c:v>
                </c:pt>
                <c:pt idx="4">
                  <c:v>Króatía</c:v>
                </c:pt>
                <c:pt idx="5">
                  <c:v>Grikkland</c:v>
                </c:pt>
                <c:pt idx="6">
                  <c:v>Belgía</c:v>
                </c:pt>
                <c:pt idx="7">
                  <c:v>Búlgaría</c:v>
                </c:pt>
                <c:pt idx="8">
                  <c:v>Lúxemborg</c:v>
                </c:pt>
                <c:pt idx="9">
                  <c:v>Pólland</c:v>
                </c:pt>
                <c:pt idx="10">
                  <c:v>Rúmenía</c:v>
                </c:pt>
                <c:pt idx="11">
                  <c:v>Ungverjaland</c:v>
                </c:pt>
                <c:pt idx="12">
                  <c:v>Malta</c:v>
                </c:pt>
                <c:pt idx="13">
                  <c:v>Slóvakía</c:v>
                </c:pt>
                <c:pt idx="14">
                  <c:v>Spánn</c:v>
                </c:pt>
                <c:pt idx="15">
                  <c:v>Frakkland</c:v>
                </c:pt>
                <c:pt idx="16">
                  <c:v>Slóvenía</c:v>
                </c:pt>
                <c:pt idx="17">
                  <c:v>ESB</c:v>
                </c:pt>
                <c:pt idx="18">
                  <c:v>Tékkland</c:v>
                </c:pt>
                <c:pt idx="19">
                  <c:v>Litháen</c:v>
                </c:pt>
                <c:pt idx="20">
                  <c:v>Lettland</c:v>
                </c:pt>
                <c:pt idx="21">
                  <c:v>Kýpur</c:v>
                </c:pt>
                <c:pt idx="22">
                  <c:v>Írland</c:v>
                </c:pt>
                <c:pt idx="23">
                  <c:v>Austurríki</c:v>
                </c:pt>
                <c:pt idx="24">
                  <c:v>Portúgal</c:v>
                </c:pt>
                <c:pt idx="25">
                  <c:v>Finnland</c:v>
                </c:pt>
                <c:pt idx="26">
                  <c:v>Þýskaland</c:v>
                </c:pt>
                <c:pt idx="27">
                  <c:v>Eistland</c:v>
                </c:pt>
                <c:pt idx="28">
                  <c:v>Bretland</c:v>
                </c:pt>
                <c:pt idx="29">
                  <c:v>Noregur</c:v>
                </c:pt>
                <c:pt idx="30">
                  <c:v>Danmörk</c:v>
                </c:pt>
                <c:pt idx="31">
                  <c:v>Holland</c:v>
                </c:pt>
                <c:pt idx="32">
                  <c:v>Svíþjóð</c:v>
                </c:pt>
                <c:pt idx="33">
                  <c:v>Sviss</c:v>
                </c:pt>
                <c:pt idx="34">
                  <c:v>Ísland</c:v>
                </c:pt>
              </c:strCache>
            </c:strRef>
          </c:cat>
          <c:val>
            <c:numRef>
              <c:f>[lfsi_dwl_a.xls]Data!$B$10:$B$44</c:f>
              <c:numCache>
                <c:formatCode>#.##00</c:formatCode>
                <c:ptCount val="35"/>
                <c:pt idx="0">
                  <c:v>29</c:v>
                </c:pt>
                <c:pt idx="1">
                  <c:v>31.2</c:v>
                </c:pt>
                <c:pt idx="2">
                  <c:v>31.4</c:v>
                </c:pt>
                <c:pt idx="3">
                  <c:v>31.6</c:v>
                </c:pt>
                <c:pt idx="4">
                  <c:v>32.5</c:v>
                </c:pt>
                <c:pt idx="5">
                  <c:v>32.700000000000003</c:v>
                </c:pt>
                <c:pt idx="6">
                  <c:v>32.9</c:v>
                </c:pt>
                <c:pt idx="7">
                  <c:v>33</c:v>
                </c:pt>
                <c:pt idx="8">
                  <c:v>33.200000000000003</c:v>
                </c:pt>
                <c:pt idx="9">
                  <c:v>33.299999999999997</c:v>
                </c:pt>
                <c:pt idx="10">
                  <c:v>33.4</c:v>
                </c:pt>
                <c:pt idx="11">
                  <c:v>33.700000000000003</c:v>
                </c:pt>
                <c:pt idx="12">
                  <c:v>34.1</c:v>
                </c:pt>
                <c:pt idx="13">
                  <c:v>34.1</c:v>
                </c:pt>
                <c:pt idx="14">
                  <c:v>35.1</c:v>
                </c:pt>
                <c:pt idx="15">
                  <c:v>35.200000000000003</c:v>
                </c:pt>
                <c:pt idx="16">
                  <c:v>35.6</c:v>
                </c:pt>
                <c:pt idx="17">
                  <c:v>35.9</c:v>
                </c:pt>
                <c:pt idx="18">
                  <c:v>35.9</c:v>
                </c:pt>
                <c:pt idx="19">
                  <c:v>35.9</c:v>
                </c:pt>
                <c:pt idx="20">
                  <c:v>36.200000000000003</c:v>
                </c:pt>
                <c:pt idx="21">
                  <c:v>36.299999999999997</c:v>
                </c:pt>
                <c:pt idx="22">
                  <c:v>36.700000000000003</c:v>
                </c:pt>
                <c:pt idx="23">
                  <c:v>37.200000000000003</c:v>
                </c:pt>
                <c:pt idx="24">
                  <c:v>37.700000000000003</c:v>
                </c:pt>
                <c:pt idx="25">
                  <c:v>38</c:v>
                </c:pt>
                <c:pt idx="26">
                  <c:v>38.4</c:v>
                </c:pt>
                <c:pt idx="27">
                  <c:v>38.5</c:v>
                </c:pt>
                <c:pt idx="28">
                  <c:v>38.9</c:v>
                </c:pt>
                <c:pt idx="29">
                  <c:v>39.200000000000003</c:v>
                </c:pt>
                <c:pt idx="30">
                  <c:v>39.6</c:v>
                </c:pt>
                <c:pt idx="31">
                  <c:v>40.1</c:v>
                </c:pt>
                <c:pt idx="32">
                  <c:v>41.7</c:v>
                </c:pt>
                <c:pt idx="33">
                  <c:v>42.5</c:v>
                </c:pt>
                <c:pt idx="34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7162368"/>
        <c:axId val="97163904"/>
      </c:barChart>
      <c:catAx>
        <c:axId val="97162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97163904"/>
        <c:crosses val="autoZero"/>
        <c:auto val="1"/>
        <c:lblAlgn val="ctr"/>
        <c:lblOffset val="100"/>
        <c:noMultiLvlLbl val="0"/>
      </c:catAx>
      <c:valAx>
        <c:axId val="9716390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97162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8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9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4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8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4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7E86-E3E7-4294-A8A0-0F06799ECF41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C764-27AE-4B53-819C-1B1B91704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s/url?sa=i&amp;rct=j&amp;q=&amp;esrc=s&amp;source=imgres&amp;cd=&amp;cad=rja&amp;uact=8&amp;ved=2ahUKEwi4y7zKkczdAhVF66QKHT6RDloQjRx6BAgBEAU&amp;url=http://icelandnews.is/wiadomosci/z-kraju/ograniczenie-predkosci-na-reykjanesbraut&amp;psig=AOvVaw29s-Gg3rAODDec1z_oww6b&amp;ust=15376206915379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hyperlink" Target="https://www.google.is/url?sa=i&amp;rct=j&amp;q=&amp;esrc=s&amp;source=images&amp;cd=&amp;cad=rja&amp;uact=8&amp;ved=2ahUKEwiYsOjDoczdAhWF2KQKHRSDBFkQjRx6BAgBEAU&amp;url=https://www.continuitysa.com/beware-iceberg-business-continuity-important-not-outsource/&amp;psig=AOvVaw25eSId8PpXu5_42j5zkTbM&amp;ust=1537624947623043" TargetMode="Externa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is/url?sa=i&amp;rct=j&amp;q=&amp;esrc=s&amp;source=images&amp;cd=&amp;cad=rja&amp;uact=8&amp;ved=2ahUKEwiFmPCJpczdAhUCzKQKHUBGDCAQjRx6BAgBEAU&amp;url=https://www.360logica.com/blog/the-aggravation-with-conventional-black-box-testing/&amp;psig=AOvVaw3CmsSq-biTrg1cxX7-3VeO&amp;ust=153762591550586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google.is/url?sa=i&amp;rct=j&amp;q=&amp;esrc=s&amp;source=images&amp;cd=&amp;cad=rja&amp;uact=8&amp;ved=2ahUKEwjmvLbnpMzdAhUPr6QKHY32ASMQjRx6BAgBEAU&amp;url=https://www.klick.com/health/news/blog/social/facebook-and-black-box-drugs/&amp;psig=AOvVaw3-7Smety_Wl48WJohb9n1X&amp;ust=1537625418239030" TargetMode="External"/><Relationship Id="rId4" Type="http://schemas.openxmlformats.org/officeDocument/2006/relationships/hyperlink" Target="https://www.google.is/url?sa=i&amp;rct=j&amp;q=&amp;esrc=s&amp;source=images&amp;cd=&amp;cad=rja&amp;uact=8&amp;ved=2ahUKEwik9JaEpMzdAhVM_qQKHZRWBVUQjRx6BAgBEAU&amp;url=https://www.klick.com/health/news/blog/social/facebook-and-black-box-drugs/&amp;psig=AOvVaw3-7Smety_Wl48WJohb9n1X&amp;ust=15376254182390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s/url?sa=i&amp;rct=j&amp;q=&amp;esrc=s&amp;source=images&amp;cd=&amp;cad=rja&amp;uact=8&amp;ved=2ahUKEwj--5binMzdAhUyM-wKHQc0CtgQjRx6BAgBEAU&amp;url=http://blockchainage.com/blockchain-in-2017-do-we-know-what-we-dont-know/&amp;psig=AOvVaw0f_VVTKhS5XWnZfCNQL9Cq&amp;ust=153762367138242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is/url?sa=i&amp;rct=j&amp;q=&amp;esrc=s&amp;source=images&amp;cd=&amp;cad=rja&amp;uact=8&amp;ved=2ahUKEwiQt--yn8zdAhUvMuwKHWTxCM0QjRx6BAgBEAU&amp;url=https://www.deutsches-spionagemuseum.de/en/sammlung/enigma/&amp;psig=AOvVaw1AMjwFUBsj_fByO7IQUwA1&amp;ust=1537624320045479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s/url?sa=i&amp;rct=j&amp;q=&amp;esrc=s&amp;source=images&amp;cd=&amp;cad=rja&amp;uact=8&amp;ved=2ahUKEwiu262ZnMzdAhWKDewKHcLPA6sQjRx6BAgBEAU&amp;url=http://www.vladyart.com/product-placement.html&amp;psig=AOvVaw0YeWNF7kI16NIypgUZCrNY&amp;ust=153762052967269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innusvæð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" y="-1"/>
            <a:ext cx="9136706" cy="68945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" y="2420888"/>
            <a:ext cx="9136706" cy="908720"/>
          </a:xfrm>
        </p:spPr>
        <p:txBody>
          <a:bodyPr>
            <a:normAutofit/>
          </a:bodyPr>
          <a:lstStyle/>
          <a:p>
            <a:r>
              <a:rPr lang="is-IS" sz="3200" b="1" dirty="0" smtClean="0"/>
              <a:t>Hvað vitum við um íslenskan vinnumarkað?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76672"/>
            <a:ext cx="3888432" cy="1752600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>Kolbeinn Stefánsson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Vísinda- og tækniráð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28.9.2018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icebe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80" cy="68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810622"/>
              </p:ext>
            </p:extLst>
          </p:nvPr>
        </p:nvGraphicFramePr>
        <p:xfrm>
          <a:off x="395536" y="548680"/>
          <a:ext cx="4032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706986"/>
              </p:ext>
            </p:extLst>
          </p:nvPr>
        </p:nvGraphicFramePr>
        <p:xfrm>
          <a:off x="395536" y="548680"/>
          <a:ext cx="4032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ontent Placeholder 14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1079500"/>
          </a:xfrm>
        </p:spPr>
        <p:txBody>
          <a:bodyPr/>
          <a:lstStyle/>
          <a:p>
            <a:r>
              <a:rPr lang="is-I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Að mörgu leyti það sem </a:t>
            </a:r>
            <a:r>
              <a:rPr lang="is-IS" dirty="0" smtClean="0"/>
              <a:t>önnur ríki stefna að</a:t>
            </a:r>
            <a:endParaRPr lang="en-GB" dirty="0"/>
          </a:p>
        </p:txBody>
      </p:sp>
      <p:sp>
        <p:nvSpPr>
          <p:cNvPr id="22" name="Content Placeholder 14"/>
          <p:cNvSpPr>
            <a:spLocks noGrp="1"/>
          </p:cNvSpPr>
          <p:nvPr>
            <p:ph sz="half" idx="2"/>
          </p:nvPr>
        </p:nvSpPr>
        <p:spPr>
          <a:xfrm>
            <a:off x="4591033" y="3068960"/>
            <a:ext cx="4038600" cy="1079500"/>
          </a:xfrm>
        </p:spPr>
        <p:txBody>
          <a:bodyPr/>
          <a:lstStyle/>
          <a:p>
            <a:r>
              <a:rPr lang="is-IS" dirty="0" smtClean="0"/>
              <a:t>Ekki verið rannsakaður sem skyldi</a:t>
            </a:r>
            <a:endParaRPr lang="en-GB" dirty="0"/>
          </a:p>
        </p:txBody>
      </p:sp>
      <p:sp>
        <p:nvSpPr>
          <p:cNvPr id="23" name="Content Placeholder 14"/>
          <p:cNvSpPr>
            <a:spLocks noGrp="1"/>
          </p:cNvSpPr>
          <p:nvPr>
            <p:ph sz="half" idx="2"/>
          </p:nvPr>
        </p:nvSpPr>
        <p:spPr>
          <a:xfrm>
            <a:off x="4644008" y="4509120"/>
            <a:ext cx="4038600" cy="1080120"/>
          </a:xfrm>
        </p:spPr>
        <p:txBody>
          <a:bodyPr/>
          <a:lstStyle/>
          <a:p>
            <a:r>
              <a:rPr lang="is-IS" dirty="0" smtClean="0"/>
              <a:t>Frekar skortur á greiningum en gögnum</a:t>
            </a:r>
            <a:endParaRPr lang="en-GB" dirty="0"/>
          </a:p>
        </p:txBody>
      </p:sp>
      <p:sp>
        <p:nvSpPr>
          <p:cNvPr id="2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038600" cy="1079500"/>
          </a:xfrm>
        </p:spPr>
        <p:txBody>
          <a:bodyPr>
            <a:normAutofit fontScale="92500"/>
          </a:bodyPr>
          <a:lstStyle/>
          <a:p>
            <a:r>
              <a:rPr lang="is-IS" dirty="0" smtClean="0"/>
              <a:t>Íslenskur vinnumarkaður er um margt óvenjulegur</a:t>
            </a:r>
            <a:endParaRPr lang="en-GB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824406"/>
              </p:ext>
            </p:extLst>
          </p:nvPr>
        </p:nvGraphicFramePr>
        <p:xfrm>
          <a:off x="395536" y="548680"/>
          <a:ext cx="4032448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91692"/>
              </p:ext>
            </p:extLst>
          </p:nvPr>
        </p:nvGraphicFramePr>
        <p:xfrm>
          <a:off x="251520" y="548680"/>
          <a:ext cx="4032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408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1" grpId="1">
        <p:bldAsOne/>
      </p:bldGraphic>
      <p:bldGraphic spid="32" grpId="0">
        <p:bldAsOne/>
      </p:bldGraphic>
      <p:bldP spid="18" grpId="0" build="p"/>
      <p:bldP spid="22" grpId="0" build="p"/>
      <p:bldP spid="23" grpId="0" build="p"/>
      <p:bldP spid="25" grpId="0" build="p"/>
      <p:bldGraphic spid="28" grpId="0">
        <p:bldAsOne/>
      </p:bldGraphic>
      <p:bldGraphic spid="28" grpId="1">
        <p:bldAsOne/>
      </p:bldGraphic>
      <p:bldGraphic spid="30" grpId="0">
        <p:bldAsOne/>
      </p:bldGraphic>
      <p:bldGraphic spid="30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Image result for black box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4"/>
          <a:stretch/>
        </p:blipFill>
        <p:spPr bwMode="auto">
          <a:xfrm>
            <a:off x="467544" y="1340768"/>
            <a:ext cx="7834080" cy="38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black box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Image result for black box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05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76250"/>
            <a:ext cx="51752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what do we kn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6275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Hvernig aukum við þekkingu á íslenskum vinnumarkaði?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is-IS" dirty="0" smtClean="0"/>
              <a:t>Gagnagátt með vinnumarkaðsgögnum</a:t>
            </a:r>
          </a:p>
          <a:p>
            <a:pPr marL="914400" lvl="1" indent="-514350">
              <a:buFont typeface="+mj-lt"/>
              <a:buAutoNum type="alphaLcParenR"/>
            </a:pPr>
            <a:r>
              <a:rPr lang="is-IS" dirty="0" smtClean="0"/>
              <a:t>Öll gögn sem eru fjármögnuð með opinberu fé</a:t>
            </a:r>
          </a:p>
          <a:p>
            <a:pPr marL="914400" lvl="1" indent="-514350">
              <a:buFont typeface="+mj-lt"/>
              <a:buAutoNum type="alphaLcParenR"/>
            </a:pPr>
            <a:r>
              <a:rPr lang="is-IS" dirty="0" smtClean="0"/>
              <a:t>Án persónuauðkenna og rekjanleika</a:t>
            </a:r>
          </a:p>
          <a:p>
            <a:pPr marL="914400" lvl="1" indent="-514350">
              <a:buFont typeface="+mj-lt"/>
              <a:buAutoNum type="alphaLcParenR"/>
            </a:pPr>
            <a:r>
              <a:rPr lang="is-IS" dirty="0" smtClean="0"/>
              <a:t>Lýsigögn með yfirliti yfir gögn sem innihalda vinnumarkaðsupplýsingar</a:t>
            </a:r>
          </a:p>
          <a:p>
            <a:pPr marL="1314450" lvl="2" indent="-514350">
              <a:buFont typeface="+mj-lt"/>
              <a:buAutoNum type="romanLcPeriod"/>
            </a:pPr>
            <a:r>
              <a:rPr lang="is-IS" dirty="0" smtClean="0"/>
              <a:t>Hvar er gögnin að finna?</a:t>
            </a:r>
          </a:p>
          <a:p>
            <a:pPr marL="1314450" lvl="2" indent="-514350">
              <a:buFont typeface="+mj-lt"/>
              <a:buAutoNum type="romanLcPeriod"/>
            </a:pPr>
            <a:r>
              <a:rPr lang="is-IS" dirty="0" smtClean="0"/>
              <a:t>Eiginleikar mælinga</a:t>
            </a:r>
          </a:p>
          <a:p>
            <a:pPr marL="1314450" lvl="2" indent="-514350">
              <a:buFont typeface="+mj-lt"/>
              <a:buAutoNum type="romanLcPeriod"/>
            </a:pPr>
            <a:r>
              <a:rPr lang="is-IS" dirty="0" smtClean="0"/>
              <a:t>Sambærileiki við önnur lönd</a:t>
            </a:r>
          </a:p>
          <a:p>
            <a:pPr marL="1314450" lvl="2" indent="-514350">
              <a:buFont typeface="+mj-lt"/>
              <a:buAutoNum type="romanLcPeriod"/>
            </a:pPr>
            <a:r>
              <a:rPr lang="is-IS" dirty="0" smtClean="0"/>
              <a:t>Sambærileiki yfir tíma</a:t>
            </a:r>
          </a:p>
          <a:p>
            <a:pPr marL="1314450" lvl="2" indent="-514350">
              <a:buFont typeface="+mj-lt"/>
              <a:buAutoNum type="romanLcPeriod"/>
            </a:pPr>
            <a:r>
              <a:rPr lang="is-IS" dirty="0" smtClean="0"/>
              <a:t>Gæði gagna</a:t>
            </a:r>
          </a:p>
          <a:p>
            <a:pPr marL="514350" indent="-514350">
              <a:buFont typeface="+mj-lt"/>
              <a:buAutoNum type="arabicParenR"/>
            </a:pPr>
            <a:r>
              <a:rPr lang="is-IS" dirty="0" smtClean="0"/>
              <a:t>Auka úrvinnslu úr fyrirliggjandi gögnum</a:t>
            </a:r>
          </a:p>
          <a:p>
            <a:pPr marL="514350" indent="-514350">
              <a:buFont typeface="+mj-lt"/>
              <a:buAutoNum type="arabicParenR"/>
            </a:pPr>
            <a:r>
              <a:rPr lang="is-IS" dirty="0" smtClean="0"/>
              <a:t>Stuðla að kerfisbundinni gagnaöflun á ýmsum lykilþáttum</a:t>
            </a:r>
          </a:p>
          <a:p>
            <a:pPr marL="914400" lvl="1" indent="-514350"/>
            <a:r>
              <a:rPr lang="is-IS" dirty="0" smtClean="0"/>
              <a:t>Innleiða í skrefum</a:t>
            </a:r>
          </a:p>
          <a:p>
            <a:pPr marL="914400" lvl="1" indent="-514350"/>
            <a:r>
              <a:rPr lang="is-IS" dirty="0" smtClean="0"/>
              <a:t>Tíðni mælinga getur verið mismunandi eftir viðfangsefni</a:t>
            </a:r>
          </a:p>
        </p:txBody>
      </p:sp>
    </p:spTree>
    <p:extLst>
      <p:ext uri="{BB962C8B-B14F-4D97-AF65-F5344CB8AC3E}">
        <p14:creationId xmlns:p14="http://schemas.microsoft.com/office/powerpoint/2010/main" val="6730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nig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140000" y="332656"/>
            <a:ext cx="4032448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Vinna er forsenda lífskjara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half" idx="1"/>
          </p:nvPr>
        </p:nvSpPr>
        <p:spPr>
          <a:xfrm>
            <a:off x="4500000" y="764704"/>
            <a:ext cx="4176464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Vinna hefur áhrif á lífsgæði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4140000" y="1340768"/>
            <a:ext cx="4032448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Samfélagsbreytingar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half" idx="1"/>
          </p:nvPr>
        </p:nvSpPr>
        <p:spPr>
          <a:xfrm>
            <a:off x="4500000" y="1772816"/>
            <a:ext cx="4176464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s-IS" dirty="0" smtClean="0"/>
              <a:t>Framfarir í tækni</a:t>
            </a:r>
          </a:p>
          <a:p>
            <a:pPr marL="0" indent="0">
              <a:buNone/>
            </a:pPr>
            <a:r>
              <a:rPr lang="is-IS" dirty="0" smtClean="0"/>
              <a:t>Hnattvæðing</a:t>
            </a:r>
          </a:p>
          <a:p>
            <a:pPr marL="0" indent="0">
              <a:buNone/>
            </a:pPr>
            <a:r>
              <a:rPr lang="is-IS" dirty="0" smtClean="0"/>
              <a:t>Fjórða iðnbyltingin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half" idx="1"/>
          </p:nvPr>
        </p:nvSpPr>
        <p:spPr>
          <a:xfrm>
            <a:off x="396000" y="1484784"/>
            <a:ext cx="3528392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Réttindi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half" idx="1"/>
          </p:nvPr>
        </p:nvSpPr>
        <p:spPr>
          <a:xfrm>
            <a:off x="683568" y="836712"/>
            <a:ext cx="324036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 smtClean="0"/>
              <a:t>Færniþörf atvinnurekenda</a:t>
            </a:r>
          </a:p>
          <a:p>
            <a:pPr marL="0" indent="0">
              <a:buNone/>
            </a:pPr>
            <a:r>
              <a:rPr lang="is-IS" dirty="0" smtClean="0"/>
              <a:t>Þekking og færni fólks</a:t>
            </a:r>
            <a:endParaRPr lang="en-GB" dirty="0"/>
          </a:p>
        </p:txBody>
      </p:sp>
      <p:sp>
        <p:nvSpPr>
          <p:cNvPr id="17" name="Content Placeholder 7"/>
          <p:cNvSpPr>
            <a:spLocks noGrp="1"/>
          </p:cNvSpPr>
          <p:nvPr>
            <p:ph sz="half" idx="1"/>
          </p:nvPr>
        </p:nvSpPr>
        <p:spPr>
          <a:xfrm>
            <a:off x="467544" y="4581128"/>
            <a:ext cx="4032448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Vinnuafl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2448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Störf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half" idx="1"/>
          </p:nvPr>
        </p:nvSpPr>
        <p:spPr>
          <a:xfrm>
            <a:off x="683568" y="2636912"/>
            <a:ext cx="3024336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sz="2200" dirty="0" smtClean="0"/>
              <a:t>Gæði starfa</a:t>
            </a:r>
          </a:p>
          <a:p>
            <a:pPr marL="0" indent="0">
              <a:buNone/>
            </a:pPr>
            <a:r>
              <a:rPr lang="is-IS" sz="2200" dirty="0" smtClean="0"/>
              <a:t>Atvinnuöryggi</a:t>
            </a:r>
          </a:p>
          <a:p>
            <a:pPr marL="0" indent="0">
              <a:buNone/>
            </a:pPr>
            <a:r>
              <a:rPr lang="is-IS" sz="2200" dirty="0" smtClean="0"/>
              <a:t>Álag</a:t>
            </a:r>
          </a:p>
          <a:p>
            <a:pPr marL="0" indent="0">
              <a:buNone/>
            </a:pPr>
            <a:r>
              <a:rPr lang="is-IS" sz="2200" dirty="0" smtClean="0"/>
              <a:t>Samspil vinnu og heimilis</a:t>
            </a:r>
          </a:p>
          <a:p>
            <a:pPr marL="0" indent="0">
              <a:buNone/>
            </a:pPr>
            <a:r>
              <a:rPr lang="is-IS" sz="2200" dirty="0" smtClean="0"/>
              <a:t>Starfsumhverfi og heilsa</a:t>
            </a:r>
          </a:p>
          <a:p>
            <a:pPr marL="0" indent="0">
              <a:buNone/>
            </a:pPr>
            <a:r>
              <a:rPr lang="is-IS" sz="2200" dirty="0" smtClean="0"/>
              <a:t>Tækni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2880320" cy="576064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Færni og þekking</a:t>
            </a:r>
            <a:endParaRPr lang="en-GB" dirty="0"/>
          </a:p>
        </p:txBody>
      </p:sp>
      <p:sp>
        <p:nvSpPr>
          <p:cNvPr id="21" name="Content Placeholder 7"/>
          <p:cNvSpPr>
            <a:spLocks noGrp="1"/>
          </p:cNvSpPr>
          <p:nvPr>
            <p:ph sz="half" idx="1"/>
          </p:nvPr>
        </p:nvSpPr>
        <p:spPr>
          <a:xfrm>
            <a:off x="684000" y="1916832"/>
            <a:ext cx="3240360" cy="360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 smtClean="0"/>
              <a:t>Breytt starfskjör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half" idx="1"/>
          </p:nvPr>
        </p:nvSpPr>
        <p:spPr>
          <a:xfrm>
            <a:off x="683568" y="5013176"/>
            <a:ext cx="3240360" cy="68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s-IS" dirty="0" smtClean="0"/>
              <a:t>Vinnugildi/-væntingar</a:t>
            </a:r>
          </a:p>
          <a:p>
            <a:pPr marL="0" indent="0">
              <a:buNone/>
            </a:pPr>
            <a:r>
              <a:rPr lang="is-IS" dirty="0" smtClean="0"/>
              <a:t>Mismunandi hópar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  <p:bldP spid="12" grpId="0" uiExpand="1" build="p"/>
      <p:bldP spid="15" grpId="0" build="p"/>
      <p:bldP spid="16" grpId="0" uiExpand="1" build="p"/>
      <p:bldP spid="17" grpId="0" build="p"/>
      <p:bldP spid="18" grpId="0" build="p"/>
      <p:bldP spid="19" grpId="0" uiExpand="1" build="p"/>
      <p:bldP spid="20" grpId="0" build="p"/>
      <p:bldP spid="21" grpId="0" build="p"/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vinnusvæð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213</Words>
  <Application>Microsoft Office PowerPoint</Application>
  <PresentationFormat>On-screen Show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Hvað vitum við um íslenskan vinnumarkað?</vt:lpstr>
      <vt:lpstr>PowerPoint Presentation</vt:lpstr>
      <vt:lpstr>PowerPoint Presentation</vt:lpstr>
      <vt:lpstr>Hvernig aukum við þekkingu á íslenskum vinnumarkaði?</vt:lpstr>
      <vt:lpstr>PowerPoint Presentation</vt:lpstr>
      <vt:lpstr>PowerPoint Presentation</vt:lpstr>
    </vt:vector>
  </TitlesOfParts>
  <Company>Hagstofa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Hvað vitum við um íslenskan vinnumarkað?</dc:title>
  <dc:creator>Kolbeinn Hólmar Stefánsson</dc:creator>
  <cp:lastModifiedBy>Kolbeinn Hólmar Stefánsson</cp:lastModifiedBy>
  <cp:revision>18</cp:revision>
  <dcterms:created xsi:type="dcterms:W3CDTF">2018-09-27T09:41:25Z</dcterms:created>
  <dcterms:modified xsi:type="dcterms:W3CDTF">2018-09-27T15:23:15Z</dcterms:modified>
</cp:coreProperties>
</file>