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907"/>
    <a:srgbClr val="337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48" autoAdjust="0"/>
    <p:restoredTop sz="94587"/>
  </p:normalViewPr>
  <p:slideViewPr>
    <p:cSldViewPr snapToGrid="0" snapToObjects="1">
      <p:cViewPr varScale="1">
        <p:scale>
          <a:sx n="94" d="100"/>
          <a:sy n="94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ABD38-711A-42DB-9224-DCD49C7CAECE}" type="datetimeFigureOut">
              <a:rPr lang="is-IS" smtClean="0"/>
              <a:t>25.5.2021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EDCCA-6150-4224-8B90-1378BB9445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10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4627" y="1690688"/>
            <a:ext cx="9059172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600"/>
              </a:lnSpc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627" y="4293948"/>
            <a:ext cx="905917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chemeClr val="tx1"/>
                </a:solidFill>
                <a:latin typeface="Minion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Undirtitill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626" y="365125"/>
            <a:ext cx="905917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94626" y="1983627"/>
            <a:ext cx="9059173" cy="41584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9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94626" y="362309"/>
            <a:ext cx="9059173" cy="57797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293938" y="1382712"/>
            <a:ext cx="9059862" cy="5475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94627" y="365125"/>
            <a:ext cx="9059172" cy="1325563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 dirty="0" err="1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4627" y="365125"/>
            <a:ext cx="9059172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Fyrirsögn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626" y="1825625"/>
            <a:ext cx="905917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9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626" y="365125"/>
            <a:ext cx="905917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26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626" y="365125"/>
            <a:ext cx="90607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93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626" y="365125"/>
            <a:ext cx="905917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5390" y="1983627"/>
            <a:ext cx="5158596" cy="41584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93766" y="1983627"/>
            <a:ext cx="5160033" cy="41584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607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72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Kafli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3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5390" y="362309"/>
            <a:ext cx="10508410" cy="57797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9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607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6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Kafli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7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inion Pro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294627" y="1690688"/>
            <a:ext cx="9059172" cy="173831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600"/>
              </a:lnSpc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sz="4000" dirty="0" err="1"/>
              <a:t>Kynning</a:t>
            </a:r>
            <a:r>
              <a:rPr lang="en-US" sz="4000" dirty="0"/>
              <a:t> </a:t>
            </a:r>
            <a:r>
              <a:rPr lang="en-US" sz="4000" dirty="0" err="1"/>
              <a:t>fyrir</a:t>
            </a:r>
            <a:r>
              <a:rPr lang="en-US" sz="4000" dirty="0"/>
              <a:t> </a:t>
            </a:r>
            <a:r>
              <a:rPr lang="en-US" sz="4000" dirty="0" err="1"/>
              <a:t>Velferðarvaktina</a:t>
            </a:r>
            <a:endParaRPr lang="en-US" sz="40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4627" y="4293948"/>
            <a:ext cx="905917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chemeClr val="tx1"/>
                </a:solidFill>
                <a:latin typeface="Minion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3600" dirty="0"/>
              <a:t>Kennarasamband Íslands</a:t>
            </a:r>
          </a:p>
          <a:p>
            <a:r>
              <a:rPr lang="en-US" sz="3600" dirty="0" err="1"/>
              <a:t>Vinna</a:t>
            </a:r>
            <a:r>
              <a:rPr lang="en-US" sz="3600" dirty="0"/>
              <a:t> </a:t>
            </a:r>
            <a:r>
              <a:rPr lang="en-US" sz="3600" dirty="0" err="1"/>
              <a:t>að</a:t>
            </a:r>
            <a:r>
              <a:rPr lang="en-US" sz="3600" dirty="0"/>
              <a:t> </a:t>
            </a:r>
            <a:r>
              <a:rPr lang="en-US" sz="3600" dirty="0" err="1"/>
              <a:t>velferð</a:t>
            </a:r>
            <a:r>
              <a:rPr lang="en-US" sz="3600" dirty="0"/>
              <a:t> </a:t>
            </a:r>
            <a:r>
              <a:rPr lang="en-US" sz="3600" dirty="0" err="1"/>
              <a:t>barna</a:t>
            </a:r>
            <a:r>
              <a:rPr lang="en-US" sz="3600" dirty="0"/>
              <a:t> og </a:t>
            </a:r>
            <a:r>
              <a:rPr lang="en-US" sz="3600" dirty="0" err="1"/>
              <a:t>unglinga</a:t>
            </a:r>
            <a:endParaRPr lang="en-US" sz="3600" dirty="0"/>
          </a:p>
          <a:p>
            <a:r>
              <a:rPr lang="en-US" sz="1600" dirty="0"/>
              <a:t>Anna María Gunnarsdóttir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7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Hlutverk</a:t>
            </a:r>
            <a:r>
              <a:rPr lang="en-US" dirty="0"/>
              <a:t> KÍ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627" y="1420272"/>
            <a:ext cx="9059173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F4749"/>
                </a:solidFill>
                <a:latin typeface="Graphik"/>
              </a:rPr>
              <a:t>Tengd</a:t>
            </a:r>
            <a:r>
              <a:rPr lang="en-US" dirty="0">
                <a:solidFill>
                  <a:srgbClr val="3F4749"/>
                </a:solidFill>
                <a:latin typeface="Graphik"/>
              </a:rPr>
              <a:t> </a:t>
            </a:r>
            <a:r>
              <a:rPr lang="en-US" dirty="0" err="1">
                <a:solidFill>
                  <a:srgbClr val="3F4749"/>
                </a:solidFill>
                <a:latin typeface="Graphik"/>
              </a:rPr>
              <a:t>réttindum</a:t>
            </a:r>
            <a:r>
              <a:rPr lang="en-US" dirty="0">
                <a:solidFill>
                  <a:srgbClr val="3F4749"/>
                </a:solidFill>
                <a:latin typeface="Graphik"/>
              </a:rPr>
              <a:t> og </a:t>
            </a:r>
            <a:r>
              <a:rPr lang="en-US" dirty="0" err="1">
                <a:solidFill>
                  <a:srgbClr val="3F4749"/>
                </a:solidFill>
                <a:latin typeface="Graphik"/>
              </a:rPr>
              <a:t>kjörum</a:t>
            </a:r>
            <a:r>
              <a:rPr lang="en-US" dirty="0">
                <a:solidFill>
                  <a:srgbClr val="3F4749"/>
                </a:solidFill>
                <a:latin typeface="Graphik"/>
              </a:rPr>
              <a:t> </a:t>
            </a:r>
            <a:r>
              <a:rPr lang="en-US" dirty="0" err="1">
                <a:solidFill>
                  <a:srgbClr val="3F4749"/>
                </a:solidFill>
                <a:latin typeface="Graphik"/>
              </a:rPr>
              <a:t>félagsmanna</a:t>
            </a:r>
            <a:r>
              <a:rPr lang="en-US" dirty="0">
                <a:solidFill>
                  <a:srgbClr val="3F4749"/>
                </a:solidFill>
                <a:latin typeface="Graphik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rgbClr val="3F4749"/>
                </a:solidFill>
                <a:effectLst/>
                <a:latin typeface="Graphik"/>
              </a:rPr>
              <a:t>auka samstarf kennara og efla fag- og stéttarvitund,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rgbClr val="3F4749"/>
                </a:solidFill>
                <a:effectLst/>
                <a:latin typeface="Graphik"/>
              </a:rPr>
              <a:t>vinna að eflingu kennaramenntunar og símenntunar/starfsþróunar félagsmanna,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rgbClr val="3F4749"/>
                </a:solidFill>
                <a:effectLst/>
                <a:latin typeface="Graphik"/>
              </a:rPr>
              <a:t>vinna að því að efla skólastarf og stuðla að framförum í uppeldis- og skólamálum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9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8656-A9A1-4293-81F2-41EEB5C3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3F4749"/>
                </a:solidFill>
                <a:latin typeface="Graphik"/>
                <a:ea typeface="+mn-ea"/>
                <a:cs typeface="+mn-cs"/>
              </a:rPr>
              <a:t>Stefna</a:t>
            </a:r>
            <a:r>
              <a:rPr lang="en-GB" dirty="0">
                <a:solidFill>
                  <a:srgbClr val="3F4749"/>
                </a:solidFill>
                <a:latin typeface="Graphik"/>
                <a:ea typeface="+mn-ea"/>
                <a:cs typeface="+mn-cs"/>
              </a:rPr>
              <a:t> KÍ</a:t>
            </a:r>
            <a:endParaRPr lang="is-IS" dirty="0">
              <a:solidFill>
                <a:srgbClr val="3F4749"/>
              </a:solidFill>
              <a:latin typeface="Graphik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352-1505-44F9-9EB3-24DFF3A37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626" y="1298864"/>
            <a:ext cx="9059173" cy="48780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Meginmarkmið skólastarfs er að stuðla að menntun, velferð, vellíðan og þroska allra nemenda, efla sjálfstraust, jákvæða sjálfsmynd og fjölþætta lífsleikni í samræmi við stefnu um skóla og menntun fyrir alla.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Skólinn er fyrir alla nemendur og allir eiga rétt á góðri menntun við hæfi hvers og eins óháð efnahag, aðstæðum og uppruna.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>
                <a:solidFill>
                  <a:srgbClr val="3F4749"/>
                </a:solidFill>
                <a:latin typeface="Graphik"/>
              </a:rPr>
              <a:t>Skilgreina þarf í lögum og tryggja rétt barna til leikskóla.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Góð samfella á að vera milli skólastiga og skólagerða og námsframvinda að taka mið af þörfum hvers og eins. </a:t>
            </a:r>
          </a:p>
          <a:p>
            <a:pPr>
              <a:buFont typeface="Arial" panose="020B0604020202020204" pitchFamily="34" charset="0"/>
              <a:buChar char="•"/>
            </a:pPr>
            <a:endParaRPr lang="nn-NO" dirty="0">
              <a:solidFill>
                <a:srgbClr val="3F4749"/>
              </a:solidFill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84069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62CA-D894-4314-8066-CEFE44985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8" y="332509"/>
            <a:ext cx="9774381" cy="56989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Ákvarðanir um námstíma nemenda skulu fyrst og fremst ráðast af faglegum sjónarmiðum en ekki rekstrarlegum eða efnahagslegum og fullt samráð skal haft við kennara og skólastjórnendur.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Stærð nemendahópa skal ávallt miðast við að hver einstaklingur fái notið sín í námi og kennslu.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Tryggja þarf að stjórnvöld standi við skuldbindingar um rétt nemenda með annað móðurmál en íslensku til menntunar og farsældar samkvæmt alþjóðasáttmálum sem Ísland hefur undirgengist.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Aðgengi nemenda að tækjakosti og tæknibúnaði í skólum.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F4749"/>
                </a:solidFill>
                <a:latin typeface="Graphik"/>
              </a:rPr>
              <a:t>Aukið framboð á fjölbreyttu og vönduðu náms- og kennsluefni á íslensku í samræmi við markmið laga um menntun við hæfi, þarfir nemenda, kennslugreina, námssviða og skóla.</a:t>
            </a:r>
          </a:p>
          <a:p>
            <a:pPr>
              <a:buFont typeface="Arial" panose="020B0604020202020204" pitchFamily="34" charset="0"/>
              <a:buChar char="•"/>
            </a:pPr>
            <a:endParaRPr lang="is-IS" dirty="0">
              <a:solidFill>
                <a:srgbClr val="3F4749"/>
              </a:solidFill>
              <a:latin typeface="Graphik"/>
            </a:endParaRP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4053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8385-8773-4895-9C1B-BE084529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Sérstök</a:t>
            </a:r>
            <a:r>
              <a:rPr lang="en-GB" dirty="0"/>
              <a:t> </a:t>
            </a:r>
            <a:r>
              <a:rPr lang="en-GB" dirty="0" err="1"/>
              <a:t>verkefni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3A77-E7F9-4696-9D72-23D1E80E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626" y="1337252"/>
            <a:ext cx="9059173" cy="4351338"/>
          </a:xfrm>
        </p:spPr>
        <p:txBody>
          <a:bodyPr/>
          <a:lstStyle/>
          <a:p>
            <a:r>
              <a:rPr lang="en-GB" dirty="0" err="1"/>
              <a:t>Námsgögn</a:t>
            </a:r>
            <a:r>
              <a:rPr lang="en-GB" dirty="0"/>
              <a:t> í </a:t>
            </a:r>
            <a:r>
              <a:rPr lang="en-GB" dirty="0" err="1"/>
              <a:t>framhaldsskólum</a:t>
            </a:r>
            <a:endParaRPr lang="en-GB" dirty="0"/>
          </a:p>
          <a:p>
            <a:r>
              <a:rPr lang="en-GB" dirty="0" err="1"/>
              <a:t>Aðgerðir</a:t>
            </a:r>
            <a:r>
              <a:rPr lang="en-GB" dirty="0"/>
              <a:t> </a:t>
            </a:r>
            <a:r>
              <a:rPr lang="en-GB" dirty="0" err="1"/>
              <a:t>gegn</a:t>
            </a:r>
            <a:r>
              <a:rPr lang="en-GB" dirty="0"/>
              <a:t> </a:t>
            </a:r>
            <a:r>
              <a:rPr lang="en-GB" dirty="0" err="1"/>
              <a:t>skólaforðun</a:t>
            </a:r>
            <a:endParaRPr lang="en-GB" dirty="0"/>
          </a:p>
          <a:p>
            <a:r>
              <a:rPr lang="en-GB" dirty="0" err="1"/>
              <a:t>Aukin</a:t>
            </a:r>
            <a:r>
              <a:rPr lang="en-GB" dirty="0"/>
              <a:t> </a:t>
            </a:r>
            <a:r>
              <a:rPr lang="en-GB" dirty="0" err="1"/>
              <a:t>stuðningur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nemendur</a:t>
            </a:r>
            <a:r>
              <a:rPr lang="en-GB" dirty="0"/>
              <a:t> í Covid</a:t>
            </a:r>
          </a:p>
          <a:p>
            <a:r>
              <a:rPr lang="en-GB" dirty="0" err="1"/>
              <a:t>Aðgangur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fjölbreyttri</a:t>
            </a:r>
            <a:r>
              <a:rPr lang="en-GB" dirty="0"/>
              <a:t> </a:t>
            </a:r>
            <a:r>
              <a:rPr lang="en-GB" dirty="0" err="1"/>
              <a:t>félags</a:t>
            </a:r>
            <a:r>
              <a:rPr lang="en-GB" dirty="0"/>
              <a:t>- og </a:t>
            </a:r>
            <a:r>
              <a:rPr lang="en-GB" dirty="0" err="1"/>
              <a:t>heilbrigðisþjónustu</a:t>
            </a:r>
            <a:endParaRPr lang="en-GB" dirty="0"/>
          </a:p>
          <a:p>
            <a:r>
              <a:rPr lang="en-GB" dirty="0" err="1"/>
              <a:t>Menntun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hæfi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nemendur</a:t>
            </a:r>
            <a:endParaRPr lang="en-GB" dirty="0"/>
          </a:p>
          <a:p>
            <a:r>
              <a:rPr lang="en-GB" dirty="0" err="1"/>
              <a:t>Nemendur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annað</a:t>
            </a:r>
            <a:r>
              <a:rPr lang="en-GB" dirty="0"/>
              <a:t> </a:t>
            </a:r>
            <a:r>
              <a:rPr lang="en-GB" dirty="0" err="1"/>
              <a:t>móðurmál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íslensku</a:t>
            </a:r>
            <a:endParaRPr lang="en-GB" dirty="0"/>
          </a:p>
          <a:p>
            <a:r>
              <a:rPr lang="en-GB" dirty="0" err="1"/>
              <a:t>Stuðningur</a:t>
            </a:r>
            <a:r>
              <a:rPr lang="en-GB" dirty="0"/>
              <a:t> og </a:t>
            </a:r>
            <a:r>
              <a:rPr lang="en-GB" dirty="0" err="1"/>
              <a:t>stuðningskerfi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smærri</a:t>
            </a:r>
            <a:r>
              <a:rPr lang="en-GB" dirty="0"/>
              <a:t> </a:t>
            </a:r>
            <a:r>
              <a:rPr lang="en-GB" dirty="0" err="1"/>
              <a:t>skóla</a:t>
            </a:r>
            <a:endParaRPr lang="en-GB" dirty="0"/>
          </a:p>
          <a:p>
            <a:r>
              <a:rPr lang="en-GB" dirty="0" err="1"/>
              <a:t>Fjölgun</a:t>
            </a:r>
            <a:r>
              <a:rPr lang="en-GB" dirty="0"/>
              <a:t> kennara</a:t>
            </a:r>
          </a:p>
          <a:p>
            <a:r>
              <a:rPr lang="en-GB" dirty="0" err="1"/>
              <a:t>Mikilvægi</a:t>
            </a:r>
            <a:r>
              <a:rPr lang="en-GB" dirty="0"/>
              <a:t> </a:t>
            </a:r>
            <a:r>
              <a:rPr lang="en-GB" dirty="0" err="1"/>
              <a:t>menntunar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69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nnarasamband – litir">
      <a:dk1>
        <a:srgbClr val="000000"/>
      </a:dk1>
      <a:lt1>
        <a:srgbClr val="FFFFFF"/>
      </a:lt1>
      <a:dk2>
        <a:srgbClr val="3270B2"/>
      </a:dk2>
      <a:lt2>
        <a:srgbClr val="E7E6E6"/>
      </a:lt2>
      <a:accent1>
        <a:srgbClr val="3270B2"/>
      </a:accent1>
      <a:accent2>
        <a:srgbClr val="FF2600"/>
      </a:accent2>
      <a:accent3>
        <a:srgbClr val="86E4FF"/>
      </a:accent3>
      <a:accent4>
        <a:srgbClr val="FEE75E"/>
      </a:accent4>
      <a:accent5>
        <a:srgbClr val="5B9BD5"/>
      </a:accent5>
      <a:accent6>
        <a:srgbClr val="74AF9A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788A304-4A89-384F-8C45-778BA2A465E2}" vid="{A435DB20-D0AB-AF48-BCC4-D7F8B42FD0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297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Graphik</vt:lpstr>
      <vt:lpstr>Minion Pro</vt:lpstr>
      <vt:lpstr>Minion Pro Bold</vt:lpstr>
      <vt:lpstr>Palatino Linotype</vt:lpstr>
      <vt:lpstr>Office Theme</vt:lpstr>
      <vt:lpstr>Kynning fyrir Velferðarvaktina</vt:lpstr>
      <vt:lpstr>Hlutverk KÍ</vt:lpstr>
      <vt:lpstr>Stefna KÍ</vt:lpstr>
      <vt:lpstr>PowerPoint Presentation</vt:lpstr>
      <vt:lpstr>Sérstök verkefni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Erlend kennararáð</dc:title>
  <dc:creator>Anna M. Gunnarsdóttir</dc:creator>
  <cp:lastModifiedBy>Anna María Gunnarsdóttir</cp:lastModifiedBy>
  <cp:revision>13</cp:revision>
  <dcterms:created xsi:type="dcterms:W3CDTF">2020-08-18T15:16:33Z</dcterms:created>
  <dcterms:modified xsi:type="dcterms:W3CDTF">2021-05-25T15:36:26Z</dcterms:modified>
</cp:coreProperties>
</file>