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86" r:id="rId2"/>
  </p:sldMasterIdLst>
  <p:notesMasterIdLst>
    <p:notesMasterId r:id="rId11"/>
  </p:notesMasterIdLst>
  <p:handoutMasterIdLst>
    <p:handoutMasterId r:id="rId12"/>
  </p:handoutMasterIdLst>
  <p:sldIdLst>
    <p:sldId id="972" r:id="rId3"/>
    <p:sldId id="768" r:id="rId4"/>
    <p:sldId id="835" r:id="rId5"/>
    <p:sldId id="836" r:id="rId6"/>
    <p:sldId id="837" r:id="rId7"/>
    <p:sldId id="838" r:id="rId8"/>
    <p:sldId id="954" r:id="rId9"/>
    <p:sldId id="952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iraGO Light" panose="020B0403050000020004" pitchFamily="34" charset="0"/>
      <p:regular r:id="rId17"/>
      <p:italic r:id="rId18"/>
    </p:embeddedFont>
    <p:embeddedFont>
      <p:font typeface="FiraGO SemiBold" panose="020B0603050000020004" pitchFamily="34" charset="0"/>
      <p:bold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88523" autoAdjust="0"/>
  </p:normalViewPr>
  <p:slideViewPr>
    <p:cSldViewPr snapToGrid="0" showGuides="1">
      <p:cViewPr varScale="1">
        <p:scale>
          <a:sx n="107" d="100"/>
          <a:sy n="107" d="100"/>
        </p:scale>
        <p:origin x="66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D3515-DAB6-4F56-B3EF-6EC351C85F21}" type="slidenum">
              <a:rPr kumimoji="0" lang="is-I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22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12A4E-A14B-493A-A17A-B64D4570568F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86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D3515-DAB6-4F56-B3EF-6EC351C85F21}" type="slidenum">
              <a:rPr kumimoji="0" lang="is-I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76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12A4E-A14B-493A-A17A-B64D4570568F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51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12A4E-A14B-493A-A17A-B64D4570568F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03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5655412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6986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3360833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951E81D-BD65-4083-852D-35A8A830A57F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601914" y="1895439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is-IS" sz="3600" kern="1200" noProof="0" dirty="0">
                <a:solidFill>
                  <a:srgbClr val="1A336A"/>
                </a:solidFill>
                <a:latin typeface="FiraGO Light" panose="020B0403050000020004" pitchFamily="34" charset="0"/>
                <a:ea typeface="+mj-ea"/>
                <a:cs typeface="FiraGO Light" panose="020B0403050000020004" pitchFamily="34" charset="0"/>
              </a:rPr>
              <a:t>User guide</a:t>
            </a:r>
            <a:endParaRPr lang="is-IS" sz="3600" kern="1200" dirty="0">
              <a:solidFill>
                <a:srgbClr val="1A336A"/>
              </a:solidFill>
              <a:latin typeface="FiraGO Light" panose="020B0403050000020004" pitchFamily="34" charset="0"/>
              <a:ea typeface="+mj-ea"/>
              <a:cs typeface="FiraGO Light" panose="020B04030500000200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736255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is-IS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736255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736255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s-I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646182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4424600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53172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82430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944956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615424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4162728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121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9" tIns="31095" rIns="62189" bIns="310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s-IS" sz="1428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5" y="3169757"/>
            <a:ext cx="2142163" cy="4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63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- Mynd frá 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8" y="3169764"/>
            <a:ext cx="2154985" cy="49526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tx1"/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tx1"/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03773" y="3759183"/>
            <a:ext cx="1801491" cy="7124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80" baseline="0"/>
            </a:lvl1pPr>
          </a:lstStyle>
          <a:p>
            <a:r>
              <a:rPr lang="is-IS"/>
              <a:t>Logo viðskiptavinar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106766" y="1"/>
            <a:ext cx="6085239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24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12551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k 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5" y="1143004"/>
            <a:ext cx="11318676" cy="4540331"/>
          </a:xfrm>
          <a:prstGeom prst="rect">
            <a:avLst/>
          </a:prstGeom>
        </p:spPr>
        <p:txBody>
          <a:bodyPr anchor="ctr"/>
          <a:lstStyle>
            <a:lvl1pPr algn="ctr">
              <a:defRPr sz="4489" b="1" i="0">
                <a:latin typeface="Carnas Light" panose="02000503000000020004" pitchFamily="50" charset="0"/>
              </a:defRPr>
            </a:lvl1pPr>
          </a:lstStyle>
          <a:p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1185898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42E5-4CD9-4C81-ADEC-12E0BA6B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666C-0229-448F-8B52-6641F7AC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7CB3-F4FE-4890-A71D-FCEF2986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25AB-E24C-4FD2-8E0F-C2AADC397455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6480-1C74-464C-8E33-D014E127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84C3-66A2-4076-9FD0-3780D93A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4E0-B7A7-40A7-BE60-9F4086E09CF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6757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s-IS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A050DA9A-5E13-41DC-8BA8-80977E1FA470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nsida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83" y="5982351"/>
            <a:ext cx="1999784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2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s-IS" noProof="0" dirty="0"/>
              <a:t>Level 1</a:t>
            </a:r>
          </a:p>
          <a:p>
            <a:pPr lvl="1"/>
            <a:r>
              <a:rPr lang="is-IS" noProof="0" dirty="0"/>
              <a:t>Level 2</a:t>
            </a:r>
          </a:p>
          <a:p>
            <a:pPr lvl="2"/>
            <a:r>
              <a:rPr lang="is-IS" noProof="0" dirty="0"/>
              <a:t>Level 3</a:t>
            </a:r>
          </a:p>
          <a:p>
            <a:pPr lvl="3"/>
            <a:r>
              <a:rPr lang="is-IS" noProof="0" dirty="0"/>
              <a:t>Level 4</a:t>
            </a:r>
          </a:p>
          <a:p>
            <a:pPr lvl="4"/>
            <a:r>
              <a:rPr lang="is-IS" noProof="0" dirty="0"/>
              <a:t>Level 5</a:t>
            </a:r>
          </a:p>
          <a:p>
            <a:pPr lvl="5"/>
            <a:r>
              <a:rPr lang="is-IS" noProof="0" dirty="0"/>
              <a:t>Level 6</a:t>
            </a:r>
          </a:p>
          <a:p>
            <a:pPr lvl="6"/>
            <a:r>
              <a:rPr lang="is-IS" noProof="0" dirty="0"/>
              <a:t>Level 7</a:t>
            </a:r>
          </a:p>
          <a:p>
            <a:pPr lvl="7"/>
            <a:r>
              <a:rPr lang="is-IS" noProof="0" dirty="0"/>
              <a:t>Level 8</a:t>
            </a:r>
          </a:p>
          <a:p>
            <a:pPr lvl="8"/>
            <a:r>
              <a:rPr lang="is-IS" noProof="0" dirty="0"/>
              <a:t>Level 9</a:t>
            </a:r>
          </a:p>
        </p:txBody>
      </p:sp>
      <p:pic>
        <p:nvPicPr>
          <p:cNvPr id="11" name="Logo name">
            <a:extLst>
              <a:ext uri="{FF2B5EF4-FFF2-40B4-BE49-F238E27FC236}">
                <a16:creationId xmlns:a16="http://schemas.microsoft.com/office/drawing/2014/main" id="{29D0AC1A-A59D-4646-A3D5-77F4C3B0510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90000"/>
            <a:ext cx="2060693" cy="465545"/>
          </a:xfrm>
          <a:prstGeom prst="rect">
            <a:avLst/>
          </a:prstGeom>
        </p:spPr>
      </p:pic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41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hf hdr="0" dt="0"/>
  <p:txStyles>
    <p:titleStyle>
      <a:lvl1pPr algn="ctr" defTabSz="354602" rtl="0" eaLnBrk="1" latinLnBrk="0" hangingPunct="1">
        <a:spcBef>
          <a:spcPct val="0"/>
        </a:spcBef>
        <a:buNone/>
        <a:defRPr sz="122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952" indent="-265952" algn="l" defTabSz="354602" rtl="0" eaLnBrk="1" latinLnBrk="0" hangingPunct="1">
        <a:spcBef>
          <a:spcPct val="20000"/>
        </a:spcBef>
        <a:buFont typeface="Arial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576228" indent="-221628" algn="l" defTabSz="354602" rtl="0" eaLnBrk="1" latinLnBrk="0" hangingPunct="1">
        <a:spcBef>
          <a:spcPct val="20000"/>
        </a:spcBef>
        <a:buFont typeface="Arial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6506" indent="-177301" algn="l" defTabSz="354602" rtl="0" eaLnBrk="1" latinLnBrk="0" hangingPunct="1">
        <a:spcBef>
          <a:spcPct val="2000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241110" indent="-177301" algn="l" defTabSz="354602" rtl="0" eaLnBrk="1" latinLnBrk="0" hangingPunct="1">
        <a:spcBef>
          <a:spcPct val="20000"/>
        </a:spcBef>
        <a:buFont typeface="Arial"/>
        <a:buChar char="–"/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595711" indent="-177301" algn="l" defTabSz="354602" rtl="0" eaLnBrk="1" latinLnBrk="0" hangingPunct="1">
        <a:spcBef>
          <a:spcPct val="20000"/>
        </a:spcBef>
        <a:buFont typeface="Arial"/>
        <a:buChar char="»"/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1950314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304917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659520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014121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602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20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380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41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013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761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221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682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0.sv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26.svg"/><Relationship Id="rId4" Type="http://schemas.openxmlformats.org/officeDocument/2006/relationships/image" Target="../media/image24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0.sv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26.svg"/><Relationship Id="rId4" Type="http://schemas.openxmlformats.org/officeDocument/2006/relationships/image" Target="../media/image24.sv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7B4E0E8-EEF3-441A-9DB7-CFF354FBDF84}"/>
              </a:ext>
            </a:extLst>
          </p:cNvPr>
          <p:cNvSpPr/>
          <p:nvPr/>
        </p:nvSpPr>
        <p:spPr>
          <a:xfrm>
            <a:off x="0" y="954994"/>
            <a:ext cx="12192000" cy="5337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530CDD-221D-421A-AB01-4649973D775A}"/>
              </a:ext>
            </a:extLst>
          </p:cNvPr>
          <p:cNvSpPr txBox="1"/>
          <p:nvPr/>
        </p:nvSpPr>
        <p:spPr>
          <a:xfrm>
            <a:off x="1132825" y="2089929"/>
            <a:ext cx="952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AÐFÖNG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A18DA7-48DD-46E6-A4C9-99360352C15F}"/>
              </a:ext>
            </a:extLst>
          </p:cNvPr>
          <p:cNvSpPr txBox="1"/>
          <p:nvPr/>
        </p:nvSpPr>
        <p:spPr>
          <a:xfrm>
            <a:off x="3327002" y="2069832"/>
            <a:ext cx="11028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FERLI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E66174-DA06-4487-B3C4-661360E56883}"/>
              </a:ext>
            </a:extLst>
          </p:cNvPr>
          <p:cNvSpPr txBox="1"/>
          <p:nvPr/>
        </p:nvSpPr>
        <p:spPr>
          <a:xfrm>
            <a:off x="5331127" y="1854389"/>
            <a:ext cx="1590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AFURÐIR/ SKILVIRKNI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D037CE-8617-48FF-A738-1DFF24E4610D}"/>
              </a:ext>
            </a:extLst>
          </p:cNvPr>
          <p:cNvSpPr txBox="1"/>
          <p:nvPr/>
        </p:nvSpPr>
        <p:spPr>
          <a:xfrm>
            <a:off x="7697320" y="2084287"/>
            <a:ext cx="1376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ÁHRIF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A5F5C8-C52A-4F55-9B5B-24E7D345D02E}"/>
              </a:ext>
            </a:extLst>
          </p:cNvPr>
          <p:cNvSpPr txBox="1"/>
          <p:nvPr/>
        </p:nvSpPr>
        <p:spPr>
          <a:xfrm>
            <a:off x="9885076" y="2089929"/>
            <a:ext cx="1376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FRAMFARIR</a:t>
            </a:r>
          </a:p>
        </p:txBody>
      </p:sp>
      <p:sp>
        <p:nvSpPr>
          <p:cNvPr id="42" name="TextBox 183">
            <a:extLst>
              <a:ext uri="{FF2B5EF4-FFF2-40B4-BE49-F238E27FC236}">
                <a16:creationId xmlns:a16="http://schemas.microsoft.com/office/drawing/2014/main" id="{15E6A99B-4D30-4E93-9610-D769DB6C4C73}"/>
              </a:ext>
            </a:extLst>
          </p:cNvPr>
          <p:cNvSpPr txBox="1"/>
          <p:nvPr/>
        </p:nvSpPr>
        <p:spPr>
          <a:xfrm>
            <a:off x="691315" y="4724697"/>
            <a:ext cx="1806596" cy="29751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ÁHERSLUR</a:t>
            </a:r>
            <a:endParaRPr kumimoji="0" lang="ko-KR" altLang="en-US" sz="14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45" name="TextBox 183">
            <a:extLst>
              <a:ext uri="{FF2B5EF4-FFF2-40B4-BE49-F238E27FC236}">
                <a16:creationId xmlns:a16="http://schemas.microsoft.com/office/drawing/2014/main" id="{692AAF2C-D1D6-4539-8153-231CF7C94FE0}"/>
              </a:ext>
            </a:extLst>
          </p:cNvPr>
          <p:cNvSpPr txBox="1"/>
          <p:nvPr/>
        </p:nvSpPr>
        <p:spPr>
          <a:xfrm>
            <a:off x="3030923" y="4724696"/>
            <a:ext cx="1719780" cy="29751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AÐGERÐIR</a:t>
            </a:r>
            <a:endParaRPr kumimoji="0" lang="ko-KR" altLang="en-US" sz="14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48" name="TextBox 183">
            <a:extLst>
              <a:ext uri="{FF2B5EF4-FFF2-40B4-BE49-F238E27FC236}">
                <a16:creationId xmlns:a16="http://schemas.microsoft.com/office/drawing/2014/main" id="{7FEA46BF-4A70-4120-8CEB-4D152C26FE3F}"/>
              </a:ext>
            </a:extLst>
          </p:cNvPr>
          <p:cNvSpPr txBox="1"/>
          <p:nvPr/>
        </p:nvSpPr>
        <p:spPr>
          <a:xfrm>
            <a:off x="5266735" y="4724695"/>
            <a:ext cx="1654955" cy="29751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MARKMIÐ</a:t>
            </a:r>
            <a:endParaRPr kumimoji="0" lang="ko-KR" altLang="en-US" sz="14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51" name="TextBox 183">
            <a:extLst>
              <a:ext uri="{FF2B5EF4-FFF2-40B4-BE49-F238E27FC236}">
                <a16:creationId xmlns:a16="http://schemas.microsoft.com/office/drawing/2014/main" id="{DAE37790-4DB5-4A90-AF07-CFBAF92C51B6}"/>
              </a:ext>
            </a:extLst>
          </p:cNvPr>
          <p:cNvSpPr txBox="1"/>
          <p:nvPr/>
        </p:nvSpPr>
        <p:spPr>
          <a:xfrm>
            <a:off x="7519527" y="4724694"/>
            <a:ext cx="1800620" cy="29751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MEGINMARKMIÐ</a:t>
            </a:r>
            <a:endParaRPr kumimoji="0" lang="ko-KR" altLang="en-US" sz="14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54" name="TextBox 183">
            <a:extLst>
              <a:ext uri="{FF2B5EF4-FFF2-40B4-BE49-F238E27FC236}">
                <a16:creationId xmlns:a16="http://schemas.microsoft.com/office/drawing/2014/main" id="{94AFBE6B-B245-416B-8996-DDC2872E44EA}"/>
              </a:ext>
            </a:extLst>
          </p:cNvPr>
          <p:cNvSpPr txBox="1"/>
          <p:nvPr/>
        </p:nvSpPr>
        <p:spPr>
          <a:xfrm>
            <a:off x="9826992" y="4718414"/>
            <a:ext cx="1654955" cy="29751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FRAMTÍÐARSÝN</a:t>
            </a:r>
            <a:endParaRPr kumimoji="0" lang="ko-KR" altLang="en-US" sz="14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C0C379A-05C8-4CD8-B61D-2EEC8AF126C0}"/>
              </a:ext>
            </a:extLst>
          </p:cNvPr>
          <p:cNvSpPr txBox="1"/>
          <p:nvPr/>
        </p:nvSpPr>
        <p:spPr>
          <a:xfrm>
            <a:off x="3810000" y="16488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ÁHRIFAKEÐJAN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5F5CEE7-3DB7-48EB-8069-A5A203E08ECC}"/>
              </a:ext>
            </a:extLst>
          </p:cNvPr>
          <p:cNvSpPr/>
          <p:nvPr/>
        </p:nvSpPr>
        <p:spPr>
          <a:xfrm>
            <a:off x="1222513" y="2649681"/>
            <a:ext cx="817945" cy="824063"/>
          </a:xfrm>
          <a:prstGeom prst="ellipse">
            <a:avLst/>
          </a:prstGeom>
          <a:solidFill>
            <a:srgbClr val="3EB8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" name="Graphic 104" descr="Play">
            <a:extLst>
              <a:ext uri="{FF2B5EF4-FFF2-40B4-BE49-F238E27FC236}">
                <a16:creationId xmlns:a16="http://schemas.microsoft.com/office/drawing/2014/main" id="{069EB2E6-5C3B-49BF-BBEA-4B1C0A83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3716" y="2784380"/>
            <a:ext cx="554663" cy="55466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579DF52-8345-427B-98F9-C70AFDD599CE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398180D-CA3D-4E13-B155-9F84DD24AA8E}"/>
              </a:ext>
            </a:extLst>
          </p:cNvPr>
          <p:cNvSpPr/>
          <p:nvPr/>
        </p:nvSpPr>
        <p:spPr>
          <a:xfrm>
            <a:off x="9642702" y="3662768"/>
            <a:ext cx="1989778" cy="779545"/>
          </a:xfrm>
          <a:prstGeom prst="roundRect">
            <a:avLst>
              <a:gd name="adj" fmla="val 50000"/>
            </a:avLst>
          </a:prstGeom>
          <a:solidFill>
            <a:srgbClr val="546783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248E34C-A05C-43EA-8910-48AC30D1C9FC}"/>
              </a:ext>
            </a:extLst>
          </p:cNvPr>
          <p:cNvSpPr/>
          <p:nvPr/>
        </p:nvSpPr>
        <p:spPr>
          <a:xfrm>
            <a:off x="7387111" y="3662768"/>
            <a:ext cx="1989778" cy="779545"/>
          </a:xfrm>
          <a:prstGeom prst="roundRect">
            <a:avLst>
              <a:gd name="adj" fmla="val 50000"/>
            </a:avLst>
          </a:prstGeom>
          <a:solidFill>
            <a:srgbClr val="FBA200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69" name="Rounded Rectangle 11">
            <a:extLst>
              <a:ext uri="{FF2B5EF4-FFF2-40B4-BE49-F238E27FC236}">
                <a16:creationId xmlns:a16="http://schemas.microsoft.com/office/drawing/2014/main" id="{8D3BF1EC-D2F1-4BFF-8C3C-F4EEA801B3C3}"/>
              </a:ext>
            </a:extLst>
          </p:cNvPr>
          <p:cNvSpPr/>
          <p:nvPr/>
        </p:nvSpPr>
        <p:spPr>
          <a:xfrm rot="5400000">
            <a:off x="9387803" y="3707611"/>
            <a:ext cx="251123" cy="733257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>
                  <a:lumMod val="88000"/>
                </a:sysClr>
              </a:gs>
              <a:gs pos="48000">
                <a:sysClr val="window" lastClr="FFFFFF">
                  <a:lumMod val="75000"/>
                </a:sysClr>
              </a:gs>
            </a:gsLst>
            <a:lin ang="19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87C1D72-0722-486E-B7A7-CA0DABFF0284}"/>
              </a:ext>
            </a:extLst>
          </p:cNvPr>
          <p:cNvSpPr/>
          <p:nvPr/>
        </p:nvSpPr>
        <p:spPr>
          <a:xfrm>
            <a:off x="5131520" y="3662768"/>
            <a:ext cx="1989778" cy="779545"/>
          </a:xfrm>
          <a:prstGeom prst="roundRect">
            <a:avLst>
              <a:gd name="adj" fmla="val 50000"/>
            </a:avLst>
          </a:prstGeom>
          <a:solidFill>
            <a:srgbClr val="C75F93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71" name="Rounded Rectangle 11">
            <a:extLst>
              <a:ext uri="{FF2B5EF4-FFF2-40B4-BE49-F238E27FC236}">
                <a16:creationId xmlns:a16="http://schemas.microsoft.com/office/drawing/2014/main" id="{A74A6803-CE4F-422F-9452-D2C08E2BAC72}"/>
              </a:ext>
            </a:extLst>
          </p:cNvPr>
          <p:cNvSpPr/>
          <p:nvPr/>
        </p:nvSpPr>
        <p:spPr>
          <a:xfrm rot="5400000">
            <a:off x="7132212" y="3707611"/>
            <a:ext cx="251123" cy="733257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>
                  <a:lumMod val="88000"/>
                </a:sysClr>
              </a:gs>
              <a:gs pos="48000">
                <a:sysClr val="window" lastClr="FFFFFF">
                  <a:lumMod val="75000"/>
                </a:sysClr>
              </a:gs>
            </a:gsLst>
            <a:lin ang="19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D2D2480-79B4-495C-9D02-B20EA69A7209}"/>
              </a:ext>
            </a:extLst>
          </p:cNvPr>
          <p:cNvSpPr/>
          <p:nvPr/>
        </p:nvSpPr>
        <p:spPr>
          <a:xfrm>
            <a:off x="2875929" y="3662768"/>
            <a:ext cx="1989778" cy="779545"/>
          </a:xfrm>
          <a:prstGeom prst="roundRect">
            <a:avLst>
              <a:gd name="adj" fmla="val 50000"/>
            </a:avLst>
          </a:prstGeom>
          <a:solidFill>
            <a:srgbClr val="60986E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73" name="Rounded Rectangle 11">
            <a:extLst>
              <a:ext uri="{FF2B5EF4-FFF2-40B4-BE49-F238E27FC236}">
                <a16:creationId xmlns:a16="http://schemas.microsoft.com/office/drawing/2014/main" id="{36CF1E56-10EC-4843-B390-B4DED2E59A54}"/>
              </a:ext>
            </a:extLst>
          </p:cNvPr>
          <p:cNvSpPr/>
          <p:nvPr/>
        </p:nvSpPr>
        <p:spPr>
          <a:xfrm rot="5400000">
            <a:off x="4876621" y="3707611"/>
            <a:ext cx="251123" cy="733257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>
                  <a:lumMod val="88000"/>
                </a:sysClr>
              </a:gs>
              <a:gs pos="48000">
                <a:sysClr val="window" lastClr="FFFFFF">
                  <a:lumMod val="75000"/>
                </a:sysClr>
              </a:gs>
            </a:gsLst>
            <a:lin ang="19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F7B5C4FB-34E6-4C84-A67F-8EE30438299B}"/>
              </a:ext>
            </a:extLst>
          </p:cNvPr>
          <p:cNvSpPr/>
          <p:nvPr/>
        </p:nvSpPr>
        <p:spPr>
          <a:xfrm>
            <a:off x="599724" y="3662768"/>
            <a:ext cx="1989778" cy="7795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EB9DF">
                  <a:shade val="30000"/>
                  <a:satMod val="115000"/>
                </a:srgbClr>
              </a:gs>
              <a:gs pos="50000">
                <a:srgbClr val="3EB9DF">
                  <a:shade val="67500"/>
                  <a:satMod val="115000"/>
                </a:srgbClr>
              </a:gs>
              <a:gs pos="100000">
                <a:srgbClr val="3EB9D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356502A-A9B4-4C33-BDED-1CE3954256EE}"/>
              </a:ext>
            </a:extLst>
          </p:cNvPr>
          <p:cNvSpPr/>
          <p:nvPr/>
        </p:nvSpPr>
        <p:spPr>
          <a:xfrm>
            <a:off x="857629" y="3948677"/>
            <a:ext cx="1416925" cy="25112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76" name="Rounded Rectangle 11">
            <a:extLst>
              <a:ext uri="{FF2B5EF4-FFF2-40B4-BE49-F238E27FC236}">
                <a16:creationId xmlns:a16="http://schemas.microsoft.com/office/drawing/2014/main" id="{6BA6E0AE-DD6A-4F69-AD80-8F03920994D8}"/>
              </a:ext>
            </a:extLst>
          </p:cNvPr>
          <p:cNvSpPr/>
          <p:nvPr/>
        </p:nvSpPr>
        <p:spPr>
          <a:xfrm rot="5400000">
            <a:off x="2621030" y="3707611"/>
            <a:ext cx="251123" cy="733257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>
                  <a:lumMod val="88000"/>
                </a:sysClr>
              </a:gs>
              <a:gs pos="48000">
                <a:sysClr val="window" lastClr="FFFFFF">
                  <a:lumMod val="75000"/>
                </a:sysClr>
              </a:gs>
            </a:gsLst>
            <a:lin ang="19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4643C578-454E-4145-AD64-6408B4538DDF}"/>
              </a:ext>
            </a:extLst>
          </p:cNvPr>
          <p:cNvSpPr/>
          <p:nvPr/>
        </p:nvSpPr>
        <p:spPr>
          <a:xfrm>
            <a:off x="3165924" y="3948677"/>
            <a:ext cx="1416925" cy="25112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33C695D-D6AC-458B-8087-EB9821EC2A1B}"/>
              </a:ext>
            </a:extLst>
          </p:cNvPr>
          <p:cNvSpPr/>
          <p:nvPr/>
        </p:nvSpPr>
        <p:spPr>
          <a:xfrm>
            <a:off x="5408208" y="3938869"/>
            <a:ext cx="1416925" cy="25112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12EEBEDD-D228-4000-A16F-C01D0D623607}"/>
              </a:ext>
            </a:extLst>
          </p:cNvPr>
          <p:cNvSpPr/>
          <p:nvPr/>
        </p:nvSpPr>
        <p:spPr>
          <a:xfrm>
            <a:off x="7677106" y="3948677"/>
            <a:ext cx="1416925" cy="25112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E25F0CC-1622-4983-8BB6-00B0B43264ED}"/>
              </a:ext>
            </a:extLst>
          </p:cNvPr>
          <p:cNvSpPr/>
          <p:nvPr/>
        </p:nvSpPr>
        <p:spPr>
          <a:xfrm>
            <a:off x="9946008" y="3938869"/>
            <a:ext cx="1416925" cy="25112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58060A2-4153-46E9-909D-2CBA01D56341}"/>
              </a:ext>
            </a:extLst>
          </p:cNvPr>
          <p:cNvSpPr/>
          <p:nvPr/>
        </p:nvSpPr>
        <p:spPr>
          <a:xfrm>
            <a:off x="3454770" y="2630888"/>
            <a:ext cx="817945" cy="824063"/>
          </a:xfrm>
          <a:prstGeom prst="ellipse">
            <a:avLst/>
          </a:prstGeom>
          <a:solidFill>
            <a:srgbClr val="6098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09E604EF-E593-4656-BB0B-870A6B3BE160}"/>
              </a:ext>
            </a:extLst>
          </p:cNvPr>
          <p:cNvSpPr/>
          <p:nvPr/>
        </p:nvSpPr>
        <p:spPr>
          <a:xfrm>
            <a:off x="5687027" y="2630888"/>
            <a:ext cx="817945" cy="824063"/>
          </a:xfrm>
          <a:prstGeom prst="ellipse">
            <a:avLst/>
          </a:prstGeom>
          <a:solidFill>
            <a:srgbClr val="C75F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0841E8BF-DED8-493D-8A6C-6656B90166D4}"/>
              </a:ext>
            </a:extLst>
          </p:cNvPr>
          <p:cNvSpPr/>
          <p:nvPr/>
        </p:nvSpPr>
        <p:spPr>
          <a:xfrm>
            <a:off x="7941445" y="2624370"/>
            <a:ext cx="817945" cy="824063"/>
          </a:xfrm>
          <a:prstGeom prst="ellipse">
            <a:avLst/>
          </a:pr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A2454BA-14E8-4524-84CF-DEBF4DD53329}"/>
              </a:ext>
            </a:extLst>
          </p:cNvPr>
          <p:cNvSpPr/>
          <p:nvPr/>
        </p:nvSpPr>
        <p:spPr>
          <a:xfrm>
            <a:off x="10195863" y="2647915"/>
            <a:ext cx="817945" cy="824063"/>
          </a:xfrm>
          <a:prstGeom prst="ellipse">
            <a:avLst/>
          </a:prstGeom>
          <a:solidFill>
            <a:srgbClr val="5467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9" name="Graphic 108" descr="List">
            <a:extLst>
              <a:ext uri="{FF2B5EF4-FFF2-40B4-BE49-F238E27FC236}">
                <a16:creationId xmlns:a16="http://schemas.microsoft.com/office/drawing/2014/main" id="{7C2CA87E-8E24-4614-97A9-37C633AD1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7943" y="2775849"/>
            <a:ext cx="531597" cy="531597"/>
          </a:xfrm>
          <a:prstGeom prst="rect">
            <a:avLst/>
          </a:prstGeom>
        </p:spPr>
      </p:pic>
      <p:pic>
        <p:nvPicPr>
          <p:cNvPr id="108" name="Graphic 107" descr="Cause And Effect">
            <a:extLst>
              <a:ext uri="{FF2B5EF4-FFF2-40B4-BE49-F238E27FC236}">
                <a16:creationId xmlns:a16="http://schemas.microsoft.com/office/drawing/2014/main" id="{A06F6A07-50D2-47BA-B6AA-59C69C7D27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25680" y="2733227"/>
            <a:ext cx="581979" cy="581979"/>
          </a:xfrm>
          <a:prstGeom prst="rect">
            <a:avLst/>
          </a:prstGeom>
        </p:spPr>
      </p:pic>
      <p:pic>
        <p:nvPicPr>
          <p:cNvPr id="106" name="Graphic 105" descr="Upward trend">
            <a:extLst>
              <a:ext uri="{FF2B5EF4-FFF2-40B4-BE49-F238E27FC236}">
                <a16:creationId xmlns:a16="http://schemas.microsoft.com/office/drawing/2014/main" id="{DF8AA2A5-86BE-46AE-A7B1-29118BA4AC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83289" y="2772251"/>
            <a:ext cx="524018" cy="524018"/>
          </a:xfrm>
          <a:prstGeom prst="rect">
            <a:avLst/>
          </a:prstGeom>
        </p:spPr>
      </p:pic>
      <p:pic>
        <p:nvPicPr>
          <p:cNvPr id="107" name="Graphic 106" descr="Fast Forward">
            <a:extLst>
              <a:ext uri="{FF2B5EF4-FFF2-40B4-BE49-F238E27FC236}">
                <a16:creationId xmlns:a16="http://schemas.microsoft.com/office/drawing/2014/main" id="{58F8CF8F-FFDF-4EF0-9F7E-279E70C335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16281" y="2768062"/>
            <a:ext cx="600796" cy="600796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2BDDA8A-262E-4767-A32A-FCEA49113844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2006067" y="3036437"/>
            <a:ext cx="1448703" cy="6483"/>
          </a:xfrm>
          <a:prstGeom prst="line">
            <a:avLst/>
          </a:prstGeom>
          <a:noFill/>
          <a:ln w="158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BAC0600-BE73-48F8-A98B-4AE2A0855D78}"/>
              </a:ext>
            </a:extLst>
          </p:cNvPr>
          <p:cNvCxnSpPr>
            <a:cxnSpLocks/>
          </p:cNvCxnSpPr>
          <p:nvPr/>
        </p:nvCxnSpPr>
        <p:spPr>
          <a:xfrm>
            <a:off x="4266600" y="3045628"/>
            <a:ext cx="1448703" cy="6483"/>
          </a:xfrm>
          <a:prstGeom prst="line">
            <a:avLst/>
          </a:prstGeom>
          <a:noFill/>
          <a:ln w="158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122294D-DD23-431F-A0B6-6A604D7CE0FF}"/>
              </a:ext>
            </a:extLst>
          </p:cNvPr>
          <p:cNvCxnSpPr>
            <a:cxnSpLocks/>
          </p:cNvCxnSpPr>
          <p:nvPr/>
        </p:nvCxnSpPr>
        <p:spPr>
          <a:xfrm>
            <a:off x="6509938" y="3038405"/>
            <a:ext cx="1448703" cy="6483"/>
          </a:xfrm>
          <a:prstGeom prst="line">
            <a:avLst/>
          </a:prstGeom>
          <a:noFill/>
          <a:ln w="158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338689F-7A54-4428-B07A-236CFB004D2C}"/>
              </a:ext>
            </a:extLst>
          </p:cNvPr>
          <p:cNvCxnSpPr>
            <a:cxnSpLocks/>
          </p:cNvCxnSpPr>
          <p:nvPr/>
        </p:nvCxnSpPr>
        <p:spPr>
          <a:xfrm>
            <a:off x="8750348" y="3029816"/>
            <a:ext cx="1448703" cy="6483"/>
          </a:xfrm>
          <a:prstGeom prst="line">
            <a:avLst/>
          </a:prstGeom>
          <a:noFill/>
          <a:ln w="158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69738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7C77C6E-053B-422C-8AA4-FAD180EC3366}"/>
              </a:ext>
            </a:extLst>
          </p:cNvPr>
          <p:cNvSpPr/>
          <p:nvPr/>
        </p:nvSpPr>
        <p:spPr>
          <a:xfrm rot="5400000">
            <a:off x="6083968" y="749970"/>
            <a:ext cx="6858003" cy="535806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2" name="TextBox 183">
            <a:extLst>
              <a:ext uri="{FF2B5EF4-FFF2-40B4-BE49-F238E27FC236}">
                <a16:creationId xmlns:a16="http://schemas.microsoft.com/office/drawing/2014/main" id="{DC186C37-B62C-492F-909C-8918C044882D}"/>
              </a:ext>
            </a:extLst>
          </p:cNvPr>
          <p:cNvSpPr txBox="1"/>
          <p:nvPr/>
        </p:nvSpPr>
        <p:spPr>
          <a:xfrm>
            <a:off x="0" y="609331"/>
            <a:ext cx="6833938" cy="36856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ÁHERSLUR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20368BE-55AB-4C76-A634-3024A8468E39}"/>
              </a:ext>
            </a:extLst>
          </p:cNvPr>
          <p:cNvSpPr/>
          <p:nvPr/>
        </p:nvSpPr>
        <p:spPr>
          <a:xfrm>
            <a:off x="8039102" y="1925556"/>
            <a:ext cx="2993856" cy="3006887"/>
          </a:xfrm>
          <a:prstGeom prst="ellipse">
            <a:avLst/>
          </a:prstGeom>
          <a:solidFill>
            <a:srgbClr val="3EB8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8" name="Graphic 27" descr="Play">
            <a:extLst>
              <a:ext uri="{FF2B5EF4-FFF2-40B4-BE49-F238E27FC236}">
                <a16:creationId xmlns:a16="http://schemas.microsoft.com/office/drawing/2014/main" id="{1E7D0A6D-4D60-4494-8497-EC17F6316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689" y="2245896"/>
            <a:ext cx="2366206" cy="23662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EE19F9C-C849-4A6F-B465-135A22255285}"/>
              </a:ext>
            </a:extLst>
          </p:cNvPr>
          <p:cNvSpPr txBox="1"/>
          <p:nvPr/>
        </p:nvSpPr>
        <p:spPr>
          <a:xfrm>
            <a:off x="314296" y="977893"/>
            <a:ext cx="5917060" cy="281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marR="0" lvl="0" indent="-171446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Breyttar og bættar 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áherslur/viðmið. </a:t>
            </a:r>
          </a:p>
          <a:p>
            <a:pPr marL="171446" marR="0" lvl="0" indent="-171446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Hvaða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áskorun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á að takast á við? </a:t>
            </a:r>
          </a:p>
          <a:p>
            <a:pPr marL="171446" marR="0" lvl="0" indent="-171446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Við hverju er verið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að bregðast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?</a:t>
            </a:r>
          </a:p>
          <a:p>
            <a:pPr marL="171446" marR="0" lvl="0" indent="-171446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Hvers konar upplýsingar, þekking, tími, mannauður, efni eða aðrar bjargir sem eru notaðar í afurðir og áhrif.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1C8B89-B137-41DF-AE4F-00D81713F1F2}"/>
              </a:ext>
            </a:extLst>
          </p:cNvPr>
          <p:cNvSpPr txBox="1"/>
          <p:nvPr/>
        </p:nvSpPr>
        <p:spPr>
          <a:xfrm>
            <a:off x="6164681" y="6385640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200569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3">
            <a:extLst>
              <a:ext uri="{FF2B5EF4-FFF2-40B4-BE49-F238E27FC236}">
                <a16:creationId xmlns:a16="http://schemas.microsoft.com/office/drawing/2014/main" id="{51E8BA81-698F-4CC8-9F21-67D56581FC93}"/>
              </a:ext>
            </a:extLst>
          </p:cNvPr>
          <p:cNvSpPr txBox="1"/>
          <p:nvPr/>
        </p:nvSpPr>
        <p:spPr>
          <a:xfrm>
            <a:off x="0" y="609331"/>
            <a:ext cx="6833938" cy="36856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AÐGERÐIR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81DA2-C719-4C98-B907-3576626BF79C}"/>
              </a:ext>
            </a:extLst>
          </p:cNvPr>
          <p:cNvSpPr txBox="1"/>
          <p:nvPr/>
        </p:nvSpPr>
        <p:spPr>
          <a:xfrm>
            <a:off x="310285" y="977893"/>
            <a:ext cx="5785715" cy="466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marR="0" lvl="0" indent="-171446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Lýsa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hvernig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unnið verður að markmiðum sem sett hafa verið fyrir málaflokkinn.</a:t>
            </a:r>
          </a:p>
          <a:p>
            <a:pPr marL="171446" marR="0" lvl="0" indent="-171446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Aðgerðir eru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áhersluverkefni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sem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miða út á við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, auka samfélagsvirði, bæta gæði fyrir samfélagið. Skilgreinum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ábata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áður en verkefni eru ákveðin.</a:t>
            </a:r>
          </a:p>
          <a:p>
            <a:pPr marL="171446" marR="0" lvl="0" indent="-171446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Hafa skilgreinda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áfanga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eða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endi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(s.s. ekki viðvarandi verkefni).</a:t>
            </a:r>
          </a:p>
          <a:p>
            <a:pPr marL="171446" marR="0" lvl="0" indent="-171446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Gert er ráð fyrir að allar aðgerðir rúmist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innan útgjaldaramma 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málefnasviðs.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B406F6-65E7-46C5-AEF2-A8B609707A13}"/>
              </a:ext>
            </a:extLst>
          </p:cNvPr>
          <p:cNvSpPr/>
          <p:nvPr/>
        </p:nvSpPr>
        <p:spPr>
          <a:xfrm rot="5400000">
            <a:off x="6083968" y="749970"/>
            <a:ext cx="6858003" cy="535806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A68F31-F70A-46DB-9413-8CC32D7BDDC4}"/>
              </a:ext>
            </a:extLst>
          </p:cNvPr>
          <p:cNvSpPr/>
          <p:nvPr/>
        </p:nvSpPr>
        <p:spPr>
          <a:xfrm>
            <a:off x="8039102" y="1925557"/>
            <a:ext cx="2993856" cy="3006886"/>
          </a:xfrm>
          <a:prstGeom prst="ellipse">
            <a:avLst/>
          </a:prstGeom>
          <a:solidFill>
            <a:srgbClr val="6098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Graphic 10" descr="List">
            <a:extLst>
              <a:ext uri="{FF2B5EF4-FFF2-40B4-BE49-F238E27FC236}">
                <a16:creationId xmlns:a16="http://schemas.microsoft.com/office/drawing/2014/main" id="{F350C9A9-9273-4B7B-8DD6-4715B402B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1655" y="2397685"/>
            <a:ext cx="2062628" cy="2062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E4032E-D5C0-480D-8085-4838DD1EB50F}"/>
              </a:ext>
            </a:extLst>
          </p:cNvPr>
          <p:cNvSpPr txBox="1"/>
          <p:nvPr/>
        </p:nvSpPr>
        <p:spPr>
          <a:xfrm>
            <a:off x="6164681" y="6385640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80319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3">
            <a:extLst>
              <a:ext uri="{FF2B5EF4-FFF2-40B4-BE49-F238E27FC236}">
                <a16:creationId xmlns:a16="http://schemas.microsoft.com/office/drawing/2014/main" id="{0E2D1DCF-6718-49B7-858D-B44D6787EA70}"/>
              </a:ext>
            </a:extLst>
          </p:cNvPr>
          <p:cNvSpPr txBox="1"/>
          <p:nvPr/>
        </p:nvSpPr>
        <p:spPr>
          <a:xfrm>
            <a:off x="0" y="609331"/>
            <a:ext cx="6833937" cy="36856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MARKMIÐ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B7CD35-D40D-46AE-9E0D-7806A853B50E}"/>
              </a:ext>
            </a:extLst>
          </p:cNvPr>
          <p:cNvSpPr/>
          <p:nvPr/>
        </p:nvSpPr>
        <p:spPr>
          <a:xfrm rot="5400000">
            <a:off x="6083968" y="749970"/>
            <a:ext cx="6858003" cy="535806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6" name="TextBox 182">
            <a:extLst>
              <a:ext uri="{FF2B5EF4-FFF2-40B4-BE49-F238E27FC236}">
                <a16:creationId xmlns:a16="http://schemas.microsoft.com/office/drawing/2014/main" id="{20904591-36FC-40E5-9C98-D8E30CD8AA97}"/>
              </a:ext>
            </a:extLst>
          </p:cNvPr>
          <p:cNvSpPr txBox="1"/>
          <p:nvPr/>
        </p:nvSpPr>
        <p:spPr>
          <a:xfrm>
            <a:off x="314296" y="977893"/>
            <a:ext cx="5917060" cy="5123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marR="0" lvl="0" indent="-171446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Sett á grunni fyrirliggjandi stefnu og takmarks um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árangur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í starfsemi skipulagsheildar eða á tilteknu sviði. </a:t>
            </a:r>
          </a:p>
          <a:p>
            <a:pPr marL="171446" marR="0" lvl="0" indent="-171446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Miði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 á við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, þ.e. að áhrifum fyrir heildina, samfélagið eða almenna borgara.</a:t>
            </a:r>
          </a:p>
          <a:p>
            <a:pPr marL="171446" marR="0" lvl="0" indent="-171446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Vísa til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hvernig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skilgreindum ávinningi verði náð, m.t.t. gæða vöru eða þjónustu.</a:t>
            </a:r>
          </a:p>
          <a:p>
            <a:pPr marL="171446" marR="0" lvl="0" indent="-171446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Gert ráð fyrir að markmið séu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értæk,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ælanleg,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ðgerðamiðuð,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R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aunsæ og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T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ímasett (smart).</a:t>
            </a:r>
            <a:endParaRPr kumimoji="0" lang="is-I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171446" marR="0" lvl="0" indent="-171446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Lýsi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hreyfingu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t.d. að bæta, efla, styrkja, auka, lágmarka, takmarka.</a:t>
            </a:r>
            <a:endParaRPr kumimoji="0" lang="is-I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7834C-AC88-42EF-B015-43D0FA37726A}"/>
              </a:ext>
            </a:extLst>
          </p:cNvPr>
          <p:cNvSpPr/>
          <p:nvPr/>
        </p:nvSpPr>
        <p:spPr>
          <a:xfrm>
            <a:off x="8039102" y="1925556"/>
            <a:ext cx="2993856" cy="3006887"/>
          </a:xfrm>
          <a:prstGeom prst="ellipse">
            <a:avLst/>
          </a:prstGeom>
          <a:solidFill>
            <a:srgbClr val="C75F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phic 8" descr="Cause And Effect">
            <a:extLst>
              <a:ext uri="{FF2B5EF4-FFF2-40B4-BE49-F238E27FC236}">
                <a16:creationId xmlns:a16="http://schemas.microsoft.com/office/drawing/2014/main" id="{D786F842-7031-47A3-9AB4-826278A41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3848" y="2464269"/>
            <a:ext cx="1929461" cy="1929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961669-F9F0-449D-BDCA-9212FE0566CA}"/>
              </a:ext>
            </a:extLst>
          </p:cNvPr>
          <p:cNvSpPr txBox="1"/>
          <p:nvPr/>
        </p:nvSpPr>
        <p:spPr>
          <a:xfrm>
            <a:off x="6164681" y="6385640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307324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3">
            <a:extLst>
              <a:ext uri="{FF2B5EF4-FFF2-40B4-BE49-F238E27FC236}">
                <a16:creationId xmlns:a16="http://schemas.microsoft.com/office/drawing/2014/main" id="{6B7FB721-2AA3-459C-96C6-8219B060EC69}"/>
              </a:ext>
            </a:extLst>
          </p:cNvPr>
          <p:cNvSpPr txBox="1"/>
          <p:nvPr/>
        </p:nvSpPr>
        <p:spPr>
          <a:xfrm>
            <a:off x="0" y="609331"/>
            <a:ext cx="6833938" cy="36856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MEGINMARKMIÐ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C897B-49EB-4363-9240-7669ACEEBF0E}"/>
              </a:ext>
            </a:extLst>
          </p:cNvPr>
          <p:cNvSpPr/>
          <p:nvPr/>
        </p:nvSpPr>
        <p:spPr>
          <a:xfrm rot="5400000">
            <a:off x="6083968" y="749970"/>
            <a:ext cx="6858003" cy="535806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8BCE9-49D4-4025-A2CA-3B5C9FCE8C84}"/>
              </a:ext>
            </a:extLst>
          </p:cNvPr>
          <p:cNvSpPr txBox="1"/>
          <p:nvPr/>
        </p:nvSpPr>
        <p:spPr>
          <a:xfrm>
            <a:off x="314296" y="977893"/>
            <a:ext cx="5967663" cy="3738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marR="0" lvl="0" indent="-171446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Tengjast og byggja á hlutverki og lýsa skilgreindum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árangri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sem ætlað er að ná. Hvernig starfsemi snertir borgara og samfélagið.</a:t>
            </a:r>
          </a:p>
          <a:p>
            <a:pPr marL="171446" marR="0" lvl="0" indent="-171446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Hugsuð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til langs tíma 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og eru huglæg, þ.e. ekki sett fram með mælikvörðum.</a:t>
            </a:r>
          </a:p>
          <a:p>
            <a:pPr marL="171446" marR="0" lvl="0" indent="-171446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Meginmarkmið lýsa því hvað skipulagsheildir gera til að ná þeim árangri eða ávinningi sem ætlað er að ná í framtíðarsýninni.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116F17-6FA1-4472-B05B-D807EAC8262F}"/>
              </a:ext>
            </a:extLst>
          </p:cNvPr>
          <p:cNvSpPr/>
          <p:nvPr/>
        </p:nvSpPr>
        <p:spPr>
          <a:xfrm>
            <a:off x="8039102" y="1925556"/>
            <a:ext cx="2993856" cy="3006887"/>
          </a:xfrm>
          <a:prstGeom prst="ellipse">
            <a:avLst/>
          </a:pr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Graphic 6" descr="Upward trend">
            <a:extLst>
              <a:ext uri="{FF2B5EF4-FFF2-40B4-BE49-F238E27FC236}">
                <a16:creationId xmlns:a16="http://schemas.microsoft.com/office/drawing/2014/main" id="{21B9A489-586C-40D7-B4B9-16B8E6FD0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0877" y="2605666"/>
            <a:ext cx="1646667" cy="16466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4A8050-E163-41C3-A5A2-031743F03D43}"/>
              </a:ext>
            </a:extLst>
          </p:cNvPr>
          <p:cNvSpPr txBox="1"/>
          <p:nvPr/>
        </p:nvSpPr>
        <p:spPr>
          <a:xfrm>
            <a:off x="6164681" y="6385640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20138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3">
            <a:extLst>
              <a:ext uri="{FF2B5EF4-FFF2-40B4-BE49-F238E27FC236}">
                <a16:creationId xmlns:a16="http://schemas.microsoft.com/office/drawing/2014/main" id="{FB53B405-A9FF-4B30-85E1-FDCA320F6D7B}"/>
              </a:ext>
            </a:extLst>
          </p:cNvPr>
          <p:cNvSpPr txBox="1"/>
          <p:nvPr/>
        </p:nvSpPr>
        <p:spPr>
          <a:xfrm>
            <a:off x="0" y="597300"/>
            <a:ext cx="6833938" cy="36856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FRAMTÍÐARSÝN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A4044-AB78-47E2-8CB1-1A38064D060A}"/>
              </a:ext>
            </a:extLst>
          </p:cNvPr>
          <p:cNvSpPr/>
          <p:nvPr/>
        </p:nvSpPr>
        <p:spPr>
          <a:xfrm rot="5400000">
            <a:off x="6083968" y="749970"/>
            <a:ext cx="6858003" cy="535806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pic>
        <p:nvPicPr>
          <p:cNvPr id="7" name="Graphic 6" descr="Fast Forward">
            <a:extLst>
              <a:ext uri="{FF2B5EF4-FFF2-40B4-BE49-F238E27FC236}">
                <a16:creationId xmlns:a16="http://schemas.microsoft.com/office/drawing/2014/main" id="{2D6A095A-4A4D-44CE-B4F1-57C4AF434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6205" y="2774309"/>
            <a:ext cx="507975" cy="5079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67FBD00-51C4-4C0C-9CEC-031E3725FA0D}"/>
              </a:ext>
            </a:extLst>
          </p:cNvPr>
          <p:cNvSpPr/>
          <p:nvPr/>
        </p:nvSpPr>
        <p:spPr>
          <a:xfrm>
            <a:off x="7650913" y="2131609"/>
            <a:ext cx="2186532" cy="2301353"/>
          </a:xfrm>
          <a:prstGeom prst="ellipse">
            <a:avLst/>
          </a:prstGeom>
          <a:solidFill>
            <a:srgbClr val="5467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phic 8" descr="Fast Forward">
            <a:extLst>
              <a:ext uri="{FF2B5EF4-FFF2-40B4-BE49-F238E27FC236}">
                <a16:creationId xmlns:a16="http://schemas.microsoft.com/office/drawing/2014/main" id="{766E440B-88D9-47DE-99D6-11ECFD45F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9956" y="2461270"/>
            <a:ext cx="1642029" cy="1642029"/>
          </a:xfrm>
          <a:prstGeom prst="rect">
            <a:avLst/>
          </a:prstGeom>
        </p:spPr>
      </p:pic>
      <p:sp>
        <p:nvSpPr>
          <p:cNvPr id="10" name="TextBox 182">
            <a:extLst>
              <a:ext uri="{FF2B5EF4-FFF2-40B4-BE49-F238E27FC236}">
                <a16:creationId xmlns:a16="http://schemas.microsoft.com/office/drawing/2014/main" id="{D65E5135-986E-4E8B-99F1-E9105365D407}"/>
              </a:ext>
            </a:extLst>
          </p:cNvPr>
          <p:cNvSpPr txBox="1"/>
          <p:nvPr/>
        </p:nvSpPr>
        <p:spPr>
          <a:xfrm>
            <a:off x="314297" y="977893"/>
            <a:ext cx="5781703" cy="466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marR="0" lvl="0" indent="-171446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Almenn lýsing á þeim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árangri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eða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ávinningi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sem ætlað er að ná fram innan ótilgreinds tíma – eða með framkvæmd stefnu. </a:t>
            </a:r>
          </a:p>
          <a:p>
            <a:pPr marL="171446" marR="0" lvl="0" indent="-171446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Styrkir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grundvöll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ákvarðana um markmið og hlutverk í starfsemi.</a:t>
            </a:r>
          </a:p>
          <a:p>
            <a:pPr marL="171446" marR="0" lvl="0" indent="-171446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Einföld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og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skýr.</a:t>
            </a:r>
          </a:p>
          <a:p>
            <a:pPr marL="171446" marR="0" lvl="0" indent="-171446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Felur í sér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áskoranir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og 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viðmið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til lengri tíma, byggir á stöðugum forsendum.</a:t>
            </a:r>
          </a:p>
          <a:p>
            <a:pPr marL="171446" marR="0" lvl="0" indent="-171446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Hvetjandi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fyrir starfsfólk og aðra hlutaðeigandi.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B9C3FF-97DD-42D9-BF2A-B8C73D8E15F8}"/>
              </a:ext>
            </a:extLst>
          </p:cNvPr>
          <p:cNvSpPr txBox="1"/>
          <p:nvPr/>
        </p:nvSpPr>
        <p:spPr>
          <a:xfrm>
            <a:off x="6164681" y="6385640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341190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BFCE3F-43ED-4A29-8C03-DC8380730767}"/>
              </a:ext>
            </a:extLst>
          </p:cNvPr>
          <p:cNvSpPr/>
          <p:nvPr/>
        </p:nvSpPr>
        <p:spPr>
          <a:xfrm>
            <a:off x="4157744" y="387807"/>
            <a:ext cx="8034257" cy="6472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BFC925-1874-41AF-A197-DD4B51A0389D}"/>
              </a:ext>
            </a:extLst>
          </p:cNvPr>
          <p:cNvCxnSpPr>
            <a:cxnSpLocks/>
          </p:cNvCxnSpPr>
          <p:nvPr/>
        </p:nvCxnSpPr>
        <p:spPr>
          <a:xfrm>
            <a:off x="33208" y="1661850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FBF1CE-F003-4E71-BD64-A9378E3FA51C}"/>
              </a:ext>
            </a:extLst>
          </p:cNvPr>
          <p:cNvCxnSpPr>
            <a:cxnSpLocks/>
          </p:cNvCxnSpPr>
          <p:nvPr/>
        </p:nvCxnSpPr>
        <p:spPr>
          <a:xfrm>
            <a:off x="33208" y="2970188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B8BD27-F445-4111-BFCB-BAB12096733D}"/>
              </a:ext>
            </a:extLst>
          </p:cNvPr>
          <p:cNvCxnSpPr>
            <a:cxnSpLocks/>
          </p:cNvCxnSpPr>
          <p:nvPr/>
        </p:nvCxnSpPr>
        <p:spPr>
          <a:xfrm>
            <a:off x="-1033" y="4267216"/>
            <a:ext cx="121930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40C0E0-A3B6-427E-8303-DC0C0FE40680}"/>
              </a:ext>
            </a:extLst>
          </p:cNvPr>
          <p:cNvCxnSpPr>
            <a:cxnSpLocks/>
          </p:cNvCxnSpPr>
          <p:nvPr/>
        </p:nvCxnSpPr>
        <p:spPr>
          <a:xfrm>
            <a:off x="-1033" y="5553756"/>
            <a:ext cx="121930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38753-3028-4D2B-ABAA-F30B1E7791D3}"/>
              </a:ext>
            </a:extLst>
          </p:cNvPr>
          <p:cNvCxnSpPr>
            <a:cxnSpLocks/>
          </p:cNvCxnSpPr>
          <p:nvPr/>
        </p:nvCxnSpPr>
        <p:spPr>
          <a:xfrm>
            <a:off x="-1033" y="348841"/>
            <a:ext cx="12193033" cy="93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AD22E0-382D-476C-9395-02767F955D94}"/>
              </a:ext>
            </a:extLst>
          </p:cNvPr>
          <p:cNvCxnSpPr>
            <a:cxnSpLocks/>
          </p:cNvCxnSpPr>
          <p:nvPr/>
        </p:nvCxnSpPr>
        <p:spPr>
          <a:xfrm>
            <a:off x="4157744" y="383134"/>
            <a:ext cx="0" cy="64821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BB0F057-00AB-4474-A5F2-7ED85B8B791F}"/>
              </a:ext>
            </a:extLst>
          </p:cNvPr>
          <p:cNvSpPr/>
          <p:nvPr/>
        </p:nvSpPr>
        <p:spPr>
          <a:xfrm>
            <a:off x="1542661" y="1936038"/>
            <a:ext cx="714520" cy="702695"/>
          </a:xfrm>
          <a:prstGeom prst="ellipse">
            <a:avLst/>
          </a:prstGeom>
          <a:solidFill>
            <a:srgbClr val="6098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C39244-D66E-4FD0-B500-474A14B15B04}"/>
              </a:ext>
            </a:extLst>
          </p:cNvPr>
          <p:cNvSpPr/>
          <p:nvPr/>
        </p:nvSpPr>
        <p:spPr>
          <a:xfrm>
            <a:off x="1553233" y="3252576"/>
            <a:ext cx="714520" cy="702695"/>
          </a:xfrm>
          <a:prstGeom prst="ellipse">
            <a:avLst/>
          </a:prstGeom>
          <a:solidFill>
            <a:srgbClr val="C75F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406640-2E3B-42D3-B94D-F2C0FCBEBF53}"/>
              </a:ext>
            </a:extLst>
          </p:cNvPr>
          <p:cNvSpPr/>
          <p:nvPr/>
        </p:nvSpPr>
        <p:spPr>
          <a:xfrm>
            <a:off x="1549876" y="4552061"/>
            <a:ext cx="714520" cy="702695"/>
          </a:xfrm>
          <a:prstGeom prst="ellipse">
            <a:avLst/>
          </a:prstGeom>
          <a:solidFill>
            <a:srgbClr val="F189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435F5C-D141-4905-ADC2-318CE2AFA256}"/>
              </a:ext>
            </a:extLst>
          </p:cNvPr>
          <p:cNvSpPr/>
          <p:nvPr/>
        </p:nvSpPr>
        <p:spPr>
          <a:xfrm>
            <a:off x="1541647" y="681762"/>
            <a:ext cx="714520" cy="702695"/>
          </a:xfrm>
          <a:prstGeom prst="ellipse">
            <a:avLst/>
          </a:prstGeom>
          <a:solidFill>
            <a:srgbClr val="3EB9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3FB70-6261-4C64-96B2-C9E83F60EA6E}"/>
              </a:ext>
            </a:extLst>
          </p:cNvPr>
          <p:cNvSpPr txBox="1"/>
          <p:nvPr/>
        </p:nvSpPr>
        <p:spPr>
          <a:xfrm>
            <a:off x="18879" y="4738429"/>
            <a:ext cx="1522768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ÁHRIF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02DFE-9AED-4B79-804C-807B970664C0}"/>
              </a:ext>
            </a:extLst>
          </p:cNvPr>
          <p:cNvSpPr txBox="1"/>
          <p:nvPr/>
        </p:nvSpPr>
        <p:spPr>
          <a:xfrm>
            <a:off x="18879" y="841121"/>
            <a:ext cx="1522767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AÐFÖNG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E38126-2C22-4892-8BD7-E188B87F6311}"/>
              </a:ext>
            </a:extLst>
          </p:cNvPr>
          <p:cNvSpPr txBox="1"/>
          <p:nvPr/>
        </p:nvSpPr>
        <p:spPr>
          <a:xfrm>
            <a:off x="18880" y="2140338"/>
            <a:ext cx="1500716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FERLI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514742-EC4C-4690-9535-F584C85A7738}"/>
              </a:ext>
            </a:extLst>
          </p:cNvPr>
          <p:cNvSpPr txBox="1"/>
          <p:nvPr/>
        </p:nvSpPr>
        <p:spPr>
          <a:xfrm>
            <a:off x="-70967" y="3451890"/>
            <a:ext cx="1612614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AFURÐIR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8F79F5-EB77-4557-BCBB-CBFD864D8C71}"/>
              </a:ext>
            </a:extLst>
          </p:cNvPr>
          <p:cNvSpPr txBox="1"/>
          <p:nvPr/>
        </p:nvSpPr>
        <p:spPr>
          <a:xfrm>
            <a:off x="-70967" y="6054873"/>
            <a:ext cx="162084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FRAMFARIR</a:t>
            </a:r>
          </a:p>
        </p:txBody>
      </p:sp>
      <p:pic>
        <p:nvPicPr>
          <p:cNvPr id="20" name="Graphic 19" descr="Play">
            <a:extLst>
              <a:ext uri="{FF2B5EF4-FFF2-40B4-BE49-F238E27FC236}">
                <a16:creationId xmlns:a16="http://schemas.microsoft.com/office/drawing/2014/main" id="{8F7A0A92-1977-41FA-BCAD-88FE4A41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2118" y="803155"/>
            <a:ext cx="449429" cy="449429"/>
          </a:xfrm>
          <a:prstGeom prst="rect">
            <a:avLst/>
          </a:prstGeom>
        </p:spPr>
      </p:pic>
      <p:pic>
        <p:nvPicPr>
          <p:cNvPr id="21" name="Graphic 20" descr="Upward trend">
            <a:extLst>
              <a:ext uri="{FF2B5EF4-FFF2-40B4-BE49-F238E27FC236}">
                <a16:creationId xmlns:a16="http://schemas.microsoft.com/office/drawing/2014/main" id="{FB512A8D-64F2-480E-880F-3934E161F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6534" y="4670928"/>
            <a:ext cx="490688" cy="490688"/>
          </a:xfrm>
          <a:prstGeom prst="rect">
            <a:avLst/>
          </a:prstGeom>
        </p:spPr>
      </p:pic>
      <p:pic>
        <p:nvPicPr>
          <p:cNvPr id="23" name="Graphic 22" descr="Cause And Effect">
            <a:extLst>
              <a:ext uri="{FF2B5EF4-FFF2-40B4-BE49-F238E27FC236}">
                <a16:creationId xmlns:a16="http://schemas.microsoft.com/office/drawing/2014/main" id="{CD516931-6F1D-458F-95C7-D86A996A5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5564" y="3335133"/>
            <a:ext cx="550276" cy="550276"/>
          </a:xfrm>
          <a:prstGeom prst="rect">
            <a:avLst/>
          </a:prstGeom>
        </p:spPr>
      </p:pic>
      <p:pic>
        <p:nvPicPr>
          <p:cNvPr id="24" name="Graphic 23" descr="List">
            <a:extLst>
              <a:ext uri="{FF2B5EF4-FFF2-40B4-BE49-F238E27FC236}">
                <a16:creationId xmlns:a16="http://schemas.microsoft.com/office/drawing/2014/main" id="{E2CA41DC-6904-4690-9884-02FBC134D6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6534" y="2051734"/>
            <a:ext cx="465104" cy="4651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48DB58-2B33-4983-A5F6-C5450D223A77}"/>
              </a:ext>
            </a:extLst>
          </p:cNvPr>
          <p:cNvSpPr txBox="1"/>
          <p:nvPr/>
        </p:nvSpPr>
        <p:spPr>
          <a:xfrm>
            <a:off x="2256167" y="851471"/>
            <a:ext cx="1668450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ÁHERSLUR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78E25F-CB95-42CE-B2A9-ADE10D6AB29C}"/>
              </a:ext>
            </a:extLst>
          </p:cNvPr>
          <p:cNvSpPr txBox="1"/>
          <p:nvPr/>
        </p:nvSpPr>
        <p:spPr>
          <a:xfrm>
            <a:off x="2255733" y="2144418"/>
            <a:ext cx="1669317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AÐGERÐIR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BAC87B-1998-4663-B136-103165FC2821}"/>
              </a:ext>
            </a:extLst>
          </p:cNvPr>
          <p:cNvSpPr txBox="1"/>
          <p:nvPr/>
        </p:nvSpPr>
        <p:spPr>
          <a:xfrm>
            <a:off x="2286094" y="3453768"/>
            <a:ext cx="1668303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MARKMIÐ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C59E70-5FDE-43BB-BC94-1B2F260E514F}"/>
              </a:ext>
            </a:extLst>
          </p:cNvPr>
          <p:cNvSpPr txBox="1"/>
          <p:nvPr/>
        </p:nvSpPr>
        <p:spPr>
          <a:xfrm>
            <a:off x="2256166" y="4734131"/>
            <a:ext cx="1901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MEGINMARKMIÐ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7E4D8E-6567-4C33-A5C0-2B52CFC232C5}"/>
              </a:ext>
            </a:extLst>
          </p:cNvPr>
          <p:cNvSpPr txBox="1"/>
          <p:nvPr/>
        </p:nvSpPr>
        <p:spPr>
          <a:xfrm>
            <a:off x="2268185" y="6053524"/>
            <a:ext cx="1799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FRAMTÍÐARSÝN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3664520-E252-4694-8425-CC474C074527}"/>
              </a:ext>
            </a:extLst>
          </p:cNvPr>
          <p:cNvSpPr/>
          <p:nvPr/>
        </p:nvSpPr>
        <p:spPr>
          <a:xfrm rot="1206435">
            <a:off x="3301855" y="2691663"/>
            <a:ext cx="185971" cy="75101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3918EB-887B-478F-A6D5-F99288DB91BC}"/>
              </a:ext>
            </a:extLst>
          </p:cNvPr>
          <p:cNvSpPr/>
          <p:nvPr/>
        </p:nvSpPr>
        <p:spPr>
          <a:xfrm rot="1206435">
            <a:off x="1526838" y="2537644"/>
            <a:ext cx="185971" cy="75101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F9D2E4-A70E-449A-8D0D-CBF203FAE4CA}"/>
              </a:ext>
            </a:extLst>
          </p:cNvPr>
          <p:cNvSpPr/>
          <p:nvPr/>
        </p:nvSpPr>
        <p:spPr>
          <a:xfrm>
            <a:off x="1554100" y="5871454"/>
            <a:ext cx="714520" cy="702695"/>
          </a:xfrm>
          <a:prstGeom prst="ellipse">
            <a:avLst/>
          </a:prstGeom>
          <a:solidFill>
            <a:srgbClr val="5467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Graphic 35" descr="Fast Forward">
            <a:extLst>
              <a:ext uri="{FF2B5EF4-FFF2-40B4-BE49-F238E27FC236}">
                <a16:creationId xmlns:a16="http://schemas.microsoft.com/office/drawing/2014/main" id="{793AA490-E7CC-49CA-931E-2EBA28BAE6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42368" y="5917251"/>
            <a:ext cx="613799" cy="61379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D317DB2-4951-48B4-8E82-81AD0546D911}"/>
              </a:ext>
            </a:extLst>
          </p:cNvPr>
          <p:cNvSpPr txBox="1"/>
          <p:nvPr/>
        </p:nvSpPr>
        <p:spPr>
          <a:xfrm>
            <a:off x="0" y="1905"/>
            <a:ext cx="6124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ÁHRIFAKEÐJAN – DÆMI UM VINNUBLAÐ</a:t>
            </a: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402F0C-2DFF-4691-93C9-0817CF402411}"/>
              </a:ext>
            </a:extLst>
          </p:cNvPr>
          <p:cNvSpPr txBox="1"/>
          <p:nvPr/>
        </p:nvSpPr>
        <p:spPr>
          <a:xfrm>
            <a:off x="4428742" y="838041"/>
            <a:ext cx="462228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Heilbrigðisþjónusta í heimahéraði</a:t>
            </a:r>
            <a:endParaRPr kumimoji="0" lang="is-IS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9A4908-468E-494E-91BB-A1AD166D596E}"/>
              </a:ext>
            </a:extLst>
          </p:cNvPr>
          <p:cNvSpPr txBox="1"/>
          <p:nvPr/>
        </p:nvSpPr>
        <p:spPr>
          <a:xfrm>
            <a:off x="4460732" y="2138203"/>
            <a:ext cx="610646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Skilgreina ábyrgðarsvið stofnana og sérfræðinga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E89190-BC97-4C27-9331-A6F18FDA2115}"/>
              </a:ext>
            </a:extLst>
          </p:cNvPr>
          <p:cNvSpPr txBox="1"/>
          <p:nvPr/>
        </p:nvSpPr>
        <p:spPr>
          <a:xfrm>
            <a:off x="4410987" y="3422116"/>
            <a:ext cx="542711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Fleiri fá sérhæfða þjónusta í heimahéraði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C62304-6D20-468E-AC16-5247305CD20C}"/>
              </a:ext>
            </a:extLst>
          </p:cNvPr>
          <p:cNvSpPr txBox="1"/>
          <p:nvPr/>
        </p:nvSpPr>
        <p:spPr>
          <a:xfrm>
            <a:off x="4124537" y="4733132"/>
            <a:ext cx="597268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Betri og markvissari heilbrigðis-þjónusta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1AD9D9-9DDB-414A-A5B2-E6A3FDA087AD}"/>
              </a:ext>
            </a:extLst>
          </p:cNvPr>
          <p:cNvSpPr txBox="1"/>
          <p:nvPr/>
        </p:nvSpPr>
        <p:spPr>
          <a:xfrm>
            <a:off x="4693860" y="6032973"/>
            <a:ext cx="462228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Betri heilbrigði og lífsgæði þjóðarinnar</a:t>
            </a:r>
          </a:p>
        </p:txBody>
      </p:sp>
    </p:spTree>
    <p:extLst>
      <p:ext uri="{BB962C8B-B14F-4D97-AF65-F5344CB8AC3E}">
        <p14:creationId xmlns:p14="http://schemas.microsoft.com/office/powerpoint/2010/main" val="399849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BFCE3F-43ED-4A29-8C03-DC8380730767}"/>
              </a:ext>
            </a:extLst>
          </p:cNvPr>
          <p:cNvSpPr/>
          <p:nvPr/>
        </p:nvSpPr>
        <p:spPr>
          <a:xfrm>
            <a:off x="4157744" y="387807"/>
            <a:ext cx="8034257" cy="6472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BFC925-1874-41AF-A197-DD4B51A0389D}"/>
              </a:ext>
            </a:extLst>
          </p:cNvPr>
          <p:cNvCxnSpPr>
            <a:cxnSpLocks/>
          </p:cNvCxnSpPr>
          <p:nvPr/>
        </p:nvCxnSpPr>
        <p:spPr>
          <a:xfrm>
            <a:off x="33208" y="1661850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FBF1CE-F003-4E71-BD64-A9378E3FA51C}"/>
              </a:ext>
            </a:extLst>
          </p:cNvPr>
          <p:cNvCxnSpPr>
            <a:cxnSpLocks/>
          </p:cNvCxnSpPr>
          <p:nvPr/>
        </p:nvCxnSpPr>
        <p:spPr>
          <a:xfrm>
            <a:off x="33208" y="2970188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B8BD27-F445-4111-BFCB-BAB12096733D}"/>
              </a:ext>
            </a:extLst>
          </p:cNvPr>
          <p:cNvCxnSpPr>
            <a:cxnSpLocks/>
          </p:cNvCxnSpPr>
          <p:nvPr/>
        </p:nvCxnSpPr>
        <p:spPr>
          <a:xfrm>
            <a:off x="-1033" y="4267216"/>
            <a:ext cx="121930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40C0E0-A3B6-427E-8303-DC0C0FE40680}"/>
              </a:ext>
            </a:extLst>
          </p:cNvPr>
          <p:cNvCxnSpPr>
            <a:cxnSpLocks/>
          </p:cNvCxnSpPr>
          <p:nvPr/>
        </p:nvCxnSpPr>
        <p:spPr>
          <a:xfrm>
            <a:off x="-1033" y="5553756"/>
            <a:ext cx="121930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38753-3028-4D2B-ABAA-F30B1E7791D3}"/>
              </a:ext>
            </a:extLst>
          </p:cNvPr>
          <p:cNvCxnSpPr>
            <a:cxnSpLocks/>
          </p:cNvCxnSpPr>
          <p:nvPr/>
        </p:nvCxnSpPr>
        <p:spPr>
          <a:xfrm>
            <a:off x="-1033" y="348841"/>
            <a:ext cx="12193033" cy="93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AD22E0-382D-476C-9395-02767F955D94}"/>
              </a:ext>
            </a:extLst>
          </p:cNvPr>
          <p:cNvCxnSpPr>
            <a:cxnSpLocks/>
          </p:cNvCxnSpPr>
          <p:nvPr/>
        </p:nvCxnSpPr>
        <p:spPr>
          <a:xfrm>
            <a:off x="4157744" y="383134"/>
            <a:ext cx="0" cy="64821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BB0F057-00AB-4474-A5F2-7ED85B8B791F}"/>
              </a:ext>
            </a:extLst>
          </p:cNvPr>
          <p:cNvSpPr/>
          <p:nvPr/>
        </p:nvSpPr>
        <p:spPr>
          <a:xfrm>
            <a:off x="1542661" y="1936038"/>
            <a:ext cx="714520" cy="702695"/>
          </a:xfrm>
          <a:prstGeom prst="ellipse">
            <a:avLst/>
          </a:prstGeom>
          <a:solidFill>
            <a:srgbClr val="6098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C39244-D66E-4FD0-B500-474A14B15B04}"/>
              </a:ext>
            </a:extLst>
          </p:cNvPr>
          <p:cNvSpPr/>
          <p:nvPr/>
        </p:nvSpPr>
        <p:spPr>
          <a:xfrm>
            <a:off x="1553233" y="3252576"/>
            <a:ext cx="714520" cy="702695"/>
          </a:xfrm>
          <a:prstGeom prst="ellipse">
            <a:avLst/>
          </a:prstGeom>
          <a:solidFill>
            <a:srgbClr val="C75F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406640-2E3B-42D3-B94D-F2C0FCBEBF53}"/>
              </a:ext>
            </a:extLst>
          </p:cNvPr>
          <p:cNvSpPr/>
          <p:nvPr/>
        </p:nvSpPr>
        <p:spPr>
          <a:xfrm>
            <a:off x="1549876" y="4552061"/>
            <a:ext cx="714520" cy="702695"/>
          </a:xfrm>
          <a:prstGeom prst="ellipse">
            <a:avLst/>
          </a:prstGeom>
          <a:solidFill>
            <a:srgbClr val="F189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435F5C-D141-4905-ADC2-318CE2AFA256}"/>
              </a:ext>
            </a:extLst>
          </p:cNvPr>
          <p:cNvSpPr/>
          <p:nvPr/>
        </p:nvSpPr>
        <p:spPr>
          <a:xfrm>
            <a:off x="1541647" y="681762"/>
            <a:ext cx="714520" cy="702695"/>
          </a:xfrm>
          <a:prstGeom prst="ellipse">
            <a:avLst/>
          </a:prstGeom>
          <a:solidFill>
            <a:srgbClr val="3EB9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3FB70-6261-4C64-96B2-C9E83F60EA6E}"/>
              </a:ext>
            </a:extLst>
          </p:cNvPr>
          <p:cNvSpPr txBox="1"/>
          <p:nvPr/>
        </p:nvSpPr>
        <p:spPr>
          <a:xfrm>
            <a:off x="18879" y="4738429"/>
            <a:ext cx="1522768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ÁHRIF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02DFE-9AED-4B79-804C-807B970664C0}"/>
              </a:ext>
            </a:extLst>
          </p:cNvPr>
          <p:cNvSpPr txBox="1"/>
          <p:nvPr/>
        </p:nvSpPr>
        <p:spPr>
          <a:xfrm>
            <a:off x="18879" y="841121"/>
            <a:ext cx="1522767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AÐFÖNG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E38126-2C22-4892-8BD7-E188B87F6311}"/>
              </a:ext>
            </a:extLst>
          </p:cNvPr>
          <p:cNvSpPr txBox="1"/>
          <p:nvPr/>
        </p:nvSpPr>
        <p:spPr>
          <a:xfrm>
            <a:off x="18880" y="2140338"/>
            <a:ext cx="1500716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FERLI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514742-EC4C-4690-9535-F584C85A7738}"/>
              </a:ext>
            </a:extLst>
          </p:cNvPr>
          <p:cNvSpPr txBox="1"/>
          <p:nvPr/>
        </p:nvSpPr>
        <p:spPr>
          <a:xfrm>
            <a:off x="-70967" y="3451890"/>
            <a:ext cx="1612614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AFURÐIR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8F79F5-EB77-4557-BCBB-CBFD864D8C71}"/>
              </a:ext>
            </a:extLst>
          </p:cNvPr>
          <p:cNvSpPr txBox="1"/>
          <p:nvPr/>
        </p:nvSpPr>
        <p:spPr>
          <a:xfrm>
            <a:off x="-70967" y="6054873"/>
            <a:ext cx="162084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FRAMFARIR</a:t>
            </a:r>
          </a:p>
        </p:txBody>
      </p:sp>
      <p:pic>
        <p:nvPicPr>
          <p:cNvPr id="20" name="Graphic 19" descr="Play">
            <a:extLst>
              <a:ext uri="{FF2B5EF4-FFF2-40B4-BE49-F238E27FC236}">
                <a16:creationId xmlns:a16="http://schemas.microsoft.com/office/drawing/2014/main" id="{8F7A0A92-1977-41FA-BCAD-88FE4A41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2118" y="803155"/>
            <a:ext cx="449429" cy="449429"/>
          </a:xfrm>
          <a:prstGeom prst="rect">
            <a:avLst/>
          </a:prstGeom>
        </p:spPr>
      </p:pic>
      <p:pic>
        <p:nvPicPr>
          <p:cNvPr id="21" name="Graphic 20" descr="Upward trend">
            <a:extLst>
              <a:ext uri="{FF2B5EF4-FFF2-40B4-BE49-F238E27FC236}">
                <a16:creationId xmlns:a16="http://schemas.microsoft.com/office/drawing/2014/main" id="{FB512A8D-64F2-480E-880F-3934E161F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6534" y="4670928"/>
            <a:ext cx="490688" cy="490688"/>
          </a:xfrm>
          <a:prstGeom prst="rect">
            <a:avLst/>
          </a:prstGeom>
        </p:spPr>
      </p:pic>
      <p:pic>
        <p:nvPicPr>
          <p:cNvPr id="23" name="Graphic 22" descr="Cause And Effect">
            <a:extLst>
              <a:ext uri="{FF2B5EF4-FFF2-40B4-BE49-F238E27FC236}">
                <a16:creationId xmlns:a16="http://schemas.microsoft.com/office/drawing/2014/main" id="{CD516931-6F1D-458F-95C7-D86A996A5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5564" y="3335133"/>
            <a:ext cx="550276" cy="550276"/>
          </a:xfrm>
          <a:prstGeom prst="rect">
            <a:avLst/>
          </a:prstGeom>
        </p:spPr>
      </p:pic>
      <p:pic>
        <p:nvPicPr>
          <p:cNvPr id="24" name="Graphic 23" descr="List">
            <a:extLst>
              <a:ext uri="{FF2B5EF4-FFF2-40B4-BE49-F238E27FC236}">
                <a16:creationId xmlns:a16="http://schemas.microsoft.com/office/drawing/2014/main" id="{E2CA41DC-6904-4690-9884-02FBC134D6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6534" y="2051734"/>
            <a:ext cx="465104" cy="4651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48DB58-2B33-4983-A5F6-C5450D223A77}"/>
              </a:ext>
            </a:extLst>
          </p:cNvPr>
          <p:cNvSpPr txBox="1"/>
          <p:nvPr/>
        </p:nvSpPr>
        <p:spPr>
          <a:xfrm>
            <a:off x="2256167" y="851471"/>
            <a:ext cx="1668450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ÁHERSLUR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78E25F-CB95-42CE-B2A9-ADE10D6AB29C}"/>
              </a:ext>
            </a:extLst>
          </p:cNvPr>
          <p:cNvSpPr txBox="1"/>
          <p:nvPr/>
        </p:nvSpPr>
        <p:spPr>
          <a:xfrm>
            <a:off x="2255733" y="2144418"/>
            <a:ext cx="1669317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AÐGERÐIR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BAC87B-1998-4663-B136-103165FC2821}"/>
              </a:ext>
            </a:extLst>
          </p:cNvPr>
          <p:cNvSpPr txBox="1"/>
          <p:nvPr/>
        </p:nvSpPr>
        <p:spPr>
          <a:xfrm>
            <a:off x="2286094" y="3453768"/>
            <a:ext cx="1668303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MARKMIÐ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C59E70-5FDE-43BB-BC94-1B2F260E514F}"/>
              </a:ext>
            </a:extLst>
          </p:cNvPr>
          <p:cNvSpPr txBox="1"/>
          <p:nvPr/>
        </p:nvSpPr>
        <p:spPr>
          <a:xfrm>
            <a:off x="2256166" y="4734131"/>
            <a:ext cx="1901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MEGINMARKMIÐ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7E4D8E-6567-4C33-A5C0-2B52CFC232C5}"/>
              </a:ext>
            </a:extLst>
          </p:cNvPr>
          <p:cNvSpPr txBox="1"/>
          <p:nvPr/>
        </p:nvSpPr>
        <p:spPr>
          <a:xfrm>
            <a:off x="2268185" y="6053524"/>
            <a:ext cx="1799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FRAMTÍÐARSÝN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3664520-E252-4694-8425-CC474C074527}"/>
              </a:ext>
            </a:extLst>
          </p:cNvPr>
          <p:cNvSpPr/>
          <p:nvPr/>
        </p:nvSpPr>
        <p:spPr>
          <a:xfrm rot="1206435">
            <a:off x="3301855" y="2691663"/>
            <a:ext cx="185971" cy="75101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3918EB-887B-478F-A6D5-F99288DB91BC}"/>
              </a:ext>
            </a:extLst>
          </p:cNvPr>
          <p:cNvSpPr/>
          <p:nvPr/>
        </p:nvSpPr>
        <p:spPr>
          <a:xfrm rot="1206435">
            <a:off x="1526838" y="2537644"/>
            <a:ext cx="185971" cy="75101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F9D2E4-A70E-449A-8D0D-CBF203FAE4CA}"/>
              </a:ext>
            </a:extLst>
          </p:cNvPr>
          <p:cNvSpPr/>
          <p:nvPr/>
        </p:nvSpPr>
        <p:spPr>
          <a:xfrm>
            <a:off x="1554100" y="5871454"/>
            <a:ext cx="714520" cy="702695"/>
          </a:xfrm>
          <a:prstGeom prst="ellipse">
            <a:avLst/>
          </a:prstGeom>
          <a:solidFill>
            <a:srgbClr val="5467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Graphic 35" descr="Fast Forward">
            <a:extLst>
              <a:ext uri="{FF2B5EF4-FFF2-40B4-BE49-F238E27FC236}">
                <a16:creationId xmlns:a16="http://schemas.microsoft.com/office/drawing/2014/main" id="{793AA490-E7CC-49CA-931E-2EBA28BAE6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42368" y="5917251"/>
            <a:ext cx="613799" cy="61379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D317DB2-4951-48B4-8E82-81AD0546D911}"/>
              </a:ext>
            </a:extLst>
          </p:cNvPr>
          <p:cNvSpPr txBox="1"/>
          <p:nvPr/>
        </p:nvSpPr>
        <p:spPr>
          <a:xfrm>
            <a:off x="0" y="1905"/>
            <a:ext cx="6124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ÁHRIFAKEÐJAN - VINNUBLAÐ</a:t>
            </a: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44341"/>
      </p:ext>
    </p:extLst>
  </p:cSld>
  <p:clrMapOvr>
    <a:masterClrMapping/>
  </p:clrMapOvr>
</p:sld>
</file>

<file path=ppt/theme/theme1.xml><?xml version="1.0" encoding="utf-8"?>
<a:theme xmlns:a="http://schemas.openxmlformats.org/drawingml/2006/main" name="Icelandic Ministry of Finance PowerPoint Template">
  <a:themeElements>
    <a:clrScheme name="Skyblue">
      <a:dk1>
        <a:sysClr val="windowText" lastClr="000000"/>
      </a:dk1>
      <a:lt1>
        <a:sysClr val="window" lastClr="FFFFFF"/>
      </a:lt1>
      <a:dk2>
        <a:srgbClr val="003D85"/>
      </a:dk2>
      <a:lt2>
        <a:srgbClr val="4E8ECC"/>
      </a:lt2>
      <a:accent1>
        <a:srgbClr val="C8DEF6"/>
      </a:accent1>
      <a:accent2>
        <a:srgbClr val="A0CBEA"/>
      </a:accent2>
      <a:accent3>
        <a:srgbClr val="4E8ECC"/>
      </a:accent3>
      <a:accent4>
        <a:srgbClr val="003D85"/>
      </a:accent4>
      <a:accent5>
        <a:srgbClr val="1A336A"/>
      </a:accent5>
      <a:accent6>
        <a:srgbClr val="CA003B"/>
      </a:accent6>
      <a:hlink>
        <a:srgbClr val="0563C1"/>
      </a:hlink>
      <a:folHlink>
        <a:srgbClr val="954F72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D0C0CD5-F43E-4722-AF80-5331CCBC8A4B}" vid="{8849E504-EFFF-48FF-BDE8-0B83A5A5C6B7}"/>
    </a:ext>
  </a:extLst>
</a:theme>
</file>

<file path=ppt/theme/theme2.xml><?xml version="1.0" encoding="utf-8"?>
<a:theme xmlns:a="http://schemas.openxmlformats.org/drawingml/2006/main" name="Forsíðu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4002E"/>
      </a:accent1>
      <a:accent2>
        <a:srgbClr val="00958F"/>
      </a:accent2>
      <a:accent3>
        <a:srgbClr val="E9A713"/>
      </a:accent3>
      <a:accent4>
        <a:srgbClr val="00467F"/>
      </a:accent4>
      <a:accent5>
        <a:srgbClr val="000000"/>
      </a:accent5>
      <a:accent6>
        <a:srgbClr val="D8D8D8"/>
      </a:accent6>
      <a:hlink>
        <a:srgbClr val="0000FF"/>
      </a:hlink>
      <a:folHlink>
        <a:srgbClr val="800080"/>
      </a:folHlink>
    </a:clrScheme>
    <a:fontScheme name="Capacent">
      <a:majorFont>
        <a:latin typeface="Carnas"/>
        <a:ea typeface=""/>
        <a:cs typeface=""/>
      </a:majorFont>
      <a:minorFont>
        <a:latin typeface="Carna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50800" dist="25400" dir="2700000" sx="99000" sy="99000" algn="tl" rotWithShape="0">
            <a:srgbClr val="000000">
              <a:alpha val="30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/>
        </a:defPPr>
      </a:lstStyle>
    </a:txDef>
  </a:objectDefaults>
  <a:extraClrSchemeLst/>
  <a:extLst>
    <a:ext uri="{05A4C25C-085E-4340-85A3-A5531E510DB2}">
      <thm15:themeFamily xmlns:thm15="http://schemas.microsoft.com/office/thememl/2012/main" name="531-FO PPT sniðmát [Read-Only]" id="{2AA645D7-A4A4-4B39-B75C-A52ECFC7AF27}" vid="{1560ECD1-0BE7-444B-B1A0-99491ADA214C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2" ma:contentTypeDescription="Create a new document." ma:contentTypeScope="" ma:versionID="1e92d6ae70b68f72463d06338aae10c1">
  <xsd:schema xmlns:xsd="http://www.w3.org/2001/XMLSchema" xmlns:xs="http://www.w3.org/2001/XMLSchema" xmlns:p="http://schemas.microsoft.com/office/2006/metadata/properties" xmlns:ns2="a2136bab-dc0a-4432-b245-68a21579025f" targetNamespace="http://schemas.microsoft.com/office/2006/metadata/properties" ma:root="true" ma:fieldsID="98a8534f20c073c9ecf86f3c7bf4b128" ns2:_="">
    <xsd:import namespace="a2136bab-dc0a-4432-b245-68a21579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9FC76C-CCD8-406F-9899-42ADA1B86A57}"/>
</file>

<file path=customXml/itemProps2.xml><?xml version="1.0" encoding="utf-8"?>
<ds:datastoreItem xmlns:ds="http://schemas.openxmlformats.org/officeDocument/2006/customXml" ds:itemID="{4DD039FE-FC4C-4CE3-A710-28DFE79AC57A}"/>
</file>

<file path=customXml/itemProps3.xml><?xml version="1.0" encoding="utf-8"?>
<ds:datastoreItem xmlns:ds="http://schemas.openxmlformats.org/officeDocument/2006/customXml" ds:itemID="{68FA5714-2F57-42DA-AFD3-8DC9AA697C49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423</Words>
  <Application>Microsoft Office PowerPoint</Application>
  <PresentationFormat>Widescreen</PresentationFormat>
  <Paragraphs>75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Calibri</vt:lpstr>
      <vt:lpstr>Times New Roman</vt:lpstr>
      <vt:lpstr>FiraGO Light</vt:lpstr>
      <vt:lpstr>FiraGO</vt:lpstr>
      <vt:lpstr>FiraGO SemiBold</vt:lpstr>
      <vt:lpstr>FiraGO</vt:lpstr>
      <vt:lpstr>Arial</vt:lpstr>
      <vt:lpstr>Carnas Light</vt:lpstr>
      <vt:lpstr>Carnas</vt:lpstr>
      <vt:lpstr>Icelandic Ministry of Finance PowerPoint Template</vt:lpstr>
      <vt:lpstr>Forsíður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2020-09-22T15:07:03Z</dcterms:created>
  <dcterms:modified xsi:type="dcterms:W3CDTF">2020-09-22T15:08:40Z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0x0101001C91AEC1185B1A40B8C22CFA6E75963B</vt:lpwstr>
  </property>
</Properties>
</file>