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5"/>
  </p:notesMasterIdLst>
  <p:handoutMasterIdLst>
    <p:handoutMasterId r:id="rId6"/>
  </p:handoutMasterIdLst>
  <p:sldIdLst>
    <p:sldId id="844" r:id="rId3"/>
    <p:sldId id="752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iraGO Light" panose="020B0403050000020004" pitchFamily="34" charset="0"/>
      <p:regular r:id="rId11"/>
      <p:italic r:id="rId12"/>
    </p:embeddedFont>
    <p:embeddedFont>
      <p:font typeface="FiraGO SemiBold" panose="020B0603050000020004" pitchFamily="34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6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736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260030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6123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4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0E6AF9-CD1A-4F2A-9233-7B4574CEF62A}"/>
              </a:ext>
            </a:extLst>
          </p:cNvPr>
          <p:cNvSpPr/>
          <p:nvPr/>
        </p:nvSpPr>
        <p:spPr>
          <a:xfrm>
            <a:off x="0" y="1109937"/>
            <a:ext cx="12192000" cy="506758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62182F-1A3D-4161-B59F-A8E0AA0F54A8}"/>
              </a:ext>
            </a:extLst>
          </p:cNvPr>
          <p:cNvSpPr/>
          <p:nvPr/>
        </p:nvSpPr>
        <p:spPr>
          <a:xfrm>
            <a:off x="2525164" y="314977"/>
            <a:ext cx="7141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FISKIBEINIÐ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(e. fishbone analysis)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258F6-53BD-4D78-962B-729215E5587E}"/>
              </a:ext>
            </a:extLst>
          </p:cNvPr>
          <p:cNvSpPr/>
          <p:nvPr/>
        </p:nvSpPr>
        <p:spPr>
          <a:xfrm>
            <a:off x="8497231" y="1276404"/>
            <a:ext cx="1358783" cy="50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E3465-87BB-4913-882D-C13A38A869F1}"/>
              </a:ext>
            </a:extLst>
          </p:cNvPr>
          <p:cNvSpPr txBox="1"/>
          <p:nvPr/>
        </p:nvSpPr>
        <p:spPr>
          <a:xfrm>
            <a:off x="6951343" y="1782953"/>
            <a:ext cx="4450559" cy="1901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 vinnunnar er að </a:t>
            </a: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koma auga á undirliggjandi orsakir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einhvers ákveðins vandamáls. Vandamálið getur verið skilgreint fyrirfram eða í vinnunni sjálfri meðal þátttakanda.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EB0CC5-6283-4182-96A5-2A7DAEFB37FB}"/>
              </a:ext>
            </a:extLst>
          </p:cNvPr>
          <p:cNvSpPr/>
          <p:nvPr/>
        </p:nvSpPr>
        <p:spPr>
          <a:xfrm>
            <a:off x="2883167" y="1276403"/>
            <a:ext cx="1190040" cy="50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NOTKUN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A7C00A-B3D1-4B19-B707-368A7C304A33}"/>
              </a:ext>
            </a:extLst>
          </p:cNvPr>
          <p:cNvSpPr txBox="1"/>
          <p:nvPr/>
        </p:nvSpPr>
        <p:spPr>
          <a:xfrm>
            <a:off x="795130" y="1769881"/>
            <a:ext cx="5366115" cy="374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Fiskibeinið er ætlað að </a:t>
            </a: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greina orsök og afleiðingu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með því að nota fiskibein sem skýringarmynd til að aðstoða við greiningu vandamálsins. Vandamálið eða áskorunin er við enda eða höfuð fisksins og hugsanlegar orsakir eru skráðar á minni „beinin“ undir ýmsum flokkum (tæki, ferli, fólk o.s.frv.). </a:t>
            </a: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Fiskbeinið kann að reynast gott tæki til að </a:t>
            </a: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bera kennsl á orsakir vandans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 Mikilvægt er að þátttakendur í þessari vinnu hafi </a:t>
            </a: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þekkingu á ferlinu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sem verið er að skoða.</a:t>
            </a:r>
          </a:p>
        </p:txBody>
      </p:sp>
      <p:pic>
        <p:nvPicPr>
          <p:cNvPr id="22" name="Graphic 21" descr="Dead Fish Skeleton">
            <a:extLst>
              <a:ext uri="{FF2B5EF4-FFF2-40B4-BE49-F238E27FC236}">
                <a16:creationId xmlns:a16="http://schemas.microsoft.com/office/drawing/2014/main" id="{26EDB28C-0445-40EF-8ED2-40F085A03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5043" y="2838064"/>
            <a:ext cx="4043159" cy="4043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67E7A0-0D95-4B47-B243-5E732FB4BEC1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394363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sh">
            <a:extLst>
              <a:ext uri="{FF2B5EF4-FFF2-40B4-BE49-F238E27FC236}">
                <a16:creationId xmlns:a16="http://schemas.microsoft.com/office/drawing/2014/main" id="{7AD3878F-2F02-4239-90A5-88F72C667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0D83B5-CD95-45B9-BFD7-7459729A2D2B}"/>
              </a:ext>
            </a:extLst>
          </p:cNvPr>
          <p:cNvCxnSpPr>
            <a:cxnSpLocks/>
          </p:cNvCxnSpPr>
          <p:nvPr/>
        </p:nvCxnSpPr>
        <p:spPr>
          <a:xfrm flipH="1">
            <a:off x="1895190" y="1836083"/>
            <a:ext cx="1427425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45992-31E5-4DC0-A72C-F4C8BB78F300}"/>
              </a:ext>
            </a:extLst>
          </p:cNvPr>
          <p:cNvCxnSpPr>
            <a:cxnSpLocks/>
          </p:cNvCxnSpPr>
          <p:nvPr/>
        </p:nvCxnSpPr>
        <p:spPr>
          <a:xfrm flipH="1">
            <a:off x="1875496" y="5839627"/>
            <a:ext cx="1449575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679DE1-4280-4DEC-95CF-075CC9C2D71B}"/>
              </a:ext>
            </a:extLst>
          </p:cNvPr>
          <p:cNvCxnSpPr>
            <a:cxnSpLocks/>
          </p:cNvCxnSpPr>
          <p:nvPr/>
        </p:nvCxnSpPr>
        <p:spPr>
          <a:xfrm flipH="1">
            <a:off x="4074359" y="1871794"/>
            <a:ext cx="1596895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41A2B0B-68FA-44E9-929C-06A8B5B2590D}"/>
              </a:ext>
            </a:extLst>
          </p:cNvPr>
          <p:cNvCxnSpPr>
            <a:cxnSpLocks/>
          </p:cNvCxnSpPr>
          <p:nvPr/>
        </p:nvCxnSpPr>
        <p:spPr>
          <a:xfrm flipH="1">
            <a:off x="4090615" y="5144325"/>
            <a:ext cx="1816647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05CD65B-4413-44D1-8958-07A05B453BB3}"/>
              </a:ext>
            </a:extLst>
          </p:cNvPr>
          <p:cNvCxnSpPr>
            <a:cxnSpLocks/>
          </p:cNvCxnSpPr>
          <p:nvPr/>
        </p:nvCxnSpPr>
        <p:spPr>
          <a:xfrm flipH="1">
            <a:off x="4074358" y="5872151"/>
            <a:ext cx="1607291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648C33ED-DDC2-4898-AB78-9171827D965F}"/>
              </a:ext>
            </a:extLst>
          </p:cNvPr>
          <p:cNvSpPr/>
          <p:nvPr/>
        </p:nvSpPr>
        <p:spPr>
          <a:xfrm>
            <a:off x="1462478" y="1639562"/>
            <a:ext cx="531628" cy="509467"/>
          </a:xfrm>
          <a:prstGeom prst="ellipse">
            <a:avLst/>
          </a:prstGeom>
          <a:solidFill>
            <a:srgbClr val="546783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97A12BC-AFB5-4B5A-98BE-DE9E72CA3AAD}"/>
              </a:ext>
            </a:extLst>
          </p:cNvPr>
          <p:cNvSpPr/>
          <p:nvPr/>
        </p:nvSpPr>
        <p:spPr>
          <a:xfrm>
            <a:off x="1425534" y="5559797"/>
            <a:ext cx="531628" cy="509467"/>
          </a:xfrm>
          <a:prstGeom prst="ellipse">
            <a:avLst/>
          </a:prstGeom>
          <a:solidFill>
            <a:srgbClr val="6C0C64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BC2F94E-A6F4-4A4D-9F60-3561BFAD35BA}"/>
              </a:ext>
            </a:extLst>
          </p:cNvPr>
          <p:cNvSpPr/>
          <p:nvPr/>
        </p:nvSpPr>
        <p:spPr>
          <a:xfrm>
            <a:off x="3692628" y="1593473"/>
            <a:ext cx="531628" cy="509467"/>
          </a:xfrm>
          <a:prstGeom prst="ellipse">
            <a:avLst/>
          </a:prstGeom>
          <a:solidFill>
            <a:srgbClr val="60986E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070DF0B-0221-4285-BA6C-65F343669BAB}"/>
              </a:ext>
            </a:extLst>
          </p:cNvPr>
          <p:cNvSpPr/>
          <p:nvPr/>
        </p:nvSpPr>
        <p:spPr>
          <a:xfrm>
            <a:off x="3691968" y="5545615"/>
            <a:ext cx="531628" cy="509467"/>
          </a:xfrm>
          <a:prstGeom prst="ellipse">
            <a:avLst/>
          </a:prstGeom>
          <a:solidFill>
            <a:srgbClr val="F189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BA9924-651D-4815-B8B8-9D9D54F22F22}"/>
              </a:ext>
            </a:extLst>
          </p:cNvPr>
          <p:cNvCxnSpPr>
            <a:cxnSpLocks/>
          </p:cNvCxnSpPr>
          <p:nvPr/>
        </p:nvCxnSpPr>
        <p:spPr>
          <a:xfrm flipH="1">
            <a:off x="6488953" y="5867385"/>
            <a:ext cx="1607291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56C6B62E-D48F-46FA-B3F9-5924D71D93F0}"/>
              </a:ext>
            </a:extLst>
          </p:cNvPr>
          <p:cNvSpPr/>
          <p:nvPr/>
        </p:nvSpPr>
        <p:spPr>
          <a:xfrm>
            <a:off x="6057792" y="5562931"/>
            <a:ext cx="531628" cy="509467"/>
          </a:xfrm>
          <a:prstGeom prst="ellipse">
            <a:avLst/>
          </a:prstGeom>
          <a:solidFill>
            <a:srgbClr val="3EB9DF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50466E7-FD75-4666-98D0-CCB49CC848E5}"/>
              </a:ext>
            </a:extLst>
          </p:cNvPr>
          <p:cNvCxnSpPr>
            <a:cxnSpLocks/>
          </p:cNvCxnSpPr>
          <p:nvPr/>
        </p:nvCxnSpPr>
        <p:spPr>
          <a:xfrm flipH="1">
            <a:off x="6527674" y="1840581"/>
            <a:ext cx="1581955" cy="1347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1F917C3A-9D75-4A0E-825E-99E3602FBCE8}"/>
              </a:ext>
            </a:extLst>
          </p:cNvPr>
          <p:cNvSpPr/>
          <p:nvPr/>
        </p:nvSpPr>
        <p:spPr>
          <a:xfrm>
            <a:off x="6049654" y="1596322"/>
            <a:ext cx="531628" cy="509467"/>
          </a:xfrm>
          <a:prstGeom prst="ellipse">
            <a:avLst/>
          </a:prstGeom>
          <a:solidFill>
            <a:srgbClr val="C75F93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77" name="Graphic 76" descr="Gears">
            <a:extLst>
              <a:ext uri="{FF2B5EF4-FFF2-40B4-BE49-F238E27FC236}">
                <a16:creationId xmlns:a16="http://schemas.microsoft.com/office/drawing/2014/main" id="{9C363975-DB67-40DF-8E66-B85282251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52929">
            <a:off x="1478996" y="5600006"/>
            <a:ext cx="403820" cy="435051"/>
          </a:xfrm>
          <a:prstGeom prst="rect">
            <a:avLst/>
          </a:prstGeom>
        </p:spPr>
      </p:pic>
      <p:pic>
        <p:nvPicPr>
          <p:cNvPr id="83" name="Graphic 82" descr="Users">
            <a:extLst>
              <a:ext uri="{FF2B5EF4-FFF2-40B4-BE49-F238E27FC236}">
                <a16:creationId xmlns:a16="http://schemas.microsoft.com/office/drawing/2014/main" id="{EEFE5C16-0788-47AC-9765-550F3FC09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1400" y="1646355"/>
            <a:ext cx="408135" cy="408135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0C87FE9-C7ED-4C0B-A46D-C11E79F44FC3}"/>
              </a:ext>
            </a:extLst>
          </p:cNvPr>
          <p:cNvSpPr txBox="1"/>
          <p:nvPr/>
        </p:nvSpPr>
        <p:spPr>
          <a:xfrm>
            <a:off x="1975441" y="1124819"/>
            <a:ext cx="86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EQUIPMENT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TÆKI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67E8A7B-9B99-4BC2-9809-6F831EA31E55}"/>
              </a:ext>
            </a:extLst>
          </p:cNvPr>
          <p:cNvSpPr txBox="1"/>
          <p:nvPr/>
        </p:nvSpPr>
        <p:spPr>
          <a:xfrm>
            <a:off x="4463862" y="1083859"/>
            <a:ext cx="74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PROCESS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FERLI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08908AE-B2BE-46E5-A131-029B07AE8D84}"/>
              </a:ext>
            </a:extLst>
          </p:cNvPr>
          <p:cNvSpPr txBox="1"/>
          <p:nvPr/>
        </p:nvSpPr>
        <p:spPr>
          <a:xfrm>
            <a:off x="6952728" y="1119581"/>
            <a:ext cx="72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PEOPLE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FÓLK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7377586-9B44-46EE-80B9-1C4BAD622069}"/>
              </a:ext>
            </a:extLst>
          </p:cNvPr>
          <p:cNvSpPr txBox="1"/>
          <p:nvPr/>
        </p:nvSpPr>
        <p:spPr>
          <a:xfrm>
            <a:off x="1895189" y="6096336"/>
            <a:ext cx="104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AÐFÖNG</a:t>
            </a:r>
            <a:endParaRPr kumimoji="0" lang="is-I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MATERIALS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5B413D8-0A86-43EA-B3D5-D15091466590}"/>
              </a:ext>
            </a:extLst>
          </p:cNvPr>
          <p:cNvSpPr txBox="1"/>
          <p:nvPr/>
        </p:nvSpPr>
        <p:spPr>
          <a:xfrm>
            <a:off x="4181851" y="6074224"/>
            <a:ext cx="124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UMHVERFI</a:t>
            </a:r>
            <a:endParaRPr kumimoji="0" lang="is-I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ENVIRONMENT</a:t>
            </a: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D8637DC-056A-4275-A7AA-71348BEB3B1B}"/>
              </a:ext>
            </a:extLst>
          </p:cNvPr>
          <p:cNvSpPr txBox="1"/>
          <p:nvPr/>
        </p:nvSpPr>
        <p:spPr>
          <a:xfrm>
            <a:off x="6589422" y="6096336"/>
            <a:ext cx="127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STJÓRNUN</a:t>
            </a:r>
            <a:endParaRPr kumimoji="0" lang="is-I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MANAGEMENT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91AA0198-5DAB-44A0-85CA-A09E6562A24E}"/>
              </a:ext>
            </a:extLst>
          </p:cNvPr>
          <p:cNvSpPr/>
          <p:nvPr/>
        </p:nvSpPr>
        <p:spPr>
          <a:xfrm>
            <a:off x="9078582" y="2412715"/>
            <a:ext cx="2880180" cy="3052900"/>
          </a:xfrm>
          <a:prstGeom prst="roundRect">
            <a:avLst/>
          </a:prstGeom>
          <a:solidFill>
            <a:srgbClr val="EEEEEE"/>
          </a:solidFill>
          <a:ln w="12700">
            <a:solidFill>
              <a:schemeClr val="bg2">
                <a:lumMod val="10000"/>
              </a:schemeClr>
            </a:solidFill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7F86531-900A-4F89-B068-2F9E4E6CB041}"/>
              </a:ext>
            </a:extLst>
          </p:cNvPr>
          <p:cNvSpPr txBox="1"/>
          <p:nvPr/>
        </p:nvSpPr>
        <p:spPr>
          <a:xfrm>
            <a:off x="9696054" y="1964365"/>
            <a:ext cx="140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VANDAMÁL</a:t>
            </a:r>
          </a:p>
        </p:txBody>
      </p:sp>
      <p:pic>
        <p:nvPicPr>
          <p:cNvPr id="139" name="Graphic 138" descr="Aperture">
            <a:extLst>
              <a:ext uri="{FF2B5EF4-FFF2-40B4-BE49-F238E27FC236}">
                <a16:creationId xmlns:a16="http://schemas.microsoft.com/office/drawing/2014/main" id="{1F526E37-CDAC-4921-A06A-E41DDDC01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1259" y="5572689"/>
            <a:ext cx="454004" cy="454004"/>
          </a:xfrm>
          <a:prstGeom prst="rect">
            <a:avLst/>
          </a:prstGeom>
        </p:spPr>
      </p:pic>
      <p:pic>
        <p:nvPicPr>
          <p:cNvPr id="162" name="Graphic 161" descr="Clipboard">
            <a:extLst>
              <a:ext uri="{FF2B5EF4-FFF2-40B4-BE49-F238E27FC236}">
                <a16:creationId xmlns:a16="http://schemas.microsoft.com/office/drawing/2014/main" id="{D4C60334-5FD1-4704-A748-2E5A0D3D45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03054" y="5620029"/>
            <a:ext cx="396756" cy="396756"/>
          </a:xfrm>
          <a:prstGeom prst="rect">
            <a:avLst/>
          </a:prstGeom>
        </p:spPr>
      </p:pic>
      <p:pic>
        <p:nvPicPr>
          <p:cNvPr id="164" name="Graphic 163" descr="Circular flowchart">
            <a:extLst>
              <a:ext uri="{FF2B5EF4-FFF2-40B4-BE49-F238E27FC236}">
                <a16:creationId xmlns:a16="http://schemas.microsoft.com/office/drawing/2014/main" id="{2C2F9C5B-D830-4F76-A57A-35EF071F8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1930" y="1607079"/>
            <a:ext cx="457200" cy="457200"/>
          </a:xfrm>
          <a:prstGeom prst="rect">
            <a:avLst/>
          </a:prstGeom>
        </p:spPr>
      </p:pic>
      <p:pic>
        <p:nvPicPr>
          <p:cNvPr id="166" name="Graphic 165" descr="Wireless router">
            <a:extLst>
              <a:ext uri="{FF2B5EF4-FFF2-40B4-BE49-F238E27FC236}">
                <a16:creationId xmlns:a16="http://schemas.microsoft.com/office/drawing/2014/main" id="{008AD2E1-B584-4062-9192-BD4988827B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45599" y="1689102"/>
            <a:ext cx="365389" cy="365389"/>
          </a:xfrm>
          <a:prstGeom prst="rect">
            <a:avLst/>
          </a:prstGeom>
        </p:spPr>
      </p:pic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96F20AB0-7AD1-4E11-BF7E-4F19A0C2DE5E}"/>
              </a:ext>
            </a:extLst>
          </p:cNvPr>
          <p:cNvSpPr/>
          <p:nvPr/>
        </p:nvSpPr>
        <p:spPr>
          <a:xfrm>
            <a:off x="1023420" y="512729"/>
            <a:ext cx="10935342" cy="456331"/>
          </a:xfrm>
          <a:prstGeom prst="round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577C6FA-5043-469C-A7BD-B6C2BB9884BE}"/>
              </a:ext>
            </a:extLst>
          </p:cNvPr>
          <p:cNvSpPr txBox="1"/>
          <p:nvPr/>
        </p:nvSpPr>
        <p:spPr>
          <a:xfrm>
            <a:off x="9571055" y="536253"/>
            <a:ext cx="165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 </a:t>
            </a:r>
            <a: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EFFECT</a:t>
            </a:r>
            <a:endParaRPr kumimoji="0" lang="is-I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6D183EB-99BB-487D-8327-4F14FC5F2E92}"/>
              </a:ext>
            </a:extLst>
          </p:cNvPr>
          <p:cNvSpPr txBox="1"/>
          <p:nvPr/>
        </p:nvSpPr>
        <p:spPr>
          <a:xfrm>
            <a:off x="3822003" y="466913"/>
            <a:ext cx="18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ORSÖK</a:t>
            </a:r>
            <a:r>
              <a:rPr kumimoji="0" lang="is-I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</a:t>
            </a:r>
            <a: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CAUSE</a:t>
            </a:r>
            <a:endParaRPr kumimoji="0" lang="is-I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A1F011C-DF18-41D6-8556-0DA49C655753}"/>
              </a:ext>
            </a:extLst>
          </p:cNvPr>
          <p:cNvCxnSpPr>
            <a:cxnSpLocks/>
          </p:cNvCxnSpPr>
          <p:nvPr/>
        </p:nvCxnSpPr>
        <p:spPr>
          <a:xfrm flipH="1">
            <a:off x="4194173" y="4448427"/>
            <a:ext cx="1975808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667288D-0DA7-4730-9B0B-6F34626E9892}"/>
              </a:ext>
            </a:extLst>
          </p:cNvPr>
          <p:cNvCxnSpPr>
            <a:cxnSpLocks/>
          </p:cNvCxnSpPr>
          <p:nvPr/>
        </p:nvCxnSpPr>
        <p:spPr>
          <a:xfrm flipH="1" flipV="1">
            <a:off x="1835457" y="4435931"/>
            <a:ext cx="1925429" cy="1332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D91CD32-CF0E-42EE-A647-7F30521320D7}"/>
              </a:ext>
            </a:extLst>
          </p:cNvPr>
          <p:cNvCxnSpPr>
            <a:cxnSpLocks/>
          </p:cNvCxnSpPr>
          <p:nvPr/>
        </p:nvCxnSpPr>
        <p:spPr>
          <a:xfrm flipH="1">
            <a:off x="1871772" y="5137778"/>
            <a:ext cx="1675568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A2FD2F91-3CD7-41BC-8957-5912961843C8}"/>
              </a:ext>
            </a:extLst>
          </p:cNvPr>
          <p:cNvCxnSpPr>
            <a:cxnSpLocks/>
          </p:cNvCxnSpPr>
          <p:nvPr/>
        </p:nvCxnSpPr>
        <p:spPr>
          <a:xfrm flipH="1" flipV="1">
            <a:off x="1716242" y="3255586"/>
            <a:ext cx="2080963" cy="24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6D89636-861C-4A80-ACD9-8599F25845A7}"/>
              </a:ext>
            </a:extLst>
          </p:cNvPr>
          <p:cNvCxnSpPr>
            <a:cxnSpLocks/>
          </p:cNvCxnSpPr>
          <p:nvPr/>
        </p:nvCxnSpPr>
        <p:spPr>
          <a:xfrm flipH="1">
            <a:off x="1716242" y="2592055"/>
            <a:ext cx="1831099" cy="0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2DCA3CE-E93B-4DED-9424-CB1ADF0C368D}"/>
              </a:ext>
            </a:extLst>
          </p:cNvPr>
          <p:cNvCxnSpPr>
            <a:cxnSpLocks/>
          </p:cNvCxnSpPr>
          <p:nvPr/>
        </p:nvCxnSpPr>
        <p:spPr>
          <a:xfrm flipH="1" flipV="1">
            <a:off x="3981832" y="2587009"/>
            <a:ext cx="1925429" cy="1332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572B086-0D30-4132-B285-75052236F0C0}"/>
              </a:ext>
            </a:extLst>
          </p:cNvPr>
          <p:cNvCxnSpPr>
            <a:cxnSpLocks/>
          </p:cNvCxnSpPr>
          <p:nvPr/>
        </p:nvCxnSpPr>
        <p:spPr>
          <a:xfrm flipH="1" flipV="1">
            <a:off x="4194176" y="3255587"/>
            <a:ext cx="1925429" cy="1332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469DAC7-BA25-4848-9B67-6F8D542AFF8E}"/>
              </a:ext>
            </a:extLst>
          </p:cNvPr>
          <p:cNvCxnSpPr>
            <a:cxnSpLocks/>
          </p:cNvCxnSpPr>
          <p:nvPr/>
        </p:nvCxnSpPr>
        <p:spPr>
          <a:xfrm flipH="1" flipV="1">
            <a:off x="6672644" y="3258129"/>
            <a:ext cx="1925429" cy="1332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25333B8A-BF66-43B8-A03D-4F58327A5F60}"/>
              </a:ext>
            </a:extLst>
          </p:cNvPr>
          <p:cNvCxnSpPr>
            <a:cxnSpLocks/>
          </p:cNvCxnSpPr>
          <p:nvPr/>
        </p:nvCxnSpPr>
        <p:spPr>
          <a:xfrm flipH="1" flipV="1">
            <a:off x="6396911" y="2571933"/>
            <a:ext cx="1925429" cy="1332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013DE444-5D05-4D3A-8192-146C7CCE9375}"/>
              </a:ext>
            </a:extLst>
          </p:cNvPr>
          <p:cNvCxnSpPr>
            <a:cxnSpLocks/>
          </p:cNvCxnSpPr>
          <p:nvPr/>
        </p:nvCxnSpPr>
        <p:spPr>
          <a:xfrm flipH="1" flipV="1">
            <a:off x="6636309" y="4457052"/>
            <a:ext cx="1925429" cy="1332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8852560-A07B-43EB-9355-33854B78C0A4}"/>
              </a:ext>
            </a:extLst>
          </p:cNvPr>
          <p:cNvCxnSpPr>
            <a:cxnSpLocks/>
          </p:cNvCxnSpPr>
          <p:nvPr/>
        </p:nvCxnSpPr>
        <p:spPr>
          <a:xfrm flipH="1" flipV="1">
            <a:off x="6417960" y="5143659"/>
            <a:ext cx="1925429" cy="1332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2AD76FD3-BF05-4F10-89C8-464780822D14}"/>
              </a:ext>
            </a:extLst>
          </p:cNvPr>
          <p:cNvCxnSpPr>
            <a:cxnSpLocks/>
          </p:cNvCxnSpPr>
          <p:nvPr/>
        </p:nvCxnSpPr>
        <p:spPr>
          <a:xfrm>
            <a:off x="3322615" y="1830510"/>
            <a:ext cx="629135" cy="1894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68442EF4-8BFB-4593-9927-8249A3FA375E}"/>
              </a:ext>
            </a:extLst>
          </p:cNvPr>
          <p:cNvCxnSpPr>
            <a:cxnSpLocks/>
          </p:cNvCxnSpPr>
          <p:nvPr/>
        </p:nvCxnSpPr>
        <p:spPr>
          <a:xfrm flipV="1">
            <a:off x="3322615" y="3939163"/>
            <a:ext cx="629135" cy="188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A26671E9-69BE-4433-A678-6388EDB00767}"/>
              </a:ext>
            </a:extLst>
          </p:cNvPr>
          <p:cNvCxnSpPr>
            <a:cxnSpLocks/>
          </p:cNvCxnSpPr>
          <p:nvPr/>
        </p:nvCxnSpPr>
        <p:spPr>
          <a:xfrm>
            <a:off x="5666338" y="1867798"/>
            <a:ext cx="629135" cy="1894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7433DE4-D121-4688-8C11-B7049FA88A40}"/>
              </a:ext>
            </a:extLst>
          </p:cNvPr>
          <p:cNvCxnSpPr>
            <a:cxnSpLocks/>
          </p:cNvCxnSpPr>
          <p:nvPr/>
        </p:nvCxnSpPr>
        <p:spPr>
          <a:xfrm>
            <a:off x="8122930" y="1830510"/>
            <a:ext cx="629135" cy="1894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10D9C563-29B2-46DF-8675-44F5AD3DF272}"/>
              </a:ext>
            </a:extLst>
          </p:cNvPr>
          <p:cNvCxnSpPr>
            <a:cxnSpLocks/>
          </p:cNvCxnSpPr>
          <p:nvPr/>
        </p:nvCxnSpPr>
        <p:spPr>
          <a:xfrm flipV="1">
            <a:off x="5686335" y="3939165"/>
            <a:ext cx="629135" cy="192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82C157E-9667-4DB6-BE7E-78D5F347B65B}"/>
              </a:ext>
            </a:extLst>
          </p:cNvPr>
          <p:cNvCxnSpPr>
            <a:cxnSpLocks/>
          </p:cNvCxnSpPr>
          <p:nvPr/>
        </p:nvCxnSpPr>
        <p:spPr>
          <a:xfrm flipV="1">
            <a:off x="8102516" y="3944507"/>
            <a:ext cx="629135" cy="192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64992F65-8442-4ECC-9AFF-E51B9B99166E}"/>
              </a:ext>
            </a:extLst>
          </p:cNvPr>
          <p:cNvCxnSpPr>
            <a:cxnSpLocks/>
          </p:cNvCxnSpPr>
          <p:nvPr/>
        </p:nvCxnSpPr>
        <p:spPr>
          <a:xfrm>
            <a:off x="5211185" y="3869001"/>
            <a:ext cx="6098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5AEE8A68-8657-45A1-81DE-B67AC0293A75}"/>
              </a:ext>
            </a:extLst>
          </p:cNvPr>
          <p:cNvCxnSpPr>
            <a:cxnSpLocks/>
          </p:cNvCxnSpPr>
          <p:nvPr/>
        </p:nvCxnSpPr>
        <p:spPr>
          <a:xfrm>
            <a:off x="7674403" y="3861447"/>
            <a:ext cx="5605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Title 1">
            <a:extLst>
              <a:ext uri="{FF2B5EF4-FFF2-40B4-BE49-F238E27FC236}">
                <a16:creationId xmlns:a16="http://schemas.microsoft.com/office/drawing/2014/main" id="{05925338-A545-47FE-A40D-D38A9C8B8B42}"/>
              </a:ext>
            </a:extLst>
          </p:cNvPr>
          <p:cNvSpPr txBox="1">
            <a:spLocks/>
          </p:cNvSpPr>
          <p:nvPr/>
        </p:nvSpPr>
        <p:spPr>
          <a:xfrm>
            <a:off x="1580009" y="37635"/>
            <a:ext cx="8640000" cy="429276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354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VINNUBLAÐ – FISKIBEINIÐ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AEE718-57C2-4F85-8564-A5260C37BEAA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89608907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3449BC-C60F-4250-ACE4-54D226651002}"/>
</file>

<file path=customXml/itemProps2.xml><?xml version="1.0" encoding="utf-8"?>
<ds:datastoreItem xmlns:ds="http://schemas.openxmlformats.org/officeDocument/2006/customXml" ds:itemID="{1CD70606-3CB7-46A7-86D8-88664E95D27D}"/>
</file>

<file path=customXml/itemProps3.xml><?xml version="1.0" encoding="utf-8"?>
<ds:datastoreItem xmlns:ds="http://schemas.openxmlformats.org/officeDocument/2006/customXml" ds:itemID="{23675090-BEBF-4D74-8B15-2C80C4EC4BF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152</Words>
  <Application>Microsoft Office PowerPoint</Application>
  <PresentationFormat>Widescreen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Calibri</vt:lpstr>
      <vt:lpstr>Times New Roman</vt:lpstr>
      <vt:lpstr>FiraGO Light</vt:lpstr>
      <vt:lpstr>FiraGO</vt:lpstr>
      <vt:lpstr>FiraGO SemiBold</vt:lpstr>
      <vt:lpstr>FiraGO</vt:lpstr>
      <vt:lpstr>Arial</vt:lpstr>
      <vt:lpstr>Carnas Light</vt:lpstr>
      <vt:lpstr>Carnas</vt:lpstr>
      <vt:lpstr>Icelandic Ministry of Finance PowerPoint Template</vt:lpstr>
      <vt:lpstr>Forsíður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2020-09-22T14:48:48Z</dcterms:created>
  <dcterms:modified xsi:type="dcterms:W3CDTF">2020-09-22T14:49:33Z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