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6"/>
  </p:notesMasterIdLst>
  <p:handoutMasterIdLst>
    <p:handoutMasterId r:id="rId7"/>
  </p:handoutMasterIdLst>
  <p:sldIdLst>
    <p:sldId id="727" r:id="rId3"/>
    <p:sldId id="728" r:id="rId4"/>
    <p:sldId id="754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iraGO Light" panose="020B0403050000020004" pitchFamily="34" charset="0"/>
      <p:regular r:id="rId12"/>
      <p:italic r:id="rId13"/>
    </p:embeddedFont>
    <p:embeddedFont>
      <p:font typeface="FiraGO SemiBold" panose="020B0603050000020004" pitchFamily="34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107" d="100"/>
          <a:sy n="107" d="100"/>
        </p:scale>
        <p:origin x="66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6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9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1466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430298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551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8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D7DD66-ED07-474C-89D3-979967CB0111}"/>
              </a:ext>
            </a:extLst>
          </p:cNvPr>
          <p:cNvSpPr txBox="1">
            <a:spLocks/>
          </p:cNvSpPr>
          <p:nvPr/>
        </p:nvSpPr>
        <p:spPr>
          <a:xfrm>
            <a:off x="1776000" y="69047"/>
            <a:ext cx="8640000" cy="778852"/>
          </a:xfrm>
          <a:prstGeom prst="rect">
            <a:avLst/>
          </a:prstGeom>
        </p:spPr>
        <p:txBody>
          <a:bodyPr anchor="ctr"/>
          <a:lstStyle>
            <a:lvl1pPr algn="ctr" defTabSz="354611" rtl="0" eaLnBrk="1" latinLnBrk="0" hangingPunct="1">
              <a:spcBef>
                <a:spcPct val="0"/>
              </a:spcBef>
              <a:buNone/>
              <a:defRPr sz="4489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265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LEIÐBEININGAR UM NOTKUN</a:t>
            </a:r>
          </a:p>
          <a:p>
            <a:pPr marL="0" marR="0" lvl="0" indent="0" algn="l" defTabSz="265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VINNUBLAÐ A og B – HAGSMUNAÐILAGREINING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34D88C-0F24-4BC0-ADFE-CBB173B14584}"/>
              </a:ext>
            </a:extLst>
          </p:cNvPr>
          <p:cNvSpPr/>
          <p:nvPr/>
        </p:nvSpPr>
        <p:spPr>
          <a:xfrm>
            <a:off x="-1" y="890140"/>
            <a:ext cx="12192001" cy="545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6274C05-1F84-4A3E-92B4-ED0B625B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5" y="1162697"/>
            <a:ext cx="10201275" cy="4738041"/>
          </a:xfrm>
        </p:spPr>
        <p:txBody>
          <a:bodyPr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MARKMIÐ: </a:t>
            </a: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Markmið vinnunnar er að skilgreina bæði </a:t>
            </a:r>
            <a: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innri og ytri hagsmunaaðila </a:t>
            </a: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sem geta haft bæði bein og óbein áhrif á starfsemi okkar. Þetta er gert til að við getum skoðað, metið og tekið tillit til hvernig þessir hagsmunaaðilar hafa áhrif á okkur og við höfum áhrif á þá í okkar ákvörðunartökum. Innri og ytri hagsmunaaðilar eru þeir sem geta haft mikil áhrif á ákvarðanir okkar eða/og verða sjálfir fyrir miklum áhrifum af ákvörðunum okkar.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Byrjað er á vinnublaði A ef ekki er til listi af innri og ytri hagsmunaaðilum. Ef sá listi er til er vinnublaði A sleppt og vinnublað B eingöngu notað.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VERKFÆRI: </a:t>
            </a: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Vinnublöð A og B. Miða með límrönd og penna fyrir alla þátttakendur.</a:t>
            </a:r>
            <a:endParaRPr lang="is-IS" sz="1400" b="1" dirty="0">
              <a:solidFill>
                <a:schemeClr val="accent5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HVERNIG NOTA SKAL VINNUBLÖÐIN:</a:t>
            </a:r>
          </a:p>
          <a:p>
            <a:pPr marL="0" indent="0">
              <a:lnSpc>
                <a:spcPts val="1800"/>
              </a:lnSpc>
              <a:buNone/>
            </a:pPr>
            <a: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VINNUBLAÐ A: </a:t>
            </a: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Notað til að greina hagsmunaaðilanna</a:t>
            </a:r>
            <a:endParaRPr lang="is-IS" sz="1400" b="1" dirty="0">
              <a:solidFill>
                <a:schemeClr val="accent5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>
              <a:lnSpc>
                <a:spcPts val="1800"/>
              </a:lnSpc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Hver og einn þátttakandi hugsar fyrir sig í um 5 mínútur. Þátttakendur skulu skrifa niður þá aðila sem þeir telja vera hagsmunaðila og skilgreina hvort þeir séu innri eða ytri hagsmunaaðilar. </a:t>
            </a:r>
          </a:p>
          <a:p>
            <a:pPr>
              <a:lnSpc>
                <a:spcPts val="1800"/>
              </a:lnSpc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Þátttakendur skrifa svörin á miða sem þau geyma hjá sér. Einn miði skal notaður fyrir hvert svar. </a:t>
            </a:r>
          </a:p>
          <a:p>
            <a:pPr>
              <a:lnSpc>
                <a:spcPts val="1800"/>
              </a:lnSpc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Þegar 5 mínútur eru liðnar er farinn hringur og svörunum deilt. Einn miði er kynntur í einu og miðarnir eru lagðir/límdir á vinnublaðið. Svipuð svör skal flokka saman og þannig búa til knippi.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VINNUBLAÐ B: </a:t>
            </a: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Notað til að skilgreina mikilvægi hagsmunaaðilanna</a:t>
            </a:r>
            <a:endParaRPr lang="is-IS" sz="1400" b="1" dirty="0">
              <a:solidFill>
                <a:schemeClr val="accent5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>
              <a:lnSpc>
                <a:spcPts val="1800"/>
              </a:lnSpc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Þegar listinn af hagsmunaaðilunum hefur verið útbúinn, hvort sem hann var útbúinn með vinnublaði A eða áður, skal staðsetja hagsmunaaðilana á vinnublað B. </a:t>
            </a:r>
          </a:p>
          <a:p>
            <a:pPr>
              <a:lnSpc>
                <a:spcPts val="1800"/>
              </a:lnSpc>
            </a:pP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Hver hagsmunaaðili skal vera á einum miða og skal hópurinn í sameiningu ákveða hvar staðsetja skuli hann á vinnublaðinu eftir því hvort áhugi hagsmunaaðilans sé mikill eða lítill og hvort áhrifin séu lítil eða mikil.</a:t>
            </a:r>
            <a:endParaRPr lang="is-IS" sz="1400" dirty="0">
              <a:solidFill>
                <a:srgbClr val="FF0000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9B206-4E4B-41AD-BF75-5CAD2D9A2352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174207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55296"/>
          <a:ext cx="12192000" cy="63027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54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sz="1900" b="1" kern="1200" baseline="0" dirty="0">
                          <a:solidFill>
                            <a:schemeClr val="lt1"/>
                          </a:solidFill>
                          <a:latin typeface="FiraGO" panose="020B0503050000020004" pitchFamily="34" charset="0"/>
                          <a:ea typeface="Calibri" charset="0"/>
                          <a:cs typeface="FiraGO" panose="020B0503050000020004" pitchFamily="34" charset="0"/>
                        </a:rPr>
                        <a:t>HVERJIR ERU HAGSMUNAAÐILAR OKKAR?</a:t>
                      </a:r>
                    </a:p>
                  </a:txBody>
                  <a:tcPr marL="68580" marR="68580" marT="34291" marB="34291" anchor="ctr">
                    <a:solidFill>
                      <a:srgbClr val="546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1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is-IS" sz="1200" b="1" kern="1200" noProof="1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1" marB="34291" anchor="ctr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581BCE9-22F0-4693-830B-2232C52CA3E5}"/>
              </a:ext>
            </a:extLst>
          </p:cNvPr>
          <p:cNvSpPr txBox="1">
            <a:spLocks/>
          </p:cNvSpPr>
          <p:nvPr/>
        </p:nvSpPr>
        <p:spPr>
          <a:xfrm>
            <a:off x="0" y="46413"/>
            <a:ext cx="8640000" cy="429276"/>
          </a:xfrm>
          <a:prstGeom prst="rect">
            <a:avLst/>
          </a:prstGeom>
        </p:spPr>
        <p:txBody>
          <a:bodyPr anchor="ctr"/>
          <a:lstStyle>
            <a:lvl1pPr algn="ctr" defTabSz="265958" rtl="0" eaLnBrk="1" latinLnBrk="0" hangingPunct="1">
              <a:spcBef>
                <a:spcPct val="0"/>
              </a:spcBef>
              <a:buNone/>
              <a:defRPr sz="3367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354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VINNUBLAÐ</a:t>
            </a: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– HAGSMUNAAÐILAGREINING</a:t>
            </a:r>
          </a:p>
        </p:txBody>
      </p:sp>
    </p:spTree>
    <p:extLst>
      <p:ext uri="{BB962C8B-B14F-4D97-AF65-F5344CB8AC3E}">
        <p14:creationId xmlns:p14="http://schemas.microsoft.com/office/powerpoint/2010/main" val="336326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07377-3186-47C8-9A67-A9C3F162117E}"/>
              </a:ext>
            </a:extLst>
          </p:cNvPr>
          <p:cNvSpPr/>
          <p:nvPr/>
        </p:nvSpPr>
        <p:spPr bwMode="auto">
          <a:xfrm>
            <a:off x="2605267" y="773560"/>
            <a:ext cx="3542355" cy="2550189"/>
          </a:xfrm>
          <a:prstGeom prst="rect">
            <a:avLst/>
          </a:prstGeom>
          <a:solidFill>
            <a:srgbClr val="EEEEEE"/>
          </a:solidFill>
          <a:ln w="12700" cap="flat" cmpd="sng" algn="ctr">
            <a:solidFill>
              <a:srgbClr val="5467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FD2DA-4B0D-4541-AC92-ACC632CCA2E2}"/>
              </a:ext>
            </a:extLst>
          </p:cNvPr>
          <p:cNvSpPr/>
          <p:nvPr/>
        </p:nvSpPr>
        <p:spPr bwMode="auto">
          <a:xfrm>
            <a:off x="2609163" y="3359766"/>
            <a:ext cx="3538459" cy="2472437"/>
          </a:xfrm>
          <a:prstGeom prst="rect">
            <a:avLst/>
          </a:prstGeom>
          <a:solidFill>
            <a:srgbClr val="EEEEEE"/>
          </a:solidFill>
          <a:ln w="12700" cap="flat" cmpd="sng" algn="ctr">
            <a:solidFill>
              <a:srgbClr val="5467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4DCFF829-E9E3-406E-A4B8-2699591D295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88959" y="3359766"/>
            <a:ext cx="3559456" cy="2472439"/>
          </a:xfrm>
          <a:prstGeom prst="rect">
            <a:avLst/>
          </a:prstGeom>
          <a:solidFill>
            <a:srgbClr val="EEEEEE"/>
          </a:solidFill>
          <a:ln w="12700" cap="flat" cmpd="sng" algn="ctr">
            <a:solidFill>
              <a:srgbClr val="5467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9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6846CEE4-97CB-4055-AA1F-BEEE59087E6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88961" y="773560"/>
            <a:ext cx="3559455" cy="2550189"/>
          </a:xfrm>
          <a:prstGeom prst="rect">
            <a:avLst/>
          </a:prstGeom>
          <a:solidFill>
            <a:srgbClr val="EEEEEE"/>
          </a:solidFill>
          <a:ln w="12700">
            <a:solidFill>
              <a:srgbClr val="546783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lIns="0" tIns="0" rIns="0" bIns="0"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endParaRPr kumimoji="0" lang="is-I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111">
            <a:extLst>
              <a:ext uri="{FF2B5EF4-FFF2-40B4-BE49-F238E27FC236}">
                <a16:creationId xmlns:a16="http://schemas.microsoft.com/office/drawing/2014/main" id="{256E54E4-A744-4676-BE4D-46FE67E2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265" y="908886"/>
            <a:ext cx="35423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s-IS"/>
            </a:defPPr>
            <a:lvl1pPr marL="179388" indent="-179388">
              <a:spcAft>
                <a:spcPts val="300"/>
              </a:spcAft>
              <a:buFontTx/>
              <a:buChar char="•"/>
              <a:defRPr sz="1000" i="0">
                <a:latin typeface="Cambria" pitchFamily="18" charset="0"/>
              </a:defRPr>
            </a:lvl1pPr>
          </a:lstStyle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ÁHRIF EN MINNI ÁHUGI</a:t>
            </a:r>
          </a:p>
        </p:txBody>
      </p:sp>
      <p:sp>
        <p:nvSpPr>
          <p:cNvPr id="23" name="TextBox 111">
            <a:extLst>
              <a:ext uri="{FF2B5EF4-FFF2-40B4-BE49-F238E27FC236}">
                <a16:creationId xmlns:a16="http://schemas.microsoft.com/office/drawing/2014/main" id="{5995B926-5073-455C-9A47-2AE194698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648" y="3462893"/>
            <a:ext cx="35423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s-IS"/>
            </a:defPPr>
            <a:lvl1pPr marL="179388" indent="-179388">
              <a:spcAft>
                <a:spcPts val="300"/>
              </a:spcAft>
              <a:buFontTx/>
              <a:buChar char="•"/>
              <a:defRPr sz="1000" i="0">
                <a:latin typeface="Cambria" pitchFamily="18" charset="0"/>
              </a:defRPr>
            </a:lvl1pPr>
          </a:lstStyle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MINNI ÁHRIF OG MINNI ÁHUGI</a:t>
            </a:r>
          </a:p>
        </p:txBody>
      </p:sp>
      <p:sp>
        <p:nvSpPr>
          <p:cNvPr id="24" name="TextBox 97">
            <a:extLst>
              <a:ext uri="{FF2B5EF4-FFF2-40B4-BE49-F238E27FC236}">
                <a16:creationId xmlns:a16="http://schemas.microsoft.com/office/drawing/2014/main" id="{F5DED0EF-B82B-45D6-861E-88DC745C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589" y="3462892"/>
            <a:ext cx="3559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MINNI ÁHRIF EN ÁHUGI</a:t>
            </a:r>
          </a:p>
        </p:txBody>
      </p:sp>
      <p:sp>
        <p:nvSpPr>
          <p:cNvPr id="25" name="TextBox 97">
            <a:extLst>
              <a:ext uri="{FF2B5EF4-FFF2-40B4-BE49-F238E27FC236}">
                <a16:creationId xmlns:a16="http://schemas.microsoft.com/office/drawing/2014/main" id="{88D07276-7AEF-450E-B8F6-33CEF7A9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957" y="913255"/>
            <a:ext cx="3559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546783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ÁHRIF OG ÁHUGI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9A2312D-2995-479A-B9F9-E98359FBEF88}"/>
              </a:ext>
            </a:extLst>
          </p:cNvPr>
          <p:cNvSpPr txBox="1">
            <a:spLocks/>
          </p:cNvSpPr>
          <p:nvPr/>
        </p:nvSpPr>
        <p:spPr>
          <a:xfrm>
            <a:off x="1827619" y="205815"/>
            <a:ext cx="8640000" cy="429276"/>
          </a:xfrm>
          <a:prstGeom prst="rect">
            <a:avLst/>
          </a:prstGeom>
        </p:spPr>
        <p:txBody>
          <a:bodyPr anchor="ctr"/>
          <a:lstStyle>
            <a:lvl1pPr algn="ctr" defTabSz="265958" rtl="0" eaLnBrk="1" latinLnBrk="0" hangingPunct="1">
              <a:spcBef>
                <a:spcPct val="0"/>
              </a:spcBef>
              <a:buNone/>
              <a:defRPr sz="3367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354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VINNUBLAÐ B – HAGSMUNAAÐILAGREINING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63C1C-8640-44E3-B35B-0525083E1F39}"/>
              </a:ext>
            </a:extLst>
          </p:cNvPr>
          <p:cNvSpPr txBox="1"/>
          <p:nvPr/>
        </p:nvSpPr>
        <p:spPr>
          <a:xfrm>
            <a:off x="5002874" y="6084445"/>
            <a:ext cx="2289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ÁHUGI HAGSMUNAÐILA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0EE681-1A1F-44A7-8040-D733EFE8ECF8}"/>
              </a:ext>
            </a:extLst>
          </p:cNvPr>
          <p:cNvCxnSpPr>
            <a:cxnSpLocks/>
          </p:cNvCxnSpPr>
          <p:nvPr/>
        </p:nvCxnSpPr>
        <p:spPr>
          <a:xfrm>
            <a:off x="8843837" y="6188587"/>
            <a:ext cx="519195" cy="0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46B3E8E-175C-419A-9245-BAA793E52E3B}"/>
              </a:ext>
            </a:extLst>
          </p:cNvPr>
          <p:cNvSpPr/>
          <p:nvPr/>
        </p:nvSpPr>
        <p:spPr>
          <a:xfrm>
            <a:off x="8234186" y="6139215"/>
            <a:ext cx="439009" cy="192272"/>
          </a:xfrm>
          <a:prstGeom prst="rect">
            <a:avLst/>
          </a:pr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Meiri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2EB85F-5B07-4F73-A294-CCFCFF4CA331}"/>
              </a:ext>
            </a:extLst>
          </p:cNvPr>
          <p:cNvSpPr/>
          <p:nvPr/>
        </p:nvSpPr>
        <p:spPr>
          <a:xfrm>
            <a:off x="3518811" y="6094097"/>
            <a:ext cx="678615" cy="242771"/>
          </a:xfrm>
          <a:prstGeom prst="rect">
            <a:avLst/>
          </a:pr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Minni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3E4566-42AB-43F6-893F-58291D2E6AAA}"/>
              </a:ext>
            </a:extLst>
          </p:cNvPr>
          <p:cNvSpPr txBox="1"/>
          <p:nvPr/>
        </p:nvSpPr>
        <p:spPr>
          <a:xfrm rot="16200000">
            <a:off x="381187" y="3198176"/>
            <a:ext cx="372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ÁHRIF HAGSMUNAAÐILA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BAEADC-4723-43B3-ACC8-FAE0C0C564CD}"/>
              </a:ext>
            </a:extLst>
          </p:cNvPr>
          <p:cNvCxnSpPr>
            <a:cxnSpLocks/>
          </p:cNvCxnSpPr>
          <p:nvPr/>
        </p:nvCxnSpPr>
        <p:spPr>
          <a:xfrm flipV="1">
            <a:off x="2242261" y="1261273"/>
            <a:ext cx="8551" cy="51574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2B720C-61B6-4635-B74C-CE1BB676C12B}"/>
              </a:ext>
            </a:extLst>
          </p:cNvPr>
          <p:cNvCxnSpPr>
            <a:cxnSpLocks/>
          </p:cNvCxnSpPr>
          <p:nvPr/>
        </p:nvCxnSpPr>
        <p:spPr>
          <a:xfrm>
            <a:off x="2253496" y="4969327"/>
            <a:ext cx="0" cy="518400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D2BFE14-FECD-4B8E-9ECC-3143A3C3C540}"/>
              </a:ext>
            </a:extLst>
          </p:cNvPr>
          <p:cNvSpPr/>
          <p:nvPr/>
        </p:nvSpPr>
        <p:spPr>
          <a:xfrm rot="16200000">
            <a:off x="1748132" y="1461379"/>
            <a:ext cx="439009" cy="192272"/>
          </a:xfrm>
          <a:prstGeom prst="rect">
            <a:avLst/>
          </a:pr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Meiri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623921-47ED-4FA9-AFCD-22199173C7BD}"/>
              </a:ext>
            </a:extLst>
          </p:cNvPr>
          <p:cNvSpPr/>
          <p:nvPr/>
        </p:nvSpPr>
        <p:spPr>
          <a:xfrm rot="16200000">
            <a:off x="1708432" y="5099915"/>
            <a:ext cx="518400" cy="192272"/>
          </a:xfrm>
          <a:prstGeom prst="rect">
            <a:avLst/>
          </a:pr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Minni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A7A5A9D-7197-4DAD-A2B7-D925AB4C8219}"/>
              </a:ext>
            </a:extLst>
          </p:cNvPr>
          <p:cNvCxnSpPr>
            <a:cxnSpLocks/>
          </p:cNvCxnSpPr>
          <p:nvPr/>
        </p:nvCxnSpPr>
        <p:spPr>
          <a:xfrm flipH="1">
            <a:off x="2973546" y="6188587"/>
            <a:ext cx="510423" cy="0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7B8E39C-0EDF-44E7-9AC6-7E8D43830686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lang="en-US" sz="1100" b="1" dirty="0" err="1">
                <a:solidFill>
                  <a:srgbClr val="436A9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útg</a:t>
            </a:r>
            <a:r>
              <a:rPr lang="en-US" sz="1100" b="1" dirty="0">
                <a:solidFill>
                  <a:srgbClr val="436A9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.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664303463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E88952-9F3C-4813-A3E4-C4642D88E577}"/>
</file>

<file path=customXml/itemProps2.xml><?xml version="1.0" encoding="utf-8"?>
<ds:datastoreItem xmlns:ds="http://schemas.openxmlformats.org/officeDocument/2006/customXml" ds:itemID="{E3F99E8C-6E96-4502-BD5C-2AEA187E878A}"/>
</file>

<file path=customXml/itemProps3.xml><?xml version="1.0" encoding="utf-8"?>
<ds:datastoreItem xmlns:ds="http://schemas.openxmlformats.org/officeDocument/2006/customXml" ds:itemID="{EB8936DB-887D-4CC0-BB14-731715F2F67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359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Calibri</vt:lpstr>
      <vt:lpstr>Times New Roman</vt:lpstr>
      <vt:lpstr>FiraGO Light</vt:lpstr>
      <vt:lpstr>FiraGO</vt:lpstr>
      <vt:lpstr>FiraGO SemiBold</vt:lpstr>
      <vt:lpstr>FiraGO</vt:lpstr>
      <vt:lpstr>Arial</vt:lpstr>
      <vt:lpstr>Carnas Light</vt:lpstr>
      <vt:lpstr>Carnas</vt:lpstr>
      <vt:lpstr>Icelandic Ministry of Finance PowerPoint Template</vt:lpstr>
      <vt:lpstr>Forsíður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2020-09-22T13:37:04Z</dcterms:created>
  <dcterms:modified xsi:type="dcterms:W3CDTF">2020-09-22T13:38:41Z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