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744" r:id="rId2"/>
    <p:sldId id="745" r:id="rId3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iraGO Light" panose="020B0403050000020004" pitchFamily="34" charset="0"/>
      <p:regular r:id="rId10"/>
      <p:italic r:id="rId11"/>
    </p:embeddedFont>
    <p:embeddedFont>
      <p:font typeface="FiraGO SemiBold" panose="020B0603050000020004" pitchFamily="34" charset="0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A336A"/>
    <a:srgbClr val="00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88523" autoAdjust="0"/>
  </p:normalViewPr>
  <p:slideViewPr>
    <p:cSldViewPr snapToGrid="0" showGuides="1">
      <p:cViewPr varScale="1">
        <p:scale>
          <a:sx n="107" d="100"/>
          <a:sy n="107" d="100"/>
        </p:scale>
        <p:origin x="66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D3515-DAB6-4F56-B3EF-6EC351C85F21}" type="slidenum">
              <a:rPr kumimoji="0" lang="is-I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18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5655412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D60108-C44A-4875-A915-D921E990B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1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E199-DEFA-41B5-82D4-B94DC275F2A3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9025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880" y="1222375"/>
            <a:ext cx="7827554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4880" y="2530475"/>
            <a:ext cx="782605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259652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96AD-6AC9-4F09-A224-B3B0C12281F6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64223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 userDrawn="1">
          <p15:clr>
            <a:srgbClr val="FBAE40"/>
          </p15:clr>
        </p15:guide>
        <p15:guide id="2" pos="21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5214938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5392-8820-41A5-93AF-693A1B8F4D3F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2441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782955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5FF0-D0A1-4100-AC2C-298BB8E7A684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950937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847EF6-959B-4253-8A94-B0E858465CC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1680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C3F0-68B3-4F64-B210-EFB93A9D88AE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146908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98EE7-A5DC-407D-96EB-2F66B97E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6" y="1197875"/>
            <a:ext cx="8713297" cy="30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9136" y="1852611"/>
            <a:ext cx="8713297" cy="1696973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9136" y="3921550"/>
            <a:ext cx="9592864" cy="293644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764C-2458-4114-A31D-218C69A619FE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630740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2034539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87105-9466-41C5-ACCE-6BF772665CDC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598738" y="3959756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C4C6832-4ED7-4A29-9CEF-495661DCD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534" y="1972913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DE8B6C-A9A7-4E10-8B42-CD15ACDC77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534" y="2419538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7C0831-D0CB-4B4D-A7FE-225DBF9C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3534" y="3895267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B040939-E2D0-496A-87CF-0E15B262F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534" y="4341892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FAB-EE31-4CC6-8F2C-50C8BD78E7FA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4380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BADA5873-E468-4E08-A949-D3057101A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4867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6130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130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E5908F2-4ED5-4226-8B68-9027F6E18A1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538504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2007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2007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A848D56-77AD-4159-9BF0-2447A3E71B52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314867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6130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6130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17EEC7C6-0AE9-4BC1-9631-9DFDF9F479BB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538504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2007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12007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23E-36D0-4755-9CFF-BC248383E8B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07435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51BC-89DC-4FBD-A256-120070190A04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622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668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668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5000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5000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7192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7192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F6A-983E-4393-BF37-2C719F939226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558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6BD3DC-6BD4-4314-965F-2DB7BC41F19B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pic>
        <p:nvPicPr>
          <p:cNvPr id="17" name="OrangePattern" hidden="1">
            <a:extLst>
              <a:ext uri="{FF2B5EF4-FFF2-40B4-BE49-F238E27FC236}">
                <a16:creationId xmlns:a16="http://schemas.microsoft.com/office/drawing/2014/main" id="{CB931AA0-102C-4764-9121-5E79D69D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9542" b="39799"/>
          <a:stretch/>
        </p:blipFill>
        <p:spPr>
          <a:xfrm>
            <a:off x="2607417" y="0"/>
            <a:ext cx="9553652" cy="6858000"/>
          </a:xfrm>
          <a:prstGeom prst="rect">
            <a:avLst/>
          </a:prstGeom>
        </p:spPr>
      </p:pic>
      <p:pic>
        <p:nvPicPr>
          <p:cNvPr id="24" name="GreenPattern" hidden="1">
            <a:extLst>
              <a:ext uri="{FF2B5EF4-FFF2-40B4-BE49-F238E27FC236}">
                <a16:creationId xmlns:a16="http://schemas.microsoft.com/office/drawing/2014/main" id="{314C046C-6750-4A44-B04A-CE1506B04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 b="39688"/>
          <a:stretch/>
        </p:blipFill>
        <p:spPr>
          <a:xfrm>
            <a:off x="2598738" y="-1"/>
            <a:ext cx="9593262" cy="6858001"/>
          </a:xfrm>
          <a:prstGeom prst="rect">
            <a:avLst/>
          </a:prstGeom>
        </p:spPr>
      </p:pic>
      <p:pic>
        <p:nvPicPr>
          <p:cNvPr id="22" name="LightgreenPattern" hidden="1">
            <a:extLst>
              <a:ext uri="{FF2B5EF4-FFF2-40B4-BE49-F238E27FC236}">
                <a16:creationId xmlns:a16="http://schemas.microsoft.com/office/drawing/2014/main" id="{97372C18-B5B7-4FF2-B9C9-9A03EC446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39547"/>
          <a:stretch/>
        </p:blipFill>
        <p:spPr>
          <a:xfrm>
            <a:off x="2589213" y="1"/>
            <a:ext cx="9593262" cy="6857999"/>
          </a:xfrm>
          <a:prstGeom prst="rect">
            <a:avLst/>
          </a:prstGeom>
        </p:spPr>
      </p:pic>
      <p:pic>
        <p:nvPicPr>
          <p:cNvPr id="25" name="LightbluePattern" hidden="1">
            <a:extLst>
              <a:ext uri="{FF2B5EF4-FFF2-40B4-BE49-F238E27FC236}">
                <a16:creationId xmlns:a16="http://schemas.microsoft.com/office/drawing/2014/main" id="{F090C3DB-9CD4-4705-A4D5-7DACBF01C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 b="39522"/>
          <a:stretch/>
        </p:blipFill>
        <p:spPr>
          <a:xfrm>
            <a:off x="2598542" y="-1"/>
            <a:ext cx="9593262" cy="6858001"/>
          </a:xfrm>
          <a:prstGeom prst="rect">
            <a:avLst/>
          </a:prstGeom>
        </p:spPr>
      </p:pic>
      <p:pic>
        <p:nvPicPr>
          <p:cNvPr id="18" name="DarkbluePattern" hidden="1">
            <a:extLst>
              <a:ext uri="{FF2B5EF4-FFF2-40B4-BE49-F238E27FC236}">
                <a16:creationId xmlns:a16="http://schemas.microsoft.com/office/drawing/2014/main" id="{EFCCE526-E693-4C9D-8EFE-934FD7624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971" r="198" b="39610"/>
          <a:stretch/>
        </p:blipFill>
        <p:spPr>
          <a:xfrm>
            <a:off x="2608263" y="-1"/>
            <a:ext cx="9593262" cy="6858001"/>
          </a:xfrm>
          <a:prstGeom prst="rect">
            <a:avLst/>
          </a:prstGeom>
        </p:spPr>
      </p:pic>
      <p:pic>
        <p:nvPicPr>
          <p:cNvPr id="9" name="PurplePattern" hidden="1">
            <a:extLst>
              <a:ext uri="{FF2B5EF4-FFF2-40B4-BE49-F238E27FC236}">
                <a16:creationId xmlns:a16="http://schemas.microsoft.com/office/drawing/2014/main" id="{08C5F107-FD9A-464F-B1E1-B35413426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39745"/>
          <a:stretch/>
        </p:blipFill>
        <p:spPr>
          <a:xfrm>
            <a:off x="2608263" y="0"/>
            <a:ext cx="9629868" cy="6858000"/>
          </a:xfrm>
          <a:prstGeom prst="rect">
            <a:avLst/>
          </a:prstGeom>
        </p:spPr>
      </p:pic>
      <p:pic>
        <p:nvPicPr>
          <p:cNvPr id="5" name="BrownPattern" hidden="1">
            <a:extLst>
              <a:ext uri="{FF2B5EF4-FFF2-40B4-BE49-F238E27FC236}">
                <a16:creationId xmlns:a16="http://schemas.microsoft.com/office/drawing/2014/main" id="{E7AF2562-6181-4DA0-B5D2-1FB1538D1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b="39740"/>
          <a:stretch/>
        </p:blipFill>
        <p:spPr>
          <a:xfrm>
            <a:off x="2612167" y="1"/>
            <a:ext cx="9610889" cy="6858000"/>
          </a:xfrm>
          <a:prstGeom prst="rect">
            <a:avLst/>
          </a:prstGeom>
        </p:spPr>
      </p:pic>
      <p:pic>
        <p:nvPicPr>
          <p:cNvPr id="6" name="BluePattern">
            <a:extLst>
              <a:ext uri="{FF2B5EF4-FFF2-40B4-BE49-F238E27FC236}">
                <a16:creationId xmlns:a16="http://schemas.microsoft.com/office/drawing/2014/main" id="{DE1FAD84-D5F5-4EB4-AE39-A0A59B8D6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9926" b="39643"/>
          <a:stretch/>
        </p:blipFill>
        <p:spPr>
          <a:xfrm>
            <a:off x="2638348" y="0"/>
            <a:ext cx="9553652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4" y="5655412"/>
            <a:ext cx="4137805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02698654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8738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98738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667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4667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2A2D-15B2-4AE3-AFF0-BE85E53D1308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351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B88CA9C8-1547-4206-A1F1-14CA69770DC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3DF0098-4F4E-46E7-BB93-0659DE207BE9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35604F7-4DBD-49E4-BE72-55D56473A079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54626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EA7922-1930-475D-90FF-70D22F921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870" y="1954530"/>
            <a:ext cx="4351564" cy="361188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922" y="5882117"/>
            <a:ext cx="4351016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F7CBBBF-5930-4A93-AF85-F6875219C2C3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61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8712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9787-F27B-4BF2-9003-625A03262C6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42455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91590" y="2530475"/>
            <a:ext cx="10019348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4F66-D752-453F-840A-C0AB15D4784C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76640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79941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654-C9B7-4056-8312-23A0D765BF12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5011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73366" y="2530475"/>
            <a:ext cx="3302391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42896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40916792-F42F-46E5-8921-815A6BB9BEF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1234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9D69-E13E-4BAD-B83A-622A7320A90C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3848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6AA42C1E-A97F-43E9-986F-C5928058FB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08951" y="1728148"/>
            <a:ext cx="3913200" cy="4545651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9CE-B64C-4328-B64A-41EA68AC636D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55648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121932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99E9-F10B-4899-884D-0781F7657591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201178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Half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4400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8AFB7DE-D71C-4BBB-B791-7DFB7B5A0D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8738" y="4400551"/>
            <a:ext cx="9594462" cy="2461048"/>
          </a:xfrm>
        </p:spPr>
        <p:txBody>
          <a:bodyPr lIns="0" tIns="68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1388413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3360833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E951E81D-BD65-4083-852D-35A8A830A57F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34783613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3CFB05-A6BD-4B48-AD36-4324981853D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6808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3760B1-64C9-4CB5-B15A-E95AD53A88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3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7D3A-59CF-4E70-ADB0-E9B64FDA5EFB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58712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3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1965960"/>
            <a:ext cx="9590862" cy="489204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F47-AC00-408C-9491-F97C1EECD8A8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9903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3 -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40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84A08CE-8718-40A7-AB1B-6D24412DD2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57650" y="2530234"/>
            <a:ext cx="407430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61A27CA-2C68-40F9-830B-3877FD03F6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195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5132B1-AB41-4B4C-B64F-258D0C4158F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204E-E328-43A4-BF76-77AAFFF8D4B1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658968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B7F9-C8DC-4F08-99B5-12D058A96FC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BB93-3389-4EC2-B42F-757D49D64C53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3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2601914" y="1895439"/>
            <a:ext cx="905033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is-IS" sz="3600" kern="1200" noProof="0" dirty="0">
                <a:solidFill>
                  <a:srgbClr val="1A336A"/>
                </a:solidFill>
                <a:latin typeface="FiraGO Light" panose="020B0403050000020004" pitchFamily="34" charset="0"/>
                <a:ea typeface="+mj-ea"/>
                <a:cs typeface="FiraGO Light" panose="020B0403050000020004" pitchFamily="34" charset="0"/>
              </a:rPr>
              <a:t>User guide</a:t>
            </a:r>
            <a:endParaRPr lang="is-IS" sz="3600" kern="1200" dirty="0">
              <a:solidFill>
                <a:srgbClr val="1A336A"/>
              </a:solidFill>
              <a:latin typeface="FiraGO Light" panose="020B0403050000020004" pitchFamily="34" charset="0"/>
              <a:ea typeface="+mj-ea"/>
              <a:cs typeface="FiraGO Light" panose="020B04030500000200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2598738" y="2736255"/>
            <a:ext cx="2160798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a New Slide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is-IS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201564" y="2736255"/>
            <a:ext cx="2160798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491451" y="2736255"/>
            <a:ext cx="21607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is-I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535" y="3646182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2929" y="4424600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4788919" y="5317290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9418" y="582430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28786" y="2944956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09418" y="3615424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7123" y="4162728"/>
            <a:ext cx="359695" cy="335309"/>
          </a:xfrm>
          <a:prstGeom prst="rect">
            <a:avLst/>
          </a:prstGeom>
        </p:spPr>
      </p:pic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4FABB5EE-DADE-4DEB-99FB-5F846F76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155A718-6670-48D8-A0FA-B6D1CA884E1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5" name="Footer Placeholder 3" hidden="1">
            <a:extLst>
              <a:ext uri="{FF2B5EF4-FFF2-40B4-BE49-F238E27FC236}">
                <a16:creationId xmlns:a16="http://schemas.microsoft.com/office/drawing/2014/main" id="{73B2FCFD-BB77-46D1-8B32-A224A064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4" hidden="1">
            <a:extLst>
              <a:ext uri="{FF2B5EF4-FFF2-40B4-BE49-F238E27FC236}">
                <a16:creationId xmlns:a16="http://schemas.microsoft.com/office/drawing/2014/main" id="{77E5F1D1-4FAE-4B8A-8B0B-8488E02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4119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42E5-4CD9-4C81-ADEC-12E0BA6B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666C-0229-448F-8B52-6641F7AC7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E7CB3-F4FE-4890-A71D-FCEF2986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25AB-E24C-4FD2-8E0F-C2AADC397455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56480-1C74-464C-8E33-D014E127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F84C3-66A2-4076-9FD0-3780D93A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4E0-B7A7-40A7-BE60-9F4086E09CF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4486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6AEE2FE-121C-45D0-85D7-9833CF67AA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8738" y="-1"/>
            <a:ext cx="9594462" cy="68616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6"/>
            <a:ext cx="7863009" cy="3290400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20" name="Logo Placeholder name">
            <a:extLst>
              <a:ext uri="{FF2B5EF4-FFF2-40B4-BE49-F238E27FC236}">
                <a16:creationId xmlns:a16="http://schemas.microsoft.com/office/drawing/2014/main" id="{2B63A97B-3CF7-4169-B7CC-74CB4DC83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6233" y="5654212"/>
            <a:ext cx="4136400" cy="93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is-IS" noProof="0" dirty="0"/>
              <a:t>.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A050DA9A-5E13-41DC-8BA8-80977E1FA470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70861472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8733375-BE97-4BAB-86C3-2FC7ACCCB20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91F423-A3E8-4915-AE30-562AB09D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8"/>
            <a:ext cx="8711801" cy="878304"/>
          </a:xfrm>
        </p:spPr>
        <p:txBody>
          <a:bodyPr/>
          <a:lstStyle>
            <a:lvl1pPr>
              <a:defRPr sz="43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C666AAAD-32DD-40EA-9675-43748F737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9A77ABC-3229-400E-A897-AACBD499B6DE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BF02611F-6DF5-4A48-A7A1-1FD2CBC93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B5F3DEF5-65D1-4BFC-AB39-8495692E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653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1D81B7C-67ED-4522-8E56-7133825F0A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655199"/>
            <a:ext cx="12193200" cy="6206399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93A935-69CB-4C4A-94D5-E5D88D3C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7"/>
            <a:ext cx="8711801" cy="878400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38012CE9-304E-44B2-B13D-26E943BE2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FC94AA9-9F1E-4BCE-8AE6-663001B04B2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8CA11CFB-EEF9-47B3-87BF-41BC15181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CD4CF682-CD2C-4439-AF7E-22F4F2D46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549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654881-B22C-4073-B3A7-F77EFE25A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59200"/>
            <a:ext cx="8712200" cy="3312000"/>
          </a:xfrm>
        </p:spPr>
        <p:txBody>
          <a:bodyPr numCol="2" spcCol="3240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F8E4-414B-4C03-9950-64A563F49134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597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15BE95-E8F4-4E0F-B352-98D5E898B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60688"/>
            <a:ext cx="8712200" cy="33131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3629-79AA-4BAC-86DC-0B06C481B45F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B43FE7-BD2B-46AB-8B83-C76D90986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2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309F-7E71-4C37-8803-A7091CABDE1A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BDC20F-BA5D-4750-9351-767D24AA039C}"/>
              </a:ext>
            </a:extLst>
          </p:cNvPr>
          <p:cNvSpPr/>
          <p:nvPr userDrawn="1"/>
        </p:nvSpPr>
        <p:spPr>
          <a:xfrm>
            <a:off x="2599200" y="0"/>
            <a:ext cx="9592800" cy="6548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>
              <a:solidFill>
                <a:schemeClr val="accent4"/>
              </a:solidFill>
            </a:endParaRPr>
          </a:p>
        </p:txBody>
      </p:sp>
      <p:pic>
        <p:nvPicPr>
          <p:cNvPr id="8" name="Picture 7" descr="A screenshot of a social media post&#10;&#10;Description automatically generated" hidden="1">
            <a:extLst>
              <a:ext uri="{FF2B5EF4-FFF2-40B4-BE49-F238E27FC236}">
                <a16:creationId xmlns:a16="http://schemas.microsoft.com/office/drawing/2014/main" id="{D66172F5-E819-44DD-9FF3-8E8BDF20B14A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1223010"/>
            <a:ext cx="8713297" cy="13080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137" y="2856862"/>
            <a:ext cx="8713297" cy="3416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s-IS" noProof="0" dirty="0"/>
              <a:t>Level 1</a:t>
            </a:r>
          </a:p>
          <a:p>
            <a:pPr lvl="1"/>
            <a:r>
              <a:rPr lang="is-IS" noProof="0" dirty="0"/>
              <a:t>Level 2</a:t>
            </a:r>
          </a:p>
          <a:p>
            <a:pPr lvl="2"/>
            <a:r>
              <a:rPr lang="is-IS" noProof="0" dirty="0"/>
              <a:t>Level 3</a:t>
            </a:r>
          </a:p>
          <a:p>
            <a:pPr lvl="3"/>
            <a:r>
              <a:rPr lang="is-IS" noProof="0" dirty="0"/>
              <a:t>Level 4</a:t>
            </a:r>
          </a:p>
          <a:p>
            <a:pPr lvl="4"/>
            <a:r>
              <a:rPr lang="is-IS" noProof="0" dirty="0"/>
              <a:t>Level 5</a:t>
            </a:r>
          </a:p>
          <a:p>
            <a:pPr lvl="5"/>
            <a:r>
              <a:rPr lang="is-IS" noProof="0" dirty="0"/>
              <a:t>Level 6</a:t>
            </a:r>
          </a:p>
          <a:p>
            <a:pPr lvl="6"/>
            <a:r>
              <a:rPr lang="is-IS" noProof="0" dirty="0"/>
              <a:t>Level 7</a:t>
            </a:r>
          </a:p>
          <a:p>
            <a:pPr lvl="7"/>
            <a:r>
              <a:rPr lang="is-IS" noProof="0" dirty="0"/>
              <a:t>Level 8</a:t>
            </a:r>
          </a:p>
          <a:p>
            <a:pPr lvl="8"/>
            <a:r>
              <a:rPr lang="is-IS" noProof="0" dirty="0"/>
              <a:t>Level 9</a:t>
            </a:r>
          </a:p>
        </p:txBody>
      </p:sp>
      <p:pic>
        <p:nvPicPr>
          <p:cNvPr id="11" name="Logo name">
            <a:extLst>
              <a:ext uri="{FF2B5EF4-FFF2-40B4-BE49-F238E27FC236}">
                <a16:creationId xmlns:a16="http://schemas.microsoft.com/office/drawing/2014/main" id="{29D0AC1A-A59D-4646-A3D5-77F4C3B05100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90000"/>
            <a:ext cx="2060693" cy="465545"/>
          </a:xfrm>
          <a:prstGeom prst="rect">
            <a:avLst/>
          </a:prstGeom>
        </p:spPr>
      </p:pic>
      <p:pic>
        <p:nvPicPr>
          <p:cNvPr id="13" name="Logo flag">
            <a:extLst>
              <a:ext uri="{FF2B5EF4-FFF2-40B4-BE49-F238E27FC236}">
                <a16:creationId xmlns:a16="http://schemas.microsoft.com/office/drawing/2014/main" id="{40D7AFDA-525A-4424-A2BF-F3D23063B79D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9" y="105899"/>
            <a:ext cx="366724" cy="391784"/>
          </a:xfrm>
          <a:prstGeom prst="rect">
            <a:avLst/>
          </a:prstGeom>
        </p:spPr>
      </p:pic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2599137" y="646870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F03CAC-15F9-4A09-98D0-DC2524C32972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5665980" y="6468708"/>
            <a:ext cx="457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s-I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916018" y="6468708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85" r:id="rId2"/>
    <p:sldLayoutId id="2147483755" r:id="rId3"/>
    <p:sldLayoutId id="2147483756" r:id="rId4"/>
    <p:sldLayoutId id="2147483733" r:id="rId5"/>
    <p:sldLayoutId id="2147483757" r:id="rId6"/>
    <p:sldLayoutId id="2147483759" r:id="rId7"/>
    <p:sldLayoutId id="2147483732" r:id="rId8"/>
    <p:sldLayoutId id="2147483734" r:id="rId9"/>
    <p:sldLayoutId id="2147483758" r:id="rId10"/>
    <p:sldLayoutId id="2147483761" r:id="rId11"/>
    <p:sldLayoutId id="2147483768" r:id="rId12"/>
    <p:sldLayoutId id="2147483773" r:id="rId13"/>
    <p:sldLayoutId id="2147483774" r:id="rId14"/>
    <p:sldLayoutId id="2147483775" r:id="rId15"/>
    <p:sldLayoutId id="2147483769" r:id="rId16"/>
    <p:sldLayoutId id="2147483771" r:id="rId17"/>
    <p:sldLayoutId id="2147483766" r:id="rId18"/>
    <p:sldLayoutId id="2147483765" r:id="rId19"/>
    <p:sldLayoutId id="2147483764" r:id="rId20"/>
    <p:sldLayoutId id="2147483735" r:id="rId21"/>
    <p:sldLayoutId id="2147483762" r:id="rId22"/>
    <p:sldLayoutId id="2147483763" r:id="rId23"/>
    <p:sldLayoutId id="2147483776" r:id="rId24"/>
    <p:sldLayoutId id="2147483779" r:id="rId25"/>
    <p:sldLayoutId id="2147483777" r:id="rId26"/>
    <p:sldLayoutId id="2147483780" r:id="rId27"/>
    <p:sldLayoutId id="2147483778" r:id="rId28"/>
    <p:sldLayoutId id="2147483781" r:id="rId29"/>
    <p:sldLayoutId id="2147483782" r:id="rId30"/>
    <p:sldLayoutId id="2147483783" r:id="rId31"/>
    <p:sldLayoutId id="2147483784" r:id="rId32"/>
    <p:sldLayoutId id="2147483743" r:id="rId33"/>
    <p:sldLayoutId id="2147483744" r:id="rId34"/>
    <p:sldLayoutId id="2147483746" r:id="rId35"/>
    <p:sldLayoutId id="2147483786" r:id="rId36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3600" kern="1200">
          <a:solidFill>
            <a:srgbClr val="1A336A"/>
          </a:solidFill>
          <a:latin typeface="FiraGO Light" panose="020B0403050000020004" pitchFamily="34" charset="0"/>
          <a:ea typeface="+mj-ea"/>
          <a:cs typeface="FiraGO Light" panose="020B04030500000200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•"/>
        <a:defRPr sz="1800" kern="1200">
          <a:solidFill>
            <a:srgbClr val="1A336A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800" kern="1200">
          <a:solidFill>
            <a:srgbClr val="1A336A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600" kern="1200">
          <a:solidFill>
            <a:srgbClr val="1A336A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1" kern="1200">
          <a:solidFill>
            <a:srgbClr val="1A336A"/>
          </a:solidFill>
          <a:latin typeface="FiraGO SemiBold" panose="020B0603050000020004" pitchFamily="34" charset="0"/>
          <a:ea typeface="+mn-ea"/>
          <a:cs typeface="FiraGO SemiBold" panose="020B0603050000020004" pitchFamily="34" charset="0"/>
        </a:defRPr>
      </a:lvl4pPr>
      <a:lvl5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tabLst/>
        <a:defRPr sz="1800" kern="1200">
          <a:solidFill>
            <a:srgbClr val="1A336A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37" userDrawn="1">
          <p15:clr>
            <a:srgbClr val="F26B43"/>
          </p15:clr>
        </p15:guide>
        <p15:guide id="2" pos="7125" userDrawn="1">
          <p15:clr>
            <a:srgbClr val="F26B43"/>
          </p15:clr>
        </p15:guide>
        <p15:guide id="3" orient="horz" pos="770" userDrawn="1">
          <p15:clr>
            <a:srgbClr val="F26B43"/>
          </p15:clr>
        </p15:guide>
        <p15:guide id="4" orient="horz" pos="1594" userDrawn="1">
          <p15:clr>
            <a:srgbClr val="F26B43"/>
          </p15:clr>
        </p15:guide>
        <p15:guide id="5" orient="horz" pos="1865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12B4A-E680-4AF9-80F1-E85222D0533A}"/>
              </a:ext>
            </a:extLst>
          </p:cNvPr>
          <p:cNvSpPr/>
          <p:nvPr/>
        </p:nvSpPr>
        <p:spPr>
          <a:xfrm>
            <a:off x="0" y="0"/>
            <a:ext cx="12192000" cy="688878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A3F047-A9AA-4F9F-A43C-B9C933CD24EA}"/>
              </a:ext>
            </a:extLst>
          </p:cNvPr>
          <p:cNvSpPr/>
          <p:nvPr/>
        </p:nvSpPr>
        <p:spPr>
          <a:xfrm>
            <a:off x="3095797" y="377163"/>
            <a:ext cx="7301176" cy="755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STEFNUMÓTUN OG BREYTINGAR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C2195F-342D-4680-AED3-5FCD5F684152}"/>
              </a:ext>
            </a:extLst>
          </p:cNvPr>
          <p:cNvSpPr/>
          <p:nvPr/>
        </p:nvSpPr>
        <p:spPr>
          <a:xfrm>
            <a:off x="6746390" y="2307536"/>
            <a:ext cx="1866055" cy="506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MARKMIÐ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8F6F6F-478E-4908-BFFF-FF86FB9AE257}"/>
              </a:ext>
            </a:extLst>
          </p:cNvPr>
          <p:cNvSpPr txBox="1"/>
          <p:nvPr/>
        </p:nvSpPr>
        <p:spPr>
          <a:xfrm>
            <a:off x="5222472" y="2814081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Vinnublaðið má nota í hópavinnu til að bera kennsl á </a:t>
            </a: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hvar á ásnum</a:t>
            </a: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við stöndum í viðkomandi málaflokki eða gagnvart einstaka viðfangsefnum. Vinnublaðið er ætlað til að </a:t>
            </a: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hvetja til umræðna </a:t>
            </a: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frekar en mikillar greiningar. </a:t>
            </a: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85B485-EBA4-4023-9104-8A6CDD017B9A}"/>
              </a:ext>
            </a:extLst>
          </p:cNvPr>
          <p:cNvSpPr/>
          <p:nvPr/>
        </p:nvSpPr>
        <p:spPr>
          <a:xfrm>
            <a:off x="1525154" y="2434168"/>
            <a:ext cx="2935359" cy="2134239"/>
          </a:xfrm>
          <a:prstGeom prst="roundRect">
            <a:avLst/>
          </a:prstGeom>
          <a:solidFill>
            <a:srgbClr val="D8E1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pic>
        <p:nvPicPr>
          <p:cNvPr id="32" name="Graphic 31" descr="Bullseye">
            <a:extLst>
              <a:ext uri="{FF2B5EF4-FFF2-40B4-BE49-F238E27FC236}">
                <a16:creationId xmlns:a16="http://schemas.microsoft.com/office/drawing/2014/main" id="{5DAE0896-890D-4BA3-86AF-F909B1002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2910" y="2823756"/>
            <a:ext cx="1355064" cy="1355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19B0B9-FC2F-49BC-A0BC-030BA3BAE88C}"/>
              </a:ext>
            </a:extLst>
          </p:cNvPr>
          <p:cNvSpPr txBox="1"/>
          <p:nvPr/>
        </p:nvSpPr>
        <p:spPr>
          <a:xfrm>
            <a:off x="11467948" y="6427113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173865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6EB9AB-BF16-41C7-95BD-B4A3245ABAA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44B8E4-C055-4DD2-A74D-08749DD41E06}"/>
              </a:ext>
            </a:extLst>
          </p:cNvPr>
          <p:cNvCxnSpPr>
            <a:cxnSpLocks/>
          </p:cNvCxnSpPr>
          <p:nvPr/>
        </p:nvCxnSpPr>
        <p:spPr>
          <a:xfrm>
            <a:off x="2794749" y="5638479"/>
            <a:ext cx="6351311" cy="0"/>
          </a:xfrm>
          <a:prstGeom prst="straightConnector1">
            <a:avLst/>
          </a:prstGeom>
          <a:ln w="28575" cap="flat" cmpd="sng" algn="ctr">
            <a:solidFill>
              <a:srgbClr val="2A3E5A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2B5297-662B-48E9-AC6A-2C1A8CC51217}"/>
              </a:ext>
            </a:extLst>
          </p:cNvPr>
          <p:cNvCxnSpPr>
            <a:cxnSpLocks/>
          </p:cNvCxnSpPr>
          <p:nvPr/>
        </p:nvCxnSpPr>
        <p:spPr>
          <a:xfrm flipV="1">
            <a:off x="2794752" y="1562667"/>
            <a:ext cx="9625" cy="4075812"/>
          </a:xfrm>
          <a:prstGeom prst="straightConnector1">
            <a:avLst/>
          </a:prstGeom>
          <a:ln w="28575" cap="flat" cmpd="sng" algn="ctr">
            <a:solidFill>
              <a:srgbClr val="2A3E5A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A653A4-ACDF-4259-A6FF-23AE0727C0AC}"/>
              </a:ext>
            </a:extLst>
          </p:cNvPr>
          <p:cNvSpPr txBox="1"/>
          <p:nvPr/>
        </p:nvSpPr>
        <p:spPr>
          <a:xfrm>
            <a:off x="8380516" y="5669927"/>
            <a:ext cx="6609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5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Tími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9CCA2-B500-4FE2-9A80-E662B70DB7A9}"/>
              </a:ext>
            </a:extLst>
          </p:cNvPr>
          <p:cNvSpPr txBox="1"/>
          <p:nvPr/>
        </p:nvSpPr>
        <p:spPr>
          <a:xfrm>
            <a:off x="2325082" y="1852717"/>
            <a:ext cx="415498" cy="9500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5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Velgengni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EAEAA37-92E4-44D0-844B-E3296766EC67}"/>
              </a:ext>
            </a:extLst>
          </p:cNvPr>
          <p:cNvSpPr/>
          <p:nvPr/>
        </p:nvSpPr>
        <p:spPr>
          <a:xfrm>
            <a:off x="2858544" y="3922748"/>
            <a:ext cx="3906293" cy="1684289"/>
          </a:xfrm>
          <a:custGeom>
            <a:avLst/>
            <a:gdLst>
              <a:gd name="connsiteX0" fmla="*/ 0 w 4125433"/>
              <a:gd name="connsiteY0" fmla="*/ 1172200 h 1816829"/>
              <a:gd name="connsiteX1" fmla="*/ 839972 w 4125433"/>
              <a:gd name="connsiteY1" fmla="*/ 1767624 h 1816829"/>
              <a:gd name="connsiteX2" fmla="*/ 2519917 w 4125433"/>
              <a:gd name="connsiteY2" fmla="*/ 34517 h 1816829"/>
              <a:gd name="connsiteX3" fmla="*/ 4125433 w 4125433"/>
              <a:gd name="connsiteY3" fmla="*/ 778796 h 181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5433" h="1816829">
                <a:moveTo>
                  <a:pt x="0" y="1172200"/>
                </a:moveTo>
                <a:cubicBezTo>
                  <a:pt x="209993" y="1564719"/>
                  <a:pt x="419986" y="1957238"/>
                  <a:pt x="839972" y="1767624"/>
                </a:cubicBezTo>
                <a:cubicBezTo>
                  <a:pt x="1259958" y="1578010"/>
                  <a:pt x="1972340" y="199322"/>
                  <a:pt x="2519917" y="34517"/>
                </a:cubicBezTo>
                <a:cubicBezTo>
                  <a:pt x="3067494" y="-130288"/>
                  <a:pt x="3596463" y="324254"/>
                  <a:pt x="4125433" y="778796"/>
                </a:cubicBezTo>
              </a:path>
            </a:pathLst>
          </a:custGeom>
          <a:noFill/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12C8A68-B981-4AF5-8F14-5DFC01D9252F}"/>
              </a:ext>
            </a:extLst>
          </p:cNvPr>
          <p:cNvSpPr/>
          <p:nvPr/>
        </p:nvSpPr>
        <p:spPr>
          <a:xfrm>
            <a:off x="2794748" y="4130385"/>
            <a:ext cx="3745208" cy="1581796"/>
          </a:xfrm>
          <a:custGeom>
            <a:avLst/>
            <a:gdLst>
              <a:gd name="connsiteX0" fmla="*/ 0 w 3955311"/>
              <a:gd name="connsiteY0" fmla="*/ 1058412 h 1706271"/>
              <a:gd name="connsiteX1" fmla="*/ 733646 w 3955311"/>
              <a:gd name="connsiteY1" fmla="*/ 1664467 h 1706271"/>
              <a:gd name="connsiteX2" fmla="*/ 2615609 w 3955311"/>
              <a:gd name="connsiteY2" fmla="*/ 27053 h 1706271"/>
              <a:gd name="connsiteX3" fmla="*/ 3955311 w 3955311"/>
              <a:gd name="connsiteY3" fmla="*/ 601212 h 1706271"/>
              <a:gd name="connsiteX4" fmla="*/ 3955311 w 3955311"/>
              <a:gd name="connsiteY4" fmla="*/ 601212 h 1706271"/>
              <a:gd name="connsiteX5" fmla="*/ 3848986 w 3955311"/>
              <a:gd name="connsiteY5" fmla="*/ 516151 h 170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5311" h="1706271">
                <a:moveTo>
                  <a:pt x="0" y="1058412"/>
                </a:moveTo>
                <a:cubicBezTo>
                  <a:pt x="148855" y="1447386"/>
                  <a:pt x="297711" y="1836360"/>
                  <a:pt x="733646" y="1664467"/>
                </a:cubicBezTo>
                <a:cubicBezTo>
                  <a:pt x="1169581" y="1492574"/>
                  <a:pt x="2078665" y="204262"/>
                  <a:pt x="2615609" y="27053"/>
                </a:cubicBezTo>
                <a:cubicBezTo>
                  <a:pt x="3152553" y="-150156"/>
                  <a:pt x="3955311" y="601212"/>
                  <a:pt x="3955311" y="601212"/>
                </a:cubicBezTo>
                <a:lnTo>
                  <a:pt x="3955311" y="601212"/>
                </a:lnTo>
                <a:lnTo>
                  <a:pt x="3848986" y="516151"/>
                </a:lnTo>
              </a:path>
            </a:pathLst>
          </a:custGeom>
          <a:noFill/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63190C-0973-4913-BE2B-1C0197FD8661}"/>
              </a:ext>
            </a:extLst>
          </p:cNvPr>
          <p:cNvSpPr/>
          <p:nvPr/>
        </p:nvSpPr>
        <p:spPr>
          <a:xfrm>
            <a:off x="2819999" y="4115328"/>
            <a:ext cx="3727591" cy="1487197"/>
          </a:xfrm>
          <a:custGeom>
            <a:avLst/>
            <a:gdLst>
              <a:gd name="connsiteX0" fmla="*/ 0 w 3965944"/>
              <a:gd name="connsiteY0" fmla="*/ 1000600 h 1604227"/>
              <a:gd name="connsiteX1" fmla="*/ 744279 w 3965944"/>
              <a:gd name="connsiteY1" fmla="*/ 1564125 h 1604227"/>
              <a:gd name="connsiteX2" fmla="*/ 2711303 w 3965944"/>
              <a:gd name="connsiteY2" fmla="*/ 22404 h 1604227"/>
              <a:gd name="connsiteX3" fmla="*/ 3955312 w 3965944"/>
              <a:gd name="connsiteY3" fmla="*/ 607195 h 1604227"/>
              <a:gd name="connsiteX4" fmla="*/ 3955312 w 3965944"/>
              <a:gd name="connsiteY4" fmla="*/ 607195 h 1604227"/>
              <a:gd name="connsiteX5" fmla="*/ 3965944 w 3965944"/>
              <a:gd name="connsiteY5" fmla="*/ 607195 h 1604227"/>
              <a:gd name="connsiteX6" fmla="*/ 3965944 w 3965944"/>
              <a:gd name="connsiteY6" fmla="*/ 607195 h 160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5944" h="1604227">
                <a:moveTo>
                  <a:pt x="0" y="1000600"/>
                </a:moveTo>
                <a:cubicBezTo>
                  <a:pt x="146197" y="1363879"/>
                  <a:pt x="292395" y="1727158"/>
                  <a:pt x="744279" y="1564125"/>
                </a:cubicBezTo>
                <a:cubicBezTo>
                  <a:pt x="1196163" y="1401092"/>
                  <a:pt x="2176131" y="181892"/>
                  <a:pt x="2711303" y="22404"/>
                </a:cubicBezTo>
                <a:cubicBezTo>
                  <a:pt x="3246475" y="-137084"/>
                  <a:pt x="3955312" y="607195"/>
                  <a:pt x="3955312" y="607195"/>
                </a:cubicBezTo>
                <a:lnTo>
                  <a:pt x="3955312" y="607195"/>
                </a:lnTo>
                <a:lnTo>
                  <a:pt x="3965944" y="607195"/>
                </a:lnTo>
                <a:lnTo>
                  <a:pt x="3965944" y="607195"/>
                </a:lnTo>
              </a:path>
            </a:pathLst>
          </a:custGeom>
          <a:ln w="19050">
            <a:solidFill>
              <a:srgbClr val="2A3E5A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449065-D65F-447B-93EC-FE0B56AFA4F8}"/>
              </a:ext>
            </a:extLst>
          </p:cNvPr>
          <p:cNvSpPr/>
          <p:nvPr/>
        </p:nvSpPr>
        <p:spPr>
          <a:xfrm>
            <a:off x="4772406" y="3044679"/>
            <a:ext cx="4515167" cy="1693175"/>
          </a:xfrm>
          <a:custGeom>
            <a:avLst/>
            <a:gdLst>
              <a:gd name="connsiteX0" fmla="*/ 0 w 4768465"/>
              <a:gd name="connsiteY0" fmla="*/ 1525560 h 1826413"/>
              <a:gd name="connsiteX1" fmla="*/ 1095153 w 4768465"/>
              <a:gd name="connsiteY1" fmla="*/ 1727578 h 1826413"/>
              <a:gd name="connsiteX2" fmla="*/ 3795823 w 4768465"/>
              <a:gd name="connsiteY2" fmla="*/ 143327 h 1826413"/>
              <a:gd name="connsiteX3" fmla="*/ 3934046 w 4768465"/>
              <a:gd name="connsiteY3" fmla="*/ 100797 h 1826413"/>
              <a:gd name="connsiteX4" fmla="*/ 4763386 w 4768465"/>
              <a:gd name="connsiteY4" fmla="*/ 377243 h 1826413"/>
              <a:gd name="connsiteX5" fmla="*/ 4284920 w 4768465"/>
              <a:gd name="connsiteY5" fmla="*/ 5104 h 1826413"/>
              <a:gd name="connsiteX6" fmla="*/ 4327451 w 4768465"/>
              <a:gd name="connsiteY6" fmla="*/ 164592 h 1826413"/>
              <a:gd name="connsiteX7" fmla="*/ 4295553 w 4768465"/>
              <a:gd name="connsiteY7" fmla="*/ 217755 h 1826413"/>
              <a:gd name="connsiteX8" fmla="*/ 4295553 w 4768465"/>
              <a:gd name="connsiteY8" fmla="*/ 217755 h 1826413"/>
              <a:gd name="connsiteX9" fmla="*/ 4603897 w 4768465"/>
              <a:gd name="connsiteY9" fmla="*/ 175225 h 182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8465" h="1826413">
                <a:moveTo>
                  <a:pt x="0" y="1525560"/>
                </a:moveTo>
                <a:cubicBezTo>
                  <a:pt x="231258" y="1741755"/>
                  <a:pt x="462516" y="1957950"/>
                  <a:pt x="1095153" y="1727578"/>
                </a:cubicBezTo>
                <a:cubicBezTo>
                  <a:pt x="1727790" y="1497206"/>
                  <a:pt x="3322674" y="414457"/>
                  <a:pt x="3795823" y="143327"/>
                </a:cubicBezTo>
                <a:cubicBezTo>
                  <a:pt x="4268972" y="-127803"/>
                  <a:pt x="3772786" y="61811"/>
                  <a:pt x="3934046" y="100797"/>
                </a:cubicBezTo>
                <a:cubicBezTo>
                  <a:pt x="4095306" y="139783"/>
                  <a:pt x="4704907" y="393192"/>
                  <a:pt x="4763386" y="377243"/>
                </a:cubicBezTo>
                <a:cubicBezTo>
                  <a:pt x="4821865" y="361294"/>
                  <a:pt x="4357576" y="40546"/>
                  <a:pt x="4284920" y="5104"/>
                </a:cubicBezTo>
                <a:cubicBezTo>
                  <a:pt x="4212264" y="-30338"/>
                  <a:pt x="4325679" y="129150"/>
                  <a:pt x="4327451" y="164592"/>
                </a:cubicBezTo>
                <a:cubicBezTo>
                  <a:pt x="4329223" y="200034"/>
                  <a:pt x="4295553" y="217755"/>
                  <a:pt x="4295553" y="217755"/>
                </a:cubicBezTo>
                <a:lnTo>
                  <a:pt x="4295553" y="217755"/>
                </a:lnTo>
                <a:lnTo>
                  <a:pt x="4603897" y="175225"/>
                </a:lnTo>
              </a:path>
            </a:pathLst>
          </a:custGeom>
          <a:noFill/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E9D000-0C2F-464B-AD81-4BAA104C8C6E}"/>
              </a:ext>
            </a:extLst>
          </p:cNvPr>
          <p:cNvSpPr/>
          <p:nvPr/>
        </p:nvSpPr>
        <p:spPr>
          <a:xfrm>
            <a:off x="4788354" y="2376017"/>
            <a:ext cx="4097409" cy="2460267"/>
          </a:xfrm>
          <a:custGeom>
            <a:avLst/>
            <a:gdLst>
              <a:gd name="connsiteX0" fmla="*/ 0 w 5305647"/>
              <a:gd name="connsiteY0" fmla="*/ 1917396 h 2306541"/>
              <a:gd name="connsiteX1" fmla="*/ 1233377 w 5305647"/>
              <a:gd name="connsiteY1" fmla="*/ 2183209 h 2306541"/>
              <a:gd name="connsiteX2" fmla="*/ 4540102 w 5305647"/>
              <a:gd name="connsiteY2" fmla="*/ 173656 h 2306541"/>
              <a:gd name="connsiteX3" fmla="*/ 5305647 w 5305647"/>
              <a:gd name="connsiteY3" fmla="*/ 237451 h 230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647" h="2306541">
                <a:moveTo>
                  <a:pt x="0" y="1917396"/>
                </a:moveTo>
                <a:cubicBezTo>
                  <a:pt x="238346" y="2195614"/>
                  <a:pt x="476693" y="2473832"/>
                  <a:pt x="1233377" y="2183209"/>
                </a:cubicBezTo>
                <a:cubicBezTo>
                  <a:pt x="1990061" y="1892586"/>
                  <a:pt x="3861390" y="497949"/>
                  <a:pt x="4540102" y="173656"/>
                </a:cubicBezTo>
                <a:cubicBezTo>
                  <a:pt x="5218814" y="-150637"/>
                  <a:pt x="5262230" y="43407"/>
                  <a:pt x="5305647" y="237451"/>
                </a:cubicBezTo>
              </a:path>
            </a:pathLst>
          </a:custGeom>
          <a:ln w="19050">
            <a:solidFill>
              <a:srgbClr val="2A3E5A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87EC9F-C9A9-48A0-BF55-9071DA8BAA20}"/>
              </a:ext>
            </a:extLst>
          </p:cNvPr>
          <p:cNvSpPr txBox="1"/>
          <p:nvPr/>
        </p:nvSpPr>
        <p:spPr>
          <a:xfrm>
            <a:off x="4516801" y="3924178"/>
            <a:ext cx="503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2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DCD44A-8713-450A-9D5D-65E9E595B86C}"/>
              </a:ext>
            </a:extLst>
          </p:cNvPr>
          <p:cNvSpPr txBox="1"/>
          <p:nvPr/>
        </p:nvSpPr>
        <p:spPr>
          <a:xfrm>
            <a:off x="6602631" y="4538135"/>
            <a:ext cx="483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2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5FE33E-A058-491C-8D73-2183C41E5B8F}"/>
              </a:ext>
            </a:extLst>
          </p:cNvPr>
          <p:cNvSpPr txBox="1"/>
          <p:nvPr/>
        </p:nvSpPr>
        <p:spPr>
          <a:xfrm>
            <a:off x="4529507" y="3525687"/>
            <a:ext cx="20286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5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Tímabil óvissu og efa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89A043-B964-4A61-A4CD-26CAF5A585CF}"/>
              </a:ext>
            </a:extLst>
          </p:cNvPr>
          <p:cNvCxnSpPr>
            <a:cxnSpLocks/>
          </p:cNvCxnSpPr>
          <p:nvPr/>
        </p:nvCxnSpPr>
        <p:spPr>
          <a:xfrm>
            <a:off x="5458203" y="3922747"/>
            <a:ext cx="0" cy="400275"/>
          </a:xfrm>
          <a:prstGeom prst="straightConnector1">
            <a:avLst/>
          </a:prstGeom>
          <a:ln w="28575">
            <a:solidFill>
              <a:srgbClr val="2A3E5A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F209E22-1D74-4DA0-B4CB-B91B2808FF4A}"/>
              </a:ext>
            </a:extLst>
          </p:cNvPr>
          <p:cNvSpPr/>
          <p:nvPr/>
        </p:nvSpPr>
        <p:spPr>
          <a:xfrm>
            <a:off x="1524003" y="340194"/>
            <a:ext cx="9151819" cy="847591"/>
          </a:xfrm>
          <a:prstGeom prst="rect">
            <a:avLst/>
          </a:prstGeom>
          <a:solidFill>
            <a:srgbClr val="54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101554-9FF0-4574-996A-C2EAF58F943A}"/>
              </a:ext>
            </a:extLst>
          </p:cNvPr>
          <p:cNvSpPr txBox="1"/>
          <p:nvPr/>
        </p:nvSpPr>
        <p:spPr>
          <a:xfrm>
            <a:off x="1525882" y="445829"/>
            <a:ext cx="9004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Calibri" charset="0"/>
                <a:cs typeface="Firago" panose="020B0503050000020004" pitchFamily="34" charset="0"/>
              </a:rPr>
              <a:t>Hvenær ráðumst við í breytingar og stefnumótun? </a:t>
            </a:r>
            <a:b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Calibri" charset="0"/>
                <a:cs typeface="Firago" panose="020B0503050000020004" pitchFamily="34" charset="0"/>
              </a:rPr>
            </a:b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Calibri" charset="0"/>
                <a:cs typeface="Firago" panose="020B0503050000020004" pitchFamily="34" charset="0"/>
              </a:rPr>
              <a:t>Hvar erum við stödd í dag?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B413DB-BD91-4386-92D1-C98FA12017CA}"/>
              </a:ext>
            </a:extLst>
          </p:cNvPr>
          <p:cNvSpPr txBox="1"/>
          <p:nvPr/>
        </p:nvSpPr>
        <p:spPr>
          <a:xfrm>
            <a:off x="11467948" y="6427113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195048616"/>
      </p:ext>
    </p:extLst>
  </p:cSld>
  <p:clrMapOvr>
    <a:masterClrMapping/>
  </p:clrMapOvr>
</p:sld>
</file>

<file path=ppt/theme/theme1.xml><?xml version="1.0" encoding="utf-8"?>
<a:theme xmlns:a="http://schemas.openxmlformats.org/drawingml/2006/main" name="Icelandic Ministry of Finance PowerPoint Template">
  <a:themeElements>
    <a:clrScheme name="Skyblue">
      <a:dk1>
        <a:sysClr val="windowText" lastClr="000000"/>
      </a:dk1>
      <a:lt1>
        <a:sysClr val="window" lastClr="FFFFFF"/>
      </a:lt1>
      <a:dk2>
        <a:srgbClr val="003D85"/>
      </a:dk2>
      <a:lt2>
        <a:srgbClr val="4E8ECC"/>
      </a:lt2>
      <a:accent1>
        <a:srgbClr val="C8DEF6"/>
      </a:accent1>
      <a:accent2>
        <a:srgbClr val="A0CBEA"/>
      </a:accent2>
      <a:accent3>
        <a:srgbClr val="4E8ECC"/>
      </a:accent3>
      <a:accent4>
        <a:srgbClr val="003D85"/>
      </a:accent4>
      <a:accent5>
        <a:srgbClr val="1A336A"/>
      </a:accent5>
      <a:accent6>
        <a:srgbClr val="CA003B"/>
      </a:accent6>
      <a:hlink>
        <a:srgbClr val="0563C1"/>
      </a:hlink>
      <a:folHlink>
        <a:srgbClr val="954F72"/>
      </a:folHlink>
    </a:clrScheme>
    <a:fontScheme name="Icelandic Ministry of Finance and Economic Affairs">
      <a:majorFont>
        <a:latin typeface="FiraGO Light"/>
        <a:ea typeface=""/>
        <a:cs typeface=""/>
      </a:majorFont>
      <a:minorFont>
        <a:latin typeface="FiraG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85"/>
        </a:solidFill>
        <a:ln>
          <a:solidFill>
            <a:srgbClr val="003D85"/>
          </a:solidFill>
        </a:ln>
      </a:spPr>
      <a:bodyPr lIns="72000" tIns="36000" rIns="72000" bIns="36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D0C0CD5-F43E-4722-AF80-5331CCBC8A4B}" vid="{8849E504-EFFF-48FF-BDE8-0B83A5A5C6B7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2" ma:contentTypeDescription="Create a new document." ma:contentTypeScope="" ma:versionID="1e92d6ae70b68f72463d06338aae10c1">
  <xsd:schema xmlns:xsd="http://www.w3.org/2001/XMLSchema" xmlns:xs="http://www.w3.org/2001/XMLSchema" xmlns:p="http://schemas.microsoft.com/office/2006/metadata/properties" xmlns:ns2="a2136bab-dc0a-4432-b245-68a21579025f" targetNamespace="http://schemas.microsoft.com/office/2006/metadata/properties" ma:root="true" ma:fieldsID="98a8534f20c073c9ecf86f3c7bf4b128" ns2:_="">
    <xsd:import namespace="a2136bab-dc0a-4432-b245-68a215790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57B6AD-4820-47D9-B162-5CF4F3771E6A}"/>
</file>

<file path=customXml/itemProps2.xml><?xml version="1.0" encoding="utf-8"?>
<ds:datastoreItem xmlns:ds="http://schemas.openxmlformats.org/officeDocument/2006/customXml" ds:itemID="{9EE9D164-E0B8-4FCC-8B8D-04D419E85887}"/>
</file>

<file path=customXml/itemProps3.xml><?xml version="1.0" encoding="utf-8"?>
<ds:datastoreItem xmlns:ds="http://schemas.openxmlformats.org/officeDocument/2006/customXml" ds:itemID="{68B3B0C5-D288-4FDC-B038-0631D3CB4163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67</Words>
  <Application>Microsoft Office PowerPoint</Application>
  <PresentationFormat>Widescreen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Times New Roman</vt:lpstr>
      <vt:lpstr>FiraGO Light</vt:lpstr>
      <vt:lpstr>FiraGO SemiBold</vt:lpstr>
      <vt:lpstr>Firago</vt:lpstr>
      <vt:lpstr>Arial</vt:lpstr>
      <vt:lpstr>Carnas Light</vt:lpstr>
      <vt:lpstr>Icelandic Ministry of Finance PowerPoint Template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2020-09-22T13:35:11Z</dcterms:created>
  <dcterms:modified xsi:type="dcterms:W3CDTF">2020-09-22T13:36:09Z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0x0101001C91AEC1185B1A40B8C22CFA6E75963B</vt:lpwstr>
  </property>
</Properties>
</file>