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76" r:id="rId6"/>
  </p:sldMasterIdLst>
  <p:notesMasterIdLst>
    <p:notesMasterId r:id="rId9"/>
  </p:notesMasterIdLst>
  <p:sldIdLst>
    <p:sldId id="708" r:id="rId7"/>
    <p:sldId id="699" r:id="rId8"/>
  </p:sldIdLst>
  <p:sldSz cx="9144000" cy="6858000" type="screen4x3"/>
  <p:notesSz cx="9928225" cy="1430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nædís Helgadóttir" initials="SH" lastIdx="1" clrIdx="0">
    <p:extLst>
      <p:ext uri="{19B8F6BF-5375-455C-9EA6-DF929625EA0E}">
        <p15:presenceInfo xmlns:p15="http://schemas.microsoft.com/office/powerpoint/2012/main" userId="S::snaedis.helgadottir@capacent.is::268926b1-65bb-4e7f-a19e-84b699af1e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C"/>
    <a:srgbClr val="00467F"/>
    <a:srgbClr val="CCCFD7"/>
    <a:srgbClr val="5790D5"/>
    <a:srgbClr val="90B6E4"/>
    <a:srgbClr val="A2C2E8"/>
    <a:srgbClr val="2C69B2"/>
    <a:srgbClr val="01017D"/>
    <a:srgbClr val="01015B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5BA192-FB35-4284-BFEB-74CB05D44AFE}" v="40" dt="2019-05-29T12:12:57.0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85862" autoAdjust="0"/>
  </p:normalViewPr>
  <p:slideViewPr>
    <p:cSldViewPr snapToGrid="0">
      <p:cViewPr varScale="1">
        <p:scale>
          <a:sx n="94" d="100"/>
          <a:sy n="94" d="100"/>
        </p:scale>
        <p:origin x="20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717652"/>
          </a:xfrm>
          <a:prstGeom prst="rect">
            <a:avLst/>
          </a:prstGeom>
        </p:spPr>
        <p:txBody>
          <a:bodyPr vert="horz" lIns="133493" tIns="66747" rIns="133493" bIns="66747" rtlCol="0"/>
          <a:lstStyle>
            <a:lvl1pPr algn="l">
              <a:defRPr sz="18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717652"/>
          </a:xfrm>
          <a:prstGeom prst="rect">
            <a:avLst/>
          </a:prstGeom>
        </p:spPr>
        <p:txBody>
          <a:bodyPr vert="horz" lIns="133493" tIns="66747" rIns="133493" bIns="66747" rtlCol="0"/>
          <a:lstStyle>
            <a:lvl1pPr algn="r">
              <a:defRPr sz="1800"/>
            </a:lvl1pPr>
          </a:lstStyle>
          <a:p>
            <a:fld id="{3B5660CC-B7E6-46E2-A57C-A4AFB7B9BE5C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47838" y="1789113"/>
            <a:ext cx="6432550" cy="4824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493" tIns="66747" rIns="133493" bIns="66747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6883500"/>
            <a:ext cx="7942579" cy="5631954"/>
          </a:xfrm>
          <a:prstGeom prst="rect">
            <a:avLst/>
          </a:prstGeom>
        </p:spPr>
        <p:txBody>
          <a:bodyPr vert="horz" lIns="133493" tIns="66747" rIns="133493" bIns="6674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5724"/>
            <a:ext cx="4302231" cy="717651"/>
          </a:xfrm>
          <a:prstGeom prst="rect">
            <a:avLst/>
          </a:prstGeom>
        </p:spPr>
        <p:txBody>
          <a:bodyPr vert="horz" lIns="133493" tIns="66747" rIns="133493" bIns="66747" rtlCol="0" anchor="b"/>
          <a:lstStyle>
            <a:lvl1pPr algn="l">
              <a:defRPr sz="18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13585724"/>
            <a:ext cx="4302231" cy="717651"/>
          </a:xfrm>
          <a:prstGeom prst="rect">
            <a:avLst/>
          </a:prstGeom>
        </p:spPr>
        <p:txBody>
          <a:bodyPr vert="horz" lIns="133493" tIns="66747" rIns="133493" bIns="66747" rtlCol="0" anchor="b"/>
          <a:lstStyle>
            <a:lvl1pPr algn="r">
              <a:defRPr sz="1800"/>
            </a:lvl1pPr>
          </a:lstStyle>
          <a:p>
            <a:fld id="{382D3515-DAB6-4F56-B3EF-6EC351C85F21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9856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9893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821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24402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íð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2121"/>
          </a:solidFill>
          <a:ln>
            <a:noFill/>
          </a:ln>
          <a:effectLst>
            <a:outerShdw blurRad="50800" dist="25400" dir="2700000" sx="99000" sy="99000" algn="tl" rotWithShape="0">
              <a:srgbClr val="000000">
                <a:alpha val="3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42" tIns="23321" rIns="46642" bIns="233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 sz="1071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653557" y="1356838"/>
            <a:ext cx="391844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653557" y="3087574"/>
            <a:ext cx="391844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ctrTitle"/>
          </p:nvPr>
        </p:nvSpPr>
        <p:spPr>
          <a:xfrm>
            <a:off x="653558" y="1519707"/>
            <a:ext cx="3918445" cy="1052678"/>
          </a:xfrm>
          <a:prstGeom prst="rect">
            <a:avLst/>
          </a:prstGeom>
        </p:spPr>
        <p:txBody>
          <a:bodyPr anchor="t"/>
          <a:lstStyle>
            <a:lvl1pPr algn="l">
              <a:defRPr sz="1836" b="0">
                <a:solidFill>
                  <a:schemeClr val="bg2">
                    <a:lumMod val="75000"/>
                  </a:schemeClr>
                </a:solidFill>
                <a:latin typeface="Carnas Light" panose="0200050300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23" name="Subtitle 2"/>
          <p:cNvSpPr>
            <a:spLocks noGrp="1"/>
          </p:cNvSpPr>
          <p:nvPr>
            <p:ph type="subTitle" idx="1"/>
          </p:nvPr>
        </p:nvSpPr>
        <p:spPr>
          <a:xfrm>
            <a:off x="653558" y="2572385"/>
            <a:ext cx="3918445" cy="3893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22">
                <a:solidFill>
                  <a:schemeClr val="bg2">
                    <a:lumMod val="75000"/>
                  </a:schemeClr>
                </a:solidFill>
                <a:latin typeface="Carnas Light" panose="02000503000000020004" pitchFamily="50" charset="0"/>
              </a:defRPr>
            </a:lvl1pPr>
            <a:lvl2pPr marL="233195" indent="0" algn="ctr">
              <a:buNone/>
              <a:defRPr sz="1021"/>
            </a:lvl2pPr>
            <a:lvl3pPr marL="466390" indent="0" algn="ctr">
              <a:buNone/>
              <a:defRPr sz="918"/>
            </a:lvl3pPr>
            <a:lvl4pPr marL="699584" indent="0" algn="ctr">
              <a:buNone/>
              <a:defRPr sz="816"/>
            </a:lvl4pPr>
            <a:lvl5pPr marL="932779" indent="0" algn="ctr">
              <a:buNone/>
              <a:defRPr sz="816"/>
            </a:lvl5pPr>
            <a:lvl6pPr marL="1165973" indent="0" algn="ctr">
              <a:buNone/>
              <a:defRPr sz="816"/>
            </a:lvl6pPr>
            <a:lvl7pPr marL="1399169" indent="0" algn="ctr">
              <a:buNone/>
              <a:defRPr sz="816"/>
            </a:lvl7pPr>
            <a:lvl8pPr marL="1632363" indent="0" algn="ctr">
              <a:buNone/>
              <a:defRPr sz="816"/>
            </a:lvl8pPr>
            <a:lvl9pPr marL="1865558" indent="0" algn="ctr">
              <a:buNone/>
              <a:defRPr sz="816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69" y="3169757"/>
            <a:ext cx="1606622" cy="49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9766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160">
          <p15:clr>
            <a:srgbClr val="FBAE40"/>
          </p15:clr>
        </p15:guide>
        <p15:guide id="3" pos="309">
          <p15:clr>
            <a:srgbClr val="FBAE40"/>
          </p15:clr>
        </p15:guide>
        <p15:guide id="4" pos="4012">
          <p15:clr>
            <a:srgbClr val="FBAE40"/>
          </p15:clr>
        </p15:guide>
        <p15:guide id="5" pos="35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íða - Mynd frá V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>
          <a:xfrm>
            <a:off x="653557" y="1356838"/>
            <a:ext cx="391844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653557" y="3087574"/>
            <a:ext cx="391844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69" y="3169764"/>
            <a:ext cx="1616239" cy="495269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53558" y="1519707"/>
            <a:ext cx="3918445" cy="1052678"/>
          </a:xfrm>
          <a:prstGeom prst="rect">
            <a:avLst/>
          </a:prstGeom>
        </p:spPr>
        <p:txBody>
          <a:bodyPr anchor="t"/>
          <a:lstStyle>
            <a:lvl1pPr algn="l">
              <a:defRPr sz="1836" b="0">
                <a:solidFill>
                  <a:schemeClr val="tx1"/>
                </a:solidFill>
                <a:latin typeface="Carnas Light" panose="0200050300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653558" y="2572385"/>
            <a:ext cx="3918445" cy="3893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22">
                <a:solidFill>
                  <a:schemeClr val="tx1"/>
                </a:solidFill>
                <a:latin typeface="Carnas Light" panose="02000503000000020004" pitchFamily="50" charset="0"/>
              </a:defRPr>
            </a:lvl1pPr>
            <a:lvl2pPr marL="233195" indent="0" algn="ctr">
              <a:buNone/>
              <a:defRPr sz="1021"/>
            </a:lvl2pPr>
            <a:lvl3pPr marL="466390" indent="0" algn="ctr">
              <a:buNone/>
              <a:defRPr sz="918"/>
            </a:lvl3pPr>
            <a:lvl4pPr marL="699584" indent="0" algn="ctr">
              <a:buNone/>
              <a:defRPr sz="816"/>
            </a:lvl4pPr>
            <a:lvl5pPr marL="932779" indent="0" algn="ctr">
              <a:buNone/>
              <a:defRPr sz="816"/>
            </a:lvl5pPr>
            <a:lvl6pPr marL="1165973" indent="0" algn="ctr">
              <a:buNone/>
              <a:defRPr sz="816"/>
            </a:lvl6pPr>
            <a:lvl7pPr marL="1399169" indent="0" algn="ctr">
              <a:buNone/>
              <a:defRPr sz="816"/>
            </a:lvl7pPr>
            <a:lvl8pPr marL="1632363" indent="0" algn="ctr">
              <a:buNone/>
              <a:defRPr sz="816"/>
            </a:lvl8pPr>
            <a:lvl9pPr marL="1865558" indent="0" algn="ctr">
              <a:buNone/>
              <a:defRPr sz="816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52830" y="3759183"/>
            <a:ext cx="1351118" cy="71246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510" baseline="0"/>
            </a:lvl1pPr>
          </a:lstStyle>
          <a:p>
            <a:r>
              <a:rPr lang="is-IS"/>
              <a:t>Logo viðskiptavinar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580073" y="1"/>
            <a:ext cx="4563929" cy="68580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918" baseline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779444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160">
          <p15:clr>
            <a:srgbClr val="FBAE40"/>
          </p15:clr>
        </p15:guide>
        <p15:guide id="3" pos="309">
          <p15:clr>
            <a:srgbClr val="FBAE40"/>
          </p15:clr>
        </p15:guide>
        <p15:guide id="4" pos="4012">
          <p15:clr>
            <a:srgbClr val="FBAE40"/>
          </p15:clr>
        </p15:guide>
        <p15:guide id="5" pos="35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íð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2121"/>
          </a:solidFill>
          <a:ln>
            <a:noFill/>
          </a:ln>
          <a:effectLst>
            <a:outerShdw blurRad="50800" dist="25400" dir="2700000" sx="99000" sy="99000" algn="tl" rotWithShape="0">
              <a:srgbClr val="000000">
                <a:alpha val="3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2189" tIns="31094" rIns="62189" bIns="31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 sz="1428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653557" y="1356838"/>
            <a:ext cx="391844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653557" y="3087574"/>
            <a:ext cx="391844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ctrTitle"/>
          </p:nvPr>
        </p:nvSpPr>
        <p:spPr>
          <a:xfrm>
            <a:off x="653557" y="1519707"/>
            <a:ext cx="3918445" cy="1052678"/>
          </a:xfrm>
          <a:prstGeom prst="rect">
            <a:avLst/>
          </a:prstGeom>
        </p:spPr>
        <p:txBody>
          <a:bodyPr anchor="t"/>
          <a:lstStyle>
            <a:lvl1pPr algn="l">
              <a:defRPr sz="2448" b="0">
                <a:solidFill>
                  <a:schemeClr val="bg2">
                    <a:lumMod val="75000"/>
                  </a:schemeClr>
                </a:solidFill>
                <a:latin typeface="Carnas Light" panose="0200050300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23" name="Subtitle 2"/>
          <p:cNvSpPr>
            <a:spLocks noGrp="1"/>
          </p:cNvSpPr>
          <p:nvPr>
            <p:ph type="subTitle" idx="1"/>
          </p:nvPr>
        </p:nvSpPr>
        <p:spPr>
          <a:xfrm>
            <a:off x="653557" y="2572385"/>
            <a:ext cx="3918445" cy="3893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96">
                <a:solidFill>
                  <a:schemeClr val="bg2">
                    <a:lumMod val="75000"/>
                  </a:schemeClr>
                </a:solidFill>
                <a:latin typeface="Carnas Light" panose="02000503000000020004" pitchFamily="50" charset="0"/>
              </a:defRPr>
            </a:lvl1pPr>
            <a:lvl2pPr marL="310927" indent="0" algn="ctr">
              <a:buNone/>
              <a:defRPr sz="1361"/>
            </a:lvl2pPr>
            <a:lvl3pPr marL="621853" indent="0" algn="ctr">
              <a:buNone/>
              <a:defRPr sz="1224"/>
            </a:lvl3pPr>
            <a:lvl4pPr marL="932779" indent="0" algn="ctr">
              <a:buNone/>
              <a:defRPr sz="1088"/>
            </a:lvl4pPr>
            <a:lvl5pPr marL="1243705" indent="0" algn="ctr">
              <a:buNone/>
              <a:defRPr sz="1088"/>
            </a:lvl5pPr>
            <a:lvl6pPr marL="1554631" indent="0" algn="ctr">
              <a:buNone/>
              <a:defRPr sz="1088"/>
            </a:lvl6pPr>
            <a:lvl7pPr marL="1865558" indent="0" algn="ctr">
              <a:buNone/>
              <a:defRPr sz="1088"/>
            </a:lvl7pPr>
            <a:lvl8pPr marL="2176484" indent="0" algn="ctr">
              <a:buNone/>
              <a:defRPr sz="1088"/>
            </a:lvl8pPr>
            <a:lvl9pPr marL="2487410" indent="0" algn="ctr">
              <a:buNone/>
              <a:defRPr sz="1088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69" y="3169757"/>
            <a:ext cx="1606622" cy="49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3389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160">
          <p15:clr>
            <a:srgbClr val="FBAE40"/>
          </p15:clr>
        </p15:guide>
        <p15:guide id="3" pos="309">
          <p15:clr>
            <a:srgbClr val="FBAE40"/>
          </p15:clr>
        </p15:guide>
        <p15:guide id="4" pos="4012">
          <p15:clr>
            <a:srgbClr val="FBAE40"/>
          </p15:clr>
        </p15:guide>
        <p15:guide id="5" pos="35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íða - Mynd frá V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>
          <a:xfrm>
            <a:off x="653557" y="1356838"/>
            <a:ext cx="391844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653557" y="3087574"/>
            <a:ext cx="391844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68" y="3169762"/>
            <a:ext cx="1616239" cy="495269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53557" y="1519707"/>
            <a:ext cx="3918445" cy="1052678"/>
          </a:xfrm>
          <a:prstGeom prst="rect">
            <a:avLst/>
          </a:prstGeom>
        </p:spPr>
        <p:txBody>
          <a:bodyPr anchor="t"/>
          <a:lstStyle>
            <a:lvl1pPr algn="l">
              <a:defRPr sz="2448" b="0">
                <a:solidFill>
                  <a:schemeClr val="tx1"/>
                </a:solidFill>
                <a:latin typeface="Carnas Light" panose="0200050300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653557" y="2572385"/>
            <a:ext cx="3918445" cy="3893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96">
                <a:solidFill>
                  <a:schemeClr val="tx1"/>
                </a:solidFill>
                <a:latin typeface="Carnas Light" panose="02000503000000020004" pitchFamily="50" charset="0"/>
              </a:defRPr>
            </a:lvl1pPr>
            <a:lvl2pPr marL="310927" indent="0" algn="ctr">
              <a:buNone/>
              <a:defRPr sz="1361"/>
            </a:lvl2pPr>
            <a:lvl3pPr marL="621853" indent="0" algn="ctr">
              <a:buNone/>
              <a:defRPr sz="1224"/>
            </a:lvl3pPr>
            <a:lvl4pPr marL="932779" indent="0" algn="ctr">
              <a:buNone/>
              <a:defRPr sz="1088"/>
            </a:lvl4pPr>
            <a:lvl5pPr marL="1243705" indent="0" algn="ctr">
              <a:buNone/>
              <a:defRPr sz="1088"/>
            </a:lvl5pPr>
            <a:lvl6pPr marL="1554631" indent="0" algn="ctr">
              <a:buNone/>
              <a:defRPr sz="1088"/>
            </a:lvl6pPr>
            <a:lvl7pPr marL="1865558" indent="0" algn="ctr">
              <a:buNone/>
              <a:defRPr sz="1088"/>
            </a:lvl7pPr>
            <a:lvl8pPr marL="2176484" indent="0" algn="ctr">
              <a:buNone/>
              <a:defRPr sz="1088"/>
            </a:lvl8pPr>
            <a:lvl9pPr marL="2487410" indent="0" algn="ctr">
              <a:buNone/>
              <a:defRPr sz="1088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52829" y="3759183"/>
            <a:ext cx="1351118" cy="71246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680" baseline="0"/>
            </a:lvl1pPr>
          </a:lstStyle>
          <a:p>
            <a:r>
              <a:rPr lang="is-IS"/>
              <a:t>Logo viðskiptavinar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580072" y="1"/>
            <a:ext cx="4563929" cy="68580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24" baseline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500754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160">
          <p15:clr>
            <a:srgbClr val="FBAE40"/>
          </p15:clr>
        </p15:guide>
        <p15:guide id="3" pos="309">
          <p15:clr>
            <a:srgbClr val="FBAE40"/>
          </p15:clr>
        </p15:guide>
        <p15:guide id="4" pos="4012">
          <p15:clr>
            <a:srgbClr val="FBAE40"/>
          </p15:clr>
        </p15:guide>
        <p15:guide id="5" pos="35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kk fyr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217" y="1143004"/>
            <a:ext cx="8489007" cy="4540330"/>
          </a:xfrm>
          <a:prstGeom prst="rect">
            <a:avLst/>
          </a:prstGeom>
        </p:spPr>
        <p:txBody>
          <a:bodyPr anchor="ctr"/>
          <a:lstStyle>
            <a:lvl1pPr algn="ctr">
              <a:defRPr sz="4489" b="1" i="0">
                <a:latin typeface="Carnas Light" panose="02000503000000020004" pitchFamily="50" charset="0"/>
              </a:defRPr>
            </a:lvl1pPr>
          </a:lstStyle>
          <a:p>
            <a:endParaRPr lang="is-IS" noProof="0"/>
          </a:p>
        </p:txBody>
      </p:sp>
    </p:spTree>
    <p:extLst>
      <p:ext uri="{BB962C8B-B14F-4D97-AF65-F5344CB8AC3E}">
        <p14:creationId xmlns:p14="http://schemas.microsoft.com/office/powerpoint/2010/main" val="2295842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nsida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562" y="5982351"/>
            <a:ext cx="1499838" cy="65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7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7840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0686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8338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1746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6012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4496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832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0656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6D28D-C4EA-4C7B-AC12-7C23AD297FF0}" type="datetimeFigureOut">
              <a:rPr lang="is-IS" smtClean="0"/>
              <a:t>22.8.2019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AF983-2865-473B-93F7-AB5B8176CD3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784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33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dt="0"/>
  <p:txStyles>
    <p:titleStyle>
      <a:lvl1pPr algn="ctr" defTabSz="265958" rtl="0" eaLnBrk="1" latinLnBrk="0" hangingPunct="1">
        <a:spcBef>
          <a:spcPct val="0"/>
        </a:spcBef>
        <a:buNone/>
        <a:defRPr sz="918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469" indent="-199469" algn="l" defTabSz="265958" rtl="0" eaLnBrk="1" latinLnBrk="0" hangingPunct="1">
        <a:spcBef>
          <a:spcPct val="20000"/>
        </a:spcBef>
        <a:buFont typeface="Arial"/>
        <a:buChar char="•"/>
        <a:defRPr sz="1836" kern="1200">
          <a:solidFill>
            <a:schemeClr val="tx1"/>
          </a:solidFill>
          <a:latin typeface="+mn-lt"/>
          <a:ea typeface="+mn-ea"/>
          <a:cs typeface="+mn-cs"/>
        </a:defRPr>
      </a:lvl1pPr>
      <a:lvl2pPr marL="432182" indent="-166225" algn="l" defTabSz="265958" rtl="0" eaLnBrk="1" latinLnBrk="0" hangingPunct="1">
        <a:spcBef>
          <a:spcPct val="20000"/>
        </a:spcBef>
        <a:buFont typeface="Arial"/>
        <a:buChar char="–"/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664896" indent="-132979" algn="l" defTabSz="265958" rtl="0" eaLnBrk="1" latinLnBrk="0" hangingPunct="1">
        <a:spcBef>
          <a:spcPct val="20000"/>
        </a:spcBef>
        <a:buFont typeface="Arial"/>
        <a:buChar char="•"/>
        <a:defRPr sz="1377" kern="1200">
          <a:solidFill>
            <a:schemeClr val="tx1"/>
          </a:solidFill>
          <a:latin typeface="+mn-lt"/>
          <a:ea typeface="+mn-ea"/>
          <a:cs typeface="+mn-cs"/>
        </a:defRPr>
      </a:lvl3pPr>
      <a:lvl4pPr marL="930856" indent="-132979" algn="l" defTabSz="265958" rtl="0" eaLnBrk="1" latinLnBrk="0" hangingPunct="1">
        <a:spcBef>
          <a:spcPct val="20000"/>
        </a:spcBef>
        <a:buFont typeface="Arial"/>
        <a:buChar char="–"/>
        <a:defRPr sz="1174" kern="1200">
          <a:solidFill>
            <a:schemeClr val="tx1"/>
          </a:solidFill>
          <a:latin typeface="+mn-lt"/>
          <a:ea typeface="+mn-ea"/>
          <a:cs typeface="+mn-cs"/>
        </a:defRPr>
      </a:lvl4pPr>
      <a:lvl5pPr marL="1196813" indent="-132979" algn="l" defTabSz="265958" rtl="0" eaLnBrk="1" latinLnBrk="0" hangingPunct="1">
        <a:spcBef>
          <a:spcPct val="20000"/>
        </a:spcBef>
        <a:buFont typeface="Arial"/>
        <a:buChar char="»"/>
        <a:defRPr sz="1174" kern="1200">
          <a:solidFill>
            <a:schemeClr val="tx1"/>
          </a:solidFill>
          <a:latin typeface="+mn-lt"/>
          <a:ea typeface="+mn-ea"/>
          <a:cs typeface="+mn-cs"/>
        </a:defRPr>
      </a:lvl5pPr>
      <a:lvl6pPr marL="1462772" indent="-132979" algn="l" defTabSz="265958" rtl="0" eaLnBrk="1" latinLnBrk="0" hangingPunct="1">
        <a:spcBef>
          <a:spcPct val="20000"/>
        </a:spcBef>
        <a:buFont typeface="Arial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6pPr>
      <a:lvl7pPr marL="1728731" indent="-132979" algn="l" defTabSz="265958" rtl="0" eaLnBrk="1" latinLnBrk="0" hangingPunct="1">
        <a:spcBef>
          <a:spcPct val="20000"/>
        </a:spcBef>
        <a:buFont typeface="Arial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7pPr>
      <a:lvl8pPr marL="1994690" indent="-132979" algn="l" defTabSz="265958" rtl="0" eaLnBrk="1" latinLnBrk="0" hangingPunct="1">
        <a:spcBef>
          <a:spcPct val="20000"/>
        </a:spcBef>
        <a:buFont typeface="Arial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8pPr>
      <a:lvl9pPr marL="2260647" indent="-132979" algn="l" defTabSz="265958" rtl="0" eaLnBrk="1" latinLnBrk="0" hangingPunct="1">
        <a:spcBef>
          <a:spcPct val="20000"/>
        </a:spcBef>
        <a:buFont typeface="Arial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5958" rtl="0" eaLnBrk="1" latinLnBrk="0" hangingPunct="1">
        <a:defRPr sz="1071" kern="1200">
          <a:solidFill>
            <a:schemeClr val="tx1"/>
          </a:solidFill>
          <a:latin typeface="+mn-lt"/>
          <a:ea typeface="+mn-ea"/>
          <a:cs typeface="+mn-cs"/>
        </a:defRPr>
      </a:lvl1pPr>
      <a:lvl2pPr marL="265958" algn="l" defTabSz="265958" rtl="0" eaLnBrk="1" latinLnBrk="0" hangingPunct="1">
        <a:defRPr sz="1071" kern="1200">
          <a:solidFill>
            <a:schemeClr val="tx1"/>
          </a:solidFill>
          <a:latin typeface="+mn-lt"/>
          <a:ea typeface="+mn-ea"/>
          <a:cs typeface="+mn-cs"/>
        </a:defRPr>
      </a:lvl2pPr>
      <a:lvl3pPr marL="531917" algn="l" defTabSz="265958" rtl="0" eaLnBrk="1" latinLnBrk="0" hangingPunct="1">
        <a:defRPr sz="1071" kern="1200">
          <a:solidFill>
            <a:schemeClr val="tx1"/>
          </a:solidFill>
          <a:latin typeface="+mn-lt"/>
          <a:ea typeface="+mn-ea"/>
          <a:cs typeface="+mn-cs"/>
        </a:defRPr>
      </a:lvl3pPr>
      <a:lvl4pPr marL="797876" algn="l" defTabSz="265958" rtl="0" eaLnBrk="1" latinLnBrk="0" hangingPunct="1">
        <a:defRPr sz="1071" kern="1200">
          <a:solidFill>
            <a:schemeClr val="tx1"/>
          </a:solidFill>
          <a:latin typeface="+mn-lt"/>
          <a:ea typeface="+mn-ea"/>
          <a:cs typeface="+mn-cs"/>
        </a:defRPr>
      </a:lvl4pPr>
      <a:lvl5pPr marL="1063834" algn="l" defTabSz="265958" rtl="0" eaLnBrk="1" latinLnBrk="0" hangingPunct="1">
        <a:defRPr sz="1071" kern="1200">
          <a:solidFill>
            <a:schemeClr val="tx1"/>
          </a:solidFill>
          <a:latin typeface="+mn-lt"/>
          <a:ea typeface="+mn-ea"/>
          <a:cs typeface="+mn-cs"/>
        </a:defRPr>
      </a:lvl5pPr>
      <a:lvl6pPr marL="1329793" algn="l" defTabSz="265958" rtl="0" eaLnBrk="1" latinLnBrk="0" hangingPunct="1">
        <a:defRPr sz="1071" kern="1200">
          <a:solidFill>
            <a:schemeClr val="tx1"/>
          </a:solidFill>
          <a:latin typeface="+mn-lt"/>
          <a:ea typeface="+mn-ea"/>
          <a:cs typeface="+mn-cs"/>
        </a:defRPr>
      </a:lvl6pPr>
      <a:lvl7pPr marL="1595751" algn="l" defTabSz="265958" rtl="0" eaLnBrk="1" latinLnBrk="0" hangingPunct="1">
        <a:defRPr sz="1071" kern="1200">
          <a:solidFill>
            <a:schemeClr val="tx1"/>
          </a:solidFill>
          <a:latin typeface="+mn-lt"/>
          <a:ea typeface="+mn-ea"/>
          <a:cs typeface="+mn-cs"/>
        </a:defRPr>
      </a:lvl7pPr>
      <a:lvl8pPr marL="1861710" algn="l" defTabSz="265958" rtl="0" eaLnBrk="1" latinLnBrk="0" hangingPunct="1">
        <a:defRPr sz="1071" kern="1200">
          <a:solidFill>
            <a:schemeClr val="tx1"/>
          </a:solidFill>
          <a:latin typeface="+mn-lt"/>
          <a:ea typeface="+mn-ea"/>
          <a:cs typeface="+mn-cs"/>
        </a:defRPr>
      </a:lvl8pPr>
      <a:lvl9pPr marL="2127668" algn="l" defTabSz="265958" rtl="0" eaLnBrk="1" latinLnBrk="0" hangingPunct="1">
        <a:defRPr sz="10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12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3" r:id="rId4"/>
  </p:sldLayoutIdLst>
  <p:hf hdr="0" dt="0"/>
  <p:txStyles>
    <p:titleStyle>
      <a:lvl1pPr algn="ctr" defTabSz="354611" rtl="0" eaLnBrk="1" latinLnBrk="0" hangingPunct="1">
        <a:spcBef>
          <a:spcPct val="0"/>
        </a:spcBef>
        <a:buNone/>
        <a:defRPr sz="1224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958" indent="-265958" algn="l" defTabSz="354611" rtl="0" eaLnBrk="1" latinLnBrk="0" hangingPunct="1">
        <a:spcBef>
          <a:spcPct val="20000"/>
        </a:spcBef>
        <a:buFont typeface="Arial"/>
        <a:buChar char="•"/>
        <a:defRPr sz="2448" kern="1200">
          <a:solidFill>
            <a:schemeClr val="tx1"/>
          </a:solidFill>
          <a:latin typeface="+mn-lt"/>
          <a:ea typeface="+mn-ea"/>
          <a:cs typeface="+mn-cs"/>
        </a:defRPr>
      </a:lvl1pPr>
      <a:lvl2pPr marL="576243" indent="-221633" algn="l" defTabSz="354611" rtl="0" eaLnBrk="1" latinLnBrk="0" hangingPunct="1">
        <a:spcBef>
          <a:spcPct val="20000"/>
        </a:spcBef>
        <a:buFont typeface="Arial"/>
        <a:buChar char="–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886528" indent="-177305" algn="l" defTabSz="354611" rtl="0" eaLnBrk="1" latinLnBrk="0" hangingPunct="1">
        <a:spcBef>
          <a:spcPct val="20000"/>
        </a:spcBef>
        <a:buFont typeface="Arial"/>
        <a:buChar char="•"/>
        <a:defRPr sz="1836" kern="1200">
          <a:solidFill>
            <a:schemeClr val="tx1"/>
          </a:solidFill>
          <a:latin typeface="+mn-lt"/>
          <a:ea typeface="+mn-ea"/>
          <a:cs typeface="+mn-cs"/>
        </a:defRPr>
      </a:lvl3pPr>
      <a:lvl4pPr marL="1241141" indent="-177305" algn="l" defTabSz="354611" rtl="0" eaLnBrk="1" latinLnBrk="0" hangingPunct="1">
        <a:spcBef>
          <a:spcPct val="20000"/>
        </a:spcBef>
        <a:buFont typeface="Arial"/>
        <a:buChar char="–"/>
        <a:defRPr sz="1565" kern="1200">
          <a:solidFill>
            <a:schemeClr val="tx1"/>
          </a:solidFill>
          <a:latin typeface="+mn-lt"/>
          <a:ea typeface="+mn-ea"/>
          <a:cs typeface="+mn-cs"/>
        </a:defRPr>
      </a:lvl4pPr>
      <a:lvl5pPr marL="1595751" indent="-177305" algn="l" defTabSz="354611" rtl="0" eaLnBrk="1" latinLnBrk="0" hangingPunct="1">
        <a:spcBef>
          <a:spcPct val="20000"/>
        </a:spcBef>
        <a:buFont typeface="Arial"/>
        <a:buChar char="»"/>
        <a:defRPr sz="1565" kern="1200">
          <a:solidFill>
            <a:schemeClr val="tx1"/>
          </a:solidFill>
          <a:latin typeface="+mn-lt"/>
          <a:ea typeface="+mn-ea"/>
          <a:cs typeface="+mn-cs"/>
        </a:defRPr>
      </a:lvl5pPr>
      <a:lvl6pPr marL="1950362" indent="-177305" algn="l" defTabSz="354611" rtl="0" eaLnBrk="1" latinLnBrk="0" hangingPunct="1">
        <a:spcBef>
          <a:spcPct val="20000"/>
        </a:spcBef>
        <a:buFont typeface="Arial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6pPr>
      <a:lvl7pPr marL="2304974" indent="-177305" algn="l" defTabSz="354611" rtl="0" eaLnBrk="1" latinLnBrk="0" hangingPunct="1">
        <a:spcBef>
          <a:spcPct val="20000"/>
        </a:spcBef>
        <a:buFont typeface="Arial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7pPr>
      <a:lvl8pPr marL="2659586" indent="-177305" algn="l" defTabSz="354611" rtl="0" eaLnBrk="1" latinLnBrk="0" hangingPunct="1">
        <a:spcBef>
          <a:spcPct val="20000"/>
        </a:spcBef>
        <a:buFont typeface="Arial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8pPr>
      <a:lvl9pPr marL="3014196" indent="-177305" algn="l" defTabSz="354611" rtl="0" eaLnBrk="1" latinLnBrk="0" hangingPunct="1">
        <a:spcBef>
          <a:spcPct val="20000"/>
        </a:spcBef>
        <a:buFont typeface="Arial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4611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1pPr>
      <a:lvl2pPr marL="354611" algn="l" defTabSz="354611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2pPr>
      <a:lvl3pPr marL="709223" algn="l" defTabSz="354611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3pPr>
      <a:lvl4pPr marL="1063835" algn="l" defTabSz="354611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4pPr>
      <a:lvl5pPr marL="1418445" algn="l" defTabSz="354611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5pPr>
      <a:lvl6pPr marL="1773057" algn="l" defTabSz="354611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6pPr>
      <a:lvl7pPr marL="2127668" algn="l" defTabSz="354611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7pPr>
      <a:lvl8pPr marL="2482280" algn="l" defTabSz="354611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8pPr>
      <a:lvl9pPr marL="2836891" algn="l" defTabSz="354611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34D88C-0F24-4BC0-ADFE-CBB173B14584}"/>
              </a:ext>
            </a:extLst>
          </p:cNvPr>
          <p:cNvSpPr/>
          <p:nvPr/>
        </p:nvSpPr>
        <p:spPr>
          <a:xfrm>
            <a:off x="0" y="847898"/>
            <a:ext cx="9144000" cy="56951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6274C05-1F84-4A3E-92B4-ED0B625BD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00" y="968450"/>
            <a:ext cx="8488800" cy="545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1400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MARKMIÐ: </a:t>
            </a:r>
            <a:r>
              <a:rPr lang="is-IS" sz="1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Markmið vinnunnar er að gera aðilum grein fyrir því hvaða gögn og o.fl. séu nú þegar til staðar innan eða utan skipulagsheildarinnar eða í málaflokknum sem tengist eða getur tengst stefnu okkar og markmiðum. </a:t>
            </a:r>
          </a:p>
          <a:p>
            <a:pPr marL="0" indent="0">
              <a:buNone/>
            </a:pPr>
            <a:r>
              <a:rPr lang="is-IS" sz="1400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HVERNIG NOTA SKAL VINNUBLAÐIÐ: </a:t>
            </a:r>
            <a:r>
              <a:rPr lang="is-IS" sz="14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Vinnublaðinu mætti dreifa til ábyrgðaraðila einstakra málaflokka og safna saman öllum gögnum og lista að lokum í eitt skjal sem lagt er til grundvallar vinnunni.</a:t>
            </a:r>
            <a:endParaRPr lang="is-IS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D7DD66-ED07-474C-89D3-979967CB0111}"/>
              </a:ext>
            </a:extLst>
          </p:cNvPr>
          <p:cNvSpPr txBox="1">
            <a:spLocks/>
          </p:cNvSpPr>
          <p:nvPr/>
        </p:nvSpPr>
        <p:spPr>
          <a:xfrm>
            <a:off x="252000" y="69046"/>
            <a:ext cx="8640000" cy="778852"/>
          </a:xfrm>
          <a:prstGeom prst="rect">
            <a:avLst/>
          </a:prstGeom>
        </p:spPr>
        <p:txBody>
          <a:bodyPr anchor="ctr"/>
          <a:lstStyle>
            <a:lvl1pPr algn="ctr" defTabSz="354611" rtl="0" eaLnBrk="1" latinLnBrk="0" hangingPunct="1">
              <a:spcBef>
                <a:spcPct val="0"/>
              </a:spcBef>
              <a:buNone/>
              <a:defRPr sz="4489" b="1" i="0" kern="1200">
                <a:solidFill>
                  <a:schemeClr val="tx1"/>
                </a:solidFill>
                <a:latin typeface="Carnas Light" panose="02000503000000020004" pitchFamily="50" charset="0"/>
                <a:ea typeface="+mj-ea"/>
                <a:cs typeface="+mj-cs"/>
              </a:defRPr>
            </a:lvl1pPr>
          </a:lstStyle>
          <a:p>
            <a:pPr algn="l" defTabSz="265958"/>
            <a:r>
              <a:rPr lang="is-IS" sz="20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LEIÐBEININGAR UM NOTKUN</a:t>
            </a:r>
          </a:p>
          <a:p>
            <a:pPr algn="l" defTabSz="265958"/>
            <a:r>
              <a:rPr lang="is-IS" sz="16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VINNUBLAÐ  - ÁÐUR EN FARIÐ ER AF STAÐ: HVAÐ ER TIL STAÐAR?</a:t>
            </a:r>
          </a:p>
        </p:txBody>
      </p:sp>
    </p:spTree>
    <p:extLst>
      <p:ext uri="{BB962C8B-B14F-4D97-AF65-F5344CB8AC3E}">
        <p14:creationId xmlns:p14="http://schemas.microsoft.com/office/powerpoint/2010/main" val="138009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645424"/>
              </p:ext>
            </p:extLst>
          </p:nvPr>
        </p:nvGraphicFramePr>
        <p:xfrm>
          <a:off x="174812" y="556069"/>
          <a:ext cx="8784000" cy="59752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1648498459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2126832674"/>
                    </a:ext>
                  </a:extLst>
                </a:gridCol>
              </a:tblGrid>
              <a:tr h="851398">
                <a:tc>
                  <a:txBody>
                    <a:bodyPr/>
                    <a:lstStyle/>
                    <a:p>
                      <a:pPr algn="ctr"/>
                      <a:r>
                        <a:rPr lang="is-IS" sz="1800" b="1" dirty="0">
                          <a:latin typeface="Calibri" panose="020F0502020204030204" pitchFamily="34" charset="0"/>
                          <a:ea typeface="Calibri" charset="0"/>
                          <a:cs typeface="Calibri" panose="020F0502020204030204" pitchFamily="34" charset="0"/>
                        </a:rPr>
                        <a:t>1) Lög</a:t>
                      </a:r>
                    </a:p>
                  </a:txBody>
                  <a:tcPr marL="68580" marR="68580" marT="34290" marB="3429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354611" rtl="0" eaLnBrk="1" latinLnBrk="0" hangingPunct="1"/>
                      <a:r>
                        <a:rPr lang="is-IS" sz="1800" b="1" dirty="0">
                          <a:latin typeface="Calibri" panose="020F0502020204030204" pitchFamily="34" charset="0"/>
                          <a:ea typeface="Calibri" charset="0"/>
                          <a:cs typeface="Calibri" panose="020F0502020204030204" pitchFamily="34" charset="0"/>
                        </a:rPr>
                        <a:t>2) Stefnur/áætlanir</a:t>
                      </a:r>
                      <a:endParaRPr lang="is-IS" sz="1000" b="1" dirty="0"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3546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Calibri" charset="0"/>
                          <a:cs typeface="Calibri" panose="020F0502020204030204" pitchFamily="34" charset="0"/>
                        </a:rPr>
                        <a:t>3) Reglugerðir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b="1" dirty="0">
                          <a:latin typeface="Calibri" panose="020F0502020204030204" pitchFamily="34" charset="0"/>
                          <a:ea typeface="Calibri" charset="0"/>
                          <a:cs typeface="Calibri" panose="020F0502020204030204" pitchFamily="34" charset="0"/>
                        </a:rPr>
                        <a:t>4) Annað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476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is-IS" sz="1400" b="1" kern="1200" noProof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solidFill>
                      <a:schemeClr val="accent4"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s-IS" sz="1000" b="1" dirty="0"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766">
                <a:tc>
                  <a:txBody>
                    <a:bodyPr/>
                    <a:lstStyle/>
                    <a:p>
                      <a:pPr marL="0" indent="0" algn="l" defTabSz="354611" rtl="0" eaLnBrk="1" latinLnBrk="0" hangingPunct="1">
                        <a:buFont typeface="+mj-lt"/>
                        <a:buNone/>
                      </a:pPr>
                      <a:r>
                        <a:rPr lang="is-IS" sz="1400" b="1" kern="1200" noProof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s-IS" sz="1000" b="1"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92949392"/>
                  </a:ext>
                </a:extLst>
              </a:tr>
              <a:tr h="1024766">
                <a:tc>
                  <a:txBody>
                    <a:bodyPr/>
                    <a:lstStyle/>
                    <a:p>
                      <a:pPr marL="0" indent="0" algn="l" defTabSz="354611" rtl="0" eaLnBrk="1" latinLnBrk="0" hangingPunct="1">
                        <a:buFont typeface="+mj-lt"/>
                        <a:buNone/>
                      </a:pPr>
                      <a:r>
                        <a:rPr lang="is-IS" sz="1400" b="1" kern="1200" noProof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indent="0" algn="l" defTabSz="354611" rtl="0" eaLnBrk="1" latinLnBrk="0" hangingPunct="1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CCCFD7"/>
                    </a:solidFill>
                  </a:tcPr>
                </a:tc>
                <a:tc>
                  <a:txBody>
                    <a:bodyPr/>
                    <a:lstStyle/>
                    <a:p>
                      <a:endParaRPr lang="is-IS" sz="1000" b="1" dirty="0"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CCCFD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CCCF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981407"/>
                  </a:ext>
                </a:extLst>
              </a:tr>
              <a:tr h="1024766">
                <a:tc>
                  <a:txBody>
                    <a:bodyPr/>
                    <a:lstStyle/>
                    <a:p>
                      <a:pPr marL="0" indent="0" algn="l" defTabSz="354611" rtl="0" eaLnBrk="1" latinLnBrk="0" hangingPunct="1">
                        <a:buFont typeface="+mj-lt"/>
                        <a:buNone/>
                      </a:pPr>
                      <a:r>
                        <a:rPr lang="is-IS" sz="1400" b="1" kern="1200" noProof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E7E9EC"/>
                    </a:solidFill>
                  </a:tcPr>
                </a:tc>
                <a:tc>
                  <a:txBody>
                    <a:bodyPr/>
                    <a:lstStyle/>
                    <a:p>
                      <a:endParaRPr lang="is-IS" sz="1000" b="1"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20077901"/>
                  </a:ext>
                </a:extLst>
              </a:tr>
              <a:tr h="1024766">
                <a:tc>
                  <a:txBody>
                    <a:bodyPr/>
                    <a:lstStyle/>
                    <a:p>
                      <a:pPr marL="0" indent="0" algn="l" defTabSz="354611" rtl="0" eaLnBrk="1" latinLnBrk="0" hangingPunct="1">
                        <a:buFont typeface="+mj-lt"/>
                        <a:buNone/>
                      </a:pPr>
                      <a:r>
                        <a:rPr lang="is-IS" sz="1400" b="1" kern="1200" noProof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s-IS" sz="1000" b="1"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is-IS" sz="1400" b="1" kern="1200" noProof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8946272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DA0E1B32-F07C-402F-9F9F-62A35F4E0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69046"/>
            <a:ext cx="8640000" cy="429276"/>
          </a:xfrm>
        </p:spPr>
        <p:txBody>
          <a:bodyPr anchor="ctr"/>
          <a:lstStyle/>
          <a:p>
            <a:pPr algn="l" defTabSz="265958"/>
            <a:r>
              <a:rPr lang="is-IS" sz="20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VINNUBLAÐ - ÁÐUR EN FARIÐ ER AF STAÐ: HVAÐ ER TIL STAÐAR?</a:t>
            </a:r>
          </a:p>
        </p:txBody>
      </p:sp>
    </p:spTree>
    <p:extLst>
      <p:ext uri="{BB962C8B-B14F-4D97-AF65-F5344CB8AC3E}">
        <p14:creationId xmlns:p14="http://schemas.microsoft.com/office/powerpoint/2010/main" val="259819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pacent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B4002E"/>
      </a:accent1>
      <a:accent2>
        <a:srgbClr val="00958F"/>
      </a:accent2>
      <a:accent3>
        <a:srgbClr val="E9A713"/>
      </a:accent3>
      <a:accent4>
        <a:srgbClr val="00467F"/>
      </a:accent4>
      <a:accent5>
        <a:srgbClr val="000000"/>
      </a:accent5>
      <a:accent6>
        <a:srgbClr val="D8D8D8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orsíður">
  <a:themeElements>
    <a:clrScheme name="Custom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B4002E"/>
      </a:accent1>
      <a:accent2>
        <a:srgbClr val="00958F"/>
      </a:accent2>
      <a:accent3>
        <a:srgbClr val="E9A713"/>
      </a:accent3>
      <a:accent4>
        <a:srgbClr val="1F497D"/>
      </a:accent4>
      <a:accent5>
        <a:srgbClr val="000000"/>
      </a:accent5>
      <a:accent6>
        <a:srgbClr val="D8D8D8"/>
      </a:accent6>
      <a:hlink>
        <a:srgbClr val="0000FF"/>
      </a:hlink>
      <a:folHlink>
        <a:srgbClr val="800080"/>
      </a:folHlink>
    </a:clrScheme>
    <a:fontScheme name="Capacent">
      <a:majorFont>
        <a:latin typeface="Carnas"/>
        <a:ea typeface=""/>
        <a:cs typeface=""/>
      </a:majorFont>
      <a:minorFont>
        <a:latin typeface="Carna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>
          <a:outerShdw blurRad="50800" dist="25400" dir="2700000" sx="99000" sy="99000" algn="tl" rotWithShape="0">
            <a:srgbClr val="000000">
              <a:alpha val="30000"/>
            </a:srgbClr>
          </a:outerShdw>
        </a:effectLst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/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000"/>
        </a:defPPr>
      </a:lstStyle>
    </a:txDef>
  </a:objectDefaults>
  <a:extraClrSchemeLst/>
  <a:extLst>
    <a:ext uri="{05A4C25C-085E-4340-85A3-A5531E510DB2}">
      <thm15:themeFamily xmlns:thm15="http://schemas.microsoft.com/office/thememl/2012/main" name="531-FO PPT sniðmát [Read-Only]" id="{2AA645D7-A4A4-4B39-B75C-A52ECFC7AF27}" vid="{1560ECD1-0BE7-444B-B1A0-99491ADA214C}"/>
    </a:ext>
  </a:extLst>
</a:theme>
</file>

<file path=ppt/theme/theme3.xml><?xml version="1.0" encoding="utf-8"?>
<a:theme xmlns:a="http://schemas.openxmlformats.org/drawingml/2006/main" name="Forsíður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B4002E"/>
      </a:accent1>
      <a:accent2>
        <a:srgbClr val="00958F"/>
      </a:accent2>
      <a:accent3>
        <a:srgbClr val="E9A713"/>
      </a:accent3>
      <a:accent4>
        <a:srgbClr val="00467F"/>
      </a:accent4>
      <a:accent5>
        <a:srgbClr val="000000"/>
      </a:accent5>
      <a:accent6>
        <a:srgbClr val="D8D8D8"/>
      </a:accent6>
      <a:hlink>
        <a:srgbClr val="0000FF"/>
      </a:hlink>
      <a:folHlink>
        <a:srgbClr val="800080"/>
      </a:folHlink>
    </a:clrScheme>
    <a:fontScheme name="Capacent">
      <a:majorFont>
        <a:latin typeface="Carnas"/>
        <a:ea typeface=""/>
        <a:cs typeface=""/>
      </a:majorFont>
      <a:minorFont>
        <a:latin typeface="Carna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>
          <a:outerShdw blurRad="50800" dist="25400" dir="2700000" sx="99000" sy="99000" algn="tl" rotWithShape="0">
            <a:srgbClr val="000000">
              <a:alpha val="30000"/>
            </a:srgbClr>
          </a:outerShdw>
        </a:effectLst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/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000"/>
        </a:defPPr>
      </a:lstStyle>
    </a:txDef>
  </a:objectDefaults>
  <a:extraClrSchemeLst/>
  <a:extLst>
    <a:ext uri="{05A4C25C-085E-4340-85A3-A5531E510DB2}">
      <thm15:themeFamily xmlns:thm15="http://schemas.microsoft.com/office/thememl/2012/main" name="531-FO PPT sniðmát [Read-Only]" id="{2AA645D7-A4A4-4B39-B75C-A52ECFC7AF27}" vid="{1560ECD1-0BE7-444B-B1A0-99491ADA214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7025E85B154D42B4EDEFB48FF66E36" ma:contentTypeVersion="4" ma:contentTypeDescription="Create a new document." ma:contentTypeScope="" ma:versionID="4126e514cee0feb364e8945b268866ff">
  <xsd:schema xmlns:xsd="http://www.w3.org/2001/XMLSchema" xmlns:xs="http://www.w3.org/2001/XMLSchema" xmlns:p="http://schemas.microsoft.com/office/2006/metadata/properties" xmlns:ns2="306b424a-dbb8-4b25-aa19-5ff174f45449" xmlns:ns3="22f6e6dc-3b81-4247-9d49-af052c695c6e" targetNamespace="http://schemas.microsoft.com/office/2006/metadata/properties" ma:root="true" ma:fieldsID="ebceabe807110ecdd758f8d1ec9bd532" ns2:_="" ns3:_="">
    <xsd:import namespace="306b424a-dbb8-4b25-aa19-5ff174f45449"/>
    <xsd:import namespace="22f6e6dc-3b81-4247-9d49-af052c695c6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6b424a-dbb8-4b25-aa19-5ff174f454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f6e6dc-3b81-4247-9d49-af052c695c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C9B2AF-1942-4D57-9E2F-B8790D58AD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97FFE9-770C-4F62-8455-64D829D813C3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306b424a-dbb8-4b25-aa19-5ff174f45449"/>
    <ds:schemaRef ds:uri="http://purl.org/dc/elements/1.1/"/>
    <ds:schemaRef ds:uri="http://schemas.openxmlformats.org/package/2006/metadata/core-properties"/>
    <ds:schemaRef ds:uri="22f6e6dc-3b81-4247-9d49-af052c695c6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6AD2627-60F3-4B6D-A752-63942A6C4A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6b424a-dbb8-4b25-aa19-5ff174f45449"/>
    <ds:schemaRef ds:uri="22f6e6dc-3b81-4247-9d49-af052c695c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10608</TotalTime>
  <Words>121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Carnas Light</vt:lpstr>
      <vt:lpstr>Office Theme</vt:lpstr>
      <vt:lpstr>1_Forsíður</vt:lpstr>
      <vt:lpstr>Forsíður</vt:lpstr>
      <vt:lpstr>PowerPoint Presentation</vt:lpstr>
      <vt:lpstr>VINNUBLAÐ - ÁÐUR EN FARIÐ ER AF STAÐ: HVAÐ ER TIL STAÐAR?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Arnar Pálsson</dc:creator>
  <cp:lastModifiedBy>Pétur Berg Matthíasson</cp:lastModifiedBy>
  <cp:revision>310</cp:revision>
  <cp:lastPrinted>2019-05-10T10:16:28Z</cp:lastPrinted>
  <dcterms:created xsi:type="dcterms:W3CDTF">2019-01-12T13:37:06Z</dcterms:created>
  <dcterms:modified xsi:type="dcterms:W3CDTF">2019-08-22T10:11:20Z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0x010100487025E85B154D42B4EDEFB48FF66E36</vt:lpwstr>
  </property>
</Properties>
</file>