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</p:sldMasterIdLst>
  <p:notesMasterIdLst>
    <p:notesMasterId r:id="rId4"/>
  </p:notesMasterIdLst>
  <p:handoutMasterIdLst>
    <p:handoutMasterId r:id="rId5"/>
  </p:handoutMasterIdLst>
  <p:sldIdLst>
    <p:sldId id="866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iraGO Light" panose="020B0403050000020004" pitchFamily="34" charset="0"/>
      <p:regular r:id="rId10"/>
      <p:italic r:id="rId11"/>
    </p:embeddedFont>
    <p:embeddedFont>
      <p:font typeface="FiraGO SemiBold" panose="020B0603050000020004" pitchFamily="34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88523" autoAdjust="0"/>
  </p:normalViewPr>
  <p:slideViewPr>
    <p:cSldViewPr snapToGrid="0" showGuides="1">
      <p:cViewPr varScale="1">
        <p:scale>
          <a:sx n="107" d="100"/>
          <a:sy n="107" d="100"/>
        </p:scale>
        <p:origin x="66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92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121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9" tIns="31095" rIns="62189" bIns="31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s-IS" sz="1428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" y="3169757"/>
            <a:ext cx="2142163" cy="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19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Mynd frá 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" y="3169764"/>
            <a:ext cx="2154985" cy="4952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tx1"/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tx1"/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03773" y="3759183"/>
            <a:ext cx="1801491" cy="7124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80" baseline="0"/>
            </a:lvl1pPr>
          </a:lstStyle>
          <a:p>
            <a:r>
              <a:rPr lang="is-IS"/>
              <a:t>Logo viðskiptavinar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106766" y="1"/>
            <a:ext cx="6085239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24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1219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5" y="1143004"/>
            <a:ext cx="11318676" cy="4540331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750086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2E5-4CD9-4C81-ADEC-12E0BA6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666C-0229-448F-8B52-6641F7AC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7CB3-F4FE-4890-A71D-FCEF2986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5AB-E24C-4FD2-8E0F-C2AADC397455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480-1C74-464C-8E33-D014E127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84C3-66A2-4076-9FD0-3780D93A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4E0-B7A7-40A7-BE60-9F4086E09C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002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sid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83" y="5982351"/>
            <a:ext cx="1999784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4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67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dt="0"/>
  <p:txStyles>
    <p:titleStyle>
      <a:lvl1pPr algn="ctr" defTabSz="354602" rtl="0" eaLnBrk="1" latinLnBrk="0" hangingPunct="1">
        <a:spcBef>
          <a:spcPct val="0"/>
        </a:spcBef>
        <a:buNone/>
        <a:defRPr sz="122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52" indent="-265952" algn="l" defTabSz="354602" rtl="0" eaLnBrk="1" latinLnBrk="0" hangingPunct="1">
        <a:spcBef>
          <a:spcPct val="20000"/>
        </a:spcBef>
        <a:buFont typeface="Arial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576228" indent="-221628" algn="l" defTabSz="354602" rtl="0" eaLnBrk="1" latinLnBrk="0" hangingPunct="1">
        <a:spcBef>
          <a:spcPct val="20000"/>
        </a:spcBef>
        <a:buFont typeface="Arial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506" indent="-177301" algn="l" defTabSz="354602" rtl="0" eaLnBrk="1" latinLnBrk="0" hangingPunct="1">
        <a:spcBef>
          <a:spcPct val="2000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241110" indent="-177301" algn="l" defTabSz="354602" rtl="0" eaLnBrk="1" latinLnBrk="0" hangingPunct="1">
        <a:spcBef>
          <a:spcPct val="20000"/>
        </a:spcBef>
        <a:buFont typeface="Arial"/>
        <a:buChar char="–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95711" indent="-177301" algn="l" defTabSz="354602" rtl="0" eaLnBrk="1" latinLnBrk="0" hangingPunct="1">
        <a:spcBef>
          <a:spcPct val="20000"/>
        </a:spcBef>
        <a:buFont typeface="Arial"/>
        <a:buChar char="»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50314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04917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659520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014121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02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0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80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41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013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61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21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682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BD3820D-8308-4648-8237-22E6A36B1B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498324"/>
          <a:ext cx="12191999" cy="635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8753">
                  <a:extLst>
                    <a:ext uri="{9D8B030D-6E8A-4147-A177-3AD203B41FA5}">
                      <a16:colId xmlns:a16="http://schemas.microsoft.com/office/drawing/2014/main" val="1330344614"/>
                    </a:ext>
                  </a:extLst>
                </a:gridCol>
                <a:gridCol w="6243246">
                  <a:extLst>
                    <a:ext uri="{9D8B030D-6E8A-4147-A177-3AD203B41FA5}">
                      <a16:colId xmlns:a16="http://schemas.microsoft.com/office/drawing/2014/main" val="666621805"/>
                    </a:ext>
                  </a:extLst>
                </a:gridCol>
              </a:tblGrid>
              <a:tr h="445372">
                <a:tc gridSpan="2">
                  <a:txBody>
                    <a:bodyPr/>
                    <a:lstStyle/>
                    <a:p>
                      <a:endParaRPr lang="is-IS" sz="1100" dirty="0"/>
                    </a:p>
                  </a:txBody>
                  <a:tcPr>
                    <a:solidFill>
                      <a:srgbClr val="5467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16961"/>
                  </a:ext>
                </a:extLst>
              </a:tr>
              <a:tr h="1053306">
                <a:tc gridSpan="2">
                  <a:txBody>
                    <a:bodyPr/>
                    <a:lstStyle/>
                    <a:p>
                      <a:endParaRPr lang="is-IS" sz="1100" dirty="0"/>
                    </a:p>
                  </a:txBody>
                  <a:tcP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s-I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15917"/>
                  </a:ext>
                </a:extLst>
              </a:tr>
              <a:tr h="529741">
                <a:tc>
                  <a:txBody>
                    <a:bodyPr/>
                    <a:lstStyle/>
                    <a:p>
                      <a:endParaRPr lang="is-IS" sz="1100" dirty="0"/>
                    </a:p>
                  </a:txBody>
                  <a:tcPr>
                    <a:solidFill>
                      <a:srgbClr val="546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is-IS" sz="1100" dirty="0"/>
                    </a:p>
                  </a:txBody>
                  <a:tcPr>
                    <a:solidFill>
                      <a:srgbClr val="546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769826"/>
                  </a:ext>
                </a:extLst>
              </a:tr>
              <a:tr h="866252">
                <a:tc>
                  <a:txBody>
                    <a:bodyPr/>
                    <a:lstStyle/>
                    <a:p>
                      <a:r>
                        <a:rPr lang="is-IS" sz="1500" b="1" dirty="0"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1.</a:t>
                      </a:r>
                    </a:p>
                  </a:txBody>
                  <a:tcP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500" b="1" dirty="0"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1.</a:t>
                      </a:r>
                    </a:p>
                  </a:txBody>
                  <a:tcP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46512"/>
                  </a:ext>
                </a:extLst>
              </a:tr>
              <a:tr h="866252">
                <a:tc>
                  <a:txBody>
                    <a:bodyPr/>
                    <a:lstStyle/>
                    <a:p>
                      <a:r>
                        <a:rPr lang="is-IS" sz="1500" b="1" dirty="0"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2.</a:t>
                      </a:r>
                    </a:p>
                  </a:txBody>
                  <a:tcP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500" b="1" dirty="0"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2.</a:t>
                      </a:r>
                    </a:p>
                  </a:txBody>
                  <a:tcP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27443"/>
                  </a:ext>
                </a:extLst>
              </a:tr>
              <a:tr h="866252">
                <a:tc>
                  <a:txBody>
                    <a:bodyPr/>
                    <a:lstStyle/>
                    <a:p>
                      <a:r>
                        <a:rPr lang="is-IS" sz="1500" b="1" dirty="0"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3.</a:t>
                      </a:r>
                    </a:p>
                  </a:txBody>
                  <a:tcP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500" b="1" dirty="0"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3.</a:t>
                      </a:r>
                    </a:p>
                  </a:txBody>
                  <a:tcP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76720"/>
                  </a:ext>
                </a:extLst>
              </a:tr>
              <a:tr h="866252">
                <a:tc>
                  <a:txBody>
                    <a:bodyPr/>
                    <a:lstStyle/>
                    <a:p>
                      <a:r>
                        <a:rPr lang="is-IS" sz="1500" b="1" dirty="0"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4.</a:t>
                      </a:r>
                    </a:p>
                  </a:txBody>
                  <a:tcP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500" b="1" dirty="0"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4.</a:t>
                      </a:r>
                    </a:p>
                  </a:txBody>
                  <a:tcP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58137"/>
                  </a:ext>
                </a:extLst>
              </a:tr>
              <a:tr h="866252">
                <a:tc>
                  <a:txBody>
                    <a:bodyPr/>
                    <a:lstStyle/>
                    <a:p>
                      <a:r>
                        <a:rPr lang="is-IS" sz="1500" b="1" dirty="0"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5.</a:t>
                      </a:r>
                    </a:p>
                  </a:txBody>
                  <a:tcP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500" b="1" dirty="0"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5.</a:t>
                      </a:r>
                    </a:p>
                  </a:txBody>
                  <a:tcP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98084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7B1B80A-9EC8-48C0-9E08-41F8CED3D0A0}"/>
              </a:ext>
            </a:extLst>
          </p:cNvPr>
          <p:cNvSpPr txBox="1"/>
          <p:nvPr/>
        </p:nvSpPr>
        <p:spPr>
          <a:xfrm>
            <a:off x="0" y="2079509"/>
            <a:ext cx="5919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Hvaða leiðir/valkostir eru vænlegastir til árangurs?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304BA-A4C3-4B22-87E1-D36343ABB0F6}"/>
              </a:ext>
            </a:extLst>
          </p:cNvPr>
          <p:cNvSpPr txBox="1"/>
          <p:nvPr/>
        </p:nvSpPr>
        <p:spPr>
          <a:xfrm>
            <a:off x="5919537" y="2079509"/>
            <a:ext cx="627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Hvaða hindranir eru í veginum?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BC6544-EACC-4AA0-B7A5-7A99824ED620}"/>
              </a:ext>
            </a:extLst>
          </p:cNvPr>
          <p:cNvSpPr txBox="1"/>
          <p:nvPr/>
        </p:nvSpPr>
        <p:spPr>
          <a:xfrm>
            <a:off x="-176463" y="550945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Yfirlýsing um æskilega stöðu árið 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2380F74-2D25-4A56-9B52-06E42908A24B}"/>
              </a:ext>
            </a:extLst>
          </p:cNvPr>
          <p:cNvSpPr txBox="1">
            <a:spLocks/>
          </p:cNvSpPr>
          <p:nvPr/>
        </p:nvSpPr>
        <p:spPr>
          <a:xfrm>
            <a:off x="115642" y="29092"/>
            <a:ext cx="8640000" cy="429276"/>
          </a:xfrm>
          <a:prstGeom prst="rect">
            <a:avLst/>
          </a:prstGeom>
        </p:spPr>
        <p:txBody>
          <a:bodyPr anchor="ctr"/>
          <a:lstStyle>
            <a:lvl1pPr algn="ctr" defTabSz="265958" rtl="0" eaLnBrk="1" latinLnBrk="0" hangingPunct="1">
              <a:spcBef>
                <a:spcPct val="0"/>
              </a:spcBef>
              <a:buNone/>
              <a:defRPr sz="3367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354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FiraGO" panose="020B0503050000020004" pitchFamily="34" charset="0"/>
                <a:ea typeface="+mj-ea"/>
                <a:cs typeface="FiraGO" panose="020B0503050000020004" pitchFamily="34" charset="0"/>
              </a:rPr>
              <a:t>VINNUBLAÐ – LEITAÐ AÐ LEIÐUM OG ÚRLAUSNUM ÚT FRÁ ÆSKILEGRI STÖÐU</a:t>
            </a:r>
          </a:p>
        </p:txBody>
      </p:sp>
    </p:spTree>
    <p:extLst>
      <p:ext uri="{BB962C8B-B14F-4D97-AF65-F5344CB8AC3E}">
        <p14:creationId xmlns:p14="http://schemas.microsoft.com/office/powerpoint/2010/main" val="3334822071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Forsíðu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4002E"/>
      </a:accent1>
      <a:accent2>
        <a:srgbClr val="00958F"/>
      </a:accent2>
      <a:accent3>
        <a:srgbClr val="E9A713"/>
      </a:accent3>
      <a:accent4>
        <a:srgbClr val="00467F"/>
      </a:accent4>
      <a:accent5>
        <a:srgbClr val="000000"/>
      </a:accent5>
      <a:accent6>
        <a:srgbClr val="D8D8D8"/>
      </a:accent6>
      <a:hlink>
        <a:srgbClr val="0000FF"/>
      </a:hlink>
      <a:folHlink>
        <a:srgbClr val="800080"/>
      </a:folHlink>
    </a:clrScheme>
    <a:fontScheme name="Capacent">
      <a:majorFont>
        <a:latin typeface="Carnas"/>
        <a:ea typeface=""/>
        <a:cs typeface=""/>
      </a:majorFont>
      <a:minorFont>
        <a:latin typeface="Carn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25400" dir="2700000" sx="99000" sy="99000" algn="tl" rotWithShape="0">
            <a:srgbClr val="000000">
              <a:alpha val="3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531-FO PPT sniðmát [Read-Only]" id="{2AA645D7-A4A4-4B39-B75C-A52ECFC7AF27}" vid="{1560ECD1-0BE7-444B-B1A0-99491ADA214C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5BD170-01C9-46E3-B8A3-98BE3144B3C0}"/>
</file>

<file path=customXml/itemProps2.xml><?xml version="1.0" encoding="utf-8"?>
<ds:datastoreItem xmlns:ds="http://schemas.openxmlformats.org/officeDocument/2006/customXml" ds:itemID="{E853D43F-43CF-4350-BF26-F0C2D56FFE5F}"/>
</file>

<file path=customXml/itemProps3.xml><?xml version="1.0" encoding="utf-8"?>
<ds:datastoreItem xmlns:ds="http://schemas.openxmlformats.org/officeDocument/2006/customXml" ds:itemID="{8CBA0123-7074-45D2-ACD7-66226B4A1312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53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Times New Roman</vt:lpstr>
      <vt:lpstr>FiraGO Light</vt:lpstr>
      <vt:lpstr>FiraGO</vt:lpstr>
      <vt:lpstr>FiraGO SemiBold</vt:lpstr>
      <vt:lpstr>Arial</vt:lpstr>
      <vt:lpstr>Carnas Light</vt:lpstr>
      <vt:lpstr>Carnas</vt:lpstr>
      <vt:lpstr>Icelandic Ministry of Finance PowerPoint Template</vt:lpstr>
      <vt:lpstr>Forsíður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2020-09-22T15:00:59Z</dcterms:created>
  <dcterms:modified xsi:type="dcterms:W3CDTF">2020-09-22T15:01:38Z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