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4"/>
  </p:notesMasterIdLst>
  <p:handoutMasterIdLst>
    <p:handoutMasterId r:id="rId5"/>
  </p:handoutMasterIdLst>
  <p:sldIdLst>
    <p:sldId id="952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iraGO Light" panose="020B0403050000020004" pitchFamily="34" charset="0"/>
      <p:regular r:id="rId10"/>
      <p:italic r:id="rId11"/>
    </p:embeddedFont>
    <p:embeddedFont>
      <p:font typeface="FiraGO SemiBold" panose="020B0603050000020004" pitchFamily="34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8523" autoAdjust="0"/>
  </p:normalViewPr>
  <p:slideViewPr>
    <p:cSldViewPr snapToGrid="0" showGuides="1">
      <p:cViewPr varScale="1">
        <p:scale>
          <a:sx n="110" d="100"/>
          <a:sy n="110" d="100"/>
        </p:scale>
        <p:origin x="5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02/10/2020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12A4E-A14B-493A-A17A-B64D4570568F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03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9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9528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1568531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2.10.2020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308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0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2.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2. október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9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BFCE3F-43ED-4A29-8C03-DC8380730767}"/>
              </a:ext>
            </a:extLst>
          </p:cNvPr>
          <p:cNvSpPr/>
          <p:nvPr/>
        </p:nvSpPr>
        <p:spPr>
          <a:xfrm>
            <a:off x="4157744" y="405224"/>
            <a:ext cx="8034257" cy="6472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BFC925-1874-41AF-A197-DD4B51A0389D}"/>
              </a:ext>
            </a:extLst>
          </p:cNvPr>
          <p:cNvCxnSpPr>
            <a:cxnSpLocks/>
          </p:cNvCxnSpPr>
          <p:nvPr/>
        </p:nvCxnSpPr>
        <p:spPr>
          <a:xfrm>
            <a:off x="33208" y="1984065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FBF1CE-F003-4E71-BD64-A9378E3FA51C}"/>
              </a:ext>
            </a:extLst>
          </p:cNvPr>
          <p:cNvCxnSpPr>
            <a:cxnSpLocks/>
          </p:cNvCxnSpPr>
          <p:nvPr/>
        </p:nvCxnSpPr>
        <p:spPr>
          <a:xfrm>
            <a:off x="33208" y="3597209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0C0E0-A3B6-427E-8303-DC0C0FE40680}"/>
              </a:ext>
            </a:extLst>
          </p:cNvPr>
          <p:cNvCxnSpPr>
            <a:cxnSpLocks/>
          </p:cNvCxnSpPr>
          <p:nvPr/>
        </p:nvCxnSpPr>
        <p:spPr>
          <a:xfrm>
            <a:off x="-1033" y="5266371"/>
            <a:ext cx="121930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38753-3028-4D2B-ABAA-F30B1E7791D3}"/>
              </a:ext>
            </a:extLst>
          </p:cNvPr>
          <p:cNvCxnSpPr>
            <a:cxnSpLocks/>
          </p:cNvCxnSpPr>
          <p:nvPr/>
        </p:nvCxnSpPr>
        <p:spPr>
          <a:xfrm>
            <a:off x="-1033" y="348841"/>
            <a:ext cx="12193033" cy="93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AD22E0-382D-476C-9395-02767F955D94}"/>
              </a:ext>
            </a:extLst>
          </p:cNvPr>
          <p:cNvCxnSpPr>
            <a:cxnSpLocks/>
          </p:cNvCxnSpPr>
          <p:nvPr/>
        </p:nvCxnSpPr>
        <p:spPr>
          <a:xfrm>
            <a:off x="4157744" y="383134"/>
            <a:ext cx="0" cy="64821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BB0F057-00AB-4474-A5F2-7ED85B8B791F}"/>
              </a:ext>
            </a:extLst>
          </p:cNvPr>
          <p:cNvSpPr/>
          <p:nvPr/>
        </p:nvSpPr>
        <p:spPr>
          <a:xfrm>
            <a:off x="436671" y="821339"/>
            <a:ext cx="714520" cy="702695"/>
          </a:xfrm>
          <a:prstGeom prst="ellipse">
            <a:avLst/>
          </a:prstGeom>
          <a:solidFill>
            <a:srgbClr val="6098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C39244-D66E-4FD0-B500-474A14B15B04}"/>
              </a:ext>
            </a:extLst>
          </p:cNvPr>
          <p:cNvSpPr/>
          <p:nvPr/>
        </p:nvSpPr>
        <p:spPr>
          <a:xfrm>
            <a:off x="447243" y="2407845"/>
            <a:ext cx="714520" cy="702695"/>
          </a:xfrm>
          <a:prstGeom prst="ellipse">
            <a:avLst/>
          </a:prstGeom>
          <a:solidFill>
            <a:srgbClr val="C75F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406640-2E3B-42D3-B94D-F2C0FCBEBF53}"/>
              </a:ext>
            </a:extLst>
          </p:cNvPr>
          <p:cNvSpPr/>
          <p:nvPr/>
        </p:nvSpPr>
        <p:spPr>
          <a:xfrm>
            <a:off x="443886" y="3994712"/>
            <a:ext cx="714520" cy="702695"/>
          </a:xfrm>
          <a:prstGeom prst="ellipse">
            <a:avLst/>
          </a:prstGeom>
          <a:solidFill>
            <a:srgbClr val="F189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Graphic 20" descr="Upward trend">
            <a:extLst>
              <a:ext uri="{FF2B5EF4-FFF2-40B4-BE49-F238E27FC236}">
                <a16:creationId xmlns:a16="http://schemas.microsoft.com/office/drawing/2014/main" id="{FB512A8D-64F2-480E-880F-3934E161F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544" y="4113579"/>
            <a:ext cx="490688" cy="490688"/>
          </a:xfrm>
          <a:prstGeom prst="rect">
            <a:avLst/>
          </a:prstGeom>
        </p:spPr>
      </p:pic>
      <p:pic>
        <p:nvPicPr>
          <p:cNvPr id="23" name="Graphic 22" descr="Cause And Effect">
            <a:extLst>
              <a:ext uri="{FF2B5EF4-FFF2-40B4-BE49-F238E27FC236}">
                <a16:creationId xmlns:a16="http://schemas.microsoft.com/office/drawing/2014/main" id="{CD516931-6F1D-458F-95C7-D86A996A5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574" y="2490402"/>
            <a:ext cx="550276" cy="550276"/>
          </a:xfrm>
          <a:prstGeom prst="rect">
            <a:avLst/>
          </a:prstGeom>
        </p:spPr>
      </p:pic>
      <p:pic>
        <p:nvPicPr>
          <p:cNvPr id="24" name="Graphic 23" descr="List">
            <a:extLst>
              <a:ext uri="{FF2B5EF4-FFF2-40B4-BE49-F238E27FC236}">
                <a16:creationId xmlns:a16="http://schemas.microsoft.com/office/drawing/2014/main" id="{E2CA41DC-6904-4690-9884-02FBC134D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0544" y="937035"/>
            <a:ext cx="465104" cy="4651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78E25F-CB95-42CE-B2A9-ADE10D6AB29C}"/>
              </a:ext>
            </a:extLst>
          </p:cNvPr>
          <p:cNvSpPr txBox="1"/>
          <p:nvPr/>
        </p:nvSpPr>
        <p:spPr>
          <a:xfrm>
            <a:off x="1729607" y="620973"/>
            <a:ext cx="16693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is-IS" dirty="0">
                <a:latin typeface="Calibri" charset="0"/>
                <a:ea typeface="Calibri" charset="0"/>
                <a:cs typeface="Calibri" charset="0"/>
              </a:rPr>
              <a:t>1) Hvað getum við </a:t>
            </a:r>
            <a:r>
              <a:rPr lang="is-IS" b="1" dirty="0">
                <a:latin typeface="Calibri" charset="0"/>
                <a:ea typeface="Calibri" charset="0"/>
                <a:cs typeface="Calibri" charset="0"/>
              </a:rPr>
              <a:t>mælt</a:t>
            </a:r>
            <a:r>
              <a:rPr lang="is-IS" dirty="0">
                <a:latin typeface="Calibri" charset="0"/>
                <a:ea typeface="Calibri" charset="0"/>
                <a:cs typeface="Calibri" charset="0"/>
              </a:rPr>
              <a:t> til að fylgjast með árangri?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BAC87B-1998-4663-B136-103165FC2821}"/>
              </a:ext>
            </a:extLst>
          </p:cNvPr>
          <p:cNvSpPr txBox="1"/>
          <p:nvPr/>
        </p:nvSpPr>
        <p:spPr>
          <a:xfrm>
            <a:off x="1762387" y="2051210"/>
            <a:ext cx="16683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dirty="0">
                <a:latin typeface="Calibri" charset="0"/>
                <a:ea typeface="Calibri" charset="0"/>
                <a:cs typeface="Calibri" charset="0"/>
              </a:rPr>
              <a:t>2) Búum til </a:t>
            </a:r>
            <a:r>
              <a:rPr lang="is-IS" b="1" dirty="0">
                <a:latin typeface="Calibri" charset="0"/>
                <a:ea typeface="Calibri" charset="0"/>
                <a:cs typeface="Calibri" charset="0"/>
              </a:rPr>
              <a:t>markmið</a:t>
            </a:r>
            <a:r>
              <a:rPr lang="is-IS" dirty="0">
                <a:latin typeface="Calibri" charset="0"/>
                <a:ea typeface="Calibri" charset="0"/>
                <a:cs typeface="Calibri" charset="0"/>
              </a:rPr>
              <a:t> í einni setningu sem byggir á mælingunni.</a:t>
            </a:r>
            <a:endParaRPr lang="is-IS" sz="1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C59E70-5FDE-43BB-BC94-1B2F260E514F}"/>
              </a:ext>
            </a:extLst>
          </p:cNvPr>
          <p:cNvSpPr txBox="1"/>
          <p:nvPr/>
        </p:nvSpPr>
        <p:spPr>
          <a:xfrm>
            <a:off x="1762387" y="3897258"/>
            <a:ext cx="1901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54611"/>
            <a:r>
              <a:rPr lang="is-IS" dirty="0">
                <a:latin typeface="Calibri" charset="0"/>
                <a:ea typeface="Calibri" charset="0"/>
                <a:cs typeface="Calibri" charset="0"/>
              </a:rPr>
              <a:t>3) Hver er æskileg </a:t>
            </a:r>
            <a:r>
              <a:rPr lang="is-IS" b="1" dirty="0">
                <a:latin typeface="Calibri" charset="0"/>
                <a:ea typeface="Calibri" charset="0"/>
                <a:cs typeface="Calibri" charset="0"/>
              </a:rPr>
              <a:t>staða</a:t>
            </a:r>
            <a:r>
              <a:rPr lang="is-IS" dirty="0">
                <a:latin typeface="Calibri" charset="0"/>
                <a:ea typeface="Calibri" charset="0"/>
                <a:cs typeface="Calibri" charset="0"/>
              </a:rPr>
              <a:t> og þróun til lengri tíma?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7E4D8E-6567-4C33-A5C0-2B52CFC232C5}"/>
              </a:ext>
            </a:extLst>
          </p:cNvPr>
          <p:cNvSpPr txBox="1"/>
          <p:nvPr/>
        </p:nvSpPr>
        <p:spPr>
          <a:xfrm>
            <a:off x="1760407" y="5421419"/>
            <a:ext cx="17995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54611">
              <a:defRPr/>
            </a:pPr>
            <a:r>
              <a:rPr lang="is-IS" dirty="0">
                <a:latin typeface="Calibri" charset="0"/>
                <a:ea typeface="Calibri" charset="0"/>
                <a:cs typeface="Calibri" charset="0"/>
              </a:rPr>
              <a:t>4) Hver ber </a:t>
            </a:r>
            <a:r>
              <a:rPr lang="is-IS" b="1" dirty="0">
                <a:latin typeface="Calibri" charset="0"/>
                <a:ea typeface="Calibri" charset="0"/>
                <a:cs typeface="Calibri" charset="0"/>
              </a:rPr>
              <a:t>ábyrgð</a:t>
            </a:r>
            <a:r>
              <a:rPr lang="is-IS" dirty="0">
                <a:latin typeface="Calibri" charset="0"/>
                <a:ea typeface="Calibri" charset="0"/>
                <a:cs typeface="Calibri" charset="0"/>
              </a:rPr>
              <a:t> á framgangi markmiðsins?</a:t>
            </a:r>
          </a:p>
          <a:p>
            <a:endParaRPr lang="is-IS"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3664520-E252-4694-8425-CC474C074527}"/>
              </a:ext>
            </a:extLst>
          </p:cNvPr>
          <p:cNvSpPr/>
          <p:nvPr/>
        </p:nvSpPr>
        <p:spPr>
          <a:xfrm rot="1206435">
            <a:off x="2195865" y="1576964"/>
            <a:ext cx="185971" cy="75101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3918EB-887B-478F-A6D5-F99288DB91BC}"/>
              </a:ext>
            </a:extLst>
          </p:cNvPr>
          <p:cNvSpPr/>
          <p:nvPr/>
        </p:nvSpPr>
        <p:spPr>
          <a:xfrm rot="1206435">
            <a:off x="420848" y="1422945"/>
            <a:ext cx="185971" cy="75101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F9D2E4-A70E-449A-8D0D-CBF203FAE4CA}"/>
              </a:ext>
            </a:extLst>
          </p:cNvPr>
          <p:cNvSpPr/>
          <p:nvPr/>
        </p:nvSpPr>
        <p:spPr>
          <a:xfrm>
            <a:off x="448110" y="5784367"/>
            <a:ext cx="714520" cy="702695"/>
          </a:xfrm>
          <a:prstGeom prst="ellipse">
            <a:avLst/>
          </a:prstGeom>
          <a:solidFill>
            <a:srgbClr val="5467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Graphic 35" descr="Fast Forward">
            <a:extLst>
              <a:ext uri="{FF2B5EF4-FFF2-40B4-BE49-F238E27FC236}">
                <a16:creationId xmlns:a16="http://schemas.microsoft.com/office/drawing/2014/main" id="{793AA490-E7CC-49CA-931E-2EBA28BAE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378" y="5830164"/>
            <a:ext cx="613799" cy="6137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D317DB2-4951-48B4-8E82-81AD0546D911}"/>
              </a:ext>
            </a:extLst>
          </p:cNvPr>
          <p:cNvSpPr txBox="1"/>
          <p:nvPr/>
        </p:nvSpPr>
        <p:spPr>
          <a:xfrm>
            <a:off x="0" y="1905"/>
            <a:ext cx="6124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VINNUBLAÐ – MÆLINGAR OG MARKMIÐ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nas Light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ABFF33-AA7C-44C2-A6A0-5F9A4A31B2A2}"/>
              </a:ext>
            </a:extLst>
          </p:cNvPr>
          <p:cNvCxnSpPr>
            <a:cxnSpLocks/>
          </p:cNvCxnSpPr>
          <p:nvPr/>
        </p:nvCxnSpPr>
        <p:spPr>
          <a:xfrm>
            <a:off x="6124072" y="371237"/>
            <a:ext cx="0" cy="64821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CF3D6A-266A-41BA-A9B3-08582E2E7E80}"/>
              </a:ext>
            </a:extLst>
          </p:cNvPr>
          <p:cNvCxnSpPr>
            <a:cxnSpLocks/>
          </p:cNvCxnSpPr>
          <p:nvPr/>
        </p:nvCxnSpPr>
        <p:spPr>
          <a:xfrm>
            <a:off x="8218484" y="383134"/>
            <a:ext cx="0" cy="64821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0AFBF0-7207-4E0A-9035-C1022FBE9926}"/>
              </a:ext>
            </a:extLst>
          </p:cNvPr>
          <p:cNvCxnSpPr>
            <a:cxnSpLocks/>
          </p:cNvCxnSpPr>
          <p:nvPr/>
        </p:nvCxnSpPr>
        <p:spPr>
          <a:xfrm>
            <a:off x="10278061" y="383134"/>
            <a:ext cx="0" cy="64821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2F8C13-7E62-4D60-B1FD-2DC08C6AEDA6}"/>
              </a:ext>
            </a:extLst>
          </p:cNvPr>
          <p:cNvSpPr/>
          <p:nvPr/>
        </p:nvSpPr>
        <p:spPr>
          <a:xfrm>
            <a:off x="4258491" y="397092"/>
            <a:ext cx="436384" cy="447762"/>
          </a:xfrm>
          <a:prstGeom prst="rect">
            <a:avLst/>
          </a:pr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1EEB19-CCDB-4D75-AA2F-C73000A80991}"/>
              </a:ext>
            </a:extLst>
          </p:cNvPr>
          <p:cNvSpPr/>
          <p:nvPr/>
        </p:nvSpPr>
        <p:spPr>
          <a:xfrm>
            <a:off x="6236058" y="385784"/>
            <a:ext cx="436384" cy="447762"/>
          </a:xfrm>
          <a:prstGeom prst="rect">
            <a:avLst/>
          </a:pr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CCABAC-0B46-45D8-9F19-CAEA9A5B0FAA}"/>
              </a:ext>
            </a:extLst>
          </p:cNvPr>
          <p:cNvSpPr/>
          <p:nvPr/>
        </p:nvSpPr>
        <p:spPr>
          <a:xfrm>
            <a:off x="8262913" y="379945"/>
            <a:ext cx="436384" cy="447762"/>
          </a:xfrm>
          <a:prstGeom prst="rect">
            <a:avLst/>
          </a:pr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B9FF0D-B116-428F-A59D-9A6A5969F7AD}"/>
              </a:ext>
            </a:extLst>
          </p:cNvPr>
          <p:cNvSpPr/>
          <p:nvPr/>
        </p:nvSpPr>
        <p:spPr>
          <a:xfrm>
            <a:off x="10266048" y="383849"/>
            <a:ext cx="436384" cy="447762"/>
          </a:xfrm>
          <a:prstGeom prst="rect">
            <a:avLst/>
          </a:prstGeom>
          <a:noFill/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chemeClr val="tx1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854744341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6F0C7A-5FEB-4F94-B188-E4B6B918ADCC}"/>
</file>

<file path=customXml/itemProps2.xml><?xml version="1.0" encoding="utf-8"?>
<ds:datastoreItem xmlns:ds="http://schemas.openxmlformats.org/officeDocument/2006/customXml" ds:itemID="{A02F137A-6A40-41B9-856E-E6AAD85EBFF2}"/>
</file>

<file path=customXml/itemProps3.xml><?xml version="1.0" encoding="utf-8"?>
<ds:datastoreItem xmlns:ds="http://schemas.openxmlformats.org/officeDocument/2006/customXml" ds:itemID="{BF2F09C4-A919-4C50-9D4E-264E8C05D415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60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Times New Roman</vt:lpstr>
      <vt:lpstr>FiraGO Light</vt:lpstr>
      <vt:lpstr>Carnas</vt:lpstr>
      <vt:lpstr>Carnas Light</vt:lpstr>
      <vt:lpstr>Arial</vt:lpstr>
      <vt:lpstr>FiraGO SemiBold</vt:lpstr>
      <vt:lpstr>FiraGO</vt:lpstr>
      <vt:lpstr>Icelandic Ministry of Finance PowerPoint Template</vt:lpstr>
      <vt:lpstr>Forsíður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2020-10-02T14:14:01Z</dcterms:created>
  <dcterms:modified xsi:type="dcterms:W3CDTF">2020-10-02T14:25:01Z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