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86" r:id="rId2"/>
    <p:sldMasterId id="2147483792" r:id="rId3"/>
  </p:sldMasterIdLst>
  <p:notesMasterIdLst>
    <p:notesMasterId r:id="rId6"/>
  </p:notesMasterIdLst>
  <p:handoutMasterIdLst>
    <p:handoutMasterId r:id="rId7"/>
  </p:handoutMasterIdLst>
  <p:sldIdLst>
    <p:sldId id="954" r:id="rId4"/>
    <p:sldId id="903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FiraGO Light" panose="020B0403050000020004" pitchFamily="34" charset="0"/>
      <p:regular r:id="rId14"/>
      <p:italic r:id="rId15"/>
    </p:embeddedFont>
    <p:embeddedFont>
      <p:font typeface="FiraGO SemiBold" panose="020B0603050000020004" pitchFamily="34" charset="0"/>
      <p:bold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8523" autoAdjust="0"/>
  </p:normalViewPr>
  <p:slideViewPr>
    <p:cSldViewPr snapToGrid="0" showGuides="1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font" Target="fonts/font8.fntdata"/><Relationship Id="rId23" Type="http://schemas.openxmlformats.org/officeDocument/2006/relationships/customXml" Target="../customXml/item2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09/10/2020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12A4E-A14B-493A-A17A-B64D4570568F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51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D3515-DAB6-4F56-B3EF-6EC351C85F21}" type="slidenum">
              <a:rPr kumimoji="0" lang="is-I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85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121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9" tIns="31095" rIns="62189" bIns="310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s-IS" sz="1428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5" y="3169757"/>
            <a:ext cx="2142163" cy="4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50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- Mynd frá 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8" y="3169764"/>
            <a:ext cx="2154985" cy="49526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tx1"/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tx1"/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03773" y="3759183"/>
            <a:ext cx="1801491" cy="7124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80" baseline="0"/>
            </a:lvl1pPr>
          </a:lstStyle>
          <a:p>
            <a:r>
              <a:rPr lang="is-IS"/>
              <a:t>Logo viðskiptavinar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106766" y="1"/>
            <a:ext cx="6085239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24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40330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k 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5" y="1143004"/>
            <a:ext cx="11318676" cy="4540331"/>
          </a:xfrm>
          <a:prstGeom prst="rect">
            <a:avLst/>
          </a:prstGeom>
        </p:spPr>
        <p:txBody>
          <a:bodyPr anchor="ctr"/>
          <a:lstStyle>
            <a:lvl1pPr algn="ctr">
              <a:defRPr sz="4489" b="1" i="0">
                <a:latin typeface="Carnas Light" panose="02000503000000020004" pitchFamily="50" charset="0"/>
              </a:defRPr>
            </a:lvl1pPr>
          </a:lstStyle>
          <a:p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4104170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42E5-4CD9-4C81-ADEC-12E0BA6B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666C-0229-448F-8B52-6641F7AC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7CB3-F4FE-4890-A71D-FCEF2986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25AB-E24C-4FD2-8E0F-C2AADC397455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6480-1C74-464C-8E33-D014E127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84C3-66A2-4076-9FD0-3780D93A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4E0-B7A7-40A7-BE60-9F4086E09CF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0160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nsida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83" y="5982351"/>
            <a:ext cx="1999784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24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26310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25886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47582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542800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51305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05544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78154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86320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723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40074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54100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k 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5" y="1143004"/>
            <a:ext cx="11318676" cy="4540331"/>
          </a:xfrm>
          <a:prstGeom prst="rect">
            <a:avLst/>
          </a:prstGeom>
        </p:spPr>
        <p:txBody>
          <a:bodyPr anchor="ctr"/>
          <a:lstStyle>
            <a:lvl1pPr algn="ctr">
              <a:defRPr sz="4489" b="1" i="0">
                <a:latin typeface="Carnas Light" panose="02000503000000020004" pitchFamily="50" charset="0"/>
              </a:defRPr>
            </a:lvl1pPr>
          </a:lstStyle>
          <a:p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3558308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" y="655200"/>
            <a:ext cx="7829551" cy="6202800"/>
          </a:xfrm>
        </p:spPr>
        <p:txBody>
          <a:bodyPr tIns="648000" anchor="ctr" anchorCtr="0"/>
          <a:lstStyle>
            <a:lvl1pPr marL="0" indent="0" algn="ctr">
              <a:buNone/>
              <a:defRPr sz="12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92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3" y="4457701"/>
            <a:ext cx="2967039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15995" indent="-215995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9. október 2020</a:t>
            </a:fld>
            <a:endParaRPr lang="is-IS" noProof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3868916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7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dt="0"/>
  <p:txStyles>
    <p:titleStyle>
      <a:lvl1pPr algn="ctr" defTabSz="354602" rtl="0" eaLnBrk="1" latinLnBrk="0" hangingPunct="1">
        <a:spcBef>
          <a:spcPct val="0"/>
        </a:spcBef>
        <a:buNone/>
        <a:defRPr sz="122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952" indent="-265952" algn="l" defTabSz="354602" rtl="0" eaLnBrk="1" latinLnBrk="0" hangingPunct="1">
        <a:spcBef>
          <a:spcPct val="20000"/>
        </a:spcBef>
        <a:buFont typeface="Arial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576228" indent="-221628" algn="l" defTabSz="354602" rtl="0" eaLnBrk="1" latinLnBrk="0" hangingPunct="1">
        <a:spcBef>
          <a:spcPct val="20000"/>
        </a:spcBef>
        <a:buFont typeface="Arial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506" indent="-177301" algn="l" defTabSz="354602" rtl="0" eaLnBrk="1" latinLnBrk="0" hangingPunct="1">
        <a:spcBef>
          <a:spcPct val="2000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241110" indent="-177301" algn="l" defTabSz="354602" rtl="0" eaLnBrk="1" latinLnBrk="0" hangingPunct="1">
        <a:spcBef>
          <a:spcPct val="20000"/>
        </a:spcBef>
        <a:buFont typeface="Arial"/>
        <a:buChar char="–"/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595711" indent="-177301" algn="l" defTabSz="354602" rtl="0" eaLnBrk="1" latinLnBrk="0" hangingPunct="1">
        <a:spcBef>
          <a:spcPct val="20000"/>
        </a:spcBef>
        <a:buFont typeface="Arial"/>
        <a:buChar char="»"/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1950314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304917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659520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014121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602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20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380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41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013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761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221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682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EFC0997-CE1A-4696-8EDA-9F0B7CEA44CC}"/>
              </a:ext>
            </a:extLst>
          </p:cNvPr>
          <p:cNvSpPr/>
          <p:nvPr/>
        </p:nvSpPr>
        <p:spPr>
          <a:xfrm>
            <a:off x="0" y="2306689"/>
            <a:ext cx="3840478" cy="4577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BFCE3F-43ED-4A29-8C03-DC8380730767}"/>
              </a:ext>
            </a:extLst>
          </p:cNvPr>
          <p:cNvSpPr/>
          <p:nvPr/>
        </p:nvSpPr>
        <p:spPr>
          <a:xfrm>
            <a:off x="-2660" y="1796587"/>
            <a:ext cx="12194662" cy="668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BFC925-1874-41AF-A197-DD4B51A0389D}"/>
              </a:ext>
            </a:extLst>
          </p:cNvPr>
          <p:cNvCxnSpPr>
            <a:cxnSpLocks/>
          </p:cNvCxnSpPr>
          <p:nvPr/>
        </p:nvCxnSpPr>
        <p:spPr>
          <a:xfrm>
            <a:off x="-2661" y="3316225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FBF1CE-F003-4E71-BD64-A9378E3FA51C}"/>
              </a:ext>
            </a:extLst>
          </p:cNvPr>
          <p:cNvCxnSpPr>
            <a:cxnSpLocks/>
          </p:cNvCxnSpPr>
          <p:nvPr/>
        </p:nvCxnSpPr>
        <p:spPr>
          <a:xfrm>
            <a:off x="-2661" y="4206806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B8BD27-F445-4111-BFCB-BAB12096733D}"/>
              </a:ext>
            </a:extLst>
          </p:cNvPr>
          <p:cNvCxnSpPr>
            <a:cxnSpLocks/>
          </p:cNvCxnSpPr>
          <p:nvPr/>
        </p:nvCxnSpPr>
        <p:spPr>
          <a:xfrm>
            <a:off x="-1033" y="5109362"/>
            <a:ext cx="121930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40C0E0-A3B6-427E-8303-DC0C0FE40680}"/>
              </a:ext>
            </a:extLst>
          </p:cNvPr>
          <p:cNvCxnSpPr>
            <a:cxnSpLocks/>
          </p:cNvCxnSpPr>
          <p:nvPr/>
        </p:nvCxnSpPr>
        <p:spPr>
          <a:xfrm>
            <a:off x="-2661" y="5986586"/>
            <a:ext cx="121930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38753-3028-4D2B-ABAA-F30B1E7791D3}"/>
              </a:ext>
            </a:extLst>
          </p:cNvPr>
          <p:cNvCxnSpPr>
            <a:cxnSpLocks/>
          </p:cNvCxnSpPr>
          <p:nvPr/>
        </p:nvCxnSpPr>
        <p:spPr>
          <a:xfrm>
            <a:off x="-1033" y="348841"/>
            <a:ext cx="12193033" cy="93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AD22E0-382D-476C-9395-02767F955D94}"/>
              </a:ext>
            </a:extLst>
          </p:cNvPr>
          <p:cNvCxnSpPr>
            <a:cxnSpLocks/>
          </p:cNvCxnSpPr>
          <p:nvPr/>
        </p:nvCxnSpPr>
        <p:spPr>
          <a:xfrm>
            <a:off x="3834387" y="1800931"/>
            <a:ext cx="1" cy="50686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BB0F057-00AB-4474-A5F2-7ED85B8B791F}"/>
              </a:ext>
            </a:extLst>
          </p:cNvPr>
          <p:cNvSpPr/>
          <p:nvPr/>
        </p:nvSpPr>
        <p:spPr>
          <a:xfrm>
            <a:off x="2697396" y="3412007"/>
            <a:ext cx="714520" cy="702695"/>
          </a:xfrm>
          <a:prstGeom prst="ellipse">
            <a:avLst/>
          </a:prstGeom>
          <a:solidFill>
            <a:srgbClr val="6098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C39244-D66E-4FD0-B500-474A14B15B04}"/>
              </a:ext>
            </a:extLst>
          </p:cNvPr>
          <p:cNvSpPr/>
          <p:nvPr/>
        </p:nvSpPr>
        <p:spPr>
          <a:xfrm>
            <a:off x="2701758" y="4319403"/>
            <a:ext cx="714520" cy="702695"/>
          </a:xfrm>
          <a:prstGeom prst="ellipse">
            <a:avLst/>
          </a:prstGeom>
          <a:solidFill>
            <a:srgbClr val="C75F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406640-2E3B-42D3-B94D-F2C0FCBEBF53}"/>
              </a:ext>
            </a:extLst>
          </p:cNvPr>
          <p:cNvSpPr/>
          <p:nvPr/>
        </p:nvSpPr>
        <p:spPr>
          <a:xfrm>
            <a:off x="2716784" y="5187328"/>
            <a:ext cx="714520" cy="702695"/>
          </a:xfrm>
          <a:prstGeom prst="ellipse">
            <a:avLst/>
          </a:prstGeom>
          <a:solidFill>
            <a:srgbClr val="F189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3FB70-6261-4C64-96B2-C9E83F60EA6E}"/>
              </a:ext>
            </a:extLst>
          </p:cNvPr>
          <p:cNvSpPr txBox="1"/>
          <p:nvPr/>
        </p:nvSpPr>
        <p:spPr>
          <a:xfrm>
            <a:off x="187063" y="4422401"/>
            <a:ext cx="2195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</a:t>
            </a: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skorun (en gerlegt)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E38126-2C22-4892-8BD7-E188B87F6311}"/>
              </a:ext>
            </a:extLst>
          </p:cNvPr>
          <p:cNvSpPr txBox="1"/>
          <p:nvPr/>
        </p:nvSpPr>
        <p:spPr>
          <a:xfrm>
            <a:off x="199490" y="2615835"/>
            <a:ext cx="1500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</a:t>
            </a: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értækt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514742-EC4C-4690-9535-F584C85A7738}"/>
              </a:ext>
            </a:extLst>
          </p:cNvPr>
          <p:cNvSpPr txBox="1"/>
          <p:nvPr/>
        </p:nvSpPr>
        <p:spPr>
          <a:xfrm>
            <a:off x="4691" y="3564955"/>
            <a:ext cx="1612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</a:t>
            </a: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ælanlegt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8F79F5-EB77-4557-BCBB-CBFD864D8C71}"/>
              </a:ext>
            </a:extLst>
          </p:cNvPr>
          <p:cNvSpPr txBox="1"/>
          <p:nvPr/>
        </p:nvSpPr>
        <p:spPr>
          <a:xfrm>
            <a:off x="201774" y="6158394"/>
            <a:ext cx="1458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T</a:t>
            </a: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ímasett</a:t>
            </a:r>
          </a:p>
        </p:txBody>
      </p:sp>
      <p:pic>
        <p:nvPicPr>
          <p:cNvPr id="20" name="Graphic 19" descr="Play">
            <a:extLst>
              <a:ext uri="{FF2B5EF4-FFF2-40B4-BE49-F238E27FC236}">
                <a16:creationId xmlns:a16="http://schemas.microsoft.com/office/drawing/2014/main" id="{8F7A0A92-1977-41FA-BCAD-88FE4A41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2118" y="803155"/>
            <a:ext cx="449429" cy="449429"/>
          </a:xfrm>
          <a:prstGeom prst="rect">
            <a:avLst/>
          </a:prstGeom>
        </p:spPr>
      </p:pic>
      <p:pic>
        <p:nvPicPr>
          <p:cNvPr id="21" name="Graphic 20" descr="Map with pin">
            <a:extLst>
              <a:ext uri="{FF2B5EF4-FFF2-40B4-BE49-F238E27FC236}">
                <a16:creationId xmlns:a16="http://schemas.microsoft.com/office/drawing/2014/main" id="{FB512A8D-64F2-480E-880F-3934E161F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19692" y="5258695"/>
            <a:ext cx="490688" cy="490688"/>
          </a:xfrm>
          <a:prstGeom prst="rect">
            <a:avLst/>
          </a:prstGeom>
        </p:spPr>
      </p:pic>
      <p:pic>
        <p:nvPicPr>
          <p:cNvPr id="23" name="Graphic 22" descr="Head with gears">
            <a:extLst>
              <a:ext uri="{FF2B5EF4-FFF2-40B4-BE49-F238E27FC236}">
                <a16:creationId xmlns:a16="http://schemas.microsoft.com/office/drawing/2014/main" id="{CD516931-6F1D-458F-95C7-D86A996A5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798906" y="4395527"/>
            <a:ext cx="550276" cy="550276"/>
          </a:xfrm>
          <a:prstGeom prst="rect">
            <a:avLst/>
          </a:prstGeom>
        </p:spPr>
      </p:pic>
      <p:pic>
        <p:nvPicPr>
          <p:cNvPr id="24" name="Graphic 23" descr="List">
            <a:extLst>
              <a:ext uri="{FF2B5EF4-FFF2-40B4-BE49-F238E27FC236}">
                <a16:creationId xmlns:a16="http://schemas.microsoft.com/office/drawing/2014/main" id="{E2CA41DC-6904-4690-9884-02FBC134D6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15064" y="3512769"/>
            <a:ext cx="465104" cy="4651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978E25F-CB95-42CE-B2A9-ADE10D6AB29C}"/>
              </a:ext>
            </a:extLst>
          </p:cNvPr>
          <p:cNvSpPr txBox="1"/>
          <p:nvPr/>
        </p:nvSpPr>
        <p:spPr>
          <a:xfrm>
            <a:off x="980295" y="1930933"/>
            <a:ext cx="1669317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Viðmið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BAC87B-1998-4663-B136-103165FC2821}"/>
              </a:ext>
            </a:extLst>
          </p:cNvPr>
          <p:cNvSpPr txBox="1"/>
          <p:nvPr/>
        </p:nvSpPr>
        <p:spPr>
          <a:xfrm>
            <a:off x="3683110" y="1930933"/>
            <a:ext cx="1668303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Enska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C59E70-5FDE-43BB-BC94-1B2F260E514F}"/>
              </a:ext>
            </a:extLst>
          </p:cNvPr>
          <p:cNvSpPr txBox="1"/>
          <p:nvPr/>
        </p:nvSpPr>
        <p:spPr>
          <a:xfrm>
            <a:off x="7833468" y="1932863"/>
            <a:ext cx="1901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 þýðir það?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3664520-E252-4694-8425-CC474C074527}"/>
              </a:ext>
            </a:extLst>
          </p:cNvPr>
          <p:cNvSpPr/>
          <p:nvPr/>
        </p:nvSpPr>
        <p:spPr>
          <a:xfrm rot="1206435">
            <a:off x="3859995" y="2691663"/>
            <a:ext cx="185971" cy="75101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3918EB-887B-478F-A6D5-F99288DB91BC}"/>
              </a:ext>
            </a:extLst>
          </p:cNvPr>
          <p:cNvSpPr/>
          <p:nvPr/>
        </p:nvSpPr>
        <p:spPr>
          <a:xfrm rot="1206435">
            <a:off x="2693746" y="3172911"/>
            <a:ext cx="185971" cy="75101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F9D2E4-A70E-449A-8D0D-CBF203FAE4CA}"/>
              </a:ext>
            </a:extLst>
          </p:cNvPr>
          <p:cNvSpPr/>
          <p:nvPr/>
        </p:nvSpPr>
        <p:spPr>
          <a:xfrm>
            <a:off x="2701758" y="6102459"/>
            <a:ext cx="714520" cy="702695"/>
          </a:xfrm>
          <a:prstGeom prst="ellipse">
            <a:avLst/>
          </a:prstGeom>
          <a:solidFill>
            <a:srgbClr val="5467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Graphic 35" descr="Clock">
            <a:extLst>
              <a:ext uri="{FF2B5EF4-FFF2-40B4-BE49-F238E27FC236}">
                <a16:creationId xmlns:a16="http://schemas.microsoft.com/office/drawing/2014/main" id="{793AA490-E7CC-49CA-931E-2EBA28BAE6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823805" y="6194529"/>
            <a:ext cx="491792" cy="49179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D317DB2-4951-48B4-8E82-81AD0546D911}"/>
              </a:ext>
            </a:extLst>
          </p:cNvPr>
          <p:cNvSpPr txBox="1"/>
          <p:nvPr/>
        </p:nvSpPr>
        <p:spPr>
          <a:xfrm>
            <a:off x="0" y="1905"/>
            <a:ext cx="6124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VINNUBLAÐ A – SMART MARKMIÐASETNING</a:t>
            </a: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9A4908-468E-494E-91BB-A1AD166D596E}"/>
              </a:ext>
            </a:extLst>
          </p:cNvPr>
          <p:cNvSpPr txBox="1"/>
          <p:nvPr/>
        </p:nvSpPr>
        <p:spPr>
          <a:xfrm>
            <a:off x="2910606" y="955735"/>
            <a:ext cx="61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>
              <a:defRPr/>
            </a:pPr>
            <a:r>
              <a:rPr lang="is-IS" sz="3200" b="1" dirty="0">
                <a:solidFill>
                  <a:srgbClr val="000000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Hvað einkennir gott markmið?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E89190-BC97-4C27-9331-A6F18FDA2115}"/>
              </a:ext>
            </a:extLst>
          </p:cNvPr>
          <p:cNvSpPr txBox="1"/>
          <p:nvPr/>
        </p:nvSpPr>
        <p:spPr>
          <a:xfrm>
            <a:off x="5451692" y="3447382"/>
            <a:ext cx="54271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189">
              <a:spcAft>
                <a:spcPts val="900"/>
              </a:spcAft>
              <a:defRPr/>
            </a:pPr>
            <a:r>
              <a:rPr lang="is-IS" sz="1867" dirty="0">
                <a:solidFill>
                  <a:srgbClr val="000000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Árangurinn er á tölulegu formi (eða auðvelt að setja á tölulegt form)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0947482-371E-4160-A899-F848F902AB82}"/>
              </a:ext>
            </a:extLst>
          </p:cNvPr>
          <p:cNvCxnSpPr>
            <a:cxnSpLocks/>
          </p:cNvCxnSpPr>
          <p:nvPr/>
        </p:nvCxnSpPr>
        <p:spPr>
          <a:xfrm>
            <a:off x="0" y="2435401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C7CA5B4-B8C5-47CC-8D05-F927E8012097}"/>
              </a:ext>
            </a:extLst>
          </p:cNvPr>
          <p:cNvCxnSpPr>
            <a:cxnSpLocks/>
          </p:cNvCxnSpPr>
          <p:nvPr/>
        </p:nvCxnSpPr>
        <p:spPr>
          <a:xfrm>
            <a:off x="-2661" y="1777904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F0BF8C3-E5B6-4467-9C85-5C8AE119E216}"/>
              </a:ext>
            </a:extLst>
          </p:cNvPr>
          <p:cNvCxnSpPr>
            <a:cxnSpLocks/>
          </p:cNvCxnSpPr>
          <p:nvPr/>
        </p:nvCxnSpPr>
        <p:spPr>
          <a:xfrm>
            <a:off x="5181196" y="1797844"/>
            <a:ext cx="1" cy="50686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D9907D2-D312-4DA7-B8D5-B5B2B77A94F3}"/>
              </a:ext>
            </a:extLst>
          </p:cNvPr>
          <p:cNvSpPr txBox="1"/>
          <p:nvPr/>
        </p:nvSpPr>
        <p:spPr>
          <a:xfrm>
            <a:off x="157354" y="5251463"/>
            <a:ext cx="2160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R</a:t>
            </a: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aunveruleikatengt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24FF773-3C45-4044-BE74-2E6A33974299}"/>
              </a:ext>
            </a:extLst>
          </p:cNvPr>
          <p:cNvSpPr/>
          <p:nvPr/>
        </p:nvSpPr>
        <p:spPr>
          <a:xfrm>
            <a:off x="2705419" y="2544131"/>
            <a:ext cx="714520" cy="70269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9" name="Graphic 38" descr="Right pointing backhand index">
            <a:extLst>
              <a:ext uri="{FF2B5EF4-FFF2-40B4-BE49-F238E27FC236}">
                <a16:creationId xmlns:a16="http://schemas.microsoft.com/office/drawing/2014/main" id="{E521530B-BBF1-47FB-8512-785C80E77E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823087" y="2644893"/>
            <a:ext cx="465104" cy="46510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B6E15E-CAE5-4938-B27D-281F5B88C8B0}"/>
              </a:ext>
            </a:extLst>
          </p:cNvPr>
          <p:cNvSpPr txBox="1"/>
          <p:nvPr/>
        </p:nvSpPr>
        <p:spPr>
          <a:xfrm>
            <a:off x="5451692" y="2729995"/>
            <a:ext cx="542711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189">
              <a:spcAft>
                <a:spcPts val="900"/>
              </a:spcAft>
              <a:defRPr/>
            </a:pPr>
            <a:r>
              <a:rPr lang="is-IS" sz="1867" dirty="0">
                <a:solidFill>
                  <a:srgbClr val="000000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Enginn vafi hvort markmiði er náð eða ekki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11910F-71EF-4A4A-A54A-C62D07A5666B}"/>
              </a:ext>
            </a:extLst>
          </p:cNvPr>
          <p:cNvSpPr txBox="1"/>
          <p:nvPr/>
        </p:nvSpPr>
        <p:spPr>
          <a:xfrm>
            <a:off x="5451692" y="4327929"/>
            <a:ext cx="54271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189">
              <a:spcAft>
                <a:spcPts val="900"/>
              </a:spcAft>
              <a:defRPr/>
            </a:pPr>
            <a:r>
              <a:rPr lang="is-IS" sz="1867" dirty="0">
                <a:solidFill>
                  <a:srgbClr val="000000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Markmiðasetning er metnaðarfull (erfið en ekki vonlaus)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914D15-6E43-497A-8E4D-070DF069EDAD}"/>
              </a:ext>
            </a:extLst>
          </p:cNvPr>
          <p:cNvSpPr txBox="1"/>
          <p:nvPr/>
        </p:nvSpPr>
        <p:spPr>
          <a:xfrm>
            <a:off x="5451691" y="5365401"/>
            <a:ext cx="542711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189">
              <a:spcAft>
                <a:spcPts val="900"/>
              </a:spcAft>
              <a:defRPr/>
            </a:pPr>
            <a:r>
              <a:rPr lang="is-IS" sz="1867" dirty="0">
                <a:solidFill>
                  <a:srgbClr val="000000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Auðvelt að tengja við t.d. lögbundið hlutverk og stefnu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4675B8-168A-4E50-BD5A-63614866D338}"/>
              </a:ext>
            </a:extLst>
          </p:cNvPr>
          <p:cNvSpPr txBox="1"/>
          <p:nvPr/>
        </p:nvSpPr>
        <p:spPr>
          <a:xfrm>
            <a:off x="5451690" y="6263978"/>
            <a:ext cx="542711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189">
              <a:spcAft>
                <a:spcPts val="900"/>
              </a:spcAft>
              <a:defRPr/>
            </a:pPr>
            <a:r>
              <a:rPr lang="is-IS" sz="1867" dirty="0">
                <a:solidFill>
                  <a:srgbClr val="000000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 Skýrt (já/nei) hvenær hvaða áfanga skuli náð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44EEE2-3433-492A-ABBF-294DCF756FE1}"/>
              </a:ext>
            </a:extLst>
          </p:cNvPr>
          <p:cNvSpPr txBox="1"/>
          <p:nvPr/>
        </p:nvSpPr>
        <p:spPr>
          <a:xfrm rot="10800000" flipV="1">
            <a:off x="4028673" y="2732189"/>
            <a:ext cx="945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Specific</a:t>
            </a:r>
            <a:endParaRPr kumimoji="0" lang="is-I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5D84B8F-B009-4DAE-86C0-51BC39D74D92}"/>
              </a:ext>
            </a:extLst>
          </p:cNvPr>
          <p:cNvSpPr txBox="1"/>
          <p:nvPr/>
        </p:nvSpPr>
        <p:spPr>
          <a:xfrm rot="10800000" flipV="1">
            <a:off x="3852753" y="3597101"/>
            <a:ext cx="1322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Measureable</a:t>
            </a:r>
            <a:endParaRPr kumimoji="0" lang="is-I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7B57F7-21D6-4A4C-9B3D-FC55382C2AC4}"/>
              </a:ext>
            </a:extLst>
          </p:cNvPr>
          <p:cNvSpPr txBox="1"/>
          <p:nvPr/>
        </p:nvSpPr>
        <p:spPr>
          <a:xfrm rot="10800000" flipV="1">
            <a:off x="3846568" y="4248039"/>
            <a:ext cx="132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Ambitious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</a:t>
            </a:r>
            <a:r>
              <a:rPr kumimoji="0" lang="is-I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but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</a:t>
            </a:r>
            <a:r>
              <a:rPr kumimoji="0" lang="is-I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achievable</a:t>
            </a:r>
            <a:endParaRPr kumimoji="0" lang="is-IS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050495-D6F3-42AF-8CF8-C923DD62A98C}"/>
              </a:ext>
            </a:extLst>
          </p:cNvPr>
          <p:cNvSpPr txBox="1"/>
          <p:nvPr/>
        </p:nvSpPr>
        <p:spPr>
          <a:xfrm rot="10800000" flipV="1">
            <a:off x="4047423" y="5421504"/>
            <a:ext cx="945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Relevant</a:t>
            </a:r>
            <a:endParaRPr kumimoji="0" lang="is-I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7546CB-EEF6-4903-A1FD-66B28449BA97}"/>
              </a:ext>
            </a:extLst>
          </p:cNvPr>
          <p:cNvSpPr txBox="1"/>
          <p:nvPr/>
        </p:nvSpPr>
        <p:spPr>
          <a:xfrm rot="10800000" flipV="1">
            <a:off x="4022583" y="6238830"/>
            <a:ext cx="945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Timed</a:t>
            </a:r>
            <a:endParaRPr kumimoji="0" lang="is-IS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E36E5A-836B-48CE-B90B-CEB366DD739A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399849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7C2A4D8D-E0B3-41F8-B230-ED0AAC1E8145}"/>
              </a:ext>
            </a:extLst>
          </p:cNvPr>
          <p:cNvSpPr/>
          <p:nvPr/>
        </p:nvSpPr>
        <p:spPr>
          <a:xfrm>
            <a:off x="415636" y="4233769"/>
            <a:ext cx="11455836" cy="19592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A878E9-2020-4076-A69D-EF8015A4007B}"/>
              </a:ext>
            </a:extLst>
          </p:cNvPr>
          <p:cNvSpPr txBox="1"/>
          <p:nvPr/>
        </p:nvSpPr>
        <p:spPr>
          <a:xfrm>
            <a:off x="712165" y="4886788"/>
            <a:ext cx="1020493" cy="1235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46783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Já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err="1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Að</a:t>
            </a:r>
            <a:r>
              <a:rPr lang="en-US" sz="1100" b="1" dirty="0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 </a:t>
            </a:r>
            <a:r>
              <a:rPr lang="en-US" sz="1100" b="1" dirty="0" err="1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hluta</a:t>
            </a:r>
            <a:endParaRPr lang="en-US" sz="1100" b="1" dirty="0">
              <a:solidFill>
                <a:srgbClr val="546783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46783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Nei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F83A331-CCD2-4B93-BACD-5DF0F0466221}"/>
              </a:ext>
            </a:extLst>
          </p:cNvPr>
          <p:cNvSpPr txBox="1"/>
          <p:nvPr/>
        </p:nvSpPr>
        <p:spPr>
          <a:xfrm>
            <a:off x="536241" y="4310100"/>
            <a:ext cx="105166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SÉRTÆKT</a:t>
            </a:r>
            <a:endParaRPr kumimoji="0" lang="is-I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116" name="Arrow: Chevron 115">
            <a:extLst>
              <a:ext uri="{FF2B5EF4-FFF2-40B4-BE49-F238E27FC236}">
                <a16:creationId xmlns:a16="http://schemas.microsoft.com/office/drawing/2014/main" id="{59BEA517-9ABA-49BF-A5C2-F98C764984C2}"/>
              </a:ext>
            </a:extLst>
          </p:cNvPr>
          <p:cNvSpPr/>
          <p:nvPr/>
        </p:nvSpPr>
        <p:spPr>
          <a:xfrm>
            <a:off x="4682048" y="4958305"/>
            <a:ext cx="221184" cy="916993"/>
          </a:xfrm>
          <a:prstGeom prst="chevron">
            <a:avLst/>
          </a:prstGeom>
          <a:solidFill>
            <a:srgbClr val="546783"/>
          </a:solidFill>
          <a:ln>
            <a:solidFill>
              <a:srgbClr val="546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Arrow: Chevron 116">
            <a:extLst>
              <a:ext uri="{FF2B5EF4-FFF2-40B4-BE49-F238E27FC236}">
                <a16:creationId xmlns:a16="http://schemas.microsoft.com/office/drawing/2014/main" id="{6CA8C8CD-68DE-48D6-82AA-5F0D6C7781A7}"/>
              </a:ext>
            </a:extLst>
          </p:cNvPr>
          <p:cNvSpPr/>
          <p:nvPr/>
        </p:nvSpPr>
        <p:spPr>
          <a:xfrm>
            <a:off x="7080944" y="4958305"/>
            <a:ext cx="221184" cy="916993"/>
          </a:xfrm>
          <a:prstGeom prst="chevron">
            <a:avLst/>
          </a:prstGeom>
          <a:solidFill>
            <a:srgbClr val="546783"/>
          </a:solidFill>
          <a:ln>
            <a:solidFill>
              <a:srgbClr val="546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Arrow: Chevron 118">
            <a:extLst>
              <a:ext uri="{FF2B5EF4-FFF2-40B4-BE49-F238E27FC236}">
                <a16:creationId xmlns:a16="http://schemas.microsoft.com/office/drawing/2014/main" id="{6D4137A6-ABE8-46CF-B98A-7EF6DE217672}"/>
              </a:ext>
            </a:extLst>
          </p:cNvPr>
          <p:cNvSpPr/>
          <p:nvPr/>
        </p:nvSpPr>
        <p:spPr>
          <a:xfrm>
            <a:off x="2136554" y="4973647"/>
            <a:ext cx="221184" cy="916993"/>
          </a:xfrm>
          <a:prstGeom prst="chevron">
            <a:avLst/>
          </a:prstGeom>
          <a:solidFill>
            <a:srgbClr val="546783"/>
          </a:solidFill>
          <a:ln>
            <a:solidFill>
              <a:srgbClr val="546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FBB2D4-0CE2-410E-BA1C-9D4180C1E230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850206-E73B-43F5-868D-7D9653174B64}"/>
              </a:ext>
            </a:extLst>
          </p:cNvPr>
          <p:cNvSpPr txBox="1"/>
          <p:nvPr/>
        </p:nvSpPr>
        <p:spPr>
          <a:xfrm>
            <a:off x="0" y="1905"/>
            <a:ext cx="6124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VINNUBLAÐ B – SMART MARKMIÐASETNING</a:t>
            </a: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0F5284-A43F-48B6-9FC4-6F4870B81084}"/>
              </a:ext>
            </a:extLst>
          </p:cNvPr>
          <p:cNvSpPr/>
          <p:nvPr/>
        </p:nvSpPr>
        <p:spPr>
          <a:xfrm>
            <a:off x="415636" y="665018"/>
            <a:ext cx="11455836" cy="345934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7BC040-1AF1-4564-9A5F-2E300291E668}"/>
              </a:ext>
            </a:extLst>
          </p:cNvPr>
          <p:cNvSpPr/>
          <p:nvPr/>
        </p:nvSpPr>
        <p:spPr>
          <a:xfrm>
            <a:off x="735310" y="778274"/>
            <a:ext cx="10732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994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i="0" u="none" strike="noStrike" kern="120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MÓTIÐ MARKMIÐ OG ÞRÓIÐ ÞAÐ ÞANGAÐ TIL ÞAÐ VERÐUR „S-M-A-R-T“</a:t>
            </a: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49CB814E-C1D4-4E68-8291-2F917B2BA160}"/>
              </a:ext>
            </a:extLst>
          </p:cNvPr>
          <p:cNvSpPr/>
          <p:nvPr/>
        </p:nvSpPr>
        <p:spPr>
          <a:xfrm>
            <a:off x="9467402" y="4958304"/>
            <a:ext cx="221184" cy="916993"/>
          </a:xfrm>
          <a:prstGeom prst="chevron">
            <a:avLst/>
          </a:prstGeom>
          <a:solidFill>
            <a:srgbClr val="546783"/>
          </a:solidFill>
          <a:ln>
            <a:solidFill>
              <a:srgbClr val="546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7F70DF-3C44-41B2-99F5-A7E00B265005}"/>
              </a:ext>
            </a:extLst>
          </p:cNvPr>
          <p:cNvSpPr txBox="1"/>
          <p:nvPr/>
        </p:nvSpPr>
        <p:spPr>
          <a:xfrm>
            <a:off x="2823099" y="4340877"/>
            <a:ext cx="1334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MÆLANLEGT</a:t>
            </a:r>
            <a:endParaRPr kumimoji="0" lang="is-I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1B534F-77BD-420E-A8DB-9120557D7D38}"/>
              </a:ext>
            </a:extLst>
          </p:cNvPr>
          <p:cNvSpPr txBox="1"/>
          <p:nvPr/>
        </p:nvSpPr>
        <p:spPr>
          <a:xfrm>
            <a:off x="5310393" y="4340877"/>
            <a:ext cx="1051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ÁSKORUN</a:t>
            </a:r>
            <a:endParaRPr kumimoji="0" lang="is-I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DA00D2-6142-49BD-90CE-10AAFA779AB8}"/>
              </a:ext>
            </a:extLst>
          </p:cNvPr>
          <p:cNvSpPr txBox="1"/>
          <p:nvPr/>
        </p:nvSpPr>
        <p:spPr>
          <a:xfrm>
            <a:off x="7191536" y="4340877"/>
            <a:ext cx="2287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2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RAUNVERULEIKATENGT</a:t>
            </a:r>
            <a:endParaRPr kumimoji="0" lang="is-I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4E27E9-C8AD-4FC5-83EB-19BD2940BDF3}"/>
              </a:ext>
            </a:extLst>
          </p:cNvPr>
          <p:cNvSpPr txBox="1"/>
          <p:nvPr/>
        </p:nvSpPr>
        <p:spPr>
          <a:xfrm>
            <a:off x="10280270" y="4325224"/>
            <a:ext cx="1051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TÍMASETT</a:t>
            </a:r>
            <a:endParaRPr kumimoji="0" lang="is-I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3FB9F1C-C7C6-4009-8D80-4579E84E7D67}"/>
              </a:ext>
            </a:extLst>
          </p:cNvPr>
          <p:cNvSpPr/>
          <p:nvPr/>
        </p:nvSpPr>
        <p:spPr>
          <a:xfrm>
            <a:off x="511699" y="4973647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9AF43CB-2CB2-4150-9F60-6D60C5714CA2}"/>
              </a:ext>
            </a:extLst>
          </p:cNvPr>
          <p:cNvSpPr/>
          <p:nvPr/>
        </p:nvSpPr>
        <p:spPr>
          <a:xfrm>
            <a:off x="511699" y="5269943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539633C-267F-4D1B-B492-A676DEE1CBA0}"/>
              </a:ext>
            </a:extLst>
          </p:cNvPr>
          <p:cNvSpPr/>
          <p:nvPr/>
        </p:nvSpPr>
        <p:spPr>
          <a:xfrm>
            <a:off x="511699" y="5566239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D1D503-9B86-4E3B-A2AC-21F98BED65C4}"/>
              </a:ext>
            </a:extLst>
          </p:cNvPr>
          <p:cNvSpPr txBox="1"/>
          <p:nvPr/>
        </p:nvSpPr>
        <p:spPr>
          <a:xfrm>
            <a:off x="3131515" y="4886788"/>
            <a:ext cx="1020493" cy="1235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46783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Já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err="1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Að</a:t>
            </a:r>
            <a:r>
              <a:rPr lang="en-US" sz="1100" b="1" dirty="0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 </a:t>
            </a:r>
            <a:r>
              <a:rPr lang="en-US" sz="1100" b="1" dirty="0" err="1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hluta</a:t>
            </a:r>
            <a:endParaRPr lang="en-US" sz="1100" b="1" dirty="0">
              <a:solidFill>
                <a:srgbClr val="546783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46783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Nei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FFBD90E-366E-4215-B081-0EA41B596F2B}"/>
              </a:ext>
            </a:extLst>
          </p:cNvPr>
          <p:cNvSpPr/>
          <p:nvPr/>
        </p:nvSpPr>
        <p:spPr>
          <a:xfrm>
            <a:off x="2931049" y="4973647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37C9137-298E-4BB8-BBB4-F5105D7BA771}"/>
              </a:ext>
            </a:extLst>
          </p:cNvPr>
          <p:cNvSpPr/>
          <p:nvPr/>
        </p:nvSpPr>
        <p:spPr>
          <a:xfrm>
            <a:off x="2931049" y="5269943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023E11C-D5D6-4710-82A3-07BF27B824A9}"/>
              </a:ext>
            </a:extLst>
          </p:cNvPr>
          <p:cNvSpPr/>
          <p:nvPr/>
        </p:nvSpPr>
        <p:spPr>
          <a:xfrm>
            <a:off x="2931049" y="5566239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21679F-1D8C-4D83-AB61-E289A7BD0CA5}"/>
              </a:ext>
            </a:extLst>
          </p:cNvPr>
          <p:cNvSpPr txBox="1"/>
          <p:nvPr/>
        </p:nvSpPr>
        <p:spPr>
          <a:xfrm>
            <a:off x="5503240" y="4886788"/>
            <a:ext cx="1020493" cy="1235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46783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Já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err="1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Að</a:t>
            </a:r>
            <a:r>
              <a:rPr lang="en-US" sz="1100" b="1" dirty="0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 </a:t>
            </a:r>
            <a:r>
              <a:rPr lang="en-US" sz="1100" b="1" dirty="0" err="1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hluta</a:t>
            </a:r>
            <a:endParaRPr lang="en-US" sz="1100" b="1" dirty="0">
              <a:solidFill>
                <a:srgbClr val="546783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46783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Nei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225140-09C6-4E06-9CC5-D56BB0C26FEC}"/>
              </a:ext>
            </a:extLst>
          </p:cNvPr>
          <p:cNvSpPr/>
          <p:nvPr/>
        </p:nvSpPr>
        <p:spPr>
          <a:xfrm>
            <a:off x="5302774" y="4973647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F8BA95E-F3DD-46A1-B232-C3F6EEEB159F}"/>
              </a:ext>
            </a:extLst>
          </p:cNvPr>
          <p:cNvSpPr/>
          <p:nvPr/>
        </p:nvSpPr>
        <p:spPr>
          <a:xfrm>
            <a:off x="5302774" y="5269943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DBE1050-2992-4208-9AA9-0D659BC58F20}"/>
              </a:ext>
            </a:extLst>
          </p:cNvPr>
          <p:cNvSpPr/>
          <p:nvPr/>
        </p:nvSpPr>
        <p:spPr>
          <a:xfrm>
            <a:off x="5302774" y="5566239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3E0019F-0D68-4A8D-9A0A-12833BB171DD}"/>
              </a:ext>
            </a:extLst>
          </p:cNvPr>
          <p:cNvSpPr txBox="1"/>
          <p:nvPr/>
        </p:nvSpPr>
        <p:spPr>
          <a:xfrm>
            <a:off x="7932115" y="4886788"/>
            <a:ext cx="1020493" cy="1235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46783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Já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err="1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Að</a:t>
            </a:r>
            <a:r>
              <a:rPr lang="en-US" sz="1100" b="1" dirty="0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 </a:t>
            </a:r>
            <a:r>
              <a:rPr lang="en-US" sz="1100" b="1" dirty="0" err="1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hluta</a:t>
            </a:r>
            <a:endParaRPr lang="en-US" sz="1100" b="1" dirty="0">
              <a:solidFill>
                <a:srgbClr val="546783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46783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Nei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59EA5E4-7A97-4223-A46F-8C7D19B1DD5B}"/>
              </a:ext>
            </a:extLst>
          </p:cNvPr>
          <p:cNvSpPr/>
          <p:nvPr/>
        </p:nvSpPr>
        <p:spPr>
          <a:xfrm>
            <a:off x="7731649" y="4973647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36B3B88-8246-45E4-BADB-B0502C1C1A07}"/>
              </a:ext>
            </a:extLst>
          </p:cNvPr>
          <p:cNvSpPr/>
          <p:nvPr/>
        </p:nvSpPr>
        <p:spPr>
          <a:xfrm>
            <a:off x="7731649" y="5269943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9308FE8-7AD5-4E6C-BD6F-E45430A0062F}"/>
              </a:ext>
            </a:extLst>
          </p:cNvPr>
          <p:cNvSpPr/>
          <p:nvPr/>
        </p:nvSpPr>
        <p:spPr>
          <a:xfrm>
            <a:off x="7731649" y="5566239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70E8C7-147D-493B-B857-61A9F0688F1D}"/>
              </a:ext>
            </a:extLst>
          </p:cNvPr>
          <p:cNvSpPr txBox="1"/>
          <p:nvPr/>
        </p:nvSpPr>
        <p:spPr>
          <a:xfrm>
            <a:off x="10437190" y="4886788"/>
            <a:ext cx="1020493" cy="1235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46783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Já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err="1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Að</a:t>
            </a:r>
            <a:r>
              <a:rPr lang="en-US" sz="1100" b="1" dirty="0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 </a:t>
            </a:r>
            <a:r>
              <a:rPr lang="en-US" sz="1100" b="1" dirty="0" err="1">
                <a:solidFill>
                  <a:srgbClr val="54678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hluta</a:t>
            </a:r>
            <a:endParaRPr lang="en-US" sz="1100" b="1" dirty="0">
              <a:solidFill>
                <a:srgbClr val="546783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46783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Nei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46783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EC313E-49A7-4932-8F4C-DCB8BAEE4C29}"/>
              </a:ext>
            </a:extLst>
          </p:cNvPr>
          <p:cNvSpPr/>
          <p:nvPr/>
        </p:nvSpPr>
        <p:spPr>
          <a:xfrm>
            <a:off x="10236724" y="4973647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8CD12BF-7CA0-4AEA-A3DC-D2FF9DF21029}"/>
              </a:ext>
            </a:extLst>
          </p:cNvPr>
          <p:cNvSpPr/>
          <p:nvPr/>
        </p:nvSpPr>
        <p:spPr>
          <a:xfrm>
            <a:off x="10236724" y="5269943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8170CE7-ACCC-4693-AA8B-C120847A9A54}"/>
              </a:ext>
            </a:extLst>
          </p:cNvPr>
          <p:cNvSpPr/>
          <p:nvPr/>
        </p:nvSpPr>
        <p:spPr>
          <a:xfrm>
            <a:off x="10236724" y="5566239"/>
            <a:ext cx="248092" cy="1842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826447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Forsíðu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4002E"/>
      </a:accent1>
      <a:accent2>
        <a:srgbClr val="00958F"/>
      </a:accent2>
      <a:accent3>
        <a:srgbClr val="E9A713"/>
      </a:accent3>
      <a:accent4>
        <a:srgbClr val="00467F"/>
      </a:accent4>
      <a:accent5>
        <a:srgbClr val="000000"/>
      </a:accent5>
      <a:accent6>
        <a:srgbClr val="D8D8D8"/>
      </a:accent6>
      <a:hlink>
        <a:srgbClr val="0000FF"/>
      </a:hlink>
      <a:folHlink>
        <a:srgbClr val="800080"/>
      </a:folHlink>
    </a:clrScheme>
    <a:fontScheme name="Capacent">
      <a:majorFont>
        <a:latin typeface="Carnas"/>
        <a:ea typeface=""/>
        <a:cs typeface=""/>
      </a:majorFont>
      <a:minorFont>
        <a:latin typeface="Carn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25400" dir="2700000" sx="99000" sy="99000" algn="tl" rotWithShape="0">
            <a:srgbClr val="000000">
              <a:alpha val="3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/>
        </a:defPPr>
      </a:lstStyle>
    </a:txDef>
  </a:objectDefaults>
  <a:extraClrSchemeLst/>
  <a:extLst>
    <a:ext uri="{05A4C25C-085E-4340-85A3-A5531E510DB2}">
      <thm15:themeFamily xmlns:thm15="http://schemas.microsoft.com/office/thememl/2012/main" name="531-FO PPT sniðmát [Read-Only]" id="{2AA645D7-A4A4-4B39-B75C-A52ECFC7AF27}" vid="{1560ECD1-0BE7-444B-B1A0-99491ADA214C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69DB0-D2B7-433D-B4F8-9D136904F518}"/>
</file>

<file path=customXml/itemProps2.xml><?xml version="1.0" encoding="utf-8"?>
<ds:datastoreItem xmlns:ds="http://schemas.openxmlformats.org/officeDocument/2006/customXml" ds:itemID="{4DA1DC1E-B82D-4140-A80F-543C38D37910}"/>
</file>

<file path=customXml/itemProps3.xml><?xml version="1.0" encoding="utf-8"?>
<ds:datastoreItem xmlns:ds="http://schemas.openxmlformats.org/officeDocument/2006/customXml" ds:itemID="{083E51AB-56C1-46CB-811A-5502D8611512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129</Words>
  <Application>Microsoft Office PowerPoint</Application>
  <PresentationFormat>Widescreen</PresentationFormat>
  <Paragraphs>46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Firago</vt:lpstr>
      <vt:lpstr>FiraGO Light</vt:lpstr>
      <vt:lpstr>Firago</vt:lpstr>
      <vt:lpstr>Times New Roman</vt:lpstr>
      <vt:lpstr>Calibri</vt:lpstr>
      <vt:lpstr>Carnas Light</vt:lpstr>
      <vt:lpstr>FiraGO SemiBold</vt:lpstr>
      <vt:lpstr>Arial</vt:lpstr>
      <vt:lpstr>Carnas</vt:lpstr>
      <vt:lpstr>Calibri Light</vt:lpstr>
      <vt:lpstr>Icelandic Ministry of Finance PowerPoint Template</vt:lpstr>
      <vt:lpstr>Forsíður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2020-10-02T14:25:25Z</dcterms:created>
  <dcterms:modified xsi:type="dcterms:W3CDTF">2020-10-09T14:44:25Z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