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5"/>
  </p:notesMasterIdLst>
  <p:handoutMasterIdLst>
    <p:handoutMasterId r:id="rId6"/>
  </p:handoutMasterIdLst>
  <p:sldIdLst>
    <p:sldId id="744" r:id="rId3"/>
    <p:sldId id="745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iraGO Light" panose="020B0403050000020004" pitchFamily="34" charset="0"/>
      <p:regular r:id="rId11"/>
      <p:italic r:id="rId12"/>
    </p:embeddedFont>
    <p:embeddedFont>
      <p:font typeface="FiraGO SemiBold" panose="020B0603050000020004" pitchFamily="34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8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8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988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2989860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437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1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512B4A-E680-4AF9-80F1-E85222D0533A}"/>
              </a:ext>
            </a:extLst>
          </p:cNvPr>
          <p:cNvSpPr/>
          <p:nvPr/>
        </p:nvSpPr>
        <p:spPr>
          <a:xfrm>
            <a:off x="0" y="0"/>
            <a:ext cx="12192000" cy="688878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3F047-A9AA-4F9F-A43C-B9C933CD24EA}"/>
              </a:ext>
            </a:extLst>
          </p:cNvPr>
          <p:cNvSpPr/>
          <p:nvPr/>
        </p:nvSpPr>
        <p:spPr>
          <a:xfrm>
            <a:off x="3095797" y="377163"/>
            <a:ext cx="7301176" cy="75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STEFNUMÓTUN OG BREYTINGAR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C2195F-342D-4680-AED3-5FCD5F684152}"/>
              </a:ext>
            </a:extLst>
          </p:cNvPr>
          <p:cNvSpPr/>
          <p:nvPr/>
        </p:nvSpPr>
        <p:spPr>
          <a:xfrm>
            <a:off x="6746390" y="2307536"/>
            <a:ext cx="1866055" cy="50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6F6F-478E-4908-BFFF-FF86FB9AE257}"/>
              </a:ext>
            </a:extLst>
          </p:cNvPr>
          <p:cNvSpPr txBox="1"/>
          <p:nvPr/>
        </p:nvSpPr>
        <p:spPr>
          <a:xfrm>
            <a:off x="5222472" y="281408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Vinnublaðið má nota í hópavinnu til að bera kennsl á 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hvar á ásnum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við stöndum í viðkomandi málaflokki eða gagnvart einstaka viðfangsefnum. Vinnublaðið er ætlað til að 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hvetja til umræðna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frekar en mikillar greiningar. 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85B485-EBA4-4023-9104-8A6CDD017B9A}"/>
              </a:ext>
            </a:extLst>
          </p:cNvPr>
          <p:cNvSpPr/>
          <p:nvPr/>
        </p:nvSpPr>
        <p:spPr>
          <a:xfrm>
            <a:off x="1525154" y="2434168"/>
            <a:ext cx="2935359" cy="2134239"/>
          </a:xfrm>
          <a:prstGeom prst="roundRect">
            <a:avLst/>
          </a:prstGeom>
          <a:solidFill>
            <a:srgbClr val="D8E1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2" name="Graphic 31" descr="Bullseye">
            <a:extLst>
              <a:ext uri="{FF2B5EF4-FFF2-40B4-BE49-F238E27FC236}">
                <a16:creationId xmlns:a16="http://schemas.microsoft.com/office/drawing/2014/main" id="{5DAE0896-890D-4BA3-86AF-F909B100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910" y="2823756"/>
            <a:ext cx="1355064" cy="1355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19B0B9-FC2F-49BC-A0BC-030BA3BAE88C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73865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6EB9AB-BF16-41C7-95BD-B4A3245ABAA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44B8E4-C055-4DD2-A74D-08749DD41E06}"/>
              </a:ext>
            </a:extLst>
          </p:cNvPr>
          <p:cNvCxnSpPr>
            <a:cxnSpLocks/>
          </p:cNvCxnSpPr>
          <p:nvPr/>
        </p:nvCxnSpPr>
        <p:spPr>
          <a:xfrm>
            <a:off x="2794749" y="5638479"/>
            <a:ext cx="6351311" cy="0"/>
          </a:xfrm>
          <a:prstGeom prst="straightConnector1">
            <a:avLst/>
          </a:prstGeom>
          <a:ln w="28575" cap="flat" cmpd="sng" algn="ctr">
            <a:solidFill>
              <a:srgbClr val="2A3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2B5297-662B-48E9-AC6A-2C1A8CC51217}"/>
              </a:ext>
            </a:extLst>
          </p:cNvPr>
          <p:cNvCxnSpPr>
            <a:cxnSpLocks/>
          </p:cNvCxnSpPr>
          <p:nvPr/>
        </p:nvCxnSpPr>
        <p:spPr>
          <a:xfrm flipV="1">
            <a:off x="2794752" y="1562667"/>
            <a:ext cx="9625" cy="4075812"/>
          </a:xfrm>
          <a:prstGeom prst="straightConnector1">
            <a:avLst/>
          </a:prstGeom>
          <a:ln w="28575" cap="flat" cmpd="sng" algn="ctr">
            <a:solidFill>
              <a:srgbClr val="2A3E5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A653A4-ACDF-4259-A6FF-23AE0727C0AC}"/>
              </a:ext>
            </a:extLst>
          </p:cNvPr>
          <p:cNvSpPr txBox="1"/>
          <p:nvPr/>
        </p:nvSpPr>
        <p:spPr>
          <a:xfrm>
            <a:off x="8380516" y="5669927"/>
            <a:ext cx="660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Tími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9CCA2-B500-4FE2-9A80-E662B70DB7A9}"/>
              </a:ext>
            </a:extLst>
          </p:cNvPr>
          <p:cNvSpPr txBox="1"/>
          <p:nvPr/>
        </p:nvSpPr>
        <p:spPr>
          <a:xfrm>
            <a:off x="2325082" y="1852717"/>
            <a:ext cx="415498" cy="9500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Velgengni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AEAA37-92E4-44D0-844B-E3296766EC67}"/>
              </a:ext>
            </a:extLst>
          </p:cNvPr>
          <p:cNvSpPr/>
          <p:nvPr/>
        </p:nvSpPr>
        <p:spPr>
          <a:xfrm>
            <a:off x="2858544" y="3922748"/>
            <a:ext cx="3906293" cy="1684289"/>
          </a:xfrm>
          <a:custGeom>
            <a:avLst/>
            <a:gdLst>
              <a:gd name="connsiteX0" fmla="*/ 0 w 4125433"/>
              <a:gd name="connsiteY0" fmla="*/ 1172200 h 1816829"/>
              <a:gd name="connsiteX1" fmla="*/ 839972 w 4125433"/>
              <a:gd name="connsiteY1" fmla="*/ 1767624 h 1816829"/>
              <a:gd name="connsiteX2" fmla="*/ 2519917 w 4125433"/>
              <a:gd name="connsiteY2" fmla="*/ 34517 h 1816829"/>
              <a:gd name="connsiteX3" fmla="*/ 4125433 w 4125433"/>
              <a:gd name="connsiteY3" fmla="*/ 778796 h 18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433" h="1816829">
                <a:moveTo>
                  <a:pt x="0" y="1172200"/>
                </a:moveTo>
                <a:cubicBezTo>
                  <a:pt x="209993" y="1564719"/>
                  <a:pt x="419986" y="1957238"/>
                  <a:pt x="839972" y="1767624"/>
                </a:cubicBezTo>
                <a:cubicBezTo>
                  <a:pt x="1259958" y="1578010"/>
                  <a:pt x="1972340" y="199322"/>
                  <a:pt x="2519917" y="34517"/>
                </a:cubicBezTo>
                <a:cubicBezTo>
                  <a:pt x="3067494" y="-130288"/>
                  <a:pt x="3596463" y="324254"/>
                  <a:pt x="4125433" y="778796"/>
                </a:cubicBez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2C8A68-B981-4AF5-8F14-5DFC01D9252F}"/>
              </a:ext>
            </a:extLst>
          </p:cNvPr>
          <p:cNvSpPr/>
          <p:nvPr/>
        </p:nvSpPr>
        <p:spPr>
          <a:xfrm>
            <a:off x="2794748" y="4130385"/>
            <a:ext cx="3745208" cy="1581796"/>
          </a:xfrm>
          <a:custGeom>
            <a:avLst/>
            <a:gdLst>
              <a:gd name="connsiteX0" fmla="*/ 0 w 3955311"/>
              <a:gd name="connsiteY0" fmla="*/ 1058412 h 1706271"/>
              <a:gd name="connsiteX1" fmla="*/ 733646 w 3955311"/>
              <a:gd name="connsiteY1" fmla="*/ 1664467 h 1706271"/>
              <a:gd name="connsiteX2" fmla="*/ 2615609 w 3955311"/>
              <a:gd name="connsiteY2" fmla="*/ 27053 h 1706271"/>
              <a:gd name="connsiteX3" fmla="*/ 3955311 w 3955311"/>
              <a:gd name="connsiteY3" fmla="*/ 601212 h 1706271"/>
              <a:gd name="connsiteX4" fmla="*/ 3955311 w 3955311"/>
              <a:gd name="connsiteY4" fmla="*/ 601212 h 1706271"/>
              <a:gd name="connsiteX5" fmla="*/ 3848986 w 3955311"/>
              <a:gd name="connsiteY5" fmla="*/ 516151 h 170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5311" h="1706271">
                <a:moveTo>
                  <a:pt x="0" y="1058412"/>
                </a:moveTo>
                <a:cubicBezTo>
                  <a:pt x="148855" y="1447386"/>
                  <a:pt x="297711" y="1836360"/>
                  <a:pt x="733646" y="1664467"/>
                </a:cubicBezTo>
                <a:cubicBezTo>
                  <a:pt x="1169581" y="1492574"/>
                  <a:pt x="2078665" y="204262"/>
                  <a:pt x="2615609" y="27053"/>
                </a:cubicBezTo>
                <a:cubicBezTo>
                  <a:pt x="3152553" y="-150156"/>
                  <a:pt x="3955311" y="601212"/>
                  <a:pt x="3955311" y="601212"/>
                </a:cubicBezTo>
                <a:lnTo>
                  <a:pt x="3955311" y="601212"/>
                </a:lnTo>
                <a:lnTo>
                  <a:pt x="3848986" y="516151"/>
                </a:ln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63190C-0973-4913-BE2B-1C0197FD8661}"/>
              </a:ext>
            </a:extLst>
          </p:cNvPr>
          <p:cNvSpPr/>
          <p:nvPr/>
        </p:nvSpPr>
        <p:spPr>
          <a:xfrm>
            <a:off x="2819999" y="4115328"/>
            <a:ext cx="3727591" cy="1487197"/>
          </a:xfrm>
          <a:custGeom>
            <a:avLst/>
            <a:gdLst>
              <a:gd name="connsiteX0" fmla="*/ 0 w 3965944"/>
              <a:gd name="connsiteY0" fmla="*/ 1000600 h 1604227"/>
              <a:gd name="connsiteX1" fmla="*/ 744279 w 3965944"/>
              <a:gd name="connsiteY1" fmla="*/ 1564125 h 1604227"/>
              <a:gd name="connsiteX2" fmla="*/ 2711303 w 3965944"/>
              <a:gd name="connsiteY2" fmla="*/ 22404 h 1604227"/>
              <a:gd name="connsiteX3" fmla="*/ 3955312 w 3965944"/>
              <a:gd name="connsiteY3" fmla="*/ 607195 h 1604227"/>
              <a:gd name="connsiteX4" fmla="*/ 3955312 w 3965944"/>
              <a:gd name="connsiteY4" fmla="*/ 607195 h 1604227"/>
              <a:gd name="connsiteX5" fmla="*/ 3965944 w 3965944"/>
              <a:gd name="connsiteY5" fmla="*/ 607195 h 1604227"/>
              <a:gd name="connsiteX6" fmla="*/ 3965944 w 3965944"/>
              <a:gd name="connsiteY6" fmla="*/ 607195 h 160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5944" h="1604227">
                <a:moveTo>
                  <a:pt x="0" y="1000600"/>
                </a:moveTo>
                <a:cubicBezTo>
                  <a:pt x="146197" y="1363879"/>
                  <a:pt x="292395" y="1727158"/>
                  <a:pt x="744279" y="1564125"/>
                </a:cubicBezTo>
                <a:cubicBezTo>
                  <a:pt x="1196163" y="1401092"/>
                  <a:pt x="2176131" y="181892"/>
                  <a:pt x="2711303" y="22404"/>
                </a:cubicBezTo>
                <a:cubicBezTo>
                  <a:pt x="3246475" y="-137084"/>
                  <a:pt x="3955312" y="607195"/>
                  <a:pt x="3955312" y="607195"/>
                </a:cubicBezTo>
                <a:lnTo>
                  <a:pt x="3955312" y="607195"/>
                </a:lnTo>
                <a:lnTo>
                  <a:pt x="3965944" y="607195"/>
                </a:lnTo>
                <a:lnTo>
                  <a:pt x="3965944" y="607195"/>
                </a:lnTo>
              </a:path>
            </a:pathLst>
          </a:custGeom>
          <a:ln w="19050">
            <a:solidFill>
              <a:srgbClr val="2A3E5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449065-D65F-447B-93EC-FE0B56AFA4F8}"/>
              </a:ext>
            </a:extLst>
          </p:cNvPr>
          <p:cNvSpPr/>
          <p:nvPr/>
        </p:nvSpPr>
        <p:spPr>
          <a:xfrm>
            <a:off x="4772406" y="3044679"/>
            <a:ext cx="4515167" cy="1693175"/>
          </a:xfrm>
          <a:custGeom>
            <a:avLst/>
            <a:gdLst>
              <a:gd name="connsiteX0" fmla="*/ 0 w 4768465"/>
              <a:gd name="connsiteY0" fmla="*/ 1525560 h 1826413"/>
              <a:gd name="connsiteX1" fmla="*/ 1095153 w 4768465"/>
              <a:gd name="connsiteY1" fmla="*/ 1727578 h 1826413"/>
              <a:gd name="connsiteX2" fmla="*/ 3795823 w 4768465"/>
              <a:gd name="connsiteY2" fmla="*/ 143327 h 1826413"/>
              <a:gd name="connsiteX3" fmla="*/ 3934046 w 4768465"/>
              <a:gd name="connsiteY3" fmla="*/ 100797 h 1826413"/>
              <a:gd name="connsiteX4" fmla="*/ 4763386 w 4768465"/>
              <a:gd name="connsiteY4" fmla="*/ 377243 h 1826413"/>
              <a:gd name="connsiteX5" fmla="*/ 4284920 w 4768465"/>
              <a:gd name="connsiteY5" fmla="*/ 5104 h 1826413"/>
              <a:gd name="connsiteX6" fmla="*/ 4327451 w 4768465"/>
              <a:gd name="connsiteY6" fmla="*/ 164592 h 1826413"/>
              <a:gd name="connsiteX7" fmla="*/ 4295553 w 4768465"/>
              <a:gd name="connsiteY7" fmla="*/ 217755 h 1826413"/>
              <a:gd name="connsiteX8" fmla="*/ 4295553 w 4768465"/>
              <a:gd name="connsiteY8" fmla="*/ 217755 h 1826413"/>
              <a:gd name="connsiteX9" fmla="*/ 4603897 w 4768465"/>
              <a:gd name="connsiteY9" fmla="*/ 175225 h 182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8465" h="1826413">
                <a:moveTo>
                  <a:pt x="0" y="1525560"/>
                </a:moveTo>
                <a:cubicBezTo>
                  <a:pt x="231258" y="1741755"/>
                  <a:pt x="462516" y="1957950"/>
                  <a:pt x="1095153" y="1727578"/>
                </a:cubicBezTo>
                <a:cubicBezTo>
                  <a:pt x="1727790" y="1497206"/>
                  <a:pt x="3322674" y="414457"/>
                  <a:pt x="3795823" y="143327"/>
                </a:cubicBezTo>
                <a:cubicBezTo>
                  <a:pt x="4268972" y="-127803"/>
                  <a:pt x="3772786" y="61811"/>
                  <a:pt x="3934046" y="100797"/>
                </a:cubicBezTo>
                <a:cubicBezTo>
                  <a:pt x="4095306" y="139783"/>
                  <a:pt x="4704907" y="393192"/>
                  <a:pt x="4763386" y="377243"/>
                </a:cubicBezTo>
                <a:cubicBezTo>
                  <a:pt x="4821865" y="361294"/>
                  <a:pt x="4357576" y="40546"/>
                  <a:pt x="4284920" y="5104"/>
                </a:cubicBezTo>
                <a:cubicBezTo>
                  <a:pt x="4212264" y="-30338"/>
                  <a:pt x="4325679" y="129150"/>
                  <a:pt x="4327451" y="164592"/>
                </a:cubicBezTo>
                <a:cubicBezTo>
                  <a:pt x="4329223" y="200034"/>
                  <a:pt x="4295553" y="217755"/>
                  <a:pt x="4295553" y="217755"/>
                </a:cubicBezTo>
                <a:lnTo>
                  <a:pt x="4295553" y="217755"/>
                </a:lnTo>
                <a:lnTo>
                  <a:pt x="4603897" y="175225"/>
                </a:lnTo>
              </a:path>
            </a:pathLst>
          </a:cu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E9D000-0C2F-464B-AD81-4BAA104C8C6E}"/>
              </a:ext>
            </a:extLst>
          </p:cNvPr>
          <p:cNvSpPr/>
          <p:nvPr/>
        </p:nvSpPr>
        <p:spPr>
          <a:xfrm>
            <a:off x="4788354" y="2376017"/>
            <a:ext cx="4097409" cy="2460267"/>
          </a:xfrm>
          <a:custGeom>
            <a:avLst/>
            <a:gdLst>
              <a:gd name="connsiteX0" fmla="*/ 0 w 5305647"/>
              <a:gd name="connsiteY0" fmla="*/ 1917396 h 2306541"/>
              <a:gd name="connsiteX1" fmla="*/ 1233377 w 5305647"/>
              <a:gd name="connsiteY1" fmla="*/ 2183209 h 2306541"/>
              <a:gd name="connsiteX2" fmla="*/ 4540102 w 5305647"/>
              <a:gd name="connsiteY2" fmla="*/ 173656 h 2306541"/>
              <a:gd name="connsiteX3" fmla="*/ 5305647 w 5305647"/>
              <a:gd name="connsiteY3" fmla="*/ 237451 h 23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647" h="2306541">
                <a:moveTo>
                  <a:pt x="0" y="1917396"/>
                </a:moveTo>
                <a:cubicBezTo>
                  <a:pt x="238346" y="2195614"/>
                  <a:pt x="476693" y="2473832"/>
                  <a:pt x="1233377" y="2183209"/>
                </a:cubicBezTo>
                <a:cubicBezTo>
                  <a:pt x="1990061" y="1892586"/>
                  <a:pt x="3861390" y="497949"/>
                  <a:pt x="4540102" y="173656"/>
                </a:cubicBezTo>
                <a:cubicBezTo>
                  <a:pt x="5218814" y="-150637"/>
                  <a:pt x="5262230" y="43407"/>
                  <a:pt x="5305647" y="237451"/>
                </a:cubicBezTo>
              </a:path>
            </a:pathLst>
          </a:custGeom>
          <a:ln w="19050">
            <a:solidFill>
              <a:srgbClr val="2A3E5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7EC9F-C9A9-48A0-BF55-9071DA8BAA20}"/>
              </a:ext>
            </a:extLst>
          </p:cNvPr>
          <p:cNvSpPr txBox="1"/>
          <p:nvPr/>
        </p:nvSpPr>
        <p:spPr>
          <a:xfrm>
            <a:off x="4516801" y="3924178"/>
            <a:ext cx="50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CD44A-8713-450A-9D5D-65E9E595B86C}"/>
              </a:ext>
            </a:extLst>
          </p:cNvPr>
          <p:cNvSpPr txBox="1"/>
          <p:nvPr/>
        </p:nvSpPr>
        <p:spPr>
          <a:xfrm>
            <a:off x="6602631" y="4538135"/>
            <a:ext cx="483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FE33E-A058-491C-8D73-2183C41E5B8F}"/>
              </a:ext>
            </a:extLst>
          </p:cNvPr>
          <p:cNvSpPr txBox="1"/>
          <p:nvPr/>
        </p:nvSpPr>
        <p:spPr>
          <a:xfrm>
            <a:off x="4529507" y="3525687"/>
            <a:ext cx="20286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Tímabil óvissu og efa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89A043-B964-4A61-A4CD-26CAF5A585CF}"/>
              </a:ext>
            </a:extLst>
          </p:cNvPr>
          <p:cNvCxnSpPr>
            <a:cxnSpLocks/>
          </p:cNvCxnSpPr>
          <p:nvPr/>
        </p:nvCxnSpPr>
        <p:spPr>
          <a:xfrm>
            <a:off x="5458203" y="3922747"/>
            <a:ext cx="0" cy="400275"/>
          </a:xfrm>
          <a:prstGeom prst="straightConnector1">
            <a:avLst/>
          </a:prstGeom>
          <a:ln w="28575">
            <a:solidFill>
              <a:srgbClr val="2A3E5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F209E22-1D74-4DA0-B4CB-B91B2808FF4A}"/>
              </a:ext>
            </a:extLst>
          </p:cNvPr>
          <p:cNvSpPr/>
          <p:nvPr/>
        </p:nvSpPr>
        <p:spPr>
          <a:xfrm>
            <a:off x="1524003" y="340194"/>
            <a:ext cx="9151819" cy="847591"/>
          </a:xfrm>
          <a:prstGeom prst="rect">
            <a:avLst/>
          </a:prstGeom>
          <a:solidFill>
            <a:srgbClr val="54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01554-9FF0-4574-996A-C2EAF58F943A}"/>
              </a:ext>
            </a:extLst>
          </p:cNvPr>
          <p:cNvSpPr txBox="1"/>
          <p:nvPr/>
        </p:nvSpPr>
        <p:spPr>
          <a:xfrm>
            <a:off x="1525882" y="445829"/>
            <a:ext cx="900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  <a:t>Hvenær ráðumst við í breytingar og stefnumótun? </a:t>
            </a:r>
            <a:b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</a:b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Calibri" charset="0"/>
                <a:cs typeface="Firago" panose="020B0503050000020004" pitchFamily="34" charset="0"/>
              </a:rPr>
              <a:t>Hvar erum við stödd í dag?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413DB-BD91-4386-92D1-C98FA12017CA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195048616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9FFD7-8E12-482D-BA0C-87574D7A41F6}"/>
</file>

<file path=customXml/itemProps2.xml><?xml version="1.0" encoding="utf-8"?>
<ds:datastoreItem xmlns:ds="http://schemas.openxmlformats.org/officeDocument/2006/customXml" ds:itemID="{69A51262-24E6-4B10-9731-7BD9E76038CF}"/>
</file>

<file path=customXml/itemProps3.xml><?xml version="1.0" encoding="utf-8"?>
<ds:datastoreItem xmlns:ds="http://schemas.openxmlformats.org/officeDocument/2006/customXml" ds:itemID="{D84E6FD8-67FF-4A01-81DD-680E2C3568C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Times New Roman</vt:lpstr>
      <vt:lpstr>FiraGO Light</vt:lpstr>
      <vt:lpstr>FiraGO SemiBold</vt:lpstr>
      <vt:lpstr>Firago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2020-09-22T13:30:22Z</dcterms:created>
  <dcterms:modified xsi:type="dcterms:W3CDTF">2020-09-22T13:34:34Z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