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4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57" r:id="rId1"/>
  </p:sldMasterIdLst>
  <p:notesMasterIdLst>
    <p:notesMasterId r:id="rId35"/>
  </p:notesMasterIdLst>
  <p:sldIdLst>
    <p:sldId id="309" r:id="rId2"/>
    <p:sldId id="270" r:id="rId3"/>
    <p:sldId id="261" r:id="rId4"/>
    <p:sldId id="311" r:id="rId5"/>
    <p:sldId id="274" r:id="rId6"/>
    <p:sldId id="278" r:id="rId7"/>
    <p:sldId id="279" r:id="rId8"/>
    <p:sldId id="277" r:id="rId9"/>
    <p:sldId id="281" r:id="rId10"/>
    <p:sldId id="286" r:id="rId11"/>
    <p:sldId id="287" r:id="rId12"/>
    <p:sldId id="284" r:id="rId13"/>
    <p:sldId id="288" r:id="rId14"/>
    <p:sldId id="314" r:id="rId15"/>
    <p:sldId id="308" r:id="rId16"/>
    <p:sldId id="258" r:id="rId17"/>
    <p:sldId id="294" r:id="rId18"/>
    <p:sldId id="262" r:id="rId19"/>
    <p:sldId id="293" r:id="rId20"/>
    <p:sldId id="295" r:id="rId21"/>
    <p:sldId id="297" r:id="rId22"/>
    <p:sldId id="298" r:id="rId23"/>
    <p:sldId id="299" r:id="rId24"/>
    <p:sldId id="260" r:id="rId25"/>
    <p:sldId id="263" r:id="rId26"/>
    <p:sldId id="300" r:id="rId27"/>
    <p:sldId id="301" r:id="rId28"/>
    <p:sldId id="302" r:id="rId29"/>
    <p:sldId id="268" r:id="rId30"/>
    <p:sldId id="304" r:id="rId31"/>
    <p:sldId id="305" r:id="rId32"/>
    <p:sldId id="266" r:id="rId33"/>
    <p:sldId id="31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3C9"/>
    <a:srgbClr val="313F27"/>
    <a:srgbClr val="70AD47"/>
    <a:srgbClr val="675105"/>
    <a:srgbClr val="243716"/>
    <a:srgbClr val="0E458B"/>
    <a:srgbClr val="184582"/>
    <a:srgbClr val="D40000"/>
    <a:srgbClr val="0F4893"/>
    <a:srgbClr val="124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ðal stíll 2 - Áhersla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69" autoAdjust="0"/>
    <p:restoredTop sz="96790"/>
  </p:normalViewPr>
  <p:slideViewPr>
    <p:cSldViewPr snapToGrid="0">
      <p:cViewPr varScale="1">
        <p:scale>
          <a:sx n="114" d="100"/>
          <a:sy n="114" d="100"/>
        </p:scale>
        <p:origin x="49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>
      <p:cViewPr varScale="1">
        <p:scale>
          <a:sx n="156" d="100"/>
          <a:sy n="156" d="100"/>
        </p:scale>
        <p:origin x="460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nar\r09\02%20-%20Skrifstofa%20efnahagsm&#225;la\Olafur\1902%20Fyrstu%20kaup\G&#246;gn%20fyrir%20minnisbla&#24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nar\r09\02%20-%20Skrifstofa%20efnahagsm&#225;la\Olafur\1902%20Fyrstu%20kaup\1902%20Minnisbla&#240;\L&#237;feyrissparna&#240;ur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arnar\r09\02%20-%20Skrifstofa%20efnahagsm&#225;la\Olafur\1902%20Fyrstu%20kaup\G&#246;gn%20fyrir%20minnisbla&#240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nar\r09\02%20-%20Skrifstofa%20efnahagsm&#225;la\Olafur\1902%20Fyrstu%20kaup\G&#246;gn%20fyrir%20minnisbla&#240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nar\r09\02%20-%20Skrifstofa%20efnahagsm&#225;la\Olafur\1902%20Fyrstu%20kaup\G&#246;gn%20fyrir%20minnisbla&#240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nar\r09\02%20-%20Skrifstofa%20efnahagsm&#225;la\Olafur\1902%20Fyrstu%20kaup\G&#246;gn%20fyrir%20minnisbla&#240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360682771122684E-2"/>
          <c:y val="0.1383309820192013"/>
          <c:w val="0.52945202719122619"/>
          <c:h val="0.65335420040438819"/>
        </c:manualLayout>
      </c:layout>
      <c:lineChart>
        <c:grouping val="standard"/>
        <c:varyColors val="0"/>
        <c:ser>
          <c:idx val="1"/>
          <c:order val="0"/>
          <c:tx>
            <c:strRef>
              <c:f>'Verð og tekjur'!$E$33</c:f>
              <c:strCache>
                <c:ptCount val="1"/>
                <c:pt idx="0">
                  <c:v>Verð 2-3 herbergja íbúða, landið allt</c:v>
                </c:pt>
              </c:strCache>
            </c:strRef>
          </c:tx>
          <c:spPr>
            <a:ln w="50800" cap="sq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'Verð og tekjur'!$A$51:$A$62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'Verð og tekjur'!$E$51:$E$62</c:f>
              <c:numCache>
                <c:formatCode>0.0</c:formatCode>
                <c:ptCount val="11"/>
                <c:pt idx="0">
                  <c:v>102.71463084354254</c:v>
                </c:pt>
                <c:pt idx="1">
                  <c:v>106.89606793698844</c:v>
                </c:pt>
                <c:pt idx="2">
                  <c:v>97.142186196244538</c:v>
                </c:pt>
                <c:pt idx="3">
                  <c:v>95.828878007853262</c:v>
                </c:pt>
                <c:pt idx="4">
                  <c:v>100</c:v>
                </c:pt>
                <c:pt idx="5">
                  <c:v>107.46385803737542</c:v>
                </c:pt>
                <c:pt idx="6">
                  <c:v>115.25379058800731</c:v>
                </c:pt>
                <c:pt idx="7">
                  <c:v>125.80283782646049</c:v>
                </c:pt>
                <c:pt idx="8">
                  <c:v>136.35266073050559</c:v>
                </c:pt>
                <c:pt idx="9">
                  <c:v>152.35065000511955</c:v>
                </c:pt>
                <c:pt idx="10">
                  <c:v>178.82381062592282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D0-F544-AD21-8AD1E9633D25}"/>
            </c:ext>
          </c:extLst>
        </c:ser>
        <c:ser>
          <c:idx val="3"/>
          <c:order val="1"/>
          <c:tx>
            <c:strRef>
              <c:f>'Verð og tekjur'!$AD$33</c:f>
              <c:strCache>
                <c:ptCount val="1"/>
                <c:pt idx="0">
                  <c:v>Ráðstöfunartekjur alls</c:v>
                </c:pt>
              </c:strCache>
            </c:strRef>
          </c:tx>
          <c:spPr>
            <a:ln w="50800" cap="sq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'Verð og tekjur'!$A$51:$A$62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'Verð og tekjur'!$AD$51:$AD$62</c:f>
              <c:numCache>
                <c:formatCode>0.0</c:formatCode>
                <c:ptCount val="11"/>
                <c:pt idx="0">
                  <c:v>106.37311703360371</c:v>
                </c:pt>
                <c:pt idx="1">
                  <c:v>104.95944380069524</c:v>
                </c:pt>
                <c:pt idx="2">
                  <c:v>100.71842410196987</c:v>
                </c:pt>
                <c:pt idx="3">
                  <c:v>93.117033603707995</c:v>
                </c:pt>
                <c:pt idx="4">
                  <c:v>100</c:v>
                </c:pt>
                <c:pt idx="5">
                  <c:v>104.79721900347624</c:v>
                </c:pt>
                <c:pt idx="6">
                  <c:v>110.79953650057936</c:v>
                </c:pt>
                <c:pt idx="7">
                  <c:v>117.91425260718424</c:v>
                </c:pt>
                <c:pt idx="8">
                  <c:v>125.26071842410198</c:v>
                </c:pt>
                <c:pt idx="9">
                  <c:v>136.96407879490152</c:v>
                </c:pt>
                <c:pt idx="10">
                  <c:v>148.7369640787949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D0-F544-AD21-8AD1E9633D25}"/>
            </c:ext>
          </c:extLst>
        </c:ser>
        <c:ser>
          <c:idx val="2"/>
          <c:order val="2"/>
          <c:tx>
            <c:strRef>
              <c:f>'Verð og tekjur'!$H$33</c:f>
              <c:strCache>
                <c:ptCount val="1"/>
                <c:pt idx="0">
                  <c:v>Ráðstöfunartekjur 25 - 29 ára</c:v>
                </c:pt>
              </c:strCache>
            </c:strRef>
          </c:tx>
          <c:spPr>
            <a:ln w="50800" cap="sq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'Verð og tekjur'!$A$51:$A$62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strCache>
            </c:strRef>
          </c:cat>
          <c:val>
            <c:numRef>
              <c:f>'Verð og tekjur'!$H$51:$H$62</c:f>
              <c:numCache>
                <c:formatCode>0.0</c:formatCode>
                <c:ptCount val="11"/>
                <c:pt idx="0">
                  <c:v>96.721929163526752</c:v>
                </c:pt>
                <c:pt idx="1">
                  <c:v>101.99698568198944</c:v>
                </c:pt>
                <c:pt idx="2">
                  <c:v>100.30143180105502</c:v>
                </c:pt>
                <c:pt idx="3">
                  <c:v>96.345139412207999</c:v>
                </c:pt>
                <c:pt idx="4">
                  <c:v>100</c:v>
                </c:pt>
                <c:pt idx="5">
                  <c:v>102.29841748304447</c:v>
                </c:pt>
                <c:pt idx="6">
                  <c:v>106.29238884702336</c:v>
                </c:pt>
                <c:pt idx="7">
                  <c:v>111.34137151469481</c:v>
                </c:pt>
                <c:pt idx="8">
                  <c:v>118.04822908816881</c:v>
                </c:pt>
                <c:pt idx="9">
                  <c:v>128.71137905048982</c:v>
                </c:pt>
                <c:pt idx="10">
                  <c:v>138.88470233609647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D0-F544-AD21-8AD1E9633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282608"/>
        <c:axId val="181283000"/>
      </c:lineChart>
      <c:catAx>
        <c:axId val="18128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181283000"/>
        <c:crosses val="autoZero"/>
        <c:auto val="1"/>
        <c:lblAlgn val="ctr"/>
        <c:lblOffset val="100"/>
        <c:noMultiLvlLbl val="0"/>
      </c:catAx>
      <c:valAx>
        <c:axId val="181283000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18128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3339917039899019"/>
          <c:y val="0.11560602437861003"/>
          <c:w val="0.36660082960100981"/>
          <c:h val="0.209210290493766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ID4096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28887911293684E-3"/>
          <c:y val="0.15657484355246395"/>
          <c:w val="0.99327716976257996"/>
          <c:h val="0.608440675903742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01-E140-9BB5-ACA0F07FD5B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Skattfrjáls
ráðstöfun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01-E140-9BB5-ACA0F07FD5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 w="9525">
              <a:solidFill>
                <a:schemeClr val="accent1">
                  <a:lumMod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+</a:t>
                    </a:r>
                    <a:fld id="{9F8B82B0-C008-034F-8FA3-4114A97AD798}" type="VALUE">
                      <a:rPr lang="en-US"/>
                      <a:pPr/>
                      <a:t>[GILDI]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901-E140-9BB5-ACA0F07FD5B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Skattfrjáls
ráðstöfun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01-E140-9BB5-ACA0F07FD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33420511"/>
        <c:axId val="832197439"/>
      </c:barChart>
      <c:catAx>
        <c:axId val="833420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832197439"/>
        <c:crosses val="autoZero"/>
        <c:auto val="1"/>
        <c:lblAlgn val="ctr"/>
        <c:lblOffset val="100"/>
        <c:noMultiLvlLbl val="0"/>
      </c:catAx>
      <c:valAx>
        <c:axId val="832197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342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rgbClr val="0E458B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767867587344698E-2"/>
          <c:y val="0.10902110071634906"/>
          <c:w val="0.56217269203410136"/>
          <c:h val="0.58099215883502953"/>
        </c:manualLayout>
      </c:layout>
      <c:lineChart>
        <c:grouping val="standard"/>
        <c:varyColors val="0"/>
        <c:ser>
          <c:idx val="0"/>
          <c:order val="0"/>
          <c:tx>
            <c:strRef>
              <c:f>Blað1!$J$4</c:f>
              <c:strCache>
                <c:ptCount val="1"/>
                <c:pt idx="0">
                  <c:v>Núverandi kerfi</c:v>
                </c:pt>
              </c:strCache>
            </c:strRef>
          </c:tx>
          <c:spPr>
            <a:ln w="44450" cap="sq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Blað1!$I$15:$I$75</c:f>
              <c:numCache>
                <c:formatCode>_(* #,##0_);_(* \(#,##0\);_(* "-"_);_(@_)</c:formatCode>
                <c:ptCount val="61"/>
                <c:pt idx="0">
                  <c:v>400000</c:v>
                </c:pt>
                <c:pt idx="1">
                  <c:v>410000</c:v>
                </c:pt>
                <c:pt idx="2">
                  <c:v>420000</c:v>
                </c:pt>
                <c:pt idx="3">
                  <c:v>430000</c:v>
                </c:pt>
                <c:pt idx="4">
                  <c:v>440000</c:v>
                </c:pt>
                <c:pt idx="5">
                  <c:v>450000</c:v>
                </c:pt>
                <c:pt idx="6">
                  <c:v>460000</c:v>
                </c:pt>
                <c:pt idx="7">
                  <c:v>470000</c:v>
                </c:pt>
                <c:pt idx="8">
                  <c:v>480000</c:v>
                </c:pt>
                <c:pt idx="9">
                  <c:v>490000</c:v>
                </c:pt>
                <c:pt idx="10">
                  <c:v>500000</c:v>
                </c:pt>
                <c:pt idx="11">
                  <c:v>510000</c:v>
                </c:pt>
                <c:pt idx="12">
                  <c:v>520000</c:v>
                </c:pt>
                <c:pt idx="13">
                  <c:v>530000</c:v>
                </c:pt>
                <c:pt idx="14">
                  <c:v>540000</c:v>
                </c:pt>
                <c:pt idx="15">
                  <c:v>550000</c:v>
                </c:pt>
                <c:pt idx="16">
                  <c:v>560000</c:v>
                </c:pt>
                <c:pt idx="17">
                  <c:v>570000</c:v>
                </c:pt>
                <c:pt idx="18">
                  <c:v>580000</c:v>
                </c:pt>
                <c:pt idx="19">
                  <c:v>590000</c:v>
                </c:pt>
                <c:pt idx="20">
                  <c:v>600000</c:v>
                </c:pt>
                <c:pt idx="21">
                  <c:v>610000</c:v>
                </c:pt>
                <c:pt idx="22">
                  <c:v>620000</c:v>
                </c:pt>
                <c:pt idx="23">
                  <c:v>630000</c:v>
                </c:pt>
                <c:pt idx="24">
                  <c:v>640000</c:v>
                </c:pt>
                <c:pt idx="25">
                  <c:v>650000</c:v>
                </c:pt>
                <c:pt idx="26">
                  <c:v>660000</c:v>
                </c:pt>
                <c:pt idx="27">
                  <c:v>670000</c:v>
                </c:pt>
                <c:pt idx="28">
                  <c:v>680000</c:v>
                </c:pt>
                <c:pt idx="29">
                  <c:v>690000</c:v>
                </c:pt>
                <c:pt idx="30">
                  <c:v>700000</c:v>
                </c:pt>
                <c:pt idx="31">
                  <c:v>710000</c:v>
                </c:pt>
                <c:pt idx="32">
                  <c:v>720000</c:v>
                </c:pt>
                <c:pt idx="33">
                  <c:v>730000</c:v>
                </c:pt>
                <c:pt idx="34">
                  <c:v>740000</c:v>
                </c:pt>
                <c:pt idx="35">
                  <c:v>750000</c:v>
                </c:pt>
                <c:pt idx="36">
                  <c:v>760000</c:v>
                </c:pt>
                <c:pt idx="37">
                  <c:v>770000</c:v>
                </c:pt>
                <c:pt idx="38">
                  <c:v>780000</c:v>
                </c:pt>
                <c:pt idx="39">
                  <c:v>790000</c:v>
                </c:pt>
                <c:pt idx="40">
                  <c:v>800000</c:v>
                </c:pt>
                <c:pt idx="41">
                  <c:v>810000</c:v>
                </c:pt>
                <c:pt idx="42">
                  <c:v>820000</c:v>
                </c:pt>
                <c:pt idx="43">
                  <c:v>830000</c:v>
                </c:pt>
                <c:pt idx="44">
                  <c:v>840000</c:v>
                </c:pt>
                <c:pt idx="45">
                  <c:v>850000</c:v>
                </c:pt>
                <c:pt idx="46">
                  <c:v>860000</c:v>
                </c:pt>
                <c:pt idx="47">
                  <c:v>870000</c:v>
                </c:pt>
                <c:pt idx="48">
                  <c:v>880000</c:v>
                </c:pt>
                <c:pt idx="49">
                  <c:v>890000</c:v>
                </c:pt>
                <c:pt idx="50">
                  <c:v>900000</c:v>
                </c:pt>
                <c:pt idx="51">
                  <c:v>910000</c:v>
                </c:pt>
                <c:pt idx="52">
                  <c:v>920000</c:v>
                </c:pt>
                <c:pt idx="53">
                  <c:v>930000</c:v>
                </c:pt>
                <c:pt idx="54">
                  <c:v>940000</c:v>
                </c:pt>
                <c:pt idx="55">
                  <c:v>950000</c:v>
                </c:pt>
                <c:pt idx="56">
                  <c:v>960000</c:v>
                </c:pt>
                <c:pt idx="57">
                  <c:v>970000</c:v>
                </c:pt>
                <c:pt idx="58">
                  <c:v>980000</c:v>
                </c:pt>
                <c:pt idx="59">
                  <c:v>990000</c:v>
                </c:pt>
                <c:pt idx="60">
                  <c:v>1000000</c:v>
                </c:pt>
              </c:numCache>
            </c:numRef>
          </c:cat>
          <c:val>
            <c:numRef>
              <c:f>Blað1!$J$15:$J$75</c:f>
              <c:numCache>
                <c:formatCode>_(* #,##0_);_(* \(#,##0\);_(* "-"_);_(@_)</c:formatCode>
                <c:ptCount val="61"/>
                <c:pt idx="0">
                  <c:v>288000</c:v>
                </c:pt>
                <c:pt idx="1">
                  <c:v>295200</c:v>
                </c:pt>
                <c:pt idx="2">
                  <c:v>302400</c:v>
                </c:pt>
                <c:pt idx="3">
                  <c:v>309600</c:v>
                </c:pt>
                <c:pt idx="4">
                  <c:v>316800</c:v>
                </c:pt>
                <c:pt idx="5">
                  <c:v>324000</c:v>
                </c:pt>
                <c:pt idx="6">
                  <c:v>331200</c:v>
                </c:pt>
                <c:pt idx="7">
                  <c:v>338400</c:v>
                </c:pt>
                <c:pt idx="8">
                  <c:v>345600</c:v>
                </c:pt>
                <c:pt idx="9">
                  <c:v>352800</c:v>
                </c:pt>
                <c:pt idx="10">
                  <c:v>360000</c:v>
                </c:pt>
                <c:pt idx="11">
                  <c:v>367200</c:v>
                </c:pt>
                <c:pt idx="12">
                  <c:v>374400</c:v>
                </c:pt>
                <c:pt idx="13">
                  <c:v>381600</c:v>
                </c:pt>
                <c:pt idx="14">
                  <c:v>388800</c:v>
                </c:pt>
                <c:pt idx="15">
                  <c:v>396000</c:v>
                </c:pt>
                <c:pt idx="16">
                  <c:v>403200</c:v>
                </c:pt>
                <c:pt idx="17">
                  <c:v>410400</c:v>
                </c:pt>
                <c:pt idx="18">
                  <c:v>417600</c:v>
                </c:pt>
                <c:pt idx="19">
                  <c:v>424800</c:v>
                </c:pt>
                <c:pt idx="20">
                  <c:v>432000</c:v>
                </c:pt>
                <c:pt idx="21">
                  <c:v>439200</c:v>
                </c:pt>
                <c:pt idx="22">
                  <c:v>446400</c:v>
                </c:pt>
                <c:pt idx="23">
                  <c:v>453600</c:v>
                </c:pt>
                <c:pt idx="24">
                  <c:v>460800</c:v>
                </c:pt>
                <c:pt idx="25">
                  <c:v>468000</c:v>
                </c:pt>
                <c:pt idx="26">
                  <c:v>475200</c:v>
                </c:pt>
                <c:pt idx="27">
                  <c:v>482400</c:v>
                </c:pt>
                <c:pt idx="28">
                  <c:v>489600</c:v>
                </c:pt>
                <c:pt idx="29">
                  <c:v>496800</c:v>
                </c:pt>
                <c:pt idx="30">
                  <c:v>500000</c:v>
                </c:pt>
                <c:pt idx="31">
                  <c:v>500000</c:v>
                </c:pt>
                <c:pt idx="32">
                  <c:v>500000</c:v>
                </c:pt>
                <c:pt idx="33">
                  <c:v>500000</c:v>
                </c:pt>
                <c:pt idx="34">
                  <c:v>500000</c:v>
                </c:pt>
                <c:pt idx="35">
                  <c:v>500000</c:v>
                </c:pt>
                <c:pt idx="36">
                  <c:v>500000</c:v>
                </c:pt>
                <c:pt idx="37">
                  <c:v>500000</c:v>
                </c:pt>
                <c:pt idx="38">
                  <c:v>500000</c:v>
                </c:pt>
                <c:pt idx="39">
                  <c:v>500000</c:v>
                </c:pt>
                <c:pt idx="40">
                  <c:v>500000</c:v>
                </c:pt>
                <c:pt idx="41">
                  <c:v>500000</c:v>
                </c:pt>
                <c:pt idx="42">
                  <c:v>500000</c:v>
                </c:pt>
                <c:pt idx="43">
                  <c:v>500000</c:v>
                </c:pt>
                <c:pt idx="44">
                  <c:v>500000</c:v>
                </c:pt>
                <c:pt idx="45">
                  <c:v>500000</c:v>
                </c:pt>
                <c:pt idx="46">
                  <c:v>500000</c:v>
                </c:pt>
                <c:pt idx="47">
                  <c:v>500000</c:v>
                </c:pt>
                <c:pt idx="48">
                  <c:v>500000</c:v>
                </c:pt>
                <c:pt idx="49">
                  <c:v>500000</c:v>
                </c:pt>
                <c:pt idx="50">
                  <c:v>500000</c:v>
                </c:pt>
                <c:pt idx="51">
                  <c:v>500000</c:v>
                </c:pt>
                <c:pt idx="52">
                  <c:v>500000</c:v>
                </c:pt>
                <c:pt idx="53">
                  <c:v>500000</c:v>
                </c:pt>
                <c:pt idx="54">
                  <c:v>500000</c:v>
                </c:pt>
                <c:pt idx="55">
                  <c:v>500000</c:v>
                </c:pt>
                <c:pt idx="56">
                  <c:v>500000</c:v>
                </c:pt>
                <c:pt idx="57">
                  <c:v>500000</c:v>
                </c:pt>
                <c:pt idx="58">
                  <c:v>500000</c:v>
                </c:pt>
                <c:pt idx="59">
                  <c:v>500000</c:v>
                </c:pt>
                <c:pt idx="60">
                  <c:v>500000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9E-45CA-86E1-3F4F6ACF07AB}"/>
            </c:ext>
          </c:extLst>
        </c:ser>
        <c:ser>
          <c:idx val="3"/>
          <c:order val="1"/>
          <c:tx>
            <c:strRef>
              <c:f>Blað1!$M$4</c:f>
              <c:strCache>
                <c:ptCount val="1"/>
                <c:pt idx="0">
                  <c:v>Tillaga</c:v>
                </c:pt>
              </c:strCache>
            </c:strRef>
          </c:tx>
          <c:spPr>
            <a:ln w="44450" cap="sq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Blað1!$I$15:$I$75</c:f>
              <c:numCache>
                <c:formatCode>_(* #,##0_);_(* \(#,##0\);_(* "-"_);_(@_)</c:formatCode>
                <c:ptCount val="61"/>
                <c:pt idx="0">
                  <c:v>400000</c:v>
                </c:pt>
                <c:pt idx="1">
                  <c:v>410000</c:v>
                </c:pt>
                <c:pt idx="2">
                  <c:v>420000</c:v>
                </c:pt>
                <c:pt idx="3">
                  <c:v>430000</c:v>
                </c:pt>
                <c:pt idx="4">
                  <c:v>440000</c:v>
                </c:pt>
                <c:pt idx="5">
                  <c:v>450000</c:v>
                </c:pt>
                <c:pt idx="6">
                  <c:v>460000</c:v>
                </c:pt>
                <c:pt idx="7">
                  <c:v>470000</c:v>
                </c:pt>
                <c:pt idx="8">
                  <c:v>480000</c:v>
                </c:pt>
                <c:pt idx="9">
                  <c:v>490000</c:v>
                </c:pt>
                <c:pt idx="10">
                  <c:v>500000</c:v>
                </c:pt>
                <c:pt idx="11">
                  <c:v>510000</c:v>
                </c:pt>
                <c:pt idx="12">
                  <c:v>520000</c:v>
                </c:pt>
                <c:pt idx="13">
                  <c:v>530000</c:v>
                </c:pt>
                <c:pt idx="14">
                  <c:v>540000</c:v>
                </c:pt>
                <c:pt idx="15">
                  <c:v>550000</c:v>
                </c:pt>
                <c:pt idx="16">
                  <c:v>560000</c:v>
                </c:pt>
                <c:pt idx="17">
                  <c:v>570000</c:v>
                </c:pt>
                <c:pt idx="18">
                  <c:v>580000</c:v>
                </c:pt>
                <c:pt idx="19">
                  <c:v>590000</c:v>
                </c:pt>
                <c:pt idx="20">
                  <c:v>600000</c:v>
                </c:pt>
                <c:pt idx="21">
                  <c:v>610000</c:v>
                </c:pt>
                <c:pt idx="22">
                  <c:v>620000</c:v>
                </c:pt>
                <c:pt idx="23">
                  <c:v>630000</c:v>
                </c:pt>
                <c:pt idx="24">
                  <c:v>640000</c:v>
                </c:pt>
                <c:pt idx="25">
                  <c:v>650000</c:v>
                </c:pt>
                <c:pt idx="26">
                  <c:v>660000</c:v>
                </c:pt>
                <c:pt idx="27">
                  <c:v>670000</c:v>
                </c:pt>
                <c:pt idx="28">
                  <c:v>680000</c:v>
                </c:pt>
                <c:pt idx="29">
                  <c:v>690000</c:v>
                </c:pt>
                <c:pt idx="30">
                  <c:v>700000</c:v>
                </c:pt>
                <c:pt idx="31">
                  <c:v>710000</c:v>
                </c:pt>
                <c:pt idx="32">
                  <c:v>720000</c:v>
                </c:pt>
                <c:pt idx="33">
                  <c:v>730000</c:v>
                </c:pt>
                <c:pt idx="34">
                  <c:v>740000</c:v>
                </c:pt>
                <c:pt idx="35">
                  <c:v>750000</c:v>
                </c:pt>
                <c:pt idx="36">
                  <c:v>760000</c:v>
                </c:pt>
                <c:pt idx="37">
                  <c:v>770000</c:v>
                </c:pt>
                <c:pt idx="38">
                  <c:v>780000</c:v>
                </c:pt>
                <c:pt idx="39">
                  <c:v>790000</c:v>
                </c:pt>
                <c:pt idx="40">
                  <c:v>800000</c:v>
                </c:pt>
                <c:pt idx="41">
                  <c:v>810000</c:v>
                </c:pt>
                <c:pt idx="42">
                  <c:v>820000</c:v>
                </c:pt>
                <c:pt idx="43">
                  <c:v>830000</c:v>
                </c:pt>
                <c:pt idx="44">
                  <c:v>840000</c:v>
                </c:pt>
                <c:pt idx="45">
                  <c:v>850000</c:v>
                </c:pt>
                <c:pt idx="46">
                  <c:v>860000</c:v>
                </c:pt>
                <c:pt idx="47">
                  <c:v>870000</c:v>
                </c:pt>
                <c:pt idx="48">
                  <c:v>880000</c:v>
                </c:pt>
                <c:pt idx="49">
                  <c:v>890000</c:v>
                </c:pt>
                <c:pt idx="50">
                  <c:v>900000</c:v>
                </c:pt>
                <c:pt idx="51">
                  <c:v>910000</c:v>
                </c:pt>
                <c:pt idx="52">
                  <c:v>920000</c:v>
                </c:pt>
                <c:pt idx="53">
                  <c:v>930000</c:v>
                </c:pt>
                <c:pt idx="54">
                  <c:v>940000</c:v>
                </c:pt>
                <c:pt idx="55">
                  <c:v>950000</c:v>
                </c:pt>
                <c:pt idx="56">
                  <c:v>960000</c:v>
                </c:pt>
                <c:pt idx="57">
                  <c:v>970000</c:v>
                </c:pt>
                <c:pt idx="58">
                  <c:v>980000</c:v>
                </c:pt>
                <c:pt idx="59">
                  <c:v>990000</c:v>
                </c:pt>
                <c:pt idx="60">
                  <c:v>1000000</c:v>
                </c:pt>
              </c:numCache>
            </c:numRef>
          </c:cat>
          <c:val>
            <c:numRef>
              <c:f>Blað1!$M$15:$M$75</c:f>
              <c:numCache>
                <c:formatCode>_(* #,##0_);_(* \(#,##0\);_(* "-"_);_(@_)</c:formatCode>
                <c:ptCount val="61"/>
                <c:pt idx="0">
                  <c:v>600000</c:v>
                </c:pt>
                <c:pt idx="1">
                  <c:v>600000</c:v>
                </c:pt>
                <c:pt idx="2">
                  <c:v>600000</c:v>
                </c:pt>
                <c:pt idx="3">
                  <c:v>600000</c:v>
                </c:pt>
                <c:pt idx="4">
                  <c:v>600000</c:v>
                </c:pt>
                <c:pt idx="5">
                  <c:v>600000</c:v>
                </c:pt>
                <c:pt idx="6">
                  <c:v>600000</c:v>
                </c:pt>
                <c:pt idx="7">
                  <c:v>600000</c:v>
                </c:pt>
                <c:pt idx="8">
                  <c:v>600000</c:v>
                </c:pt>
                <c:pt idx="9">
                  <c:v>600000</c:v>
                </c:pt>
                <c:pt idx="10">
                  <c:v>600000</c:v>
                </c:pt>
                <c:pt idx="11">
                  <c:v>600000</c:v>
                </c:pt>
                <c:pt idx="12">
                  <c:v>600000</c:v>
                </c:pt>
                <c:pt idx="13">
                  <c:v>600000</c:v>
                </c:pt>
                <c:pt idx="14">
                  <c:v>600000</c:v>
                </c:pt>
                <c:pt idx="15">
                  <c:v>600000</c:v>
                </c:pt>
                <c:pt idx="16">
                  <c:v>600000</c:v>
                </c:pt>
                <c:pt idx="17">
                  <c:v>600000</c:v>
                </c:pt>
                <c:pt idx="18">
                  <c:v>600000</c:v>
                </c:pt>
                <c:pt idx="19">
                  <c:v>600000</c:v>
                </c:pt>
                <c:pt idx="20">
                  <c:v>600000</c:v>
                </c:pt>
                <c:pt idx="21">
                  <c:v>600000</c:v>
                </c:pt>
                <c:pt idx="22">
                  <c:v>600000</c:v>
                </c:pt>
                <c:pt idx="23">
                  <c:v>600000</c:v>
                </c:pt>
                <c:pt idx="24">
                  <c:v>600000</c:v>
                </c:pt>
                <c:pt idx="25">
                  <c:v>600000</c:v>
                </c:pt>
                <c:pt idx="26">
                  <c:v>600000</c:v>
                </c:pt>
                <c:pt idx="27">
                  <c:v>600000</c:v>
                </c:pt>
                <c:pt idx="28">
                  <c:v>600000</c:v>
                </c:pt>
                <c:pt idx="29">
                  <c:v>600000</c:v>
                </c:pt>
                <c:pt idx="30">
                  <c:v>600000</c:v>
                </c:pt>
                <c:pt idx="31">
                  <c:v>600000</c:v>
                </c:pt>
                <c:pt idx="32">
                  <c:v>600000</c:v>
                </c:pt>
                <c:pt idx="33">
                  <c:v>600000</c:v>
                </c:pt>
                <c:pt idx="34">
                  <c:v>600000</c:v>
                </c:pt>
                <c:pt idx="35">
                  <c:v>600000</c:v>
                </c:pt>
                <c:pt idx="36">
                  <c:v>600000</c:v>
                </c:pt>
                <c:pt idx="37">
                  <c:v>600000</c:v>
                </c:pt>
                <c:pt idx="38">
                  <c:v>600000</c:v>
                </c:pt>
                <c:pt idx="39">
                  <c:v>600000</c:v>
                </c:pt>
                <c:pt idx="40">
                  <c:v>600000</c:v>
                </c:pt>
                <c:pt idx="41">
                  <c:v>600000</c:v>
                </c:pt>
                <c:pt idx="42">
                  <c:v>600000</c:v>
                </c:pt>
                <c:pt idx="43">
                  <c:v>600000</c:v>
                </c:pt>
                <c:pt idx="44">
                  <c:v>600000</c:v>
                </c:pt>
                <c:pt idx="45">
                  <c:v>600000</c:v>
                </c:pt>
                <c:pt idx="46">
                  <c:v>600000</c:v>
                </c:pt>
                <c:pt idx="47">
                  <c:v>600000</c:v>
                </c:pt>
                <c:pt idx="48">
                  <c:v>600000</c:v>
                </c:pt>
                <c:pt idx="49">
                  <c:v>600000</c:v>
                </c:pt>
                <c:pt idx="50">
                  <c:v>600000</c:v>
                </c:pt>
                <c:pt idx="51">
                  <c:v>600000</c:v>
                </c:pt>
                <c:pt idx="52">
                  <c:v>600000</c:v>
                </c:pt>
                <c:pt idx="53">
                  <c:v>600000</c:v>
                </c:pt>
                <c:pt idx="54">
                  <c:v>600000</c:v>
                </c:pt>
                <c:pt idx="55">
                  <c:v>600000</c:v>
                </c:pt>
                <c:pt idx="56">
                  <c:v>600000</c:v>
                </c:pt>
                <c:pt idx="57">
                  <c:v>600000</c:v>
                </c:pt>
                <c:pt idx="58">
                  <c:v>600000</c:v>
                </c:pt>
                <c:pt idx="59">
                  <c:v>600000</c:v>
                </c:pt>
                <c:pt idx="60">
                  <c:v>600000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9E-45CA-86E1-3F4F6ACF07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0654296"/>
        <c:axId val="680657576"/>
      </c:lineChart>
      <c:catAx>
        <c:axId val="680654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is-IS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Laun á mánuði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ID4096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680657576"/>
        <c:crosses val="autoZero"/>
        <c:auto val="1"/>
        <c:lblAlgn val="ctr"/>
        <c:lblOffset val="100"/>
        <c:tickLblSkip val="10"/>
        <c:noMultiLvlLbl val="0"/>
      </c:catAx>
      <c:valAx>
        <c:axId val="68065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680654296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452711867388066"/>
          <c:y val="0.10132019133979737"/>
          <c:w val="0.25284894388732171"/>
          <c:h val="0.117545587954518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846735687964185E-2"/>
          <c:y val="2.9625125527721848E-2"/>
          <c:w val="0.95630652862407162"/>
          <c:h val="0.683282526113459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8D-024C-930B-A6980A14E46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98D-024C-930B-A6980A14E46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8D-024C-930B-A6980A14E46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98D-024C-930B-A6980A14E46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accent4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98D-024C-930B-A6980A14E46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98D-024C-930B-A6980A14E4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Fullt
stimpilgjald</c:v>
                </c:pt>
                <c:pt idx="1">
                  <c:v>Fyrstu kaup
í dag</c:v>
                </c:pt>
                <c:pt idx="2">
                  <c:v>Fyrstu kaup
undir tillögu 12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240</c:v>
                </c:pt>
                <c:pt idx="1">
                  <c:v>120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8D-024C-930B-A6980A14E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569898112"/>
        <c:axId val="562040608"/>
      </c:barChart>
      <c:catAx>
        <c:axId val="56989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62040608"/>
        <c:crosses val="autoZero"/>
        <c:auto val="1"/>
        <c:lblAlgn val="ctr"/>
        <c:lblOffset val="100"/>
        <c:noMultiLvlLbl val="0"/>
      </c:catAx>
      <c:valAx>
        <c:axId val="562040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989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190047281186738E-2"/>
          <c:y val="0.16614492521844734"/>
          <c:w val="0.55458371891130509"/>
          <c:h val="0.61419557380835021"/>
        </c:manualLayout>
      </c:layout>
      <c:lineChart>
        <c:grouping val="standard"/>
        <c:varyColors val="0"/>
        <c:ser>
          <c:idx val="0"/>
          <c:order val="0"/>
          <c:tx>
            <c:strRef>
              <c:f>[1]LIF03210!$C$5</c:f>
              <c:strCache>
                <c:ptCount val="1"/>
                <c:pt idx="0">
                  <c:v>Lægsta tekjubil (1-20%)</c:v>
                </c:pt>
              </c:strCache>
            </c:strRef>
          </c:tx>
          <c:spPr>
            <a:ln w="50800" cap="sq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[1]LIF03210!$D$4:$P$4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[1]LIF03210!$D$5:$P$5</c:f>
              <c:numCache>
                <c:formatCode>General</c:formatCode>
                <c:ptCount val="13"/>
                <c:pt idx="0">
                  <c:v>0.249</c:v>
                </c:pt>
                <c:pt idx="1">
                  <c:v>0.26</c:v>
                </c:pt>
                <c:pt idx="2">
                  <c:v>0.247</c:v>
                </c:pt>
                <c:pt idx="3">
                  <c:v>0.252</c:v>
                </c:pt>
                <c:pt idx="4">
                  <c:v>0.31900000000000001</c:v>
                </c:pt>
                <c:pt idx="5">
                  <c:v>0.33399999999999996</c:v>
                </c:pt>
                <c:pt idx="6">
                  <c:v>0.377</c:v>
                </c:pt>
                <c:pt idx="7">
                  <c:v>0.46100000000000002</c:v>
                </c:pt>
                <c:pt idx="8">
                  <c:v>0.44700000000000001</c:v>
                </c:pt>
                <c:pt idx="9">
                  <c:v>0.434</c:v>
                </c:pt>
                <c:pt idx="10">
                  <c:v>0.41</c:v>
                </c:pt>
                <c:pt idx="11">
                  <c:v>0.43799999999999994</c:v>
                </c:pt>
                <c:pt idx="12">
                  <c:v>0.442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DF-AE4B-B183-B79154E2A0D5}"/>
            </c:ext>
          </c:extLst>
        </c:ser>
        <c:ser>
          <c:idx val="1"/>
          <c:order val="1"/>
          <c:tx>
            <c:strRef>
              <c:f>[1]LIF03210!$C$6</c:f>
              <c:strCache>
                <c:ptCount val="1"/>
                <c:pt idx="0">
                  <c:v>Annað tekjubil (21-40%)</c:v>
                </c:pt>
              </c:strCache>
            </c:strRef>
          </c:tx>
          <c:spPr>
            <a:ln w="50800" cap="sq">
              <a:solidFill>
                <a:srgbClr val="02529C"/>
              </a:solidFill>
              <a:round/>
            </a:ln>
            <a:effectLst/>
          </c:spPr>
          <c:marker>
            <c:symbol val="none"/>
          </c:marker>
          <c:cat>
            <c:strRef>
              <c:f>[1]LIF03210!$D$4:$P$4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[1]LIF03210!$D$6:$P$6</c:f>
              <c:numCache>
                <c:formatCode>General</c:formatCode>
                <c:ptCount val="13"/>
                <c:pt idx="0">
                  <c:v>0.19399999999999998</c:v>
                </c:pt>
                <c:pt idx="1">
                  <c:v>0.16399999999999998</c:v>
                </c:pt>
                <c:pt idx="2">
                  <c:v>0.18100000000000002</c:v>
                </c:pt>
                <c:pt idx="3">
                  <c:v>0.17600000000000002</c:v>
                </c:pt>
                <c:pt idx="4">
                  <c:v>0.17499999999999999</c:v>
                </c:pt>
                <c:pt idx="5">
                  <c:v>0.17499999999999999</c:v>
                </c:pt>
                <c:pt idx="6">
                  <c:v>0.217</c:v>
                </c:pt>
                <c:pt idx="7">
                  <c:v>0.27</c:v>
                </c:pt>
                <c:pt idx="8">
                  <c:v>0.29600000000000004</c:v>
                </c:pt>
                <c:pt idx="9">
                  <c:v>0.29299999999999998</c:v>
                </c:pt>
                <c:pt idx="10">
                  <c:v>0.25800000000000001</c:v>
                </c:pt>
                <c:pt idx="11">
                  <c:v>0.28600000000000003</c:v>
                </c:pt>
                <c:pt idx="12">
                  <c:v>0.26500000000000001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DF-AE4B-B183-B79154E2A0D5}"/>
            </c:ext>
          </c:extLst>
        </c:ser>
        <c:ser>
          <c:idx val="2"/>
          <c:order val="2"/>
          <c:tx>
            <c:strRef>
              <c:f>[1]LIF03210!$C$7</c:f>
              <c:strCache>
                <c:ptCount val="1"/>
                <c:pt idx="0">
                  <c:v>Þriðja tekjubil (41-60%)</c:v>
                </c:pt>
              </c:strCache>
            </c:strRef>
          </c:tx>
          <c:spPr>
            <a:ln w="50800" cap="sq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[1]LIF03210!$D$4:$P$4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[1]LIF03210!$D$7:$P$7</c:f>
              <c:numCache>
                <c:formatCode>General</c:formatCode>
                <c:ptCount val="13"/>
                <c:pt idx="0">
                  <c:v>0.11199999999999999</c:v>
                </c:pt>
                <c:pt idx="1">
                  <c:v>0.09</c:v>
                </c:pt>
                <c:pt idx="2">
                  <c:v>0.13400000000000001</c:v>
                </c:pt>
                <c:pt idx="3">
                  <c:v>0.121</c:v>
                </c:pt>
                <c:pt idx="4">
                  <c:v>9.5000000000000001E-2</c:v>
                </c:pt>
                <c:pt idx="5">
                  <c:v>0.13</c:v>
                </c:pt>
                <c:pt idx="6">
                  <c:v>0.15</c:v>
                </c:pt>
                <c:pt idx="7">
                  <c:v>0.188</c:v>
                </c:pt>
                <c:pt idx="8">
                  <c:v>0.192</c:v>
                </c:pt>
                <c:pt idx="9">
                  <c:v>0.16399999999999998</c:v>
                </c:pt>
                <c:pt idx="10">
                  <c:v>0.19699999999999998</c:v>
                </c:pt>
                <c:pt idx="11">
                  <c:v>0.182</c:v>
                </c:pt>
                <c:pt idx="12">
                  <c:v>0.17300000000000001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DF-AE4B-B183-B79154E2A0D5}"/>
            </c:ext>
          </c:extLst>
        </c:ser>
        <c:ser>
          <c:idx val="3"/>
          <c:order val="3"/>
          <c:tx>
            <c:strRef>
              <c:f>[1]LIF03210!$C$8</c:f>
              <c:strCache>
                <c:ptCount val="1"/>
                <c:pt idx="0">
                  <c:v>Fjórða tekjubil (61-80%)</c:v>
                </c:pt>
              </c:strCache>
            </c:strRef>
          </c:tx>
          <c:spPr>
            <a:ln w="50800" cap="sq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[1]LIF03210!$D$4:$P$4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[1]LIF03210!$D$8:$P$8</c:f>
              <c:numCache>
                <c:formatCode>General</c:formatCode>
                <c:ptCount val="13"/>
                <c:pt idx="0">
                  <c:v>0.105</c:v>
                </c:pt>
                <c:pt idx="1">
                  <c:v>8.1000000000000003E-2</c:v>
                </c:pt>
                <c:pt idx="2">
                  <c:v>7.2999999999999995E-2</c:v>
                </c:pt>
                <c:pt idx="3">
                  <c:v>8.6999999999999994E-2</c:v>
                </c:pt>
                <c:pt idx="4">
                  <c:v>7.2999999999999995E-2</c:v>
                </c:pt>
                <c:pt idx="5">
                  <c:v>9.4E-2</c:v>
                </c:pt>
                <c:pt idx="6">
                  <c:v>0.11</c:v>
                </c:pt>
                <c:pt idx="7">
                  <c:v>0.124</c:v>
                </c:pt>
                <c:pt idx="8">
                  <c:v>0.11699999999999999</c:v>
                </c:pt>
                <c:pt idx="9">
                  <c:v>0.151</c:v>
                </c:pt>
                <c:pt idx="10">
                  <c:v>0.13100000000000001</c:v>
                </c:pt>
                <c:pt idx="11">
                  <c:v>0.13400000000000001</c:v>
                </c:pt>
                <c:pt idx="12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3DF-AE4B-B183-B79154E2A0D5}"/>
            </c:ext>
          </c:extLst>
        </c:ser>
        <c:ser>
          <c:idx val="4"/>
          <c:order val="4"/>
          <c:tx>
            <c:strRef>
              <c:f>[1]LIF03210!$C$9</c:f>
              <c:strCache>
                <c:ptCount val="1"/>
                <c:pt idx="0">
                  <c:v>Efsta tekjubil (81-100%)</c:v>
                </c:pt>
              </c:strCache>
            </c:strRef>
          </c:tx>
          <c:spPr>
            <a:ln w="50800" cap="sq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[1]LIF03210!$D$4:$P$4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[1]LIF03210!$D$9:$P$9</c:f>
              <c:numCache>
                <c:formatCode>General</c:formatCode>
                <c:ptCount val="13"/>
                <c:pt idx="0">
                  <c:v>7.4999999999999997E-2</c:v>
                </c:pt>
                <c:pt idx="1">
                  <c:v>6.2E-2</c:v>
                </c:pt>
                <c:pt idx="2">
                  <c:v>5.4000000000000006E-2</c:v>
                </c:pt>
                <c:pt idx="3">
                  <c:v>0.05</c:v>
                </c:pt>
                <c:pt idx="4">
                  <c:v>4.7E-2</c:v>
                </c:pt>
                <c:pt idx="5">
                  <c:v>0.06</c:v>
                </c:pt>
                <c:pt idx="6">
                  <c:v>7.9000000000000001E-2</c:v>
                </c:pt>
                <c:pt idx="7">
                  <c:v>6.4000000000000001E-2</c:v>
                </c:pt>
                <c:pt idx="8">
                  <c:v>8.4000000000000005E-2</c:v>
                </c:pt>
                <c:pt idx="9">
                  <c:v>9.0999999999999998E-2</c:v>
                </c:pt>
                <c:pt idx="10">
                  <c:v>9.6000000000000002E-2</c:v>
                </c:pt>
                <c:pt idx="11">
                  <c:v>7.0000000000000007E-2</c:v>
                </c:pt>
                <c:pt idx="12">
                  <c:v>6.6000000000000003E-2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DF-AE4B-B183-B79154E2A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185064"/>
        <c:axId val="523185456"/>
      </c:lineChart>
      <c:catAx>
        <c:axId val="523185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3185456"/>
        <c:crosses val="autoZero"/>
        <c:auto val="1"/>
        <c:lblAlgn val="ctr"/>
        <c:lblOffset val="100"/>
        <c:noMultiLvlLbl val="0"/>
      </c:catAx>
      <c:valAx>
        <c:axId val="52318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31850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165199433717463"/>
          <c:y val="0.13691615924161221"/>
          <c:w val="0.28643218517556635"/>
          <c:h val="0.286803908302612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ID4096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450099381349967E-2"/>
          <c:y val="0.14430825546873519"/>
          <c:w val="0.56223667693712198"/>
          <c:h val="0.6371011313842263"/>
        </c:manualLayout>
      </c:layout>
      <c:lineChart>
        <c:grouping val="standard"/>
        <c:varyColors val="0"/>
        <c:ser>
          <c:idx val="0"/>
          <c:order val="0"/>
          <c:tx>
            <c:strRef>
              <c:f>'Kaup, leiga, laun'!$E$1</c:f>
              <c:strCache>
                <c:ptCount val="1"/>
                <c:pt idx="0">
                  <c:v>Íbúðaverð á höfuðborgarsvæðinu</c:v>
                </c:pt>
              </c:strCache>
            </c:strRef>
          </c:tx>
          <c:spPr>
            <a:ln w="50800" cap="sq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'Kaup, leiga, laun'!$A$2:$A$139</c:f>
              <c:numCache>
                <c:formatCode>mmm\-yy</c:formatCode>
                <c:ptCount val="138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  <c:pt idx="12">
                  <c:v>40909</c:v>
                </c:pt>
                <c:pt idx="13">
                  <c:v>40940</c:v>
                </c:pt>
                <c:pt idx="14">
                  <c:v>40969</c:v>
                </c:pt>
                <c:pt idx="15">
                  <c:v>41000</c:v>
                </c:pt>
                <c:pt idx="16">
                  <c:v>41030</c:v>
                </c:pt>
                <c:pt idx="17">
                  <c:v>41061</c:v>
                </c:pt>
                <c:pt idx="18">
                  <c:v>41091</c:v>
                </c:pt>
                <c:pt idx="19">
                  <c:v>41122</c:v>
                </c:pt>
                <c:pt idx="20">
                  <c:v>41153</c:v>
                </c:pt>
                <c:pt idx="21">
                  <c:v>41183</c:v>
                </c:pt>
                <c:pt idx="22">
                  <c:v>41214</c:v>
                </c:pt>
                <c:pt idx="23">
                  <c:v>41244</c:v>
                </c:pt>
                <c:pt idx="24">
                  <c:v>41275</c:v>
                </c:pt>
                <c:pt idx="25">
                  <c:v>41306</c:v>
                </c:pt>
                <c:pt idx="26">
                  <c:v>41334</c:v>
                </c:pt>
                <c:pt idx="27">
                  <c:v>41365</c:v>
                </c:pt>
                <c:pt idx="28">
                  <c:v>41395</c:v>
                </c:pt>
                <c:pt idx="29">
                  <c:v>41426</c:v>
                </c:pt>
                <c:pt idx="30">
                  <c:v>41456</c:v>
                </c:pt>
                <c:pt idx="31">
                  <c:v>41487</c:v>
                </c:pt>
                <c:pt idx="32">
                  <c:v>41518</c:v>
                </c:pt>
                <c:pt idx="33">
                  <c:v>41548</c:v>
                </c:pt>
                <c:pt idx="34">
                  <c:v>41579</c:v>
                </c:pt>
                <c:pt idx="35">
                  <c:v>41609</c:v>
                </c:pt>
                <c:pt idx="36">
                  <c:v>41640</c:v>
                </c:pt>
                <c:pt idx="37">
                  <c:v>41671</c:v>
                </c:pt>
                <c:pt idx="38">
                  <c:v>41699</c:v>
                </c:pt>
                <c:pt idx="39">
                  <c:v>41730</c:v>
                </c:pt>
                <c:pt idx="40">
                  <c:v>41760</c:v>
                </c:pt>
                <c:pt idx="41">
                  <c:v>41791</c:v>
                </c:pt>
                <c:pt idx="42">
                  <c:v>41821</c:v>
                </c:pt>
                <c:pt idx="43">
                  <c:v>41852</c:v>
                </c:pt>
                <c:pt idx="44">
                  <c:v>41883</c:v>
                </c:pt>
                <c:pt idx="45">
                  <c:v>41913</c:v>
                </c:pt>
                <c:pt idx="46">
                  <c:v>41944</c:v>
                </c:pt>
                <c:pt idx="47">
                  <c:v>41974</c:v>
                </c:pt>
                <c:pt idx="48">
                  <c:v>42005</c:v>
                </c:pt>
                <c:pt idx="49">
                  <c:v>42036</c:v>
                </c:pt>
                <c:pt idx="50">
                  <c:v>42064</c:v>
                </c:pt>
                <c:pt idx="51">
                  <c:v>42095</c:v>
                </c:pt>
                <c:pt idx="52">
                  <c:v>42125</c:v>
                </c:pt>
                <c:pt idx="53">
                  <c:v>42156</c:v>
                </c:pt>
                <c:pt idx="54">
                  <c:v>42186</c:v>
                </c:pt>
                <c:pt idx="55">
                  <c:v>42217</c:v>
                </c:pt>
                <c:pt idx="56">
                  <c:v>42248</c:v>
                </c:pt>
                <c:pt idx="57">
                  <c:v>42278</c:v>
                </c:pt>
                <c:pt idx="58">
                  <c:v>42309</c:v>
                </c:pt>
                <c:pt idx="59">
                  <c:v>42339</c:v>
                </c:pt>
                <c:pt idx="60">
                  <c:v>42370</c:v>
                </c:pt>
                <c:pt idx="61">
                  <c:v>42401</c:v>
                </c:pt>
                <c:pt idx="62">
                  <c:v>42430</c:v>
                </c:pt>
                <c:pt idx="63">
                  <c:v>42461</c:v>
                </c:pt>
                <c:pt idx="64">
                  <c:v>42491</c:v>
                </c:pt>
                <c:pt idx="65">
                  <c:v>42522</c:v>
                </c:pt>
                <c:pt idx="66">
                  <c:v>42552</c:v>
                </c:pt>
                <c:pt idx="67">
                  <c:v>42583</c:v>
                </c:pt>
                <c:pt idx="68">
                  <c:v>42614</c:v>
                </c:pt>
                <c:pt idx="69">
                  <c:v>42644</c:v>
                </c:pt>
                <c:pt idx="70">
                  <c:v>42675</c:v>
                </c:pt>
                <c:pt idx="71">
                  <c:v>42705</c:v>
                </c:pt>
                <c:pt idx="72">
                  <c:v>42736</c:v>
                </c:pt>
                <c:pt idx="73">
                  <c:v>42767</c:v>
                </c:pt>
                <c:pt idx="74">
                  <c:v>42795</c:v>
                </c:pt>
                <c:pt idx="75">
                  <c:v>42826</c:v>
                </c:pt>
                <c:pt idx="76">
                  <c:v>42856</c:v>
                </c:pt>
                <c:pt idx="77">
                  <c:v>42887</c:v>
                </c:pt>
                <c:pt idx="78">
                  <c:v>42917</c:v>
                </c:pt>
                <c:pt idx="79">
                  <c:v>42948</c:v>
                </c:pt>
                <c:pt idx="80">
                  <c:v>42979</c:v>
                </c:pt>
                <c:pt idx="81">
                  <c:v>43009</c:v>
                </c:pt>
                <c:pt idx="82">
                  <c:v>43040</c:v>
                </c:pt>
                <c:pt idx="83">
                  <c:v>43070</c:v>
                </c:pt>
                <c:pt idx="84">
                  <c:v>43101</c:v>
                </c:pt>
                <c:pt idx="85">
                  <c:v>43132</c:v>
                </c:pt>
                <c:pt idx="86">
                  <c:v>43160</c:v>
                </c:pt>
                <c:pt idx="87">
                  <c:v>43191</c:v>
                </c:pt>
                <c:pt idx="88">
                  <c:v>43221</c:v>
                </c:pt>
                <c:pt idx="89">
                  <c:v>43252</c:v>
                </c:pt>
                <c:pt idx="90">
                  <c:v>43282</c:v>
                </c:pt>
                <c:pt idx="91">
                  <c:v>43313</c:v>
                </c:pt>
                <c:pt idx="92">
                  <c:v>43344</c:v>
                </c:pt>
                <c:pt idx="93">
                  <c:v>43374</c:v>
                </c:pt>
                <c:pt idx="94">
                  <c:v>43405</c:v>
                </c:pt>
                <c:pt idx="95">
                  <c:v>43435</c:v>
                </c:pt>
              </c:numCache>
            </c:numRef>
          </c:cat>
          <c:val>
            <c:numRef>
              <c:f>'Kaup, leiga, laun'!$E$2:$E$139</c:f>
              <c:numCache>
                <c:formatCode>0.0</c:formatCode>
                <c:ptCount val="138"/>
                <c:pt idx="0">
                  <c:v>100</c:v>
                </c:pt>
                <c:pt idx="1">
                  <c:v>101.04952443424074</c:v>
                </c:pt>
                <c:pt idx="2">
                  <c:v>101.41029845851098</c:v>
                </c:pt>
                <c:pt idx="3">
                  <c:v>102.09904886848147</c:v>
                </c:pt>
                <c:pt idx="4">
                  <c:v>104.82125286979338</c:v>
                </c:pt>
                <c:pt idx="5">
                  <c:v>105.34601508691374</c:v>
                </c:pt>
                <c:pt idx="6">
                  <c:v>105.21482453263366</c:v>
                </c:pt>
                <c:pt idx="7">
                  <c:v>105.54280091833388</c:v>
                </c:pt>
                <c:pt idx="8">
                  <c:v>106.95309937684488</c:v>
                </c:pt>
                <c:pt idx="9">
                  <c:v>108.06821908822565</c:v>
                </c:pt>
                <c:pt idx="10">
                  <c:v>108.06821908822565</c:v>
                </c:pt>
                <c:pt idx="11">
                  <c:v>109.05214824532634</c:v>
                </c:pt>
                <c:pt idx="12">
                  <c:v>109.21613643817645</c:v>
                </c:pt>
                <c:pt idx="13">
                  <c:v>108.95375532961627</c:v>
                </c:pt>
                <c:pt idx="14">
                  <c:v>110.26566087241719</c:v>
                </c:pt>
                <c:pt idx="15">
                  <c:v>109.97048212528699</c:v>
                </c:pt>
                <c:pt idx="16">
                  <c:v>110.33125614955723</c:v>
                </c:pt>
                <c:pt idx="17">
                  <c:v>111.93834043948836</c:v>
                </c:pt>
                <c:pt idx="18">
                  <c:v>112.92226959658905</c:v>
                </c:pt>
                <c:pt idx="19">
                  <c:v>112.65988848802887</c:v>
                </c:pt>
                <c:pt idx="20">
                  <c:v>113.4142341751394</c:v>
                </c:pt>
                <c:pt idx="21">
                  <c:v>114.39816333224009</c:v>
                </c:pt>
                <c:pt idx="22">
                  <c:v>114.85733027222039</c:v>
                </c:pt>
                <c:pt idx="23">
                  <c:v>115.34929485077075</c:v>
                </c:pt>
                <c:pt idx="24">
                  <c:v>115.02131846507051</c:v>
                </c:pt>
                <c:pt idx="25">
                  <c:v>115.2836995736307</c:v>
                </c:pt>
                <c:pt idx="26">
                  <c:v>115.2836995736307</c:v>
                </c:pt>
                <c:pt idx="27">
                  <c:v>116.03804526074123</c:v>
                </c:pt>
                <c:pt idx="28">
                  <c:v>117.54673663496227</c:v>
                </c:pt>
                <c:pt idx="29">
                  <c:v>119.67858314201376</c:v>
                </c:pt>
                <c:pt idx="30">
                  <c:v>120.46572646769434</c:v>
                </c:pt>
                <c:pt idx="31">
                  <c:v>120.30173827484421</c:v>
                </c:pt>
                <c:pt idx="32">
                  <c:v>121.38406034765498</c:v>
                </c:pt>
                <c:pt idx="33">
                  <c:v>123.38471630042636</c:v>
                </c:pt>
                <c:pt idx="34">
                  <c:v>123.81108560183667</c:v>
                </c:pt>
                <c:pt idx="35">
                  <c:v>123.22072810757625</c:v>
                </c:pt>
                <c:pt idx="36">
                  <c:v>123.58150213184652</c:v>
                </c:pt>
                <c:pt idx="37">
                  <c:v>125.35257461462774</c:v>
                </c:pt>
                <c:pt idx="38">
                  <c:v>128.07477861593966</c:v>
                </c:pt>
                <c:pt idx="39">
                  <c:v>129.02591013447031</c:v>
                </c:pt>
                <c:pt idx="40">
                  <c:v>128.86192194162021</c:v>
                </c:pt>
                <c:pt idx="41">
                  <c:v>127.81239750737947</c:v>
                </c:pt>
                <c:pt idx="42">
                  <c:v>128.17317153164973</c:v>
                </c:pt>
                <c:pt idx="43">
                  <c:v>131.45293538865204</c:v>
                </c:pt>
                <c:pt idx="44">
                  <c:v>131.5841259429321</c:v>
                </c:pt>
                <c:pt idx="45">
                  <c:v>131.5513283043621</c:v>
                </c:pt>
                <c:pt idx="46">
                  <c:v>132.40406690718268</c:v>
                </c:pt>
                <c:pt idx="47">
                  <c:v>135.09347326992457</c:v>
                </c:pt>
                <c:pt idx="48">
                  <c:v>136.47097408986554</c:v>
                </c:pt>
                <c:pt idx="49">
                  <c:v>138.89799934404724</c:v>
                </c:pt>
                <c:pt idx="50">
                  <c:v>139.35716628402756</c:v>
                </c:pt>
                <c:pt idx="51">
                  <c:v>139.0291898983273</c:v>
                </c:pt>
                <c:pt idx="52">
                  <c:v>140.53788127254839</c:v>
                </c:pt>
                <c:pt idx="53">
                  <c:v>140.53788127254839</c:v>
                </c:pt>
                <c:pt idx="54">
                  <c:v>141.78419153820926</c:v>
                </c:pt>
                <c:pt idx="55">
                  <c:v>142.11216792390948</c:v>
                </c:pt>
                <c:pt idx="56">
                  <c:v>143.81764512955067</c:v>
                </c:pt>
                <c:pt idx="57">
                  <c:v>144.70318137094128</c:v>
                </c:pt>
                <c:pt idx="58">
                  <c:v>145.1295506723516</c:v>
                </c:pt>
                <c:pt idx="59">
                  <c:v>147.09740898655298</c:v>
                </c:pt>
                <c:pt idx="60">
                  <c:v>148.04854050508362</c:v>
                </c:pt>
                <c:pt idx="61">
                  <c:v>148.63889799934404</c:v>
                </c:pt>
                <c:pt idx="62">
                  <c:v>149.72122007215481</c:v>
                </c:pt>
                <c:pt idx="63">
                  <c:v>150.80354214496558</c:v>
                </c:pt>
                <c:pt idx="64">
                  <c:v>152.54181698917679</c:v>
                </c:pt>
                <c:pt idx="65">
                  <c:v>155.88717612331914</c:v>
                </c:pt>
                <c:pt idx="66">
                  <c:v>159.33092817317154</c:v>
                </c:pt>
                <c:pt idx="67">
                  <c:v>160.77402427025254</c:v>
                </c:pt>
                <c:pt idx="68">
                  <c:v>161.29878648737292</c:v>
                </c:pt>
                <c:pt idx="69">
                  <c:v>164.44735979009511</c:v>
                </c:pt>
                <c:pt idx="70">
                  <c:v>166.67759921285668</c:v>
                </c:pt>
                <c:pt idx="71">
                  <c:v>169.13742210560841</c:v>
                </c:pt>
                <c:pt idx="72">
                  <c:v>172.12200721548047</c:v>
                </c:pt>
                <c:pt idx="73">
                  <c:v>176.35290259101347</c:v>
                </c:pt>
                <c:pt idx="74">
                  <c:v>181.07576254509675</c:v>
                </c:pt>
                <c:pt idx="75">
                  <c:v>185.04427681206954</c:v>
                </c:pt>
                <c:pt idx="76">
                  <c:v>188.45523122335194</c:v>
                </c:pt>
                <c:pt idx="77">
                  <c:v>188.91439816333224</c:v>
                </c:pt>
                <c:pt idx="78">
                  <c:v>189.57035093473272</c:v>
                </c:pt>
                <c:pt idx="79">
                  <c:v>191.407018694654</c:v>
                </c:pt>
                <c:pt idx="80">
                  <c:v>192.98130534601509</c:v>
                </c:pt>
                <c:pt idx="81">
                  <c:v>193.30928173171532</c:v>
                </c:pt>
                <c:pt idx="82">
                  <c:v>191.89898327320435</c:v>
                </c:pt>
                <c:pt idx="83">
                  <c:v>192.29255493604458</c:v>
                </c:pt>
                <c:pt idx="84">
                  <c:v>194.19481797310596</c:v>
                </c:pt>
                <c:pt idx="85">
                  <c:v>195.11315185306657</c:v>
                </c:pt>
                <c:pt idx="86">
                  <c:v>195.01475893735653</c:v>
                </c:pt>
                <c:pt idx="87">
                  <c:v>195.01475893735653</c:v>
                </c:pt>
                <c:pt idx="88">
                  <c:v>197.08101016726795</c:v>
                </c:pt>
                <c:pt idx="89">
                  <c:v>198.75368973433913</c:v>
                </c:pt>
                <c:pt idx="90">
                  <c:v>199.37684486716955</c:v>
                </c:pt>
                <c:pt idx="91">
                  <c:v>199.24565431288949</c:v>
                </c:pt>
                <c:pt idx="92">
                  <c:v>200.49196457855032</c:v>
                </c:pt>
                <c:pt idx="93">
                  <c:v>201.3119055428009</c:v>
                </c:pt>
                <c:pt idx="94">
                  <c:v>203.31256149557231</c:v>
                </c:pt>
                <c:pt idx="95">
                  <c:v>203.6077402427025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3E-574E-83E4-E98DEA8141F4}"/>
            </c:ext>
          </c:extLst>
        </c:ser>
        <c:ser>
          <c:idx val="1"/>
          <c:order val="1"/>
          <c:tx>
            <c:strRef>
              <c:f>'Kaup, leiga, laun'!$F$1</c:f>
              <c:strCache>
                <c:ptCount val="1"/>
                <c:pt idx="0">
                  <c:v>Leiguverð á höfuðborgarsvæðinu</c:v>
                </c:pt>
              </c:strCache>
            </c:strRef>
          </c:tx>
          <c:spPr>
            <a:ln w="50800" cap="sq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'Kaup, leiga, laun'!$A$2:$A$139</c:f>
              <c:numCache>
                <c:formatCode>mmm\-yy</c:formatCode>
                <c:ptCount val="138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  <c:pt idx="12">
                  <c:v>40909</c:v>
                </c:pt>
                <c:pt idx="13">
                  <c:v>40940</c:v>
                </c:pt>
                <c:pt idx="14">
                  <c:v>40969</c:v>
                </c:pt>
                <c:pt idx="15">
                  <c:v>41000</c:v>
                </c:pt>
                <c:pt idx="16">
                  <c:v>41030</c:v>
                </c:pt>
                <c:pt idx="17">
                  <c:v>41061</c:v>
                </c:pt>
                <c:pt idx="18">
                  <c:v>41091</c:v>
                </c:pt>
                <c:pt idx="19">
                  <c:v>41122</c:v>
                </c:pt>
                <c:pt idx="20">
                  <c:v>41153</c:v>
                </c:pt>
                <c:pt idx="21">
                  <c:v>41183</c:v>
                </c:pt>
                <c:pt idx="22">
                  <c:v>41214</c:v>
                </c:pt>
                <c:pt idx="23">
                  <c:v>41244</c:v>
                </c:pt>
                <c:pt idx="24">
                  <c:v>41275</c:v>
                </c:pt>
                <c:pt idx="25">
                  <c:v>41306</c:v>
                </c:pt>
                <c:pt idx="26">
                  <c:v>41334</c:v>
                </c:pt>
                <c:pt idx="27">
                  <c:v>41365</c:v>
                </c:pt>
                <c:pt idx="28">
                  <c:v>41395</c:v>
                </c:pt>
                <c:pt idx="29">
                  <c:v>41426</c:v>
                </c:pt>
                <c:pt idx="30">
                  <c:v>41456</c:v>
                </c:pt>
                <c:pt idx="31">
                  <c:v>41487</c:v>
                </c:pt>
                <c:pt idx="32">
                  <c:v>41518</c:v>
                </c:pt>
                <c:pt idx="33">
                  <c:v>41548</c:v>
                </c:pt>
                <c:pt idx="34">
                  <c:v>41579</c:v>
                </c:pt>
                <c:pt idx="35">
                  <c:v>41609</c:v>
                </c:pt>
                <c:pt idx="36">
                  <c:v>41640</c:v>
                </c:pt>
                <c:pt idx="37">
                  <c:v>41671</c:v>
                </c:pt>
                <c:pt idx="38">
                  <c:v>41699</c:v>
                </c:pt>
                <c:pt idx="39">
                  <c:v>41730</c:v>
                </c:pt>
                <c:pt idx="40">
                  <c:v>41760</c:v>
                </c:pt>
                <c:pt idx="41">
                  <c:v>41791</c:v>
                </c:pt>
                <c:pt idx="42">
                  <c:v>41821</c:v>
                </c:pt>
                <c:pt idx="43">
                  <c:v>41852</c:v>
                </c:pt>
                <c:pt idx="44">
                  <c:v>41883</c:v>
                </c:pt>
                <c:pt idx="45">
                  <c:v>41913</c:v>
                </c:pt>
                <c:pt idx="46">
                  <c:v>41944</c:v>
                </c:pt>
                <c:pt idx="47">
                  <c:v>41974</c:v>
                </c:pt>
                <c:pt idx="48">
                  <c:v>42005</c:v>
                </c:pt>
                <c:pt idx="49">
                  <c:v>42036</c:v>
                </c:pt>
                <c:pt idx="50">
                  <c:v>42064</c:v>
                </c:pt>
                <c:pt idx="51">
                  <c:v>42095</c:v>
                </c:pt>
                <c:pt idx="52">
                  <c:v>42125</c:v>
                </c:pt>
                <c:pt idx="53">
                  <c:v>42156</c:v>
                </c:pt>
                <c:pt idx="54">
                  <c:v>42186</c:v>
                </c:pt>
                <c:pt idx="55">
                  <c:v>42217</c:v>
                </c:pt>
                <c:pt idx="56">
                  <c:v>42248</c:v>
                </c:pt>
                <c:pt idx="57">
                  <c:v>42278</c:v>
                </c:pt>
                <c:pt idx="58">
                  <c:v>42309</c:v>
                </c:pt>
                <c:pt idx="59">
                  <c:v>42339</c:v>
                </c:pt>
                <c:pt idx="60">
                  <c:v>42370</c:v>
                </c:pt>
                <c:pt idx="61">
                  <c:v>42401</c:v>
                </c:pt>
                <c:pt idx="62">
                  <c:v>42430</c:v>
                </c:pt>
                <c:pt idx="63">
                  <c:v>42461</c:v>
                </c:pt>
                <c:pt idx="64">
                  <c:v>42491</c:v>
                </c:pt>
                <c:pt idx="65">
                  <c:v>42522</c:v>
                </c:pt>
                <c:pt idx="66">
                  <c:v>42552</c:v>
                </c:pt>
                <c:pt idx="67">
                  <c:v>42583</c:v>
                </c:pt>
                <c:pt idx="68">
                  <c:v>42614</c:v>
                </c:pt>
                <c:pt idx="69">
                  <c:v>42644</c:v>
                </c:pt>
                <c:pt idx="70">
                  <c:v>42675</c:v>
                </c:pt>
                <c:pt idx="71">
                  <c:v>42705</c:v>
                </c:pt>
                <c:pt idx="72">
                  <c:v>42736</c:v>
                </c:pt>
                <c:pt idx="73">
                  <c:v>42767</c:v>
                </c:pt>
                <c:pt idx="74">
                  <c:v>42795</c:v>
                </c:pt>
                <c:pt idx="75">
                  <c:v>42826</c:v>
                </c:pt>
                <c:pt idx="76">
                  <c:v>42856</c:v>
                </c:pt>
                <c:pt idx="77">
                  <c:v>42887</c:v>
                </c:pt>
                <c:pt idx="78">
                  <c:v>42917</c:v>
                </c:pt>
                <c:pt idx="79">
                  <c:v>42948</c:v>
                </c:pt>
                <c:pt idx="80">
                  <c:v>42979</c:v>
                </c:pt>
                <c:pt idx="81">
                  <c:v>43009</c:v>
                </c:pt>
                <c:pt idx="82">
                  <c:v>43040</c:v>
                </c:pt>
                <c:pt idx="83">
                  <c:v>43070</c:v>
                </c:pt>
                <c:pt idx="84">
                  <c:v>43101</c:v>
                </c:pt>
                <c:pt idx="85">
                  <c:v>43132</c:v>
                </c:pt>
                <c:pt idx="86">
                  <c:v>43160</c:v>
                </c:pt>
                <c:pt idx="87">
                  <c:v>43191</c:v>
                </c:pt>
                <c:pt idx="88">
                  <c:v>43221</c:v>
                </c:pt>
                <c:pt idx="89">
                  <c:v>43252</c:v>
                </c:pt>
                <c:pt idx="90">
                  <c:v>43282</c:v>
                </c:pt>
                <c:pt idx="91">
                  <c:v>43313</c:v>
                </c:pt>
                <c:pt idx="92">
                  <c:v>43344</c:v>
                </c:pt>
                <c:pt idx="93">
                  <c:v>43374</c:v>
                </c:pt>
                <c:pt idx="94">
                  <c:v>43405</c:v>
                </c:pt>
                <c:pt idx="95">
                  <c:v>43435</c:v>
                </c:pt>
              </c:numCache>
            </c:numRef>
          </c:cat>
          <c:val>
            <c:numRef>
              <c:f>'Kaup, leiga, laun'!$F$2:$F$139</c:f>
              <c:numCache>
                <c:formatCode>0.0</c:formatCode>
                <c:ptCount val="138"/>
                <c:pt idx="0">
                  <c:v>100</c:v>
                </c:pt>
                <c:pt idx="1">
                  <c:v>100.3</c:v>
                </c:pt>
                <c:pt idx="2">
                  <c:v>101.4</c:v>
                </c:pt>
                <c:pt idx="3">
                  <c:v>102.6</c:v>
                </c:pt>
                <c:pt idx="4">
                  <c:v>104.6</c:v>
                </c:pt>
                <c:pt idx="5">
                  <c:v>106</c:v>
                </c:pt>
                <c:pt idx="6">
                  <c:v>105.5</c:v>
                </c:pt>
                <c:pt idx="7">
                  <c:v>107.3</c:v>
                </c:pt>
                <c:pt idx="8">
                  <c:v>108</c:v>
                </c:pt>
                <c:pt idx="9">
                  <c:v>108.9</c:v>
                </c:pt>
                <c:pt idx="10">
                  <c:v>110.5</c:v>
                </c:pt>
                <c:pt idx="11">
                  <c:v>111</c:v>
                </c:pt>
                <c:pt idx="12">
                  <c:v>111</c:v>
                </c:pt>
                <c:pt idx="13">
                  <c:v>109.9</c:v>
                </c:pt>
                <c:pt idx="14">
                  <c:v>112.3</c:v>
                </c:pt>
                <c:pt idx="15">
                  <c:v>113</c:v>
                </c:pt>
                <c:pt idx="16">
                  <c:v>111.1</c:v>
                </c:pt>
                <c:pt idx="17">
                  <c:v>113.6</c:v>
                </c:pt>
                <c:pt idx="18">
                  <c:v>117.2</c:v>
                </c:pt>
                <c:pt idx="19">
                  <c:v>118.7</c:v>
                </c:pt>
                <c:pt idx="20">
                  <c:v>118.7</c:v>
                </c:pt>
                <c:pt idx="21">
                  <c:v>118.4</c:v>
                </c:pt>
                <c:pt idx="22">
                  <c:v>119.1</c:v>
                </c:pt>
                <c:pt idx="23">
                  <c:v>118.1</c:v>
                </c:pt>
                <c:pt idx="24">
                  <c:v>118.7</c:v>
                </c:pt>
                <c:pt idx="25">
                  <c:v>121.6</c:v>
                </c:pt>
                <c:pt idx="26">
                  <c:v>122.5</c:v>
                </c:pt>
                <c:pt idx="27">
                  <c:v>121.5</c:v>
                </c:pt>
                <c:pt idx="28">
                  <c:v>122.8</c:v>
                </c:pt>
                <c:pt idx="29">
                  <c:v>123.9</c:v>
                </c:pt>
                <c:pt idx="30">
                  <c:v>126</c:v>
                </c:pt>
                <c:pt idx="31">
                  <c:v>128.80000000000001</c:v>
                </c:pt>
                <c:pt idx="32">
                  <c:v>129.9</c:v>
                </c:pt>
                <c:pt idx="33">
                  <c:v>128.30000000000001</c:v>
                </c:pt>
                <c:pt idx="34">
                  <c:v>129.5</c:v>
                </c:pt>
                <c:pt idx="35">
                  <c:v>129.69999999999999</c:v>
                </c:pt>
                <c:pt idx="36">
                  <c:v>128.9</c:v>
                </c:pt>
                <c:pt idx="37">
                  <c:v>129.4</c:v>
                </c:pt>
                <c:pt idx="38">
                  <c:v>132.6</c:v>
                </c:pt>
                <c:pt idx="39">
                  <c:v>132.69999999999999</c:v>
                </c:pt>
                <c:pt idx="40">
                  <c:v>133.19999999999999</c:v>
                </c:pt>
                <c:pt idx="41">
                  <c:v>133.80000000000001</c:v>
                </c:pt>
                <c:pt idx="42">
                  <c:v>137.69999999999999</c:v>
                </c:pt>
                <c:pt idx="43">
                  <c:v>137.6</c:v>
                </c:pt>
                <c:pt idx="44">
                  <c:v>138.57</c:v>
                </c:pt>
                <c:pt idx="45">
                  <c:v>139.5</c:v>
                </c:pt>
                <c:pt idx="46">
                  <c:v>140.1</c:v>
                </c:pt>
                <c:pt idx="47">
                  <c:v>139.4</c:v>
                </c:pt>
                <c:pt idx="48">
                  <c:v>139.30000000000001</c:v>
                </c:pt>
                <c:pt idx="49">
                  <c:v>141.19999999999999</c:v>
                </c:pt>
                <c:pt idx="50">
                  <c:v>143.5</c:v>
                </c:pt>
                <c:pt idx="51">
                  <c:v>143.1</c:v>
                </c:pt>
                <c:pt idx="52">
                  <c:v>145.1</c:v>
                </c:pt>
                <c:pt idx="53">
                  <c:v>142.30000000000001</c:v>
                </c:pt>
                <c:pt idx="54">
                  <c:v>140.19999999999999</c:v>
                </c:pt>
                <c:pt idx="55">
                  <c:v>141.69999999999999</c:v>
                </c:pt>
                <c:pt idx="56">
                  <c:v>142.1</c:v>
                </c:pt>
                <c:pt idx="57">
                  <c:v>146.5</c:v>
                </c:pt>
                <c:pt idx="58">
                  <c:v>147.80000000000001</c:v>
                </c:pt>
                <c:pt idx="59">
                  <c:v>149</c:v>
                </c:pt>
                <c:pt idx="60">
                  <c:v>145.9</c:v>
                </c:pt>
                <c:pt idx="61">
                  <c:v>147.6</c:v>
                </c:pt>
                <c:pt idx="62">
                  <c:v>152.4</c:v>
                </c:pt>
                <c:pt idx="63">
                  <c:v>153.69999999999999</c:v>
                </c:pt>
                <c:pt idx="64">
                  <c:v>152.5</c:v>
                </c:pt>
                <c:pt idx="65">
                  <c:v>150</c:v>
                </c:pt>
                <c:pt idx="66">
                  <c:v>153</c:v>
                </c:pt>
                <c:pt idx="67">
                  <c:v>154.69999999999999</c:v>
                </c:pt>
                <c:pt idx="68">
                  <c:v>156.9</c:v>
                </c:pt>
                <c:pt idx="69">
                  <c:v>158.9</c:v>
                </c:pt>
                <c:pt idx="70">
                  <c:v>160.1</c:v>
                </c:pt>
                <c:pt idx="71">
                  <c:v>160.69999999999999</c:v>
                </c:pt>
                <c:pt idx="72">
                  <c:v>162.69999999999999</c:v>
                </c:pt>
                <c:pt idx="73">
                  <c:v>164</c:v>
                </c:pt>
                <c:pt idx="74">
                  <c:v>168.1</c:v>
                </c:pt>
                <c:pt idx="75">
                  <c:v>173.8</c:v>
                </c:pt>
                <c:pt idx="76">
                  <c:v>174</c:v>
                </c:pt>
                <c:pt idx="77">
                  <c:v>170.3</c:v>
                </c:pt>
                <c:pt idx="78">
                  <c:v>171.4</c:v>
                </c:pt>
                <c:pt idx="79">
                  <c:v>175.6</c:v>
                </c:pt>
                <c:pt idx="80">
                  <c:v>178.7</c:v>
                </c:pt>
                <c:pt idx="81">
                  <c:v>175.4</c:v>
                </c:pt>
                <c:pt idx="82">
                  <c:v>178.5</c:v>
                </c:pt>
                <c:pt idx="83">
                  <c:v>179.6</c:v>
                </c:pt>
                <c:pt idx="84">
                  <c:v>177.7</c:v>
                </c:pt>
                <c:pt idx="85">
                  <c:v>181.1</c:v>
                </c:pt>
                <c:pt idx="86">
                  <c:v>184.9</c:v>
                </c:pt>
                <c:pt idx="87">
                  <c:v>184.6</c:v>
                </c:pt>
                <c:pt idx="88">
                  <c:v>186.6</c:v>
                </c:pt>
                <c:pt idx="89">
                  <c:v>182.2</c:v>
                </c:pt>
                <c:pt idx="90">
                  <c:v>185.6</c:v>
                </c:pt>
                <c:pt idx="91">
                  <c:v>191</c:v>
                </c:pt>
                <c:pt idx="92">
                  <c:v>189.6</c:v>
                </c:pt>
                <c:pt idx="93">
                  <c:v>192.3</c:v>
                </c:pt>
                <c:pt idx="94">
                  <c:v>194.9</c:v>
                </c:pt>
                <c:pt idx="95">
                  <c:v>193.6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3E-574E-83E4-E98DEA8141F4}"/>
            </c:ext>
          </c:extLst>
        </c:ser>
        <c:ser>
          <c:idx val="2"/>
          <c:order val="2"/>
          <c:tx>
            <c:strRef>
              <c:f>'Kaup, leiga, laun'!$G$1</c:f>
              <c:strCache>
                <c:ptCount val="1"/>
                <c:pt idx="0">
                  <c:v>Laun</c:v>
                </c:pt>
              </c:strCache>
            </c:strRef>
          </c:tx>
          <c:spPr>
            <a:ln w="50800" cap="sq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'Kaup, leiga, laun'!$A$2:$A$139</c:f>
              <c:numCache>
                <c:formatCode>mmm\-yy</c:formatCode>
                <c:ptCount val="138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  <c:pt idx="12">
                  <c:v>40909</c:v>
                </c:pt>
                <c:pt idx="13">
                  <c:v>40940</c:v>
                </c:pt>
                <c:pt idx="14">
                  <c:v>40969</c:v>
                </c:pt>
                <c:pt idx="15">
                  <c:v>41000</c:v>
                </c:pt>
                <c:pt idx="16">
                  <c:v>41030</c:v>
                </c:pt>
                <c:pt idx="17">
                  <c:v>41061</c:v>
                </c:pt>
                <c:pt idx="18">
                  <c:v>41091</c:v>
                </c:pt>
                <c:pt idx="19">
                  <c:v>41122</c:v>
                </c:pt>
                <c:pt idx="20">
                  <c:v>41153</c:v>
                </c:pt>
                <c:pt idx="21">
                  <c:v>41183</c:v>
                </c:pt>
                <c:pt idx="22">
                  <c:v>41214</c:v>
                </c:pt>
                <c:pt idx="23">
                  <c:v>41244</c:v>
                </c:pt>
                <c:pt idx="24">
                  <c:v>41275</c:v>
                </c:pt>
                <c:pt idx="25">
                  <c:v>41306</c:v>
                </c:pt>
                <c:pt idx="26">
                  <c:v>41334</c:v>
                </c:pt>
                <c:pt idx="27">
                  <c:v>41365</c:v>
                </c:pt>
                <c:pt idx="28">
                  <c:v>41395</c:v>
                </c:pt>
                <c:pt idx="29">
                  <c:v>41426</c:v>
                </c:pt>
                <c:pt idx="30">
                  <c:v>41456</c:v>
                </c:pt>
                <c:pt idx="31">
                  <c:v>41487</c:v>
                </c:pt>
                <c:pt idx="32">
                  <c:v>41518</c:v>
                </c:pt>
                <c:pt idx="33">
                  <c:v>41548</c:v>
                </c:pt>
                <c:pt idx="34">
                  <c:v>41579</c:v>
                </c:pt>
                <c:pt idx="35">
                  <c:v>41609</c:v>
                </c:pt>
                <c:pt idx="36">
                  <c:v>41640</c:v>
                </c:pt>
                <c:pt idx="37">
                  <c:v>41671</c:v>
                </c:pt>
                <c:pt idx="38">
                  <c:v>41699</c:v>
                </c:pt>
                <c:pt idx="39">
                  <c:v>41730</c:v>
                </c:pt>
                <c:pt idx="40">
                  <c:v>41760</c:v>
                </c:pt>
                <c:pt idx="41">
                  <c:v>41791</c:v>
                </c:pt>
                <c:pt idx="42">
                  <c:v>41821</c:v>
                </c:pt>
                <c:pt idx="43">
                  <c:v>41852</c:v>
                </c:pt>
                <c:pt idx="44">
                  <c:v>41883</c:v>
                </c:pt>
                <c:pt idx="45">
                  <c:v>41913</c:v>
                </c:pt>
                <c:pt idx="46">
                  <c:v>41944</c:v>
                </c:pt>
                <c:pt idx="47">
                  <c:v>41974</c:v>
                </c:pt>
                <c:pt idx="48">
                  <c:v>42005</c:v>
                </c:pt>
                <c:pt idx="49">
                  <c:v>42036</c:v>
                </c:pt>
                <c:pt idx="50">
                  <c:v>42064</c:v>
                </c:pt>
                <c:pt idx="51">
                  <c:v>42095</c:v>
                </c:pt>
                <c:pt idx="52">
                  <c:v>42125</c:v>
                </c:pt>
                <c:pt idx="53">
                  <c:v>42156</c:v>
                </c:pt>
                <c:pt idx="54">
                  <c:v>42186</c:v>
                </c:pt>
                <c:pt idx="55">
                  <c:v>42217</c:v>
                </c:pt>
                <c:pt idx="56">
                  <c:v>42248</c:v>
                </c:pt>
                <c:pt idx="57">
                  <c:v>42278</c:v>
                </c:pt>
                <c:pt idx="58">
                  <c:v>42309</c:v>
                </c:pt>
                <c:pt idx="59">
                  <c:v>42339</c:v>
                </c:pt>
                <c:pt idx="60">
                  <c:v>42370</c:v>
                </c:pt>
                <c:pt idx="61">
                  <c:v>42401</c:v>
                </c:pt>
                <c:pt idx="62">
                  <c:v>42430</c:v>
                </c:pt>
                <c:pt idx="63">
                  <c:v>42461</c:v>
                </c:pt>
                <c:pt idx="64">
                  <c:v>42491</c:v>
                </c:pt>
                <c:pt idx="65">
                  <c:v>42522</c:v>
                </c:pt>
                <c:pt idx="66">
                  <c:v>42552</c:v>
                </c:pt>
                <c:pt idx="67">
                  <c:v>42583</c:v>
                </c:pt>
                <c:pt idx="68">
                  <c:v>42614</c:v>
                </c:pt>
                <c:pt idx="69">
                  <c:v>42644</c:v>
                </c:pt>
                <c:pt idx="70">
                  <c:v>42675</c:v>
                </c:pt>
                <c:pt idx="71">
                  <c:v>42705</c:v>
                </c:pt>
                <c:pt idx="72">
                  <c:v>42736</c:v>
                </c:pt>
                <c:pt idx="73">
                  <c:v>42767</c:v>
                </c:pt>
                <c:pt idx="74">
                  <c:v>42795</c:v>
                </c:pt>
                <c:pt idx="75">
                  <c:v>42826</c:v>
                </c:pt>
                <c:pt idx="76">
                  <c:v>42856</c:v>
                </c:pt>
                <c:pt idx="77">
                  <c:v>42887</c:v>
                </c:pt>
                <c:pt idx="78">
                  <c:v>42917</c:v>
                </c:pt>
                <c:pt idx="79">
                  <c:v>42948</c:v>
                </c:pt>
                <c:pt idx="80">
                  <c:v>42979</c:v>
                </c:pt>
                <c:pt idx="81">
                  <c:v>43009</c:v>
                </c:pt>
                <c:pt idx="82">
                  <c:v>43040</c:v>
                </c:pt>
                <c:pt idx="83">
                  <c:v>43070</c:v>
                </c:pt>
                <c:pt idx="84">
                  <c:v>43101</c:v>
                </c:pt>
                <c:pt idx="85">
                  <c:v>43132</c:v>
                </c:pt>
                <c:pt idx="86">
                  <c:v>43160</c:v>
                </c:pt>
                <c:pt idx="87">
                  <c:v>43191</c:v>
                </c:pt>
                <c:pt idx="88">
                  <c:v>43221</c:v>
                </c:pt>
                <c:pt idx="89">
                  <c:v>43252</c:v>
                </c:pt>
                <c:pt idx="90">
                  <c:v>43282</c:v>
                </c:pt>
                <c:pt idx="91">
                  <c:v>43313</c:v>
                </c:pt>
                <c:pt idx="92">
                  <c:v>43344</c:v>
                </c:pt>
                <c:pt idx="93">
                  <c:v>43374</c:v>
                </c:pt>
                <c:pt idx="94">
                  <c:v>43405</c:v>
                </c:pt>
                <c:pt idx="95">
                  <c:v>43435</c:v>
                </c:pt>
              </c:numCache>
            </c:numRef>
          </c:cat>
          <c:val>
            <c:numRef>
              <c:f>'Kaup, leiga, laun'!$G$2:$G$139</c:f>
              <c:numCache>
                <c:formatCode>0.0</c:formatCode>
                <c:ptCount val="138"/>
                <c:pt idx="0">
                  <c:v>100</c:v>
                </c:pt>
                <c:pt idx="1">
                  <c:v>100.18267223382045</c:v>
                </c:pt>
                <c:pt idx="2">
                  <c:v>100.52192066805846</c:v>
                </c:pt>
                <c:pt idx="3">
                  <c:v>100.62630480167016</c:v>
                </c:pt>
                <c:pt idx="4">
                  <c:v>101.74843423799582</c:v>
                </c:pt>
                <c:pt idx="5">
                  <c:v>105.68893528183716</c:v>
                </c:pt>
                <c:pt idx="6">
                  <c:v>106.75887265135701</c:v>
                </c:pt>
                <c:pt idx="7">
                  <c:v>106.91544885177453</c:v>
                </c:pt>
                <c:pt idx="8">
                  <c:v>107.72442588726514</c:v>
                </c:pt>
                <c:pt idx="9">
                  <c:v>108.4812108559499</c:v>
                </c:pt>
                <c:pt idx="10">
                  <c:v>108.79436325678496</c:v>
                </c:pt>
                <c:pt idx="11">
                  <c:v>109.13361169102296</c:v>
                </c:pt>
                <c:pt idx="12">
                  <c:v>109.13361169102296</c:v>
                </c:pt>
                <c:pt idx="13">
                  <c:v>111.4561586638831</c:v>
                </c:pt>
                <c:pt idx="14">
                  <c:v>112.65657620041753</c:v>
                </c:pt>
                <c:pt idx="15">
                  <c:v>112.57828810020877</c:v>
                </c:pt>
                <c:pt idx="16">
                  <c:v>112.96972860125261</c:v>
                </c:pt>
                <c:pt idx="17">
                  <c:v>113.02192066805847</c:v>
                </c:pt>
                <c:pt idx="18">
                  <c:v>113.12630480167014</c:v>
                </c:pt>
                <c:pt idx="19">
                  <c:v>113.17849686847599</c:v>
                </c:pt>
                <c:pt idx="20">
                  <c:v>113.85699373695199</c:v>
                </c:pt>
                <c:pt idx="21">
                  <c:v>113.9874739039666</c:v>
                </c:pt>
                <c:pt idx="22">
                  <c:v>114.2223382045929</c:v>
                </c:pt>
                <c:pt idx="23">
                  <c:v>114.2223382045929</c:v>
                </c:pt>
                <c:pt idx="24">
                  <c:v>114.61377870563675</c:v>
                </c:pt>
                <c:pt idx="25">
                  <c:v>117.27557411273486</c:v>
                </c:pt>
                <c:pt idx="26">
                  <c:v>118.81524008350732</c:v>
                </c:pt>
                <c:pt idx="27">
                  <c:v>119.10229645093946</c:v>
                </c:pt>
                <c:pt idx="28">
                  <c:v>119.12839248434238</c:v>
                </c:pt>
                <c:pt idx="29">
                  <c:v>119.46764091858039</c:v>
                </c:pt>
                <c:pt idx="30">
                  <c:v>119.38935281837161</c:v>
                </c:pt>
                <c:pt idx="31">
                  <c:v>119.67640918580376</c:v>
                </c:pt>
                <c:pt idx="32">
                  <c:v>120.56367432150314</c:v>
                </c:pt>
                <c:pt idx="33">
                  <c:v>120.85073068893529</c:v>
                </c:pt>
                <c:pt idx="34">
                  <c:v>121.13778705636743</c:v>
                </c:pt>
                <c:pt idx="35">
                  <c:v>121.03340292275576</c:v>
                </c:pt>
                <c:pt idx="36">
                  <c:v>122.25991649269312</c:v>
                </c:pt>
                <c:pt idx="37">
                  <c:v>122.78183716075156</c:v>
                </c:pt>
                <c:pt idx="38">
                  <c:v>124.03444676409187</c:v>
                </c:pt>
                <c:pt idx="39">
                  <c:v>124.84342379958247</c:v>
                </c:pt>
                <c:pt idx="40">
                  <c:v>125.36534446764092</c:v>
                </c:pt>
                <c:pt idx="41">
                  <c:v>125.96555323590815</c:v>
                </c:pt>
                <c:pt idx="42">
                  <c:v>126.4874739039666</c:v>
                </c:pt>
                <c:pt idx="43">
                  <c:v>127.19206680584551</c:v>
                </c:pt>
                <c:pt idx="44">
                  <c:v>128.02713987473905</c:v>
                </c:pt>
                <c:pt idx="45">
                  <c:v>128.86221294363258</c:v>
                </c:pt>
                <c:pt idx="46">
                  <c:v>129.09707724425888</c:v>
                </c:pt>
                <c:pt idx="47">
                  <c:v>129.07098121085596</c:v>
                </c:pt>
                <c:pt idx="48">
                  <c:v>129.98434237995826</c:v>
                </c:pt>
                <c:pt idx="49">
                  <c:v>130.68893528183716</c:v>
                </c:pt>
                <c:pt idx="50">
                  <c:v>131.02818371607518</c:v>
                </c:pt>
                <c:pt idx="51">
                  <c:v>131.31524008350732</c:v>
                </c:pt>
                <c:pt idx="52">
                  <c:v>131.96764091858037</c:v>
                </c:pt>
                <c:pt idx="53">
                  <c:v>134.94258872651358</c:v>
                </c:pt>
                <c:pt idx="54">
                  <c:v>136.48225469728601</c:v>
                </c:pt>
                <c:pt idx="55">
                  <c:v>136.92588726513571</c:v>
                </c:pt>
                <c:pt idx="56">
                  <c:v>138.56993736951983</c:v>
                </c:pt>
                <c:pt idx="57">
                  <c:v>139.06576200417535</c:v>
                </c:pt>
                <c:pt idx="58">
                  <c:v>140.29227557411275</c:v>
                </c:pt>
                <c:pt idx="59">
                  <c:v>141.62317327766181</c:v>
                </c:pt>
                <c:pt idx="60">
                  <c:v>142.22338204592901</c:v>
                </c:pt>
                <c:pt idx="61">
                  <c:v>147.18162839248436</c:v>
                </c:pt>
                <c:pt idx="62">
                  <c:v>148.43423799582462</c:v>
                </c:pt>
                <c:pt idx="63">
                  <c:v>148.8517745302714</c:v>
                </c:pt>
                <c:pt idx="64">
                  <c:v>149.55636743215032</c:v>
                </c:pt>
                <c:pt idx="65">
                  <c:v>151.77453027139876</c:v>
                </c:pt>
                <c:pt idx="66">
                  <c:v>151.85281837160753</c:v>
                </c:pt>
                <c:pt idx="67">
                  <c:v>152.24425887265136</c:v>
                </c:pt>
                <c:pt idx="68">
                  <c:v>153.10542797494782</c:v>
                </c:pt>
                <c:pt idx="69">
                  <c:v>153.52296450939457</c:v>
                </c:pt>
                <c:pt idx="70">
                  <c:v>153.94050104384132</c:v>
                </c:pt>
                <c:pt idx="71">
                  <c:v>154.54070981210859</c:v>
                </c:pt>
                <c:pt idx="72">
                  <c:v>154.5929018789144</c:v>
                </c:pt>
                <c:pt idx="73">
                  <c:v>155.29749478079333</c:v>
                </c:pt>
                <c:pt idx="74">
                  <c:v>155.87160751565762</c:v>
                </c:pt>
                <c:pt idx="75">
                  <c:v>156.15866388308976</c:v>
                </c:pt>
                <c:pt idx="76">
                  <c:v>161.22129436325679</c:v>
                </c:pt>
                <c:pt idx="77">
                  <c:v>162.78705636743214</c:v>
                </c:pt>
                <c:pt idx="78">
                  <c:v>162.81315240083507</c:v>
                </c:pt>
                <c:pt idx="79">
                  <c:v>163.15240083507308</c:v>
                </c:pt>
                <c:pt idx="80">
                  <c:v>164.40501043841337</c:v>
                </c:pt>
                <c:pt idx="81">
                  <c:v>164.58768267223383</c:v>
                </c:pt>
                <c:pt idx="82">
                  <c:v>164.82254697286012</c:v>
                </c:pt>
                <c:pt idx="83">
                  <c:v>165.13569937369519</c:v>
                </c:pt>
                <c:pt idx="84">
                  <c:v>165.86638830897704</c:v>
                </c:pt>
                <c:pt idx="85">
                  <c:v>166.51878914405012</c:v>
                </c:pt>
                <c:pt idx="86">
                  <c:v>167.01461377870564</c:v>
                </c:pt>
                <c:pt idx="87">
                  <c:v>167.51043841336116</c:v>
                </c:pt>
                <c:pt idx="88">
                  <c:v>171.3204592901879</c:v>
                </c:pt>
                <c:pt idx="89">
                  <c:v>172.4686847599165</c:v>
                </c:pt>
                <c:pt idx="90">
                  <c:v>173.12108559498955</c:v>
                </c:pt>
                <c:pt idx="91">
                  <c:v>172.96450939457202</c:v>
                </c:pt>
                <c:pt idx="92">
                  <c:v>174.06054279749478</c:v>
                </c:pt>
                <c:pt idx="93">
                  <c:v>174.73903966597078</c:v>
                </c:pt>
                <c:pt idx="94">
                  <c:v>175</c:v>
                </c:pt>
                <c:pt idx="95">
                  <c:v>175.02609603340295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3E-574E-83E4-E98DEA8141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2245480"/>
        <c:axId val="522245872"/>
      </c:lineChart>
      <c:dateAx>
        <c:axId val="522245480"/>
        <c:scaling>
          <c:orientation val="minMax"/>
        </c:scaling>
        <c:delete val="0"/>
        <c:axPos val="b"/>
        <c:numFmt formatCode="yyyy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2245872"/>
        <c:crosses val="autoZero"/>
        <c:auto val="1"/>
        <c:lblOffset val="100"/>
        <c:baseTimeUnit val="months"/>
        <c:majorUnit val="12"/>
        <c:majorTimeUnit val="months"/>
      </c:dateAx>
      <c:valAx>
        <c:axId val="522245872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224548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217438852752097"/>
          <c:y val="9.6680358272035194E-2"/>
          <c:w val="0.34599813610255242"/>
          <c:h val="0.22607289989161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ID4096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6773597222655542"/>
          <c:w val="0.97264475922078963"/>
          <c:h val="0.680314116000382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AF-174A-B5D9-359605F43F0B}"/>
              </c:ext>
            </c:extLst>
          </c:dPt>
          <c:dPt>
            <c:idx val="1"/>
            <c:invertIfNegative val="0"/>
            <c:bubble3D val="0"/>
            <c:spPr>
              <a:solidFill>
                <a:srgbClr val="D40000">
                  <a:alpha val="24706"/>
                </a:srgbClr>
              </a:solidFill>
              <a:ln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AF-174A-B5D9-359605F43F0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AF-174A-B5D9-359605F43F0B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4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2AF-174A-B5D9-359605F43F0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888E3A3-3E07-B34A-87B6-056CE44BE965}" type="VALU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>
                              <a:lumMod val="50000"/>
                            </a:schemeClr>
                          </a:solidFill>
                        </a:defRPr>
                      </a:pPr>
                      <a:t>[GILDI]</a:t>
                    </a:fld>
                    <a:endParaRPr lang="LID4096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2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AF-174A-B5D9-359605F43F0B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2AF-174A-B5D9-359605F43F0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'Ástæður leigu'!$C$4:$C$6</c:f>
              <c:strCache>
                <c:ptCount val="3"/>
                <c:pt idx="0">
                  <c:v>"Leigjandi tímabundið"</c:v>
                </c:pt>
                <c:pt idx="1">
                  <c:v>"Leigjandi af nauðsyn"</c:v>
                </c:pt>
                <c:pt idx="2">
                  <c:v>"Vil vera á leigumarkaði"</c:v>
                </c:pt>
              </c:strCache>
            </c:strRef>
          </c:cat>
          <c:val>
            <c:numRef>
              <c:f>'Ástæður leigu'!$D$4:$D$6</c:f>
              <c:numCache>
                <c:formatCode>0.00%</c:formatCode>
                <c:ptCount val="3"/>
                <c:pt idx="0">
                  <c:v>0.27400000000000002</c:v>
                </c:pt>
                <c:pt idx="1">
                  <c:v>0.64400000000000002</c:v>
                </c:pt>
                <c:pt idx="2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AF-174A-B5D9-359605F43F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-27"/>
        <c:axId val="522244304"/>
        <c:axId val="522244696"/>
      </c:barChart>
      <c:catAx>
        <c:axId val="52224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2244696"/>
        <c:crosses val="autoZero"/>
        <c:auto val="1"/>
        <c:lblAlgn val="ctr"/>
        <c:lblOffset val="100"/>
        <c:noMultiLvlLbl val="0"/>
      </c:catAx>
      <c:valAx>
        <c:axId val="522244696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52224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59872477609801E-2"/>
          <c:y val="0.13420169956207514"/>
          <c:w val="0.46921811404009284"/>
          <c:h val="0.63618020072135195"/>
        </c:manualLayout>
      </c:layout>
      <c:lineChart>
        <c:grouping val="standard"/>
        <c:varyColors val="0"/>
        <c:ser>
          <c:idx val="0"/>
          <c:order val="0"/>
          <c:tx>
            <c:strRef>
              <c:f>'[3]Tölfræðispá fyrir landið allt'!$I$1</c:f>
              <c:strCache>
                <c:ptCount val="1"/>
                <c:pt idx="0">
                  <c:v>Höfuðborgarsvæðið</c:v>
                </c:pt>
              </c:strCache>
            </c:strRef>
          </c:tx>
          <c:spPr>
            <a:ln w="50800" cap="sq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'[3]Tölfræðispá fyrir landið allt'!$H$2:$H$39</c:f>
              <c:numCache>
                <c:formatCode>General</c:formatCode>
                <c:ptCount val="38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2018</c:v>
                </c:pt>
                <c:pt idx="35">
                  <c:v>2019</c:v>
                </c:pt>
                <c:pt idx="36">
                  <c:v>2020</c:v>
                </c:pt>
                <c:pt idx="37">
                  <c:v>2021</c:v>
                </c:pt>
              </c:numCache>
            </c:numRef>
          </c:cat>
          <c:val>
            <c:numRef>
              <c:f>'[3]Tölfræðispá fyrir landið allt'!$I$2:$I$39</c:f>
              <c:numCache>
                <c:formatCode>General</c:formatCode>
                <c:ptCount val="38"/>
                <c:pt idx="0">
                  <c:v>930</c:v>
                </c:pt>
                <c:pt idx="1">
                  <c:v>1011</c:v>
                </c:pt>
                <c:pt idx="2">
                  <c:v>1061</c:v>
                </c:pt>
                <c:pt idx="3">
                  <c:v>1098</c:v>
                </c:pt>
                <c:pt idx="4">
                  <c:v>1388</c:v>
                </c:pt>
                <c:pt idx="5">
                  <c:v>1106</c:v>
                </c:pt>
                <c:pt idx="6">
                  <c:v>1160</c:v>
                </c:pt>
                <c:pt idx="7">
                  <c:v>1142</c:v>
                </c:pt>
                <c:pt idx="8">
                  <c:v>1066</c:v>
                </c:pt>
                <c:pt idx="9">
                  <c:v>1130</c:v>
                </c:pt>
                <c:pt idx="10">
                  <c:v>1208</c:v>
                </c:pt>
                <c:pt idx="11">
                  <c:v>907</c:v>
                </c:pt>
                <c:pt idx="12">
                  <c:v>1187</c:v>
                </c:pt>
                <c:pt idx="13">
                  <c:v>1225</c:v>
                </c:pt>
                <c:pt idx="14">
                  <c:v>1289</c:v>
                </c:pt>
                <c:pt idx="15">
                  <c:v>1174</c:v>
                </c:pt>
                <c:pt idx="16">
                  <c:v>967</c:v>
                </c:pt>
                <c:pt idx="17">
                  <c:v>1277</c:v>
                </c:pt>
                <c:pt idx="18">
                  <c:v>1710</c:v>
                </c:pt>
                <c:pt idx="19">
                  <c:v>1617</c:v>
                </c:pt>
                <c:pt idx="20">
                  <c:v>1626</c:v>
                </c:pt>
                <c:pt idx="21">
                  <c:v>2051</c:v>
                </c:pt>
                <c:pt idx="22">
                  <c:v>2120</c:v>
                </c:pt>
                <c:pt idx="23">
                  <c:v>2045</c:v>
                </c:pt>
                <c:pt idx="24">
                  <c:v>1367</c:v>
                </c:pt>
                <c:pt idx="25">
                  <c:v>482</c:v>
                </c:pt>
                <c:pt idx="26">
                  <c:v>778</c:v>
                </c:pt>
                <c:pt idx="27">
                  <c:v>347</c:v>
                </c:pt>
                <c:pt idx="28">
                  <c:v>829</c:v>
                </c:pt>
                <c:pt idx="29">
                  <c:v>751</c:v>
                </c:pt>
                <c:pt idx="30">
                  <c:v>954</c:v>
                </c:pt>
                <c:pt idx="31">
                  <c:v>877</c:v>
                </c:pt>
                <c:pt idx="32">
                  <c:v>1169</c:v>
                </c:pt>
                <c:pt idx="33">
                  <c:v>1337</c:v>
                </c:pt>
                <c:pt idx="34">
                  <c:v>2084</c:v>
                </c:pt>
                <c:pt idx="35">
                  <c:v>2226</c:v>
                </c:pt>
                <c:pt idx="36">
                  <c:v>2695</c:v>
                </c:pt>
                <c:pt idx="37">
                  <c:v>2839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46-9A47-BBAD-CF2CDAB3D04B}"/>
            </c:ext>
          </c:extLst>
        </c:ser>
        <c:ser>
          <c:idx val="1"/>
          <c:order val="1"/>
          <c:tx>
            <c:strRef>
              <c:f>'[3]Tölfræðispá fyrir landið allt'!$J$1</c:f>
              <c:strCache>
                <c:ptCount val="1"/>
                <c:pt idx="0">
                  <c:v>Landið allt</c:v>
                </c:pt>
              </c:strCache>
            </c:strRef>
          </c:tx>
          <c:spPr>
            <a:ln w="50800" cap="sq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'[3]Tölfræðispá fyrir landið allt'!$H$2:$H$39</c:f>
              <c:numCache>
                <c:formatCode>General</c:formatCode>
                <c:ptCount val="38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  <c:pt idx="31">
                  <c:v>2015</c:v>
                </c:pt>
                <c:pt idx="32">
                  <c:v>2016</c:v>
                </c:pt>
                <c:pt idx="33">
                  <c:v>2017</c:v>
                </c:pt>
                <c:pt idx="34">
                  <c:v>2018</c:v>
                </c:pt>
                <c:pt idx="35">
                  <c:v>2019</c:v>
                </c:pt>
                <c:pt idx="36">
                  <c:v>2020</c:v>
                </c:pt>
                <c:pt idx="37">
                  <c:v>2021</c:v>
                </c:pt>
              </c:numCache>
            </c:numRef>
          </c:cat>
          <c:val>
            <c:numRef>
              <c:f>'[3]Tölfræðispá fyrir landið allt'!$J$2:$J$39</c:f>
              <c:numCache>
                <c:formatCode>General</c:formatCode>
                <c:ptCount val="38"/>
                <c:pt idx="0">
                  <c:v>1608</c:v>
                </c:pt>
                <c:pt idx="1">
                  <c:v>1603</c:v>
                </c:pt>
                <c:pt idx="2">
                  <c:v>1515</c:v>
                </c:pt>
                <c:pt idx="3">
                  <c:v>1543</c:v>
                </c:pt>
                <c:pt idx="4">
                  <c:v>1841</c:v>
                </c:pt>
                <c:pt idx="5">
                  <c:v>1664</c:v>
                </c:pt>
                <c:pt idx="6">
                  <c:v>1758</c:v>
                </c:pt>
                <c:pt idx="7">
                  <c:v>1611</c:v>
                </c:pt>
                <c:pt idx="8">
                  <c:v>1600</c:v>
                </c:pt>
                <c:pt idx="9">
                  <c:v>1604</c:v>
                </c:pt>
                <c:pt idx="10">
                  <c:v>1714</c:v>
                </c:pt>
                <c:pt idx="11">
                  <c:v>1236</c:v>
                </c:pt>
                <c:pt idx="12">
                  <c:v>1620</c:v>
                </c:pt>
                <c:pt idx="13">
                  <c:v>1369</c:v>
                </c:pt>
                <c:pt idx="14">
                  <c:v>1427</c:v>
                </c:pt>
                <c:pt idx="15">
                  <c:v>1381</c:v>
                </c:pt>
                <c:pt idx="16">
                  <c:v>1258</c:v>
                </c:pt>
                <c:pt idx="17">
                  <c:v>1711</c:v>
                </c:pt>
                <c:pt idx="18">
                  <c:v>2140</c:v>
                </c:pt>
                <c:pt idx="19">
                  <c:v>2311</c:v>
                </c:pt>
                <c:pt idx="20">
                  <c:v>2355</c:v>
                </c:pt>
                <c:pt idx="21">
                  <c:v>3106</c:v>
                </c:pt>
                <c:pt idx="22">
                  <c:v>3294</c:v>
                </c:pt>
                <c:pt idx="23">
                  <c:v>3348</c:v>
                </c:pt>
                <c:pt idx="24">
                  <c:v>2978</c:v>
                </c:pt>
                <c:pt idx="25">
                  <c:v>893</c:v>
                </c:pt>
                <c:pt idx="26">
                  <c:v>1148</c:v>
                </c:pt>
                <c:pt idx="27">
                  <c:v>565</c:v>
                </c:pt>
                <c:pt idx="28">
                  <c:v>1076</c:v>
                </c:pt>
                <c:pt idx="29">
                  <c:v>934</c:v>
                </c:pt>
                <c:pt idx="30">
                  <c:v>1149</c:v>
                </c:pt>
                <c:pt idx="31">
                  <c:v>1120</c:v>
                </c:pt>
                <c:pt idx="32">
                  <c:v>1513</c:v>
                </c:pt>
                <c:pt idx="33">
                  <c:v>1768</c:v>
                </c:pt>
                <c:pt idx="34">
                  <c:v>2643.914306640625</c:v>
                </c:pt>
                <c:pt idx="35">
                  <c:v>3050.7607421875</c:v>
                </c:pt>
                <c:pt idx="36">
                  <c:v>3384.5203857421875</c:v>
                </c:pt>
                <c:pt idx="37">
                  <c:v>3630.9287109375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46-9A47-BBAD-CF2CDAB3D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572376"/>
        <c:axId val="523572768"/>
      </c:lineChart>
      <c:catAx>
        <c:axId val="52357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3572768"/>
        <c:crosses val="autoZero"/>
        <c:auto val="1"/>
        <c:lblAlgn val="ctr"/>
        <c:lblOffset val="100"/>
        <c:tickLblSkip val="7"/>
        <c:noMultiLvlLbl val="0"/>
      </c:catAx>
      <c:valAx>
        <c:axId val="52357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52357237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7730362509034192"/>
          <c:y val="9.4777870206487078E-2"/>
          <c:w val="0.26014274030963525"/>
          <c:h val="0.117798447226825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ID4096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28302374200142E-3"/>
          <c:y val="0.21547555624930012"/>
          <c:w val="0.99327716976257996"/>
          <c:h val="0.59571336177722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5E-1A45-94E3-5D283053467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B5E-1A45-94E3-5D283053467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B5E-1A45-94E3-5D283053467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B5E-1A45-94E3-5D2830534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E458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167</c:v>
                </c:pt>
                <c:pt idx="1">
                  <c:v>137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5E-1A45-94E3-5D2830534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833420511"/>
        <c:axId val="832197439"/>
      </c:barChart>
      <c:catAx>
        <c:axId val="833420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E45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832197439"/>
        <c:crosses val="autoZero"/>
        <c:auto val="1"/>
        <c:lblAlgn val="ctr"/>
        <c:lblOffset val="100"/>
        <c:noMultiLvlLbl val="0"/>
      </c:catAx>
      <c:valAx>
        <c:axId val="832197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342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rgbClr val="0E458B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2822155408279E-3"/>
          <c:y val="0.28153465243534526"/>
          <c:w val="0.99327716976257996"/>
          <c:h val="0.59571336177722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18-DA48-A5FE-A0D866A0E75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18-DA48-A5FE-A0D866A0E75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818-DA48-A5FE-A0D866A0E75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818-DA48-A5FE-A0D866A0E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E458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186</c:v>
                </c:pt>
                <c:pt idx="1">
                  <c:v>161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18-DA48-A5FE-A0D866A0E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833420511"/>
        <c:axId val="832197439"/>
      </c:barChart>
      <c:catAx>
        <c:axId val="833420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E45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832197439"/>
        <c:crosses val="autoZero"/>
        <c:auto val="1"/>
        <c:lblAlgn val="ctr"/>
        <c:lblOffset val="100"/>
        <c:noMultiLvlLbl val="0"/>
      </c:catAx>
      <c:valAx>
        <c:axId val="832197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342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rgbClr val="0E458B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28302374200142E-3"/>
          <c:y val="0"/>
          <c:w val="0.99327716976257996"/>
          <c:h val="0.938535122858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FB9-7E4C-AB23-AA979ECDA42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B9-7E4C-AB23-AA979ECDA42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FB9-7E4C-AB23-AA979ECDA42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FB9-7E4C-AB23-AA979ECDA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E458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210</c:v>
                </c:pt>
                <c:pt idx="1">
                  <c:v>172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B9-7E4C-AB23-AA979ECDA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833420511"/>
        <c:axId val="832197439"/>
      </c:barChart>
      <c:catAx>
        <c:axId val="833420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E45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832197439"/>
        <c:crosses val="autoZero"/>
        <c:auto val="1"/>
        <c:lblAlgn val="ctr"/>
        <c:lblOffset val="100"/>
        <c:noMultiLvlLbl val="0"/>
      </c:catAx>
      <c:valAx>
        <c:axId val="832197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342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rgbClr val="0E458B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4422036391410535E-3"/>
          <c:w val="0.99327716976257996"/>
          <c:h val="0.816014486527567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F5-7944-B09B-6007FF92F3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Skattfrjáls ráðstöfun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F5-7944-B09B-6007FF92F3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accent1"/>
              </a:solidFill>
              <a:prstDash val="sysDot"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F5-7944-B09B-6007FF92F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none" lIns="38100" tIns="19050" rIns="38100" bIns="19050" anchor="ctr" anchorCtr="1">
                <a:no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E458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ID4096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Skattfrjáls ráðstöfun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F5-7944-B09B-6007FF92F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33420511"/>
        <c:axId val="832197439"/>
      </c:barChart>
      <c:catAx>
        <c:axId val="833420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ID4096"/>
          </a:p>
        </c:txPr>
        <c:crossAx val="832197439"/>
        <c:crosses val="autoZero"/>
        <c:auto val="1"/>
        <c:lblAlgn val="ctr"/>
        <c:lblOffset val="100"/>
        <c:noMultiLvlLbl val="0"/>
      </c:catAx>
      <c:valAx>
        <c:axId val="832197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342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rgbClr val="0E458B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ID4096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B986F-78E2-462C-B0BC-4D017909270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42B1F2-5187-42EF-9473-1E203B492072}">
      <dgm:prSet phldrT="[Texti]" custT="1"/>
      <dgm:spPr>
        <a:solidFill>
          <a:schemeClr val="accent2"/>
        </a:solidFill>
      </dgm:spPr>
      <dgm:t>
        <a:bodyPr/>
        <a:lstStyle/>
        <a:p>
          <a:r>
            <a:rPr lang="is-IS" sz="1600" dirty="0">
              <a:latin typeface="Arial" panose="020B0604020202020204" pitchFamily="34" charset="0"/>
              <a:cs typeface="Arial" panose="020B0604020202020204" pitchFamily="34" charset="0"/>
            </a:rPr>
            <a:t>Leiga</a:t>
          </a:r>
          <a:endParaRPr lang="LID4096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3DF38B-96D8-4E63-81B7-BC6CAEBC0073}" type="parTrans" cxnId="{5D0378AD-5CE4-4247-A60E-5C0548348A0D}">
      <dgm:prSet/>
      <dgm:spPr/>
      <dgm:t>
        <a:bodyPr/>
        <a:lstStyle/>
        <a:p>
          <a:endParaRPr lang="LID4096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4C2ADD-0318-40C6-B8A4-40A698A1B641}" type="sibTrans" cxnId="{5D0378AD-5CE4-4247-A60E-5C0548348A0D}">
      <dgm:prSet/>
      <dgm:spPr/>
      <dgm:t>
        <a:bodyPr/>
        <a:lstStyle/>
        <a:p>
          <a:endParaRPr lang="LID4096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D925E2-06D9-44C1-84C5-A7E4BE9D853A}">
      <dgm:prSet phldrT="[Texti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s-I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Búseturéttur</a:t>
          </a:r>
        </a:p>
        <a:p>
          <a:r>
            <a:rPr lang="is-I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Kaupleiga</a:t>
          </a:r>
        </a:p>
        <a:p>
          <a:r>
            <a:rPr lang="is-IS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Meðeign</a:t>
          </a:r>
          <a:endParaRPr lang="LID4096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CB4815-1B62-4A7C-A1DA-4EADB294E6FE}" type="parTrans" cxnId="{F032A652-D147-4EF1-862C-FF86C8514705}">
      <dgm:prSet/>
      <dgm:spPr/>
      <dgm:t>
        <a:bodyPr/>
        <a:lstStyle/>
        <a:p>
          <a:endParaRPr lang="LID4096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44F6B7-2459-4696-B37C-344F6A0D8F7F}" type="sibTrans" cxnId="{F032A652-D147-4EF1-862C-FF86C8514705}">
      <dgm:prSet/>
      <dgm:spPr/>
      <dgm:t>
        <a:bodyPr/>
        <a:lstStyle/>
        <a:p>
          <a:endParaRPr lang="LID4096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F56C68-28D5-44CE-85EA-F4A073799D12}">
      <dgm:prSet phldrT="[Texti]" custT="1"/>
      <dgm:spPr/>
      <dgm:t>
        <a:bodyPr/>
        <a:lstStyle/>
        <a:p>
          <a:r>
            <a:rPr lang="is-IS" sz="1600" dirty="0">
              <a:latin typeface="Arial" panose="020B0604020202020204" pitchFamily="34" charset="0"/>
              <a:cs typeface="Arial" panose="020B0604020202020204" pitchFamily="34" charset="0"/>
            </a:rPr>
            <a:t>Íbúðakaup</a:t>
          </a:r>
          <a:endParaRPr lang="LID4096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F6B8BE-FD35-4126-BCE0-138AB2A5B144}" type="parTrans" cxnId="{1F4698FF-C87F-4D1A-BA1D-085BBBF3A33F}">
      <dgm:prSet/>
      <dgm:spPr/>
      <dgm:t>
        <a:bodyPr/>
        <a:lstStyle/>
        <a:p>
          <a:endParaRPr lang="LID4096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4572EC-E0F4-40FA-BDFF-01F2230B6A3A}" type="sibTrans" cxnId="{1F4698FF-C87F-4D1A-BA1D-085BBBF3A33F}">
      <dgm:prSet/>
      <dgm:spPr/>
      <dgm:t>
        <a:bodyPr/>
        <a:lstStyle/>
        <a:p>
          <a:endParaRPr lang="LID4096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2D07BB-1B64-4A24-AA62-DA2D52BEDE74}" type="pres">
      <dgm:prSet presAssocID="{6F5B986F-78E2-462C-B0BC-4D0179092706}" presName="CompostProcess" presStyleCnt="0">
        <dgm:presLayoutVars>
          <dgm:dir/>
          <dgm:resizeHandles val="exact"/>
        </dgm:presLayoutVars>
      </dgm:prSet>
      <dgm:spPr/>
    </dgm:pt>
    <dgm:pt modelId="{EE64F3D1-8896-4756-9724-41D3A1C6E511}" type="pres">
      <dgm:prSet presAssocID="{6F5B986F-78E2-462C-B0BC-4D0179092706}" presName="arrow" presStyleLbl="bgShp" presStyleIdx="0" presStyleCnt="1"/>
      <dgm:spPr>
        <a:solidFill>
          <a:schemeClr val="bg2"/>
        </a:solidFill>
      </dgm:spPr>
    </dgm:pt>
    <dgm:pt modelId="{57A86F8B-50AE-468B-889C-E3EDA7940865}" type="pres">
      <dgm:prSet presAssocID="{6F5B986F-78E2-462C-B0BC-4D0179092706}" presName="linearProcess" presStyleCnt="0"/>
      <dgm:spPr/>
    </dgm:pt>
    <dgm:pt modelId="{78CE7694-B30C-4B70-84D0-43EDEC8C8130}" type="pres">
      <dgm:prSet presAssocID="{E942B1F2-5187-42EF-9473-1E203B492072}" presName="textNode" presStyleLbl="node1" presStyleIdx="0" presStyleCnt="3">
        <dgm:presLayoutVars>
          <dgm:bulletEnabled val="1"/>
        </dgm:presLayoutVars>
      </dgm:prSet>
      <dgm:spPr/>
    </dgm:pt>
    <dgm:pt modelId="{9EAE1D53-3E2C-46A2-9E8C-ED8FD199B08D}" type="pres">
      <dgm:prSet presAssocID="{8F4C2ADD-0318-40C6-B8A4-40A698A1B641}" presName="sibTrans" presStyleCnt="0"/>
      <dgm:spPr/>
    </dgm:pt>
    <dgm:pt modelId="{F2A0B5EE-ED2B-4C9F-A6D1-1598DF86DE2C}" type="pres">
      <dgm:prSet presAssocID="{28D925E2-06D9-44C1-84C5-A7E4BE9D853A}" presName="textNode" presStyleLbl="node1" presStyleIdx="1" presStyleCnt="3">
        <dgm:presLayoutVars>
          <dgm:bulletEnabled val="1"/>
        </dgm:presLayoutVars>
      </dgm:prSet>
      <dgm:spPr/>
    </dgm:pt>
    <dgm:pt modelId="{BEBFEEAD-DB61-4F50-B88D-418B19F7D6C5}" type="pres">
      <dgm:prSet presAssocID="{6C44F6B7-2459-4696-B37C-344F6A0D8F7F}" presName="sibTrans" presStyleCnt="0"/>
      <dgm:spPr/>
    </dgm:pt>
    <dgm:pt modelId="{37E979D0-A988-4AAB-BC91-605733FA851A}" type="pres">
      <dgm:prSet presAssocID="{B4F56C68-28D5-44CE-85EA-F4A073799D1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95F6903-0215-43DB-AFB3-E94C10ADD2F4}" type="presOf" srcId="{6F5B986F-78E2-462C-B0BC-4D0179092706}" destId="{AB2D07BB-1B64-4A24-AA62-DA2D52BEDE74}" srcOrd="0" destOrd="0" presId="urn:microsoft.com/office/officeart/2005/8/layout/hProcess9"/>
    <dgm:cxn modelId="{F816986F-AD14-4DF8-95AF-B66DE2E0B978}" type="presOf" srcId="{E942B1F2-5187-42EF-9473-1E203B492072}" destId="{78CE7694-B30C-4B70-84D0-43EDEC8C8130}" srcOrd="0" destOrd="0" presId="urn:microsoft.com/office/officeart/2005/8/layout/hProcess9"/>
    <dgm:cxn modelId="{F032A652-D147-4EF1-862C-FF86C8514705}" srcId="{6F5B986F-78E2-462C-B0BC-4D0179092706}" destId="{28D925E2-06D9-44C1-84C5-A7E4BE9D853A}" srcOrd="1" destOrd="0" parTransId="{BBCB4815-1B62-4A7C-A1DA-4EADB294E6FE}" sibTransId="{6C44F6B7-2459-4696-B37C-344F6A0D8F7F}"/>
    <dgm:cxn modelId="{81F32F7D-4031-4E46-AF55-E5D498BBA6F1}" type="presOf" srcId="{28D925E2-06D9-44C1-84C5-A7E4BE9D853A}" destId="{F2A0B5EE-ED2B-4C9F-A6D1-1598DF86DE2C}" srcOrd="0" destOrd="0" presId="urn:microsoft.com/office/officeart/2005/8/layout/hProcess9"/>
    <dgm:cxn modelId="{5D0378AD-5CE4-4247-A60E-5C0548348A0D}" srcId="{6F5B986F-78E2-462C-B0BC-4D0179092706}" destId="{E942B1F2-5187-42EF-9473-1E203B492072}" srcOrd="0" destOrd="0" parTransId="{763DF38B-96D8-4E63-81B7-BC6CAEBC0073}" sibTransId="{8F4C2ADD-0318-40C6-B8A4-40A698A1B641}"/>
    <dgm:cxn modelId="{10A29DF2-1D6A-45B3-8EE0-5F37C86F2076}" type="presOf" srcId="{B4F56C68-28D5-44CE-85EA-F4A073799D12}" destId="{37E979D0-A988-4AAB-BC91-605733FA851A}" srcOrd="0" destOrd="0" presId="urn:microsoft.com/office/officeart/2005/8/layout/hProcess9"/>
    <dgm:cxn modelId="{1F4698FF-C87F-4D1A-BA1D-085BBBF3A33F}" srcId="{6F5B986F-78E2-462C-B0BC-4D0179092706}" destId="{B4F56C68-28D5-44CE-85EA-F4A073799D12}" srcOrd="2" destOrd="0" parTransId="{42F6B8BE-FD35-4126-BCE0-138AB2A5B144}" sibTransId="{624572EC-E0F4-40FA-BDFF-01F2230B6A3A}"/>
    <dgm:cxn modelId="{59358DAC-0954-40E1-A79C-AAF584DC0101}" type="presParOf" srcId="{AB2D07BB-1B64-4A24-AA62-DA2D52BEDE74}" destId="{EE64F3D1-8896-4756-9724-41D3A1C6E511}" srcOrd="0" destOrd="0" presId="urn:microsoft.com/office/officeart/2005/8/layout/hProcess9"/>
    <dgm:cxn modelId="{439326D8-A743-47CC-8B9C-B6036C043046}" type="presParOf" srcId="{AB2D07BB-1B64-4A24-AA62-DA2D52BEDE74}" destId="{57A86F8B-50AE-468B-889C-E3EDA7940865}" srcOrd="1" destOrd="0" presId="urn:microsoft.com/office/officeart/2005/8/layout/hProcess9"/>
    <dgm:cxn modelId="{62673F77-A5F5-4333-A5C7-3B5BD259038C}" type="presParOf" srcId="{57A86F8B-50AE-468B-889C-E3EDA7940865}" destId="{78CE7694-B30C-4B70-84D0-43EDEC8C8130}" srcOrd="0" destOrd="0" presId="urn:microsoft.com/office/officeart/2005/8/layout/hProcess9"/>
    <dgm:cxn modelId="{CA610069-F4F0-49CC-AB22-66C39574E2A6}" type="presParOf" srcId="{57A86F8B-50AE-468B-889C-E3EDA7940865}" destId="{9EAE1D53-3E2C-46A2-9E8C-ED8FD199B08D}" srcOrd="1" destOrd="0" presId="urn:microsoft.com/office/officeart/2005/8/layout/hProcess9"/>
    <dgm:cxn modelId="{710EE656-6634-4601-8522-86861BC1FF28}" type="presParOf" srcId="{57A86F8B-50AE-468B-889C-E3EDA7940865}" destId="{F2A0B5EE-ED2B-4C9F-A6D1-1598DF86DE2C}" srcOrd="2" destOrd="0" presId="urn:microsoft.com/office/officeart/2005/8/layout/hProcess9"/>
    <dgm:cxn modelId="{02489D4F-AB1E-46D8-8D1D-A7607A193294}" type="presParOf" srcId="{57A86F8B-50AE-468B-889C-E3EDA7940865}" destId="{BEBFEEAD-DB61-4F50-B88D-418B19F7D6C5}" srcOrd="3" destOrd="0" presId="urn:microsoft.com/office/officeart/2005/8/layout/hProcess9"/>
    <dgm:cxn modelId="{0DA46CBE-9F87-44AB-8BF0-EFF2463A2A58}" type="presParOf" srcId="{57A86F8B-50AE-468B-889C-E3EDA7940865}" destId="{37E979D0-A988-4AAB-BC91-605733FA851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4F3D1-8896-4756-9724-41D3A1C6E511}">
      <dsp:nvSpPr>
        <dsp:cNvPr id="0" name=""/>
        <dsp:cNvSpPr/>
      </dsp:nvSpPr>
      <dsp:spPr>
        <a:xfrm>
          <a:off x="338115" y="0"/>
          <a:ext cx="3831974" cy="3160241"/>
        </a:xfrm>
        <a:prstGeom prst="rightArrow">
          <a:avLst/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E7694-B30C-4B70-84D0-43EDEC8C8130}">
      <dsp:nvSpPr>
        <dsp:cNvPr id="0" name=""/>
        <dsp:cNvSpPr/>
      </dsp:nvSpPr>
      <dsp:spPr>
        <a:xfrm>
          <a:off x="0" y="948072"/>
          <a:ext cx="1352461" cy="1264096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>
              <a:latin typeface="Arial" panose="020B0604020202020204" pitchFamily="34" charset="0"/>
              <a:cs typeface="Arial" panose="020B0604020202020204" pitchFamily="34" charset="0"/>
            </a:rPr>
            <a:t>Leiga</a:t>
          </a:r>
          <a:endParaRPr lang="LID4096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708" y="1009780"/>
        <a:ext cx="1229045" cy="1140680"/>
      </dsp:txXfrm>
    </dsp:sp>
    <dsp:sp modelId="{F2A0B5EE-ED2B-4C9F-A6D1-1598DF86DE2C}">
      <dsp:nvSpPr>
        <dsp:cNvPr id="0" name=""/>
        <dsp:cNvSpPr/>
      </dsp:nvSpPr>
      <dsp:spPr>
        <a:xfrm>
          <a:off x="1577871" y="948072"/>
          <a:ext cx="1352461" cy="1264096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Búseturéttur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Kaupleiga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Meðeign</a:t>
          </a:r>
          <a:endParaRPr lang="LID4096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39579" y="1009780"/>
        <a:ext cx="1229045" cy="1140680"/>
      </dsp:txXfrm>
    </dsp:sp>
    <dsp:sp modelId="{37E979D0-A988-4AAB-BC91-605733FA851A}">
      <dsp:nvSpPr>
        <dsp:cNvPr id="0" name=""/>
        <dsp:cNvSpPr/>
      </dsp:nvSpPr>
      <dsp:spPr>
        <a:xfrm>
          <a:off x="3155743" y="948072"/>
          <a:ext cx="1352461" cy="1264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>
              <a:latin typeface="Arial" panose="020B0604020202020204" pitchFamily="34" charset="0"/>
              <a:cs typeface="Arial" panose="020B0604020202020204" pitchFamily="34" charset="0"/>
            </a:rPr>
            <a:t>Íbúðakaup</a:t>
          </a:r>
          <a:endParaRPr lang="LID4096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7451" y="1009780"/>
        <a:ext cx="1229045" cy="1140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0.05931</cdr:x>
      <cdr:y>0.13615</cdr:y>
    </cdr:from>
    <cdr:to>
      <cdr:x>0.27403</cdr:x>
      <cdr:y>0.20728</cdr:y>
    </cdr:to>
    <cdr:sp macro="" textlink="">
      <cdr:nvSpPr>
        <cdr:cNvPr id="2" name="Textarammi 1">
          <a:extLst xmlns:a="http://schemas.openxmlformats.org/drawingml/2006/main">
            <a:ext uri="{FF2B5EF4-FFF2-40B4-BE49-F238E27FC236}">
              <a16:creationId xmlns:a16="http://schemas.microsoft.com/office/drawing/2014/main" id="{6831C582-81C6-41A0-83CE-83C92E08E5A1}"/>
            </a:ext>
          </a:extLst>
        </cdr:cNvPr>
        <cdr:cNvSpPr txBox="1"/>
      </cdr:nvSpPr>
      <cdr:spPr>
        <a:xfrm xmlns:a="http://schemas.openxmlformats.org/drawingml/2006/main">
          <a:off x="623689" y="624181"/>
          <a:ext cx="2257855" cy="326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sz="120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0.01655</cdr:x>
      <cdr:y>0.89336</cdr:y>
    </cdr:from>
    <cdr:to>
      <cdr:x>0.1855</cdr:x>
      <cdr:y>0.96186</cdr:y>
    </cdr:to>
    <cdr:sp macro="" textlink="">
      <cdr:nvSpPr>
        <cdr:cNvPr id="3" name="Textarammi 1">
          <a:extLst xmlns:a="http://schemas.openxmlformats.org/drawingml/2006/main">
            <a:ext uri="{FF2B5EF4-FFF2-40B4-BE49-F238E27FC236}">
              <a16:creationId xmlns:a16="http://schemas.microsoft.com/office/drawing/2014/main" id="{73AEF576-487C-46D7-897F-49F36F4C8B97}"/>
            </a:ext>
          </a:extLst>
        </cdr:cNvPr>
        <cdr:cNvSpPr txBox="1"/>
      </cdr:nvSpPr>
      <cdr:spPr>
        <a:xfrm xmlns:a="http://schemas.openxmlformats.org/drawingml/2006/main">
          <a:off x="174041" y="4095647"/>
          <a:ext cx="1776611" cy="314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sz="1400">
            <a:latin typeface="Arial Regular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0.03802</cdr:x>
      <cdr:y>0.86405</cdr:y>
    </cdr:from>
    <cdr:to>
      <cdr:x>0.04595</cdr:x>
      <cdr:y>0.87855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076" y="2724151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s-IS" sz="1100">
            <a:latin typeface="Arial Regular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0.00917</cdr:x>
      <cdr:y>0.92189</cdr:y>
    </cdr:from>
    <cdr:to>
      <cdr:x>0.20102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072" y="3709989"/>
          <a:ext cx="1235276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s-IS" sz="900">
            <a:latin typeface="Arial Regular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0.79451</cdr:x>
      <cdr:y>0.20608</cdr:y>
    </cdr:from>
    <cdr:to>
      <cdr:x>0.90698</cdr:x>
      <cdr:y>0.40246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391C7B2-8510-6149-9A73-0078AAD39CBE}"/>
            </a:ext>
          </a:extLst>
        </cdr:cNvPr>
        <cdr:cNvSpPr txBox="1"/>
      </cdr:nvSpPr>
      <cdr:spPr>
        <a:xfrm xmlns:a="http://schemas.openxmlformats.org/drawingml/2006/main">
          <a:off x="6459148" y="95953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s-IS" sz="16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Aukning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íðuhaussstaðgengill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LID4096"/>
          </a:p>
        </p:txBody>
      </p:sp>
      <p:sp>
        <p:nvSpPr>
          <p:cNvPr id="3" name="Dagsetningarstaðgengil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78B073EC-305C-4944-A31D-3B841932EE47}" type="datetimeFigureOut">
              <a:rPr lang="LID4096" smtClean="0"/>
              <a:pPr/>
              <a:t>04/05/2019</a:t>
            </a:fld>
            <a:endParaRPr lang="LID4096"/>
          </a:p>
        </p:txBody>
      </p:sp>
      <p:sp>
        <p:nvSpPr>
          <p:cNvPr id="4" name="Skyggnumyndastaðgengill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Minnispunktastaðgengill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s-IS"/>
              <a:t>Breyta stílum aðaltexta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LID4096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LID4096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25DB1E93-08AC-4025-B598-8DA6D1C0BC14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7045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Hópurinn var skipaður 27. desember sl. </a:t>
            </a: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45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63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88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DB1E93-08AC-4025-B598-8DA6D1C0BC14}" type="slidenum">
              <a:rPr lang="LID4096" smtClean="0"/>
              <a:t>26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55700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03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4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"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Ríkisstjórnin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mun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taka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markviss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skref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á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kjörtímabilinu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til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afnáms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verðtryggingar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á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lánum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en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samhliða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þeim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verður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ráðist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í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mótvægisaðgerðir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til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að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standa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vörð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um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möguleika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ungs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fólks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og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tekjulágra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til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að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eignast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húsnæði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.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Sérstök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áhersla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verður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lögð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á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að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gæta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efnahagslegs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stöðugleika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.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Ríkisstjórnin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vill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enn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fremur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skapa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hvata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og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stuðning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til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þess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að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heimili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sem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það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kjósa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geti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breytt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verðtryggðum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lánum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í </a:t>
            </a:r>
            <a:r>
              <a:rPr lang="en-US" sz="1200" u="none" strike="noStrike" kern="1200" dirty="0" err="1">
                <a:solidFill>
                  <a:schemeClr val="tx1"/>
                </a:solidFill>
                <a:effectLst/>
                <a:ea typeface="+mn-ea"/>
                <a:cs typeface="+mn-cs"/>
              </a:rPr>
              <a:t>óverðtryggð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.„</a:t>
            </a:r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r>
              <a:rPr lang="is-I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Skoðuðum einnig leiðir til að koma til móts við þá sem hafa misst húsnæði t.d. vegna fjármálakreppu eða annarra áfalla.</a:t>
            </a: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r>
              <a:rPr lang="is-I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Hópurinn fundaði 14 sinnum, tók við ábendingum frá almenningi, hafði samráð við aðila vinnumarkaðar, fulltr. lífeyrissjóða og lánastofnana, hagsmunasamtök heimila og átakshóp forsætisráðherra um aukið framboð íbúða.</a:t>
            </a:r>
          </a:p>
          <a:p>
            <a:r>
              <a:rPr lang="is-I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Skoðaði sérstaklega úrræði í öðrum löndum. </a:t>
            </a: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8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Árið 2016 voru 35 þúsund heimili á leigumarkaði, fjölgun um 72% á tíu árum</a:t>
            </a:r>
          </a:p>
          <a:p>
            <a:r>
              <a:rPr lang="en-US"/>
              <a:t>Á sama tímabili fjölgaði heimilum í eigin húsnæði um 4%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DB1E93-08AC-4025-B598-8DA6D1C0BC14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94749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Þarf töluverð laun til að hafa ráðstöfunartekjur sem standast greiðslumat.</a:t>
            </a:r>
          </a:p>
          <a:p>
            <a:r>
              <a:rPr lang="is-IS" dirty="0"/>
              <a:t>Til að hafa 400 þúsund í laun eftir skatt þarf 600 þúsund í laun. Helmingur fullvinnandi nær þeim launum.</a:t>
            </a:r>
            <a:endParaRPr lang="en-US" dirty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DB1E93-08AC-4025-B598-8DA6D1C0BC14}" type="slidenum">
              <a:rPr lang="LID4096" smtClean="0"/>
              <a:t>12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2331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Í stað vaxtabóta sem eru útgjöld hjá ríkissjóði og námu 170 milljörðum á 2004-2018 og lækka ekki útborgunarþröskuldinn, og hvetja til skuldsetningar... ofl. </a:t>
            </a:r>
          </a:p>
          <a:p>
            <a:r>
              <a:rPr lang="is-IS" sz="1200" u="none" strike="noStrike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Ríkið láni þar sem markaðurinn vill ekki lána eða getur ekki boðið viðráðanleg kjör. </a:t>
            </a:r>
          </a:p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7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29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sz="1200" u="none" strike="noStrike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70B3A6-2CC9-5743-8775-E80DE11F40BB}" type="slidenum"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14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Miðgildi launa hjá 25-29 ára er um 400 þúsund kr.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DB1E93-08AC-4025-B598-8DA6D1C0BC14}" type="slidenum">
              <a:rPr lang="LID4096" smtClean="0"/>
              <a:t>18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29394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DB1E93-08AC-4025-B598-8DA6D1C0BC14}" type="slidenum">
              <a:rPr lang="LID4096" smtClean="0"/>
              <a:t>19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2648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096962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05276"/>
            <a:ext cx="9144000" cy="1655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6D308-C267-2E49-A121-2B8848993718}" type="datetime1">
              <a:t>04/05/2019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A9B4E7-95FF-D24E-87A1-FE71A1018669}"/>
              </a:ext>
            </a:extLst>
          </p:cNvPr>
          <p:cNvCxnSpPr>
            <a:cxnSpLocks/>
          </p:cNvCxnSpPr>
          <p:nvPr userDrawn="1"/>
        </p:nvCxnSpPr>
        <p:spPr>
          <a:xfrm flipH="1">
            <a:off x="1524000" y="3708746"/>
            <a:ext cx="9144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58B0C12-C91E-A949-B4DC-C98699D39FC7}"/>
              </a:ext>
            </a:extLst>
          </p:cNvPr>
          <p:cNvCxnSpPr>
            <a:cxnSpLocks/>
          </p:cNvCxnSpPr>
          <p:nvPr userDrawn="1"/>
        </p:nvCxnSpPr>
        <p:spPr>
          <a:xfrm flipH="1">
            <a:off x="1524000" y="799894"/>
            <a:ext cx="9144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37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9DB8-2F39-4743-90A8-13F12683261C}" type="datetime1">
              <a:t>04/05/2019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7630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9075-E56B-4745-8847-C46EC0169EB0}" type="datetime1">
              <a:t>04/05/2019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6483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68E2-AD39-CB42-926F-9314023CADF7}" type="datetime1">
              <a:t>04/05/2019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8023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F1EC-882B-B345-B3DE-C2C7E882B880}" type="datetime1">
              <a:t>04/05/2019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729C65-85E3-5D4A-966B-6F63E41B7B7E}"/>
              </a:ext>
            </a:extLst>
          </p:cNvPr>
          <p:cNvCxnSpPr>
            <a:cxnSpLocks/>
          </p:cNvCxnSpPr>
          <p:nvPr userDrawn="1"/>
        </p:nvCxnSpPr>
        <p:spPr>
          <a:xfrm>
            <a:off x="669234" y="1709738"/>
            <a:ext cx="0" cy="285273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64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9985-0607-7E4F-A851-444A0B2788AD}" type="datetime1">
              <a:t>04/05/2019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3551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4A14-7AB6-A24E-9834-B24FBD4586C5}" type="datetime1">
              <a:t>04/05/2019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090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86F-EDB2-CD4A-B02C-0F484427BB59}" type="datetime1">
              <a:t>04/05/2019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752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42C6-0B03-2C49-9E22-206386AF7033}" type="datetime1">
              <a:t>04/05/2019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9601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E19E-F0A8-B949-95B1-5EFF6734285F}" type="datetime1">
              <a:t>04/05/2019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1568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0926C-C47E-7F40-B0F7-0656014BDEE3}" type="datetime1">
              <a:t>04/05/2019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0966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FB26DD-246A-4845-8C39-AA3398612BCF}" type="datetime1">
              <a:t>04/05/2019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809A43-3F5E-41EC-BADF-17B6905AF93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747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chart" Target="../charts/chart8.xml"/><Relationship Id="rId5" Type="http://schemas.openxmlformats.org/officeDocument/2006/relationships/image" Target="../media/image4.png"/><Relationship Id="rId10" Type="http://schemas.openxmlformats.org/officeDocument/2006/relationships/chart" Target="../charts/chart7.xml"/><Relationship Id="rId4" Type="http://schemas.openxmlformats.org/officeDocument/2006/relationships/image" Target="../media/image3.svg"/><Relationship Id="rId9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492A59-AD9F-4544-A277-63E51D621CB6}"/>
              </a:ext>
            </a:extLst>
          </p:cNvPr>
          <p:cNvSpPr/>
          <p:nvPr/>
        </p:nvSpPr>
        <p:spPr>
          <a:xfrm>
            <a:off x="0" y="4429496"/>
            <a:ext cx="12192000" cy="2428504"/>
          </a:xfrm>
          <a:prstGeom prst="rect">
            <a:avLst/>
          </a:prstGeom>
          <a:solidFill>
            <a:srgbClr val="F2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latin typeface="Arial Regular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AC46C9-5D16-F543-ABE2-6C3E0FEA95A5}"/>
              </a:ext>
            </a:extLst>
          </p:cNvPr>
          <p:cNvSpPr txBox="1">
            <a:spLocks/>
          </p:cNvSpPr>
          <p:nvPr/>
        </p:nvSpPr>
        <p:spPr>
          <a:xfrm>
            <a:off x="819943" y="5291543"/>
            <a:ext cx="8034689" cy="156645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 err="1">
                <a:solidFill>
                  <a:schemeClr val="bg2">
                    <a:lumMod val="25000"/>
                  </a:schemeClr>
                </a:solidFill>
              </a:rPr>
              <a:t>Tillögur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</a:rPr>
              <a:t>verkefnisstjórnar sem skipuð var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af félags- og barnamálaráðherra</a:t>
            </a:r>
            <a:br>
              <a:rPr lang="is-IS" sz="1800" i="1">
                <a:solidFill>
                  <a:schemeClr val="bg2">
                    <a:lumMod val="25000"/>
                  </a:schemeClr>
                </a:solidFill>
              </a:rPr>
            </a:br>
            <a:br>
              <a:rPr lang="is-IS" sz="900" i="1">
                <a:solidFill>
                  <a:schemeClr val="bg2">
                    <a:lumMod val="25000"/>
                  </a:schemeClr>
                </a:solidFill>
              </a:rPr>
            </a:br>
            <a:br>
              <a:rPr lang="is-IS" sz="900">
                <a:solidFill>
                  <a:schemeClr val="bg2">
                    <a:lumMod val="25000"/>
                  </a:schemeClr>
                </a:solidFill>
              </a:rPr>
            </a:br>
            <a:r>
              <a:rPr lang="is-IS" sz="1800">
                <a:solidFill>
                  <a:schemeClr val="bg2">
                    <a:lumMod val="25000"/>
                  </a:schemeClr>
                </a:solidFill>
              </a:rPr>
              <a:t>5. apríl 2019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A7A7017-4562-7242-A432-C7691C5997F1}"/>
              </a:ext>
            </a:extLst>
          </p:cNvPr>
          <p:cNvSpPr txBox="1">
            <a:spLocks/>
          </p:cNvSpPr>
          <p:nvPr/>
        </p:nvSpPr>
        <p:spPr>
          <a:xfrm>
            <a:off x="819943" y="1514830"/>
            <a:ext cx="7950345" cy="16557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3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s-IS" sz="3800"/>
              <a:t>Lækkun þröskulds ungs fólks og tekjulágra inn á húsnæðismarkað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6C84EF-BB9C-FF4D-8788-698E242D5704}"/>
              </a:ext>
            </a:extLst>
          </p:cNvPr>
          <p:cNvCxnSpPr>
            <a:cxnSpLocks/>
          </p:cNvCxnSpPr>
          <p:nvPr/>
        </p:nvCxnSpPr>
        <p:spPr>
          <a:xfrm>
            <a:off x="0" y="4429496"/>
            <a:ext cx="12192000" cy="0"/>
          </a:xfrm>
          <a:prstGeom prst="line">
            <a:avLst/>
          </a:prstGeom>
          <a:ln w="76200">
            <a:solidFill>
              <a:srgbClr val="1D52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BF1BC91A-AD9E-AB48-BFBE-99A761241C7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2774" y="4852099"/>
            <a:ext cx="1408384" cy="148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056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2DE1-18B2-874B-AECE-C9DB62F2AAC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accent1"/>
                </a:solidFill>
              </a:rPr>
              <a:t>Útborgunarþröskuldur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getur reynst erfiður 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þeim sem ekki njóta stuðnings nákominna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022D7-8BC7-2849-8BD3-E9E7B4639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2480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Lágmarksútborgun er 10% </a:t>
            </a:r>
            <a:r>
              <a:rPr lang="en-US"/>
              <a:t>af kaupverði við fyrstu kaup, annars 15%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Einn banki lánar að 90% </a:t>
            </a:r>
            <a:r>
              <a:rPr lang="en-US"/>
              <a:t>veðhlutfalli, aðrir að 85%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Fjórir lífeyrissjóðir veittu lán að 75%</a:t>
            </a:r>
            <a:r>
              <a:rPr lang="en-US"/>
              <a:t> veðhlutfalli en aðrir lægra. 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Algengt verð fyrstu íbúðar 40 mkr. þá þarf </a:t>
            </a:r>
            <a:r>
              <a:rPr lang="en-US" b="1">
                <a:solidFill>
                  <a:srgbClr val="0E458B"/>
                </a:solidFill>
              </a:rPr>
              <a:t>4-8 mkr eigið fé.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59%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keyptu</a:t>
            </a:r>
            <a:r>
              <a:rPr lang="en-US" dirty="0"/>
              <a:t> fyrstu </a:t>
            </a:r>
            <a:r>
              <a:rPr lang="en-US" dirty="0" err="1"/>
              <a:t>íbúð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2010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b="1" dirty="0" err="1">
                <a:solidFill>
                  <a:srgbClr val="0E458B"/>
                </a:solidFill>
              </a:rPr>
              <a:t>notið</a:t>
            </a:r>
            <a:r>
              <a:rPr lang="en-US" b="1" dirty="0">
                <a:solidFill>
                  <a:srgbClr val="0E458B"/>
                </a:solidFill>
              </a:rPr>
              <a:t> aðstoðar vina og </a:t>
            </a:r>
            <a:r>
              <a:rPr lang="en-US" b="1" dirty="0" err="1">
                <a:solidFill>
                  <a:srgbClr val="0E458B"/>
                </a:solidFill>
              </a:rPr>
              <a:t>ættingja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fjármagna</a:t>
            </a:r>
            <a:r>
              <a:rPr lang="en-US" dirty="0"/>
              <a:t> </a:t>
            </a:r>
            <a:r>
              <a:rPr lang="en-US" dirty="0" err="1"/>
              <a:t>kaupin.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7FF1C-ABA3-3243-B221-54826EB1E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126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852BC-300A-7341-B619-B2381FD89B4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Skattfrjáls séreignasparnaður er áhrifaríkt úrræði. Einkum fyrir tekjulága og einstæða foreldra.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C72AD2-CA3B-684C-9C20-6E667C4D47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375535"/>
              </p:ext>
            </p:extLst>
          </p:nvPr>
        </p:nvGraphicFramePr>
        <p:xfrm>
          <a:off x="3305229" y="2672713"/>
          <a:ext cx="5305371" cy="25475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62925">
                  <a:extLst>
                    <a:ext uri="{9D8B030D-6E8A-4147-A177-3AD203B41FA5}">
                      <a16:colId xmlns:a16="http://schemas.microsoft.com/office/drawing/2014/main" val="3814702492"/>
                    </a:ext>
                  </a:extLst>
                </a:gridCol>
                <a:gridCol w="1544321">
                  <a:extLst>
                    <a:ext uri="{9D8B030D-6E8A-4147-A177-3AD203B41FA5}">
                      <a16:colId xmlns:a16="http://schemas.microsoft.com/office/drawing/2014/main" val="1624786797"/>
                    </a:ext>
                  </a:extLst>
                </a:gridCol>
                <a:gridCol w="1898125">
                  <a:extLst>
                    <a:ext uri="{9D8B030D-6E8A-4147-A177-3AD203B41FA5}">
                      <a16:colId xmlns:a16="http://schemas.microsoft.com/office/drawing/2014/main" val="2651306989"/>
                    </a:ext>
                  </a:extLst>
                </a:gridCol>
              </a:tblGrid>
              <a:tr h="647649">
                <a:tc>
                  <a:txBody>
                    <a:bodyPr/>
                    <a:lstStyle/>
                    <a:p>
                      <a:pPr algn="l"/>
                      <a:endParaRPr lang="en-US" sz="1600" b="1" i="0">
                        <a:solidFill>
                          <a:schemeClr val="accent1"/>
                        </a:solidFill>
                        <a:latin typeface="Arial Regular"/>
                      </a:endParaRPr>
                    </a:p>
                  </a:txBody>
                  <a:tcPr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0">
                          <a:solidFill>
                            <a:schemeClr val="accent1"/>
                          </a:solidFill>
                          <a:latin typeface="Arial Regular"/>
                        </a:rPr>
                        <a:t>Eigin sparnaður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0">
                          <a:solidFill>
                            <a:schemeClr val="accent1"/>
                          </a:solidFill>
                          <a:latin typeface="Arial Regular"/>
                        </a:rPr>
                        <a:t>Með 6% viðbótar- lífeyrisparnaði</a:t>
                      </a:r>
                    </a:p>
                  </a:txBody>
                  <a:tcPr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469951"/>
                  </a:ext>
                </a:extLst>
              </a:tr>
              <a:tr h="633304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Einstaklingur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6 ár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4 ár</a:t>
                      </a: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198792"/>
                  </a:ext>
                </a:extLst>
              </a:tr>
              <a:tr h="633304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Einstætt foreldri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15 ár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6 ár</a:t>
                      </a: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648273"/>
                  </a:ext>
                </a:extLst>
              </a:tr>
              <a:tr h="633304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Barnlaust par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1 ár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 Regular"/>
                        </a:rPr>
                        <a:t>1 ár</a:t>
                      </a: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1614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248152-ABB0-5A4F-879B-67BA8FEACFA9}"/>
              </a:ext>
            </a:extLst>
          </p:cNvPr>
          <p:cNvSpPr txBox="1"/>
          <p:nvPr/>
        </p:nvSpPr>
        <p:spPr>
          <a:xfrm>
            <a:off x="754380" y="6202299"/>
            <a:ext cx="10683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Arial Regular"/>
              </a:rPr>
              <a:t>Forsendur: Tekjulág heimili. 25% fullvinnandi launafólks eru með lægri laun en þessi heimili. Leiguverð m.v. hóflega íbúð á höfuðborgarsvæðinu. Neysluviðmið er meðaltal dæmigerðs viðmiðs og grunnviðmiðs félagsmálaráðuneytis. Viðbótarlífeyrissparnaður nýttur til fulls 4%+2% = 6%</a:t>
            </a:r>
            <a:br>
              <a:rPr lang="en-US" sz="1200">
                <a:solidFill>
                  <a:schemeClr val="bg2">
                    <a:lumMod val="50000"/>
                  </a:schemeClr>
                </a:solidFill>
                <a:latin typeface="Arial Regular"/>
              </a:rPr>
            </a:br>
            <a:endParaRPr lang="en-US" sz="1200">
              <a:solidFill>
                <a:schemeClr val="bg2">
                  <a:lumMod val="50000"/>
                </a:schemeClr>
              </a:solidFill>
              <a:latin typeface="Arial Regular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77B72-AC8D-DC4F-861A-AF31C860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10</a:t>
            </a:fld>
            <a:endParaRPr lang="LID4096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45F433-0EC8-CA42-A38E-9D7C20FC0D70}"/>
              </a:ext>
            </a:extLst>
          </p:cNvPr>
          <p:cNvSpPr txBox="1"/>
          <p:nvPr/>
        </p:nvSpPr>
        <p:spPr>
          <a:xfrm>
            <a:off x="838198" y="1690688"/>
            <a:ext cx="1135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Tími sem tekur tekjulága að spara fyrir 4 m.kr. útborgun (25. hundraðshluti tekna innan hóps)</a:t>
            </a: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7D015305-2416-B942-9E43-ED9C2112D859}"/>
              </a:ext>
            </a:extLst>
          </p:cNvPr>
          <p:cNvSpPr/>
          <p:nvPr/>
        </p:nvSpPr>
        <p:spPr>
          <a:xfrm>
            <a:off x="5034016" y="3864769"/>
            <a:ext cx="873865" cy="871538"/>
          </a:xfrm>
          <a:prstGeom prst="donut">
            <a:avLst>
              <a:gd name="adj" fmla="val 890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>
            <a:extLst>
              <a:ext uri="{FF2B5EF4-FFF2-40B4-BE49-F238E27FC236}">
                <a16:creationId xmlns:a16="http://schemas.microsoft.com/office/drawing/2014/main" id="{A025B3FB-38DB-6148-85E0-5D5CCDC7CE6F}"/>
              </a:ext>
            </a:extLst>
          </p:cNvPr>
          <p:cNvSpPr/>
          <p:nvPr/>
        </p:nvSpPr>
        <p:spPr>
          <a:xfrm>
            <a:off x="6515098" y="3829051"/>
            <a:ext cx="873865" cy="871538"/>
          </a:xfrm>
          <a:prstGeom prst="donut">
            <a:avLst>
              <a:gd name="adj" fmla="val 89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1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907F9-6347-B94F-9E02-1F02EB0B0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64706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accent1"/>
                </a:solidFill>
              </a:rPr>
              <a:t>Greiðslumatsþröskuldur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er erfiður þeim sem hafa lágar og millitekjur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D7E31-3A40-4E42-8F0F-F79E20821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0730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err="1"/>
              <a:t>Dæmi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b="1" dirty="0" err="1">
                <a:solidFill>
                  <a:srgbClr val="0E458B"/>
                </a:solidFill>
              </a:rPr>
              <a:t>greiðslumati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sé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hafnað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dirty="0" err="1"/>
              <a:t>þótt</a:t>
            </a:r>
            <a:r>
              <a:rPr lang="en-US" dirty="0"/>
              <a:t> </a:t>
            </a:r>
            <a:r>
              <a:rPr lang="en-US" dirty="0" err="1"/>
              <a:t>greiðslubyrði</a:t>
            </a:r>
            <a:r>
              <a:rPr lang="en-US" dirty="0"/>
              <a:t> </a:t>
            </a:r>
            <a:r>
              <a:rPr lang="en-US" dirty="0" err="1"/>
              <a:t>láns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mun</a:t>
            </a:r>
            <a:r>
              <a:rPr lang="en-US" dirty="0"/>
              <a:t> </a:t>
            </a:r>
            <a:r>
              <a:rPr lang="en-US" dirty="0" err="1"/>
              <a:t>lægri</a:t>
            </a:r>
            <a:r>
              <a:rPr lang="en-US" dirty="0"/>
              <a:t> en </a:t>
            </a:r>
            <a:r>
              <a:rPr lang="en-US" dirty="0" err="1"/>
              <a:t>leiga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err="1"/>
              <a:t>Reglur</a:t>
            </a:r>
            <a:r>
              <a:rPr lang="en-US" dirty="0"/>
              <a:t> um </a:t>
            </a:r>
            <a:r>
              <a:rPr lang="en-US" dirty="0" err="1"/>
              <a:t>greiðslumat</a:t>
            </a:r>
            <a:r>
              <a:rPr lang="en-US" dirty="0"/>
              <a:t> </a:t>
            </a:r>
            <a:r>
              <a:rPr lang="en-US" dirty="0" err="1"/>
              <a:t>heimila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b="1" dirty="0" err="1">
                <a:solidFill>
                  <a:srgbClr val="0E458B"/>
                </a:solidFill>
              </a:rPr>
              <a:t>miðað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sé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við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rauntölur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lántaki</a:t>
            </a:r>
            <a:r>
              <a:rPr lang="en-US" dirty="0"/>
              <a:t> </a:t>
            </a:r>
            <a:r>
              <a:rPr lang="en-US" dirty="0" err="1"/>
              <a:t>telur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útgefin</a:t>
            </a:r>
            <a:r>
              <a:rPr lang="en-US" dirty="0"/>
              <a:t> </a:t>
            </a:r>
            <a:r>
              <a:rPr lang="en-US" dirty="0" err="1"/>
              <a:t>neysluviðmið</a:t>
            </a:r>
            <a:r>
              <a:rPr lang="en-US" dirty="0"/>
              <a:t> </a:t>
            </a:r>
            <a:r>
              <a:rPr lang="en-US" dirty="0" err="1"/>
              <a:t>gefi</a:t>
            </a:r>
            <a:r>
              <a:rPr lang="en-US" dirty="0"/>
              <a:t> ekki </a:t>
            </a:r>
            <a:r>
              <a:rPr lang="en-US" dirty="0" err="1"/>
              <a:t>rétta</a:t>
            </a:r>
            <a:r>
              <a:rPr lang="en-US" dirty="0"/>
              <a:t> </a:t>
            </a:r>
            <a:r>
              <a:rPr lang="en-US" dirty="0" err="1"/>
              <a:t>mynd</a:t>
            </a:r>
            <a:r>
              <a:rPr lang="en-US" dirty="0"/>
              <a:t> af hans </a:t>
            </a:r>
            <a:r>
              <a:rPr lang="en-US" dirty="0" err="1"/>
              <a:t>útgjöldum</a:t>
            </a:r>
            <a:r>
              <a:rPr lang="en-US" dirty="0"/>
              <a:t>. Þá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miða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svo</a:t>
            </a:r>
            <a:r>
              <a:rPr lang="en-US" dirty="0"/>
              <a:t> </a:t>
            </a:r>
            <a:r>
              <a:rPr lang="en-US" dirty="0" err="1"/>
              <a:t>lága</a:t>
            </a:r>
            <a:r>
              <a:rPr lang="en-US" dirty="0"/>
              <a:t> </a:t>
            </a:r>
            <a:r>
              <a:rPr lang="en-US" dirty="0" err="1"/>
              <a:t>fjárhæð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75% af </a:t>
            </a:r>
            <a:r>
              <a:rPr lang="en-US" dirty="0" err="1"/>
              <a:t>grunnviðmiði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Í </a:t>
            </a:r>
            <a:r>
              <a:rPr lang="en-US" dirty="0" err="1"/>
              <a:t>reynd</a:t>
            </a:r>
            <a:r>
              <a:rPr lang="en-US" dirty="0"/>
              <a:t> </a:t>
            </a:r>
            <a:r>
              <a:rPr lang="en-US" dirty="0" err="1"/>
              <a:t>virðast</a:t>
            </a:r>
            <a:r>
              <a:rPr lang="en-US" dirty="0"/>
              <a:t> </a:t>
            </a:r>
            <a:r>
              <a:rPr lang="en-US" b="1" dirty="0" err="1">
                <a:solidFill>
                  <a:srgbClr val="0E458B"/>
                </a:solidFill>
              </a:rPr>
              <a:t>lánveitendur</a:t>
            </a:r>
            <a:r>
              <a:rPr lang="en-US" b="1" dirty="0">
                <a:solidFill>
                  <a:srgbClr val="0E458B"/>
                </a:solidFill>
              </a:rPr>
              <a:t> nota </a:t>
            </a:r>
            <a:r>
              <a:rPr lang="en-US" b="1" dirty="0" err="1">
                <a:solidFill>
                  <a:srgbClr val="0E458B"/>
                </a:solidFill>
              </a:rPr>
              <a:t>hærri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viðmið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dirty="0" err="1"/>
              <a:t>Erfitt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b="1" dirty="0" err="1">
                <a:solidFill>
                  <a:srgbClr val="0E458B"/>
                </a:solidFill>
              </a:rPr>
              <a:t>lágar</a:t>
            </a:r>
            <a:r>
              <a:rPr lang="en-US" b="1" dirty="0">
                <a:solidFill>
                  <a:srgbClr val="0E458B"/>
                </a:solidFill>
              </a:rPr>
              <a:t> og </a:t>
            </a:r>
            <a:r>
              <a:rPr lang="en-US" b="1" dirty="0" err="1">
                <a:solidFill>
                  <a:srgbClr val="0E458B"/>
                </a:solidFill>
              </a:rPr>
              <a:t>millitekjur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9804-2640-8E4D-BA08-33E8D7C0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8868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CEE9-F118-564E-AE4F-0B6745F19B8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Sýnidæmi: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Talsverðar ráðstöfunartekjur eru nauðsynlegar til að standast greiðslumat í dag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85783F4-1E0F-D946-BF2C-0B6B004F2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746962"/>
              </p:ext>
            </p:extLst>
          </p:nvPr>
        </p:nvGraphicFramePr>
        <p:xfrm>
          <a:off x="2003613" y="2559697"/>
          <a:ext cx="8096697" cy="2835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564">
                  <a:extLst>
                    <a:ext uri="{9D8B030D-6E8A-4147-A177-3AD203B41FA5}">
                      <a16:colId xmlns:a16="http://schemas.microsoft.com/office/drawing/2014/main" val="1335681031"/>
                    </a:ext>
                  </a:extLst>
                </a:gridCol>
                <a:gridCol w="3240741">
                  <a:extLst>
                    <a:ext uri="{9D8B030D-6E8A-4147-A177-3AD203B41FA5}">
                      <a16:colId xmlns:a16="http://schemas.microsoft.com/office/drawing/2014/main" val="2276958324"/>
                    </a:ext>
                  </a:extLst>
                </a:gridCol>
                <a:gridCol w="3094392">
                  <a:extLst>
                    <a:ext uri="{9D8B030D-6E8A-4147-A177-3AD203B41FA5}">
                      <a16:colId xmlns:a16="http://schemas.microsoft.com/office/drawing/2014/main" val="254539173"/>
                    </a:ext>
                  </a:extLst>
                </a:gridCol>
              </a:tblGrid>
              <a:tr h="1046251">
                <a:tc>
                  <a:txBody>
                    <a:bodyPr/>
                    <a:lstStyle/>
                    <a:p>
                      <a:endParaRPr lang="en-US" sz="1600" b="0" i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 </a:t>
                      </a:r>
                      <a:r>
                        <a:rPr lang="en-US" sz="1600" b="1" u="sng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verðtryggt</a:t>
                      </a:r>
                      <a:r>
                        <a:rPr lang="en-US" sz="1600" b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jafngreiðslulán </a:t>
                      </a:r>
                    </a:p>
                    <a:p>
                      <a:r>
                        <a:rPr lang="en-US"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óverðtryggt viðbótarlán </a:t>
                      </a:r>
                    </a:p>
                    <a:p>
                      <a:r>
                        <a:rPr lang="en-US"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verðtryggt</a:t>
                      </a:r>
                    </a:p>
                  </a:txBody>
                  <a:tcPr anchor="b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 </a:t>
                      </a:r>
                      <a:r>
                        <a:rPr lang="en-US" sz="1600" b="1" u="sng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óverðtryggt</a:t>
                      </a:r>
                      <a:r>
                        <a:rPr lang="en-US" sz="1600" b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lán </a:t>
                      </a:r>
                    </a:p>
                    <a:p>
                      <a:r>
                        <a:rPr lang="en-US"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óverðtryggt viðbótarlán </a:t>
                      </a:r>
                    </a:p>
                    <a:p>
                      <a:r>
                        <a:rPr lang="en-US"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verðtryggt lán</a:t>
                      </a:r>
                    </a:p>
                  </a:txBody>
                  <a:tcPr anchor="b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099908"/>
                  </a:ext>
                </a:extLst>
              </a:tr>
              <a:tr h="596572">
                <a:tc>
                  <a:txBody>
                    <a:bodyPr/>
                    <a:lstStyle/>
                    <a:p>
                      <a:r>
                        <a:rPr lang="en-US" sz="16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Einstaklingur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 þús.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þús.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50141"/>
                  </a:ext>
                </a:extLst>
              </a:tr>
              <a:tr h="596572">
                <a:tc>
                  <a:txBody>
                    <a:bodyPr/>
                    <a:lstStyle/>
                    <a:p>
                      <a:r>
                        <a:rPr lang="en-US" sz="16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Einstætt foreldri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432 þús.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493 þús.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6562862"/>
                  </a:ext>
                </a:extLst>
              </a:tr>
              <a:tr h="596572">
                <a:tc>
                  <a:txBody>
                    <a:bodyPr/>
                    <a:lstStyle/>
                    <a:p>
                      <a:r>
                        <a:rPr lang="en-US" sz="16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Barnlaust par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489 þús.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 </a:t>
                      </a:r>
                      <a:r>
                        <a:rPr lang="en-US" sz="1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þús.</a:t>
                      </a:r>
                      <a:endParaRPr lang="en-US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23406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78D898-8BDC-0D43-806C-5F60E485A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12</a:t>
            </a:fld>
            <a:endParaRPr lang="LID4096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1381D6-013D-0040-B4F2-EFF6CC260116}"/>
              </a:ext>
            </a:extLst>
          </p:cNvPr>
          <p:cNvSpPr txBox="1"/>
          <p:nvPr/>
        </p:nvSpPr>
        <p:spPr>
          <a:xfrm>
            <a:off x="754380" y="6390558"/>
            <a:ext cx="10683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Arial Regular"/>
              </a:rPr>
              <a:t>Forsendur: Kaupverð íbúðar 40,7 mkr (meðalv. í fyrstu kaupum á höfuðbsv.), 90% lánveiting, dæmigert neysluviðmið velferðarráðuneytis.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CB9D81-CC26-DB44-8171-0AC61578212B}"/>
              </a:ext>
            </a:extLst>
          </p:cNvPr>
          <p:cNvSpPr txBox="1"/>
          <p:nvPr/>
        </p:nvSpPr>
        <p:spPr>
          <a:xfrm>
            <a:off x="838198" y="1690688"/>
            <a:ext cx="1135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Ráðstöfunartekjur sem þarf til að standast greiðslumat v. 90% láns m.v. 40,7 mkr. íbúð</a:t>
            </a:r>
          </a:p>
        </p:txBody>
      </p:sp>
    </p:spTree>
    <p:extLst>
      <p:ext uri="{BB962C8B-B14F-4D97-AF65-F5344CB8AC3E}">
        <p14:creationId xmlns:p14="http://schemas.microsoft.com/office/powerpoint/2010/main" val="25223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C9373-8433-074D-A1B9-309486EF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13</a:t>
            </a:fld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F51E0B-7834-BA43-A53A-694A79715369}"/>
              </a:ext>
            </a:extLst>
          </p:cNvPr>
          <p:cNvSpPr/>
          <p:nvPr/>
        </p:nvSpPr>
        <p:spPr>
          <a:xfrm>
            <a:off x="0" y="0"/>
            <a:ext cx="1879599" cy="6858000"/>
          </a:xfrm>
          <a:prstGeom prst="rect">
            <a:avLst/>
          </a:prstGeom>
          <a:solidFill>
            <a:srgbClr val="F2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latin typeface="Arial Regular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AC0645-C502-6744-A2EA-01BB8BF47BFC}"/>
              </a:ext>
            </a:extLst>
          </p:cNvPr>
          <p:cNvSpPr txBox="1">
            <a:spLocks/>
          </p:cNvSpPr>
          <p:nvPr/>
        </p:nvSpPr>
        <p:spPr>
          <a:xfrm>
            <a:off x="2425700" y="1821657"/>
            <a:ext cx="10515600" cy="28527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400" b="1" dirty="0" err="1">
                <a:solidFill>
                  <a:srgbClr val="1D529B"/>
                </a:solidFill>
              </a:rPr>
              <a:t>Seinni hluti: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Tillögur starfshópsins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5CC4BF-C7CC-EC43-92AE-A0F9EEC60EA8}"/>
              </a:ext>
            </a:extLst>
          </p:cNvPr>
          <p:cNvCxnSpPr>
            <a:cxnSpLocks/>
          </p:cNvCxnSpPr>
          <p:nvPr/>
        </p:nvCxnSpPr>
        <p:spPr>
          <a:xfrm>
            <a:off x="1879599" y="0"/>
            <a:ext cx="0" cy="6858000"/>
          </a:xfrm>
          <a:prstGeom prst="line">
            <a:avLst/>
          </a:prstGeom>
          <a:ln w="76200">
            <a:solidFill>
              <a:srgbClr val="1D52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E68ECE6-E9E6-1649-958F-FB030DFAEE57}"/>
              </a:ext>
            </a:extLst>
          </p:cNvPr>
          <p:cNvSpPr/>
          <p:nvPr/>
        </p:nvSpPr>
        <p:spPr>
          <a:xfrm>
            <a:off x="10490200" y="139700"/>
            <a:ext cx="1308100" cy="658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62559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CD5030-7F4E-4942-9AFB-0A396D76496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Starfshópurinn leggur til 14 tillögur sem 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skiptast jafnt í nýjar lausnir og endurbætur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A3190-C8B5-2B48-8F59-09A20328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14</a:t>
            </a:fld>
            <a:endParaRPr lang="LID4096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5DDD9B-EBAF-2849-9B89-92EEF8C95170}"/>
              </a:ext>
            </a:extLst>
          </p:cNvPr>
          <p:cNvSpPr/>
          <p:nvPr/>
        </p:nvSpPr>
        <p:spPr>
          <a:xfrm>
            <a:off x="2474296" y="2095381"/>
            <a:ext cx="7040094" cy="366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Startlán lækki bæði fyrstu útborgun og greiðslubyrði tekjulágra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Eiginfjárlán styðji enn frekar við þá sem ekki ráða við Startlán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Tekjulægri hópar geti nýtt skattfrjálsan húsnæðissparnað til fulls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Ráðstafa megi hluta lífeyrisiðgjalds skattfrjálst til húsnæðissparnaðar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Árleg hámarksráðstöfun verði uppreiknuð og fylgi þróun íbúðaverðs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Skilyrði um fyrstu kaup verði rýmkað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Skilyrði um samfellda nýtingu verði aflétt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Efla kynningu á húsnæðisstuðningi meðal yngri aldurshópa 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Vaxtabótum beint að tekjulægri hópum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Hvatar til að draga úr notkun verðtryggðra íbúðalána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Frestun greiðslna á námslánum vegna kaupa á fyrstu íbúð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Afsláttur af stimpilgjaldi við fyrstu kaup verði föst krónutala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Stuðningur við þá sem kjósa að byggja sjálfir</a:t>
            </a:r>
          </a:p>
          <a:p>
            <a:pPr marL="228600" indent="-228600" defTabSz="914400">
              <a:spcAft>
                <a:spcPts val="5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Millistig milli kaups og leigu lækki þröskuld inn á húsnæðismarkað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8621D7-3C03-B047-AFB3-94E96B76B034}"/>
              </a:ext>
            </a:extLst>
          </p:cNvPr>
          <p:cNvSpPr/>
          <p:nvPr/>
        </p:nvSpPr>
        <p:spPr>
          <a:xfrm>
            <a:off x="1289613" y="2095381"/>
            <a:ext cx="118468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1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2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3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4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5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6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7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8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9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10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11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12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13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Tillaga 14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2CD029-70ED-3546-9773-38ABD9A800F2}"/>
              </a:ext>
            </a:extLst>
          </p:cNvPr>
          <p:cNvSpPr/>
          <p:nvPr/>
        </p:nvSpPr>
        <p:spPr>
          <a:xfrm>
            <a:off x="1289613" y="1780791"/>
            <a:ext cx="118468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endParaRPr lang="is-IS" sz="1400" b="1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01076D-21EB-554C-931C-07B7DC29FA77}"/>
              </a:ext>
            </a:extLst>
          </p:cNvPr>
          <p:cNvSpPr/>
          <p:nvPr/>
        </p:nvSpPr>
        <p:spPr>
          <a:xfrm>
            <a:off x="2462721" y="1780791"/>
            <a:ext cx="118468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Lýsing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713201-62BB-B345-A2C0-D5BD6270AAA2}"/>
              </a:ext>
            </a:extLst>
          </p:cNvPr>
          <p:cNvSpPr/>
          <p:nvPr/>
        </p:nvSpPr>
        <p:spPr>
          <a:xfrm>
            <a:off x="8307937" y="1780791"/>
            <a:ext cx="1009684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Ný lausn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4E773C-4B8D-5C4F-A6F1-83C9BEDCFA80}"/>
              </a:ext>
            </a:extLst>
          </p:cNvPr>
          <p:cNvSpPr/>
          <p:nvPr/>
        </p:nvSpPr>
        <p:spPr>
          <a:xfrm>
            <a:off x="9639025" y="1780791"/>
            <a:ext cx="1391648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Endurbætur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484FF4-CD20-DD42-9447-8541BCE5F1EB}"/>
              </a:ext>
            </a:extLst>
          </p:cNvPr>
          <p:cNvSpPr/>
          <p:nvPr/>
        </p:nvSpPr>
        <p:spPr>
          <a:xfrm>
            <a:off x="8307936" y="2095381"/>
            <a:ext cx="1125431" cy="366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5949CF-F8E1-9A41-865F-253F24EB30D7}"/>
              </a:ext>
            </a:extLst>
          </p:cNvPr>
          <p:cNvSpPr/>
          <p:nvPr/>
        </p:nvSpPr>
        <p:spPr>
          <a:xfrm>
            <a:off x="9650220" y="2095381"/>
            <a:ext cx="1125431" cy="3668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spcAft>
                <a:spcPts val="500"/>
              </a:spcAft>
              <a:buClr>
                <a:srgbClr val="C00000"/>
              </a:buClr>
            </a:pPr>
            <a:endParaRPr lang="is-IS" sz="1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DC1B94-09D2-1D46-9801-A0741591935B}"/>
              </a:ext>
            </a:extLst>
          </p:cNvPr>
          <p:cNvCxnSpPr/>
          <p:nvPr/>
        </p:nvCxnSpPr>
        <p:spPr>
          <a:xfrm>
            <a:off x="1365812" y="2065418"/>
            <a:ext cx="8912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D43C68F-1C54-3449-97BF-E0A3D93A6496}"/>
              </a:ext>
            </a:extLst>
          </p:cNvPr>
          <p:cNvCxnSpPr>
            <a:cxnSpLocks/>
          </p:cNvCxnSpPr>
          <p:nvPr/>
        </p:nvCxnSpPr>
        <p:spPr>
          <a:xfrm>
            <a:off x="2534855" y="2065418"/>
            <a:ext cx="5636872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CA5EAA6-1749-3640-B115-22A6E1EBCB1B}"/>
              </a:ext>
            </a:extLst>
          </p:cNvPr>
          <p:cNvCxnSpPr>
            <a:cxnSpLocks/>
          </p:cNvCxnSpPr>
          <p:nvPr/>
        </p:nvCxnSpPr>
        <p:spPr>
          <a:xfrm>
            <a:off x="8380070" y="2065418"/>
            <a:ext cx="1053297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A980C5C-AEF9-FF4B-9695-F163FF2F2A60}"/>
              </a:ext>
            </a:extLst>
          </p:cNvPr>
          <p:cNvCxnSpPr>
            <a:cxnSpLocks/>
          </p:cNvCxnSpPr>
          <p:nvPr/>
        </p:nvCxnSpPr>
        <p:spPr>
          <a:xfrm>
            <a:off x="9722733" y="2065418"/>
            <a:ext cx="1052918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2B8E7F8-802D-E34B-8DC6-74738D18071F}"/>
              </a:ext>
            </a:extLst>
          </p:cNvPr>
          <p:cNvSpPr/>
          <p:nvPr/>
        </p:nvSpPr>
        <p:spPr>
          <a:xfrm>
            <a:off x="8307937" y="6049720"/>
            <a:ext cx="1009684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tillögur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9E71A1-7F0F-1B41-B3E4-60924F94C025}"/>
              </a:ext>
            </a:extLst>
          </p:cNvPr>
          <p:cNvSpPr/>
          <p:nvPr/>
        </p:nvSpPr>
        <p:spPr>
          <a:xfrm>
            <a:off x="9639025" y="6049720"/>
            <a:ext cx="1391648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tillögur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58140AD-8872-E44D-AA8C-851F38F818A2}"/>
              </a:ext>
            </a:extLst>
          </p:cNvPr>
          <p:cNvCxnSpPr>
            <a:cxnSpLocks/>
          </p:cNvCxnSpPr>
          <p:nvPr/>
        </p:nvCxnSpPr>
        <p:spPr>
          <a:xfrm>
            <a:off x="1365812" y="6035535"/>
            <a:ext cx="940983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FA4A7005-EDC9-3748-938C-047823705B56}"/>
              </a:ext>
            </a:extLst>
          </p:cNvPr>
          <p:cNvSpPr/>
          <p:nvPr/>
        </p:nvSpPr>
        <p:spPr>
          <a:xfrm>
            <a:off x="7266219" y="6049720"/>
            <a:ext cx="1009684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Samtals</a:t>
            </a:r>
          </a:p>
        </p:txBody>
      </p:sp>
    </p:spTree>
    <p:extLst>
      <p:ext uri="{BB962C8B-B14F-4D97-AF65-F5344CB8AC3E}">
        <p14:creationId xmlns:p14="http://schemas.microsoft.com/office/powerpoint/2010/main" val="379341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1: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Startlán lækki bæði fyrstu útborgun </a:t>
            </a:r>
            <a:b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greiðslubyrði tekjulágra</a:t>
            </a:r>
          </a:p>
        </p:txBody>
      </p:sp>
      <p:sp>
        <p:nvSpPr>
          <p:cNvPr id="6" name="Rétthyrningur 5">
            <a:extLst>
              <a:ext uri="{FF2B5EF4-FFF2-40B4-BE49-F238E27FC236}">
                <a16:creationId xmlns:a16="http://schemas.microsoft.com/office/drawing/2014/main" id="{AE676101-A842-4457-95C4-62A0FB9A1A0B}"/>
              </a:ext>
            </a:extLst>
          </p:cNvPr>
          <p:cNvSpPr/>
          <p:nvPr/>
        </p:nvSpPr>
        <p:spPr>
          <a:xfrm>
            <a:off x="838199" y="3010855"/>
            <a:ext cx="2090991" cy="231945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70% Lán frá banka eða lífeyrissjóði</a:t>
            </a:r>
            <a:endParaRPr lang="LID4096" sz="1600" dirty="0">
              <a:latin typeface="Arial Regular"/>
            </a:endParaRPr>
          </a:p>
        </p:txBody>
      </p:sp>
      <p:sp>
        <p:nvSpPr>
          <p:cNvPr id="8" name="Rétthyrningur 7">
            <a:extLst>
              <a:ext uri="{FF2B5EF4-FFF2-40B4-BE49-F238E27FC236}">
                <a16:creationId xmlns:a16="http://schemas.microsoft.com/office/drawing/2014/main" id="{C18EFE79-5AA7-40BA-92E4-D3A963DB855A}"/>
              </a:ext>
            </a:extLst>
          </p:cNvPr>
          <p:cNvSpPr/>
          <p:nvPr/>
        </p:nvSpPr>
        <p:spPr>
          <a:xfrm>
            <a:off x="838199" y="1874606"/>
            <a:ext cx="2090991" cy="367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10% Eigið fé</a:t>
            </a:r>
            <a:endParaRPr lang="LID4096" sz="1600" dirty="0">
              <a:latin typeface="Arial Regular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3506FA-CA7C-754F-BD4C-F27BF249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15</a:t>
            </a:fld>
            <a:endParaRPr lang="LID4096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C95C66F-C80B-F044-B0CC-32359CB200E5}"/>
              </a:ext>
            </a:extLst>
          </p:cNvPr>
          <p:cNvSpPr/>
          <p:nvPr/>
        </p:nvSpPr>
        <p:spPr>
          <a:xfrm>
            <a:off x="2895600" y="1778000"/>
            <a:ext cx="800100" cy="4368800"/>
          </a:xfrm>
          <a:custGeom>
            <a:avLst/>
            <a:gdLst>
              <a:gd name="connsiteX0" fmla="*/ 0 w 850900"/>
              <a:gd name="connsiteY0" fmla="*/ 520700 h 4305300"/>
              <a:gd name="connsiteX1" fmla="*/ 850900 w 850900"/>
              <a:gd name="connsiteY1" fmla="*/ 0 h 4305300"/>
              <a:gd name="connsiteX2" fmla="*/ 850900 w 850900"/>
              <a:gd name="connsiteY2" fmla="*/ 4305300 h 4305300"/>
              <a:gd name="connsiteX3" fmla="*/ 12700 w 850900"/>
              <a:gd name="connsiteY3" fmla="*/ 1041400 h 4305300"/>
              <a:gd name="connsiteX4" fmla="*/ 0 w 850900"/>
              <a:gd name="connsiteY4" fmla="*/ 520700 h 4305300"/>
              <a:gd name="connsiteX0" fmla="*/ 0 w 850900"/>
              <a:gd name="connsiteY0" fmla="*/ 584200 h 4368800"/>
              <a:gd name="connsiteX1" fmla="*/ 800100 w 850900"/>
              <a:gd name="connsiteY1" fmla="*/ 0 h 4368800"/>
              <a:gd name="connsiteX2" fmla="*/ 850900 w 850900"/>
              <a:gd name="connsiteY2" fmla="*/ 4368800 h 4368800"/>
              <a:gd name="connsiteX3" fmla="*/ 12700 w 850900"/>
              <a:gd name="connsiteY3" fmla="*/ 1104900 h 4368800"/>
              <a:gd name="connsiteX4" fmla="*/ 0 w 850900"/>
              <a:gd name="connsiteY4" fmla="*/ 584200 h 4368800"/>
              <a:gd name="connsiteX0" fmla="*/ 0 w 800100"/>
              <a:gd name="connsiteY0" fmla="*/ 584200 h 4368800"/>
              <a:gd name="connsiteX1" fmla="*/ 800100 w 800100"/>
              <a:gd name="connsiteY1" fmla="*/ 0 h 4368800"/>
              <a:gd name="connsiteX2" fmla="*/ 787400 w 800100"/>
              <a:gd name="connsiteY2" fmla="*/ 4368800 h 4368800"/>
              <a:gd name="connsiteX3" fmla="*/ 12700 w 800100"/>
              <a:gd name="connsiteY3" fmla="*/ 1104900 h 4368800"/>
              <a:gd name="connsiteX4" fmla="*/ 0 w 800100"/>
              <a:gd name="connsiteY4" fmla="*/ 584200 h 436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100" h="4368800">
                <a:moveTo>
                  <a:pt x="0" y="584200"/>
                </a:moveTo>
                <a:lnTo>
                  <a:pt x="800100" y="0"/>
                </a:lnTo>
                <a:cubicBezTo>
                  <a:pt x="795867" y="1456267"/>
                  <a:pt x="791633" y="2912533"/>
                  <a:pt x="787400" y="4368800"/>
                </a:cubicBezTo>
                <a:lnTo>
                  <a:pt x="12700" y="1104900"/>
                </a:lnTo>
                <a:lnTo>
                  <a:pt x="0" y="584200"/>
                </a:lnTo>
                <a:close/>
              </a:path>
            </a:pathLst>
          </a:custGeom>
          <a:gradFill flip="none" rotWithShape="1">
            <a:gsLst>
              <a:gs pos="0">
                <a:srgbClr val="0E458B">
                  <a:alpha val="71000"/>
                </a:srgbClr>
              </a:gs>
              <a:gs pos="100000">
                <a:schemeClr val="accent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33C687-B805-1642-B828-5058793F7276}"/>
              </a:ext>
            </a:extLst>
          </p:cNvPr>
          <p:cNvSpPr/>
          <p:nvPr/>
        </p:nvSpPr>
        <p:spPr>
          <a:xfrm>
            <a:off x="3657600" y="1752600"/>
            <a:ext cx="6934200" cy="4419600"/>
          </a:xfrm>
          <a:prstGeom prst="rect">
            <a:avLst/>
          </a:prstGeom>
          <a:solidFill>
            <a:schemeClr val="bg1"/>
          </a:solidFill>
          <a:ln>
            <a:solidFill>
              <a:srgbClr val="0E45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DE3E93-D53E-304B-A2C4-1F7FA7231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97710" y="1966912"/>
            <a:ext cx="661629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rgbClr val="0E458B"/>
                </a:solidFill>
              </a:rPr>
              <a:t>Ríkið veitir Startlán </a:t>
            </a:r>
            <a:r>
              <a:rPr lang="en-US" sz="1600" dirty="0"/>
              <a:t>til viðbótar láni frá banka eða lífeyrissjóði og lokar bilinu upp að 90% veðhlutfalli.</a:t>
            </a:r>
            <a:r>
              <a:rPr lang="en-US" sz="1600"/>
              <a:t>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/>
              <a:t>Fyrir </a:t>
            </a:r>
            <a:r>
              <a:rPr lang="en-US" sz="1600" b="1">
                <a:solidFill>
                  <a:srgbClr val="0E458B"/>
                </a:solidFill>
              </a:rPr>
              <a:t>tekjulága </a:t>
            </a:r>
            <a:r>
              <a:rPr lang="en-US" sz="1600"/>
              <a:t>sem </a:t>
            </a:r>
            <a:r>
              <a:rPr lang="en-US" sz="1600" b="1">
                <a:solidFill>
                  <a:srgbClr val="0E458B"/>
                </a:solidFill>
              </a:rPr>
              <a:t>ekki ráða við greiðslubyrði </a:t>
            </a:r>
            <a:r>
              <a:rPr lang="en-US" sz="1600"/>
              <a:t>lána sem bjóðast á markaði og/eða </a:t>
            </a:r>
            <a:r>
              <a:rPr lang="en-US" sz="1600" b="1">
                <a:solidFill>
                  <a:srgbClr val="0E458B"/>
                </a:solidFill>
              </a:rPr>
              <a:t>eiga ekki fyrir fyrstu útborgun: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 b="1">
                <a:solidFill>
                  <a:srgbClr val="0E458B"/>
                </a:solidFill>
              </a:rPr>
              <a:t>Lægri vextir </a:t>
            </a:r>
            <a:r>
              <a:rPr lang="en-US" sz="1600"/>
              <a:t>en almennt bjóðast á viðbótarlánum.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 b="1">
                <a:solidFill>
                  <a:srgbClr val="0E458B"/>
                </a:solidFill>
              </a:rPr>
              <a:t>Lægri krafa um eigið fé </a:t>
            </a:r>
            <a:r>
              <a:rPr lang="en-US" sz="1600"/>
              <a:t>og lægri greiðslubyrði.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/>
              <a:t>Útfærsluatriði: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Hagkvæmt húsnæði sem miðast við þarfir lántaka.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Fjárhæðarþak.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Startlán séu án verðtryggingar og undirliggjandi lán séu ekki löng verðtryggð jafngreiðslulán.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Tryggja að húsnæðisverð hækki ekki.</a:t>
            </a:r>
          </a:p>
        </p:txBody>
      </p:sp>
      <p:sp>
        <p:nvSpPr>
          <p:cNvPr id="7" name="Rétthyrningur 6">
            <a:extLst>
              <a:ext uri="{FF2B5EF4-FFF2-40B4-BE49-F238E27FC236}">
                <a16:creationId xmlns:a16="http://schemas.microsoft.com/office/drawing/2014/main" id="{08DF8F89-C4BA-4DC4-9EC4-F93A464FA1E9}"/>
              </a:ext>
            </a:extLst>
          </p:cNvPr>
          <p:cNvSpPr/>
          <p:nvPr/>
        </p:nvSpPr>
        <p:spPr>
          <a:xfrm>
            <a:off x="838200" y="2331252"/>
            <a:ext cx="2090990" cy="590128"/>
          </a:xfrm>
          <a:prstGeom prst="rect">
            <a:avLst/>
          </a:prstGeom>
          <a:solidFill>
            <a:schemeClr val="accent1"/>
          </a:solidFill>
          <a:ln w="508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20% Startlán</a:t>
            </a:r>
            <a:endParaRPr lang="LID4096" sz="1600" dirty="0"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60751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étthyrningur 5">
            <a:extLst>
              <a:ext uri="{FF2B5EF4-FFF2-40B4-BE49-F238E27FC236}">
                <a16:creationId xmlns:a16="http://schemas.microsoft.com/office/drawing/2014/main" id="{6ECB4684-38D8-DE42-938C-E60F90FAE56D}"/>
              </a:ext>
            </a:extLst>
          </p:cNvPr>
          <p:cNvSpPr/>
          <p:nvPr/>
        </p:nvSpPr>
        <p:spPr>
          <a:xfrm>
            <a:off x="838199" y="3286125"/>
            <a:ext cx="2090991" cy="204418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70% Lán frá banka eða lífeyrissjóði</a:t>
            </a:r>
            <a:endParaRPr lang="LID4096" sz="1600" dirty="0">
              <a:latin typeface="Arial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93200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2: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Eiginfjárlán styðji við þá sem ekki ráða við Startlán</a:t>
            </a:r>
          </a:p>
        </p:txBody>
      </p:sp>
      <p:sp>
        <p:nvSpPr>
          <p:cNvPr id="6" name="Rétthyrningur 5">
            <a:extLst>
              <a:ext uri="{FF2B5EF4-FFF2-40B4-BE49-F238E27FC236}">
                <a16:creationId xmlns:a16="http://schemas.microsoft.com/office/drawing/2014/main" id="{AE676101-A842-4457-95C4-62A0FB9A1A0B}"/>
              </a:ext>
            </a:extLst>
          </p:cNvPr>
          <p:cNvSpPr/>
          <p:nvPr/>
        </p:nvSpPr>
        <p:spPr>
          <a:xfrm>
            <a:off x="838199" y="2959040"/>
            <a:ext cx="2090991" cy="231945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72% Lán frá banka eða lífeyrissjóði</a:t>
            </a:r>
            <a:endParaRPr lang="LID4096" sz="1600" dirty="0">
              <a:latin typeface="Arial Regular"/>
            </a:endParaRPr>
          </a:p>
        </p:txBody>
      </p:sp>
      <p:sp>
        <p:nvSpPr>
          <p:cNvPr id="7" name="Rétthyrningur 6">
            <a:extLst>
              <a:ext uri="{FF2B5EF4-FFF2-40B4-BE49-F238E27FC236}">
                <a16:creationId xmlns:a16="http://schemas.microsoft.com/office/drawing/2014/main" id="{08DF8F89-C4BA-4DC4-9EC4-F93A464FA1E9}"/>
              </a:ext>
            </a:extLst>
          </p:cNvPr>
          <p:cNvSpPr/>
          <p:nvPr/>
        </p:nvSpPr>
        <p:spPr>
          <a:xfrm>
            <a:off x="838200" y="2302286"/>
            <a:ext cx="2090990" cy="590128"/>
          </a:xfrm>
          <a:prstGeom prst="rect">
            <a:avLst/>
          </a:prstGeom>
          <a:solidFill>
            <a:schemeClr val="accent1"/>
          </a:solidFill>
          <a:ln w="508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20% Eiginfjárlán</a:t>
            </a:r>
            <a:endParaRPr lang="LID4096" sz="1600" dirty="0">
              <a:latin typeface="Arial Regular"/>
            </a:endParaRPr>
          </a:p>
        </p:txBody>
      </p:sp>
      <p:sp>
        <p:nvSpPr>
          <p:cNvPr id="8" name="Rétthyrningur 7">
            <a:extLst>
              <a:ext uri="{FF2B5EF4-FFF2-40B4-BE49-F238E27FC236}">
                <a16:creationId xmlns:a16="http://schemas.microsoft.com/office/drawing/2014/main" id="{C18EFE79-5AA7-40BA-92E4-D3A963DB855A}"/>
              </a:ext>
            </a:extLst>
          </p:cNvPr>
          <p:cNvSpPr/>
          <p:nvPr/>
        </p:nvSpPr>
        <p:spPr>
          <a:xfrm>
            <a:off x="838199" y="1868489"/>
            <a:ext cx="2090991" cy="367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dirty="0">
                <a:latin typeface="Arial Regular"/>
              </a:rPr>
              <a:t>8% Eigið fé</a:t>
            </a:r>
            <a:endParaRPr lang="LID4096" sz="1600" dirty="0">
              <a:latin typeface="Arial Regular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B538E2-7BE9-3C44-806E-366FC57B8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16</a:t>
            </a:fld>
            <a:endParaRPr lang="LID4096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5E5ACFB-4A30-CA4F-AD93-1122D22DEC25}"/>
              </a:ext>
            </a:extLst>
          </p:cNvPr>
          <p:cNvSpPr/>
          <p:nvPr/>
        </p:nvSpPr>
        <p:spPr>
          <a:xfrm>
            <a:off x="2895600" y="1778000"/>
            <a:ext cx="800100" cy="4368800"/>
          </a:xfrm>
          <a:custGeom>
            <a:avLst/>
            <a:gdLst>
              <a:gd name="connsiteX0" fmla="*/ 0 w 850900"/>
              <a:gd name="connsiteY0" fmla="*/ 520700 h 4305300"/>
              <a:gd name="connsiteX1" fmla="*/ 850900 w 850900"/>
              <a:gd name="connsiteY1" fmla="*/ 0 h 4305300"/>
              <a:gd name="connsiteX2" fmla="*/ 850900 w 850900"/>
              <a:gd name="connsiteY2" fmla="*/ 4305300 h 4305300"/>
              <a:gd name="connsiteX3" fmla="*/ 12700 w 850900"/>
              <a:gd name="connsiteY3" fmla="*/ 1041400 h 4305300"/>
              <a:gd name="connsiteX4" fmla="*/ 0 w 850900"/>
              <a:gd name="connsiteY4" fmla="*/ 520700 h 4305300"/>
              <a:gd name="connsiteX0" fmla="*/ 0 w 850900"/>
              <a:gd name="connsiteY0" fmla="*/ 584200 h 4368800"/>
              <a:gd name="connsiteX1" fmla="*/ 800100 w 850900"/>
              <a:gd name="connsiteY1" fmla="*/ 0 h 4368800"/>
              <a:gd name="connsiteX2" fmla="*/ 850900 w 850900"/>
              <a:gd name="connsiteY2" fmla="*/ 4368800 h 4368800"/>
              <a:gd name="connsiteX3" fmla="*/ 12700 w 850900"/>
              <a:gd name="connsiteY3" fmla="*/ 1104900 h 4368800"/>
              <a:gd name="connsiteX4" fmla="*/ 0 w 850900"/>
              <a:gd name="connsiteY4" fmla="*/ 584200 h 4368800"/>
              <a:gd name="connsiteX0" fmla="*/ 0 w 800100"/>
              <a:gd name="connsiteY0" fmla="*/ 584200 h 4368800"/>
              <a:gd name="connsiteX1" fmla="*/ 800100 w 800100"/>
              <a:gd name="connsiteY1" fmla="*/ 0 h 4368800"/>
              <a:gd name="connsiteX2" fmla="*/ 787400 w 800100"/>
              <a:gd name="connsiteY2" fmla="*/ 4368800 h 4368800"/>
              <a:gd name="connsiteX3" fmla="*/ 12700 w 800100"/>
              <a:gd name="connsiteY3" fmla="*/ 1104900 h 4368800"/>
              <a:gd name="connsiteX4" fmla="*/ 0 w 800100"/>
              <a:gd name="connsiteY4" fmla="*/ 584200 h 436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100" h="4368800">
                <a:moveTo>
                  <a:pt x="0" y="584200"/>
                </a:moveTo>
                <a:lnTo>
                  <a:pt x="800100" y="0"/>
                </a:lnTo>
                <a:cubicBezTo>
                  <a:pt x="795867" y="1456267"/>
                  <a:pt x="791633" y="2912533"/>
                  <a:pt x="787400" y="4368800"/>
                </a:cubicBezTo>
                <a:lnTo>
                  <a:pt x="12700" y="1104900"/>
                </a:lnTo>
                <a:lnTo>
                  <a:pt x="0" y="584200"/>
                </a:lnTo>
                <a:close/>
              </a:path>
            </a:pathLst>
          </a:custGeom>
          <a:gradFill flip="none" rotWithShape="1">
            <a:gsLst>
              <a:gs pos="0">
                <a:srgbClr val="0E458B">
                  <a:alpha val="71000"/>
                </a:srgbClr>
              </a:gs>
              <a:gs pos="100000">
                <a:schemeClr val="accent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437885-6480-664D-8702-166FB0BBA00D}"/>
              </a:ext>
            </a:extLst>
          </p:cNvPr>
          <p:cNvSpPr/>
          <p:nvPr/>
        </p:nvSpPr>
        <p:spPr>
          <a:xfrm>
            <a:off x="3657600" y="1752600"/>
            <a:ext cx="6934200" cy="4419600"/>
          </a:xfrm>
          <a:prstGeom prst="rect">
            <a:avLst/>
          </a:prstGeom>
          <a:solidFill>
            <a:schemeClr val="bg1"/>
          </a:solidFill>
          <a:ln>
            <a:solidFill>
              <a:srgbClr val="0E45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DE3E93-D53E-304B-A2C4-1F7FA7231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97710" y="1965241"/>
            <a:ext cx="659089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rgbClr val="0E458B"/>
                </a:solidFill>
              </a:rPr>
              <a:t>Ríkið veiti Eiginfjárlán </a:t>
            </a:r>
            <a:r>
              <a:rPr lang="en-US" sz="1600" dirty="0"/>
              <a:t>sem nemur allt að 15-30% af kaupverði fyrir tekjulága sem </a:t>
            </a:r>
            <a:r>
              <a:rPr lang="en-US" sz="1600" b="1" dirty="0">
                <a:solidFill>
                  <a:srgbClr val="0E458B"/>
                </a:solidFill>
              </a:rPr>
              <a:t>ekki ráða við greiðslubyrði Startláns</a:t>
            </a:r>
            <a:r>
              <a:rPr lang="en-US" sz="1600" dirty="0"/>
              <a:t>.</a:t>
            </a:r>
            <a:endParaRPr lang="en-US" sz="160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>
                <a:solidFill>
                  <a:srgbClr val="0E458B"/>
                </a:solidFill>
              </a:rPr>
              <a:t>Án afborgana</a:t>
            </a:r>
            <a:r>
              <a:rPr lang="en-US" sz="1600"/>
              <a:t>. Höfuðstóll helst sem hlutafall af matsverði íbúðar. Hægt er að greiða lánið upp í áföngum á matsvirði. Greiðist annars við sölu eða þegar 25 ár eru liðin.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>
                <a:solidFill>
                  <a:srgbClr val="0E458B"/>
                </a:solidFill>
              </a:rPr>
              <a:t>Án vaxta</a:t>
            </a:r>
            <a:r>
              <a:rPr lang="en-US" sz="1600"/>
              <a:t>. Lágir vextir byrja eftir fimm ár. Hvati til að greiða lánið upp þegar svigrúm gefst.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/>
              <a:t>Útfærsluatriði: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Afmörkun hópa og tegunda húsnæðis.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Fjárhæðarþak. Mismunandi lánshlutfall.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Undirliggjandi lán séu ekki löng verðtryggð jafngreiðslulán.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sz="1600"/>
              <a:t>Mismundandi lánshlutföll fyrir eldra eða nýtt húsnæði.</a:t>
            </a:r>
          </a:p>
        </p:txBody>
      </p:sp>
    </p:spTree>
    <p:extLst>
      <p:ext uri="{BB962C8B-B14F-4D97-AF65-F5344CB8AC3E}">
        <p14:creationId xmlns:p14="http://schemas.microsoft.com/office/powerpoint/2010/main" val="1599111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2300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Dæmi: 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Eiginfjárlán myndu gera kaup að hagkvæmum valkosti miðað við leigu</a:t>
            </a:r>
          </a:p>
        </p:txBody>
      </p:sp>
      <p:pic>
        <p:nvPicPr>
          <p:cNvPr id="7" name="Mynd 6" descr="Maður">
            <a:extLst>
              <a:ext uri="{FF2B5EF4-FFF2-40B4-BE49-F238E27FC236}">
                <a16:creationId xmlns:a16="http://schemas.microsoft.com/office/drawing/2014/main" id="{0BB503DA-755C-4FD8-8C14-B967D2F6F7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4703" y="3075264"/>
            <a:ext cx="517504" cy="517504"/>
          </a:xfrm>
          <a:prstGeom prst="rect">
            <a:avLst/>
          </a:prstGeom>
        </p:spPr>
      </p:pic>
      <p:pic>
        <p:nvPicPr>
          <p:cNvPr id="9" name="Mynd 8" descr="Tveir menn">
            <a:extLst>
              <a:ext uri="{FF2B5EF4-FFF2-40B4-BE49-F238E27FC236}">
                <a16:creationId xmlns:a16="http://schemas.microsoft.com/office/drawing/2014/main" id="{AFAFFDF4-D45A-43AC-A37C-5F563FEB02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9532" y="4073829"/>
            <a:ext cx="567844" cy="567844"/>
          </a:xfrm>
          <a:prstGeom prst="rect">
            <a:avLst/>
          </a:prstGeom>
        </p:spPr>
      </p:pic>
      <p:pic>
        <p:nvPicPr>
          <p:cNvPr id="11" name="Mynd 10" descr="Fjölskylda með strák">
            <a:extLst>
              <a:ext uri="{FF2B5EF4-FFF2-40B4-BE49-F238E27FC236}">
                <a16:creationId xmlns:a16="http://schemas.microsoft.com/office/drawing/2014/main" id="{4C0D1646-13C3-43ED-90F9-9A3D551E3D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9532" y="5064281"/>
            <a:ext cx="567844" cy="567844"/>
          </a:xfrm>
          <a:prstGeom prst="rect">
            <a:avLst/>
          </a:prstGeom>
        </p:spPr>
      </p:pic>
      <p:sp>
        <p:nvSpPr>
          <p:cNvPr id="3" name="Textarammi 2">
            <a:extLst>
              <a:ext uri="{FF2B5EF4-FFF2-40B4-BE49-F238E27FC236}">
                <a16:creationId xmlns:a16="http://schemas.microsoft.com/office/drawing/2014/main" id="{C6CB91D6-424A-415E-B134-B6486A0820C5}"/>
              </a:ext>
            </a:extLst>
          </p:cNvPr>
          <p:cNvSpPr txBox="1"/>
          <p:nvPr/>
        </p:nvSpPr>
        <p:spPr>
          <a:xfrm>
            <a:off x="1479125" y="3167289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600" b="1" dirty="0">
                <a:solidFill>
                  <a:srgbClr val="0E458B"/>
                </a:solidFill>
                <a:latin typeface="Arial Regular"/>
              </a:rPr>
              <a:t>Einstaklingur</a:t>
            </a:r>
            <a:endParaRPr lang="LID4096" sz="1600" b="1" dirty="0">
              <a:solidFill>
                <a:srgbClr val="0E458B"/>
              </a:solidFill>
              <a:latin typeface="Arial Regular"/>
            </a:endParaRPr>
          </a:p>
        </p:txBody>
      </p:sp>
      <p:sp>
        <p:nvSpPr>
          <p:cNvPr id="8" name="Textarammi 7">
            <a:extLst>
              <a:ext uri="{FF2B5EF4-FFF2-40B4-BE49-F238E27FC236}">
                <a16:creationId xmlns:a16="http://schemas.microsoft.com/office/drawing/2014/main" id="{814670D6-E0F9-49E8-A8E3-E3F1ED4239A2}"/>
              </a:ext>
            </a:extLst>
          </p:cNvPr>
          <p:cNvSpPr txBox="1"/>
          <p:nvPr/>
        </p:nvSpPr>
        <p:spPr>
          <a:xfrm>
            <a:off x="1479125" y="4208632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600" b="1" dirty="0">
                <a:solidFill>
                  <a:srgbClr val="0E458B"/>
                </a:solidFill>
                <a:latin typeface="Arial Regular"/>
              </a:rPr>
              <a:t>Par</a:t>
            </a:r>
            <a:endParaRPr lang="LID4096" sz="1600" b="1" dirty="0">
              <a:solidFill>
                <a:srgbClr val="0E458B"/>
              </a:solidFill>
              <a:latin typeface="Arial Regular"/>
            </a:endParaRPr>
          </a:p>
        </p:txBody>
      </p:sp>
      <p:sp>
        <p:nvSpPr>
          <p:cNvPr id="10" name="Textarammi 9">
            <a:extLst>
              <a:ext uri="{FF2B5EF4-FFF2-40B4-BE49-F238E27FC236}">
                <a16:creationId xmlns:a16="http://schemas.microsoft.com/office/drawing/2014/main" id="{DCCC81AF-AC04-48C3-BEFB-38F703F6CE37}"/>
              </a:ext>
            </a:extLst>
          </p:cNvPr>
          <p:cNvSpPr txBox="1"/>
          <p:nvPr/>
        </p:nvSpPr>
        <p:spPr>
          <a:xfrm>
            <a:off x="1479125" y="5133016"/>
            <a:ext cx="1495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600" b="1" dirty="0">
                <a:solidFill>
                  <a:srgbClr val="0E458B"/>
                </a:solidFill>
                <a:latin typeface="Arial Regular"/>
              </a:rPr>
              <a:t>Par með barn</a:t>
            </a:r>
            <a:endParaRPr lang="LID4096" sz="1600" b="1" dirty="0">
              <a:solidFill>
                <a:srgbClr val="0E458B"/>
              </a:solidFill>
              <a:latin typeface="Arial Regular"/>
            </a:endParaRPr>
          </a:p>
        </p:txBody>
      </p:sp>
      <p:sp>
        <p:nvSpPr>
          <p:cNvPr id="5" name="Textarammi 4">
            <a:extLst>
              <a:ext uri="{FF2B5EF4-FFF2-40B4-BE49-F238E27FC236}">
                <a16:creationId xmlns:a16="http://schemas.microsoft.com/office/drawing/2014/main" id="{7BD2BA63-B03F-4762-9BE0-6D2C410B3F26}"/>
              </a:ext>
            </a:extLst>
          </p:cNvPr>
          <p:cNvSpPr txBox="1"/>
          <p:nvPr/>
        </p:nvSpPr>
        <p:spPr>
          <a:xfrm>
            <a:off x="838200" y="6033184"/>
            <a:ext cx="9512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bg2">
                    <a:lumMod val="50000"/>
                  </a:schemeClr>
                </a:solidFill>
                <a:latin typeface="Arial Regular"/>
              </a:defRPr>
            </a:lvl1pPr>
          </a:lstStyle>
          <a:p>
            <a:r>
              <a:rPr lang="is-IS" dirty="0"/>
              <a:t>Forsendur: Kaupverð og leiguverð á höfuðborgarsvæðinu samkvæmt verðsjá Þjóðskrár, 4. ársfjórðungur 2018. Lánakjör á grunnlánum miðast við blandað lán (verðtryggt og óverðtryggt) og almenn kjör á markaði. Rekstrarkostnaður eigin íbúðar áætlaður 1,5% af fasteignamati á ári. Gert er ráð fyrir 40-70 </a:t>
            </a:r>
            <a:r>
              <a:rPr lang="is-IS" dirty="0" err="1"/>
              <a:t>fm</a:t>
            </a:r>
            <a:r>
              <a:rPr lang="is-IS" dirty="0"/>
              <a:t> íbúð fyrir einstakling, 60-90 </a:t>
            </a:r>
            <a:r>
              <a:rPr lang="is-IS" dirty="0" err="1"/>
              <a:t>fm</a:t>
            </a:r>
            <a:r>
              <a:rPr lang="is-IS" dirty="0"/>
              <a:t> íbúð fyrir par og 70-100 </a:t>
            </a:r>
            <a:r>
              <a:rPr lang="is-IS" dirty="0" err="1"/>
              <a:t>fm</a:t>
            </a:r>
            <a:r>
              <a:rPr lang="is-IS" dirty="0"/>
              <a:t> íbúð fyrir par með barn.</a:t>
            </a:r>
            <a:endParaRPr lang="LID4096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C155F-A7DD-B340-B9A0-0FFB9D7F1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17</a:t>
            </a:fld>
            <a:endParaRPr lang="LID4096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52E578-EB8E-7142-A589-E4748DFD9899}"/>
              </a:ext>
            </a:extLst>
          </p:cNvPr>
          <p:cNvSpPr txBox="1"/>
          <p:nvPr/>
        </p:nvSpPr>
        <p:spPr>
          <a:xfrm>
            <a:off x="838198" y="1690688"/>
            <a:ext cx="925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Samanburður á kostnaði við að leigja og kaupa með eiginfjárláni (þús. kr. á mánuði)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F05400-CB9A-5D45-94FE-F84227CA905E}"/>
              </a:ext>
            </a:extLst>
          </p:cNvPr>
          <p:cNvSpPr/>
          <p:nvPr/>
        </p:nvSpPr>
        <p:spPr>
          <a:xfrm>
            <a:off x="838690" y="2470815"/>
            <a:ext cx="2260700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6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Fjölskylduhagir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51EDF43-5A34-0749-B6A2-ADCDDB4BE02D}"/>
              </a:ext>
            </a:extLst>
          </p:cNvPr>
          <p:cNvCxnSpPr>
            <a:cxnSpLocks/>
          </p:cNvCxnSpPr>
          <p:nvPr/>
        </p:nvCxnSpPr>
        <p:spPr>
          <a:xfrm>
            <a:off x="914889" y="2799921"/>
            <a:ext cx="213311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56DFD7C-A6EB-6F43-8FF8-51CF15D11094}"/>
              </a:ext>
            </a:extLst>
          </p:cNvPr>
          <p:cNvCxnSpPr>
            <a:cxnSpLocks/>
          </p:cNvCxnSpPr>
          <p:nvPr/>
        </p:nvCxnSpPr>
        <p:spPr>
          <a:xfrm>
            <a:off x="3230128" y="2799921"/>
            <a:ext cx="16200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D1968C29-0933-C747-BD0E-E077608E173B}"/>
              </a:ext>
            </a:extLst>
          </p:cNvPr>
          <p:cNvSpPr/>
          <p:nvPr/>
        </p:nvSpPr>
        <p:spPr>
          <a:xfrm>
            <a:off x="3198230" y="2470815"/>
            <a:ext cx="185489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6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Leiga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100033E-EBA3-E549-A9F1-262A0DBE9A0B}"/>
              </a:ext>
            </a:extLst>
          </p:cNvPr>
          <p:cNvCxnSpPr>
            <a:cxnSpLocks/>
          </p:cNvCxnSpPr>
          <p:nvPr/>
        </p:nvCxnSpPr>
        <p:spPr>
          <a:xfrm>
            <a:off x="4995134" y="2799921"/>
            <a:ext cx="16200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1CAFD47-8F86-6143-9124-2A6013F454D3}"/>
              </a:ext>
            </a:extLst>
          </p:cNvPr>
          <p:cNvSpPr/>
          <p:nvPr/>
        </p:nvSpPr>
        <p:spPr>
          <a:xfrm>
            <a:off x="4963235" y="2216086"/>
            <a:ext cx="2141972" cy="562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6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Kaup með eiginfjárláni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608D89-9F75-EC41-8AEC-67F641FED610}"/>
              </a:ext>
            </a:extLst>
          </p:cNvPr>
          <p:cNvCxnSpPr>
            <a:cxnSpLocks/>
          </p:cNvCxnSpPr>
          <p:nvPr/>
        </p:nvCxnSpPr>
        <p:spPr>
          <a:xfrm>
            <a:off x="6781402" y="2799921"/>
            <a:ext cx="16200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A7D628-DBED-2841-A982-C4EF36DF5EA9}"/>
              </a:ext>
            </a:extLst>
          </p:cNvPr>
          <p:cNvSpPr/>
          <p:nvPr/>
        </p:nvSpPr>
        <p:spPr>
          <a:xfrm>
            <a:off x="6749504" y="2470815"/>
            <a:ext cx="185489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6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Lækkun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2264C9A2-BB87-814E-8D53-580A7BC78C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0812039"/>
              </p:ext>
            </p:extLst>
          </p:nvPr>
        </p:nvGraphicFramePr>
        <p:xfrm>
          <a:off x="3198230" y="2857582"/>
          <a:ext cx="5203172" cy="997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73FD5783-C118-AB45-9301-A44999667C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9146678"/>
              </p:ext>
            </p:extLst>
          </p:nvPr>
        </p:nvGraphicFramePr>
        <p:xfrm>
          <a:off x="3198230" y="3918728"/>
          <a:ext cx="5203172" cy="961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20D38F0-AC41-5940-90C0-983A9F9667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0412987"/>
              </p:ext>
            </p:extLst>
          </p:nvPr>
        </p:nvGraphicFramePr>
        <p:xfrm>
          <a:off x="3198230" y="4641673"/>
          <a:ext cx="5203172" cy="118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20FE9EDD-4AD0-0E4A-AEA5-6DB8BE65D265}"/>
              </a:ext>
            </a:extLst>
          </p:cNvPr>
          <p:cNvSpPr/>
          <p:nvPr/>
        </p:nvSpPr>
        <p:spPr>
          <a:xfrm>
            <a:off x="4850128" y="2740492"/>
            <a:ext cx="128567" cy="3123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D367CE2-E3C2-0948-ACC7-6C79FDC4B08D}"/>
              </a:ext>
            </a:extLst>
          </p:cNvPr>
          <p:cNvSpPr/>
          <p:nvPr/>
        </p:nvSpPr>
        <p:spPr>
          <a:xfrm>
            <a:off x="6626742" y="2740492"/>
            <a:ext cx="128567" cy="3123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65C7192-060A-5A4F-9064-B4B4B7C2C58C}"/>
              </a:ext>
            </a:extLst>
          </p:cNvPr>
          <p:cNvCxnSpPr>
            <a:cxnSpLocks/>
          </p:cNvCxnSpPr>
          <p:nvPr/>
        </p:nvCxnSpPr>
        <p:spPr>
          <a:xfrm>
            <a:off x="838690" y="3846342"/>
            <a:ext cx="756271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118A4B2-B523-9749-89C9-77C3FF8CD7EF}"/>
              </a:ext>
            </a:extLst>
          </p:cNvPr>
          <p:cNvCxnSpPr>
            <a:cxnSpLocks/>
          </p:cNvCxnSpPr>
          <p:nvPr/>
        </p:nvCxnSpPr>
        <p:spPr>
          <a:xfrm>
            <a:off x="838690" y="4898965"/>
            <a:ext cx="7562712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99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6C24-590A-BC40-90D6-E99A687EF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1565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3: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Tekjulægri hópar geti nýtt skattfrjálsan húsnæðissparnað til fulls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F5067-F31F-FC48-9E5E-0CA1BC52F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2596116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/>
              <a:t>Heimilt verði að </a:t>
            </a:r>
            <a:r>
              <a:rPr lang="en-US" sz="1600" b="1">
                <a:solidFill>
                  <a:srgbClr val="0E458B"/>
                </a:solidFill>
              </a:rPr>
              <a:t>fullnýta árlega heimild </a:t>
            </a:r>
            <a:r>
              <a:rPr lang="en-US" sz="1600"/>
              <a:t>til skattfrjálsrar ráðstöfunar séreignar-sparnaðar með því að leggja </a:t>
            </a:r>
            <a:r>
              <a:rPr lang="en-US" sz="1600" b="1">
                <a:solidFill>
                  <a:srgbClr val="0E458B"/>
                </a:solidFill>
              </a:rPr>
              <a:t>meira en 4% af launum </a:t>
            </a:r>
            <a:r>
              <a:rPr lang="en-US" sz="1600"/>
              <a:t>skattfrjálst í séreignarsparnað.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/>
              <a:t>Nýtist þeim sem eru með </a:t>
            </a:r>
            <a:r>
              <a:rPr lang="en-US" sz="1600" b="1">
                <a:solidFill>
                  <a:srgbClr val="0E458B"/>
                </a:solidFill>
              </a:rPr>
              <a:t>launatekjur</a:t>
            </a:r>
            <a:r>
              <a:rPr lang="en-US" sz="1600"/>
              <a:t> </a:t>
            </a:r>
            <a:r>
              <a:rPr lang="en-US" sz="1600" b="1">
                <a:solidFill>
                  <a:srgbClr val="0E458B"/>
                </a:solidFill>
              </a:rPr>
              <a:t>undir 700 þúsund kr</a:t>
            </a:r>
            <a:r>
              <a:rPr lang="en-US" sz="1600"/>
              <a:t>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b="1">
                <a:solidFill>
                  <a:srgbClr val="0E458B"/>
                </a:solidFill>
              </a:rPr>
              <a:t>Meirihluti</a:t>
            </a:r>
            <a:r>
              <a:rPr lang="en-US" sz="1600"/>
              <a:t> launþega 25-35 ára </a:t>
            </a:r>
            <a:r>
              <a:rPr lang="en-US" sz="1600" b="1">
                <a:solidFill>
                  <a:srgbClr val="0E458B"/>
                </a:solidFill>
              </a:rPr>
              <a:t>nær ekki að fullnýta heimild </a:t>
            </a:r>
            <a:r>
              <a:rPr lang="en-US" sz="1600"/>
              <a:t>í dag.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D354A-ACEA-5449-A234-3D9EDFCB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18</a:t>
            </a:fld>
            <a:endParaRPr lang="LID4096"/>
          </a:p>
        </p:txBody>
      </p:sp>
      <p:pic>
        <p:nvPicPr>
          <p:cNvPr id="7" name="Mynd 6" descr="Maður">
            <a:extLst>
              <a:ext uri="{FF2B5EF4-FFF2-40B4-BE49-F238E27FC236}">
                <a16:creationId xmlns:a16="http://schemas.microsoft.com/office/drawing/2014/main" id="{14C257EE-91A4-AE46-A9EE-E28F26B18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49324" y="4370374"/>
            <a:ext cx="851567" cy="851567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5EE40F7-1FFF-F84F-A3A9-44E5C80566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3381045"/>
              </p:ext>
            </p:extLst>
          </p:nvPr>
        </p:nvGraphicFramePr>
        <p:xfrm>
          <a:off x="6676090" y="2220801"/>
          <a:ext cx="1701209" cy="368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C6BE73B-AB68-B046-B22B-1E0D3530087D}"/>
              </a:ext>
            </a:extLst>
          </p:cNvPr>
          <p:cNvSpPr/>
          <p:nvPr/>
        </p:nvSpPr>
        <p:spPr>
          <a:xfrm>
            <a:off x="3954154" y="1825624"/>
            <a:ext cx="5124894" cy="4346575"/>
          </a:xfrm>
          <a:prstGeom prst="rect">
            <a:avLst/>
          </a:prstGeom>
          <a:noFill/>
          <a:ln>
            <a:solidFill>
              <a:srgbClr val="0E45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45CC4A-8830-3944-8B72-D6D2111F1355}"/>
              </a:ext>
            </a:extLst>
          </p:cNvPr>
          <p:cNvSpPr/>
          <p:nvPr/>
        </p:nvSpPr>
        <p:spPr>
          <a:xfrm>
            <a:off x="3964787" y="1804359"/>
            <a:ext cx="5116983" cy="416442"/>
          </a:xfrm>
          <a:prstGeom prst="rect">
            <a:avLst/>
          </a:prstGeom>
          <a:solidFill>
            <a:srgbClr val="0E458B"/>
          </a:solidFill>
          <a:ln>
            <a:solidFill>
              <a:srgbClr val="0E45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s-IS" sz="1600" b="1">
                <a:latin typeface="Arial" panose="020B0604020202020204" pitchFamily="34" charset="0"/>
                <a:cs typeface="Arial" panose="020B0604020202020204" pitchFamily="34" charset="0"/>
              </a:rPr>
              <a:t>Áhrif tillögu á tekjulágan einstakling</a:t>
            </a:r>
          </a:p>
        </p:txBody>
      </p:sp>
      <p:sp>
        <p:nvSpPr>
          <p:cNvPr id="12" name="Circular Arrow 11">
            <a:extLst>
              <a:ext uri="{FF2B5EF4-FFF2-40B4-BE49-F238E27FC236}">
                <a16:creationId xmlns:a16="http://schemas.microsoft.com/office/drawing/2014/main" id="{EA3CCC8F-DB63-F143-B340-BF0E7A0EDAB2}"/>
              </a:ext>
            </a:extLst>
          </p:cNvPr>
          <p:cNvSpPr/>
          <p:nvPr/>
        </p:nvSpPr>
        <p:spPr>
          <a:xfrm rot="16647973">
            <a:off x="5333188" y="2550156"/>
            <a:ext cx="2716695" cy="3726539"/>
          </a:xfrm>
          <a:prstGeom prst="circularArrow">
            <a:avLst>
              <a:gd name="adj1" fmla="val 2884"/>
              <a:gd name="adj2" fmla="val 694456"/>
              <a:gd name="adj3" fmla="val 20524777"/>
              <a:gd name="adj4" fmla="val 16450250"/>
              <a:gd name="adj5" fmla="val 5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3" name="Circular Arrow 12">
            <a:extLst>
              <a:ext uri="{FF2B5EF4-FFF2-40B4-BE49-F238E27FC236}">
                <a16:creationId xmlns:a16="http://schemas.microsoft.com/office/drawing/2014/main" id="{BA13D88A-FBF4-DA4C-A309-49D6507FABB2}"/>
              </a:ext>
            </a:extLst>
          </p:cNvPr>
          <p:cNvSpPr/>
          <p:nvPr/>
        </p:nvSpPr>
        <p:spPr>
          <a:xfrm rot="3412870" flipV="1">
            <a:off x="4919280" y="1688314"/>
            <a:ext cx="2716695" cy="3726539"/>
          </a:xfrm>
          <a:prstGeom prst="circularArrow">
            <a:avLst>
              <a:gd name="adj1" fmla="val 2884"/>
              <a:gd name="adj2" fmla="val 694456"/>
              <a:gd name="adj3" fmla="val 20524777"/>
              <a:gd name="adj4" fmla="val 17773515"/>
              <a:gd name="adj5" fmla="val 5685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918D22E-3590-6243-A5A5-0597E04F5147}"/>
              </a:ext>
            </a:extLst>
          </p:cNvPr>
          <p:cNvSpPr/>
          <p:nvPr/>
        </p:nvSpPr>
        <p:spPr>
          <a:xfrm>
            <a:off x="5113103" y="3274828"/>
            <a:ext cx="744279" cy="324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s-I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8844D78-22F0-8D4B-9A99-4838A2655E8E}"/>
              </a:ext>
            </a:extLst>
          </p:cNvPr>
          <p:cNvSpPr/>
          <p:nvPr/>
        </p:nvSpPr>
        <p:spPr>
          <a:xfrm>
            <a:off x="5708571" y="4695768"/>
            <a:ext cx="744279" cy="32491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s-I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1043479-FE1A-1647-995D-E6F329B3EDF8}"/>
              </a:ext>
            </a:extLst>
          </p:cNvPr>
          <p:cNvCxnSpPr>
            <a:cxnSpLocks/>
          </p:cNvCxnSpPr>
          <p:nvPr/>
        </p:nvCxnSpPr>
        <p:spPr>
          <a:xfrm>
            <a:off x="6750518" y="2711302"/>
            <a:ext cx="1648046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701DC5A-6C74-A34E-87F1-E2013C9ED862}"/>
              </a:ext>
            </a:extLst>
          </p:cNvPr>
          <p:cNvSpPr txBox="1">
            <a:spLocks/>
          </p:cNvSpPr>
          <p:nvPr/>
        </p:nvSpPr>
        <p:spPr>
          <a:xfrm>
            <a:off x="8395021" y="2527374"/>
            <a:ext cx="684027" cy="416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1600" b="1">
                <a:solidFill>
                  <a:schemeClr val="bg2">
                    <a:lumMod val="50000"/>
                  </a:schemeClr>
                </a:solidFill>
              </a:rPr>
              <a:t>Þak</a:t>
            </a:r>
          </a:p>
        </p:txBody>
      </p:sp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6F19CC7D-1E32-1243-8B19-7DE685CBD085}"/>
              </a:ext>
            </a:extLst>
          </p:cNvPr>
          <p:cNvSpPr/>
          <p:nvPr/>
        </p:nvSpPr>
        <p:spPr>
          <a:xfrm>
            <a:off x="8793490" y="3180491"/>
            <a:ext cx="2265807" cy="1465938"/>
          </a:xfrm>
          <a:prstGeom prst="wedgeRectCallout">
            <a:avLst>
              <a:gd name="adj1" fmla="val -85440"/>
              <a:gd name="adj2" fmla="val -3700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600" b="1">
                <a:solidFill>
                  <a:srgbClr val="0E45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Einstaklingur með 350 þ.kr. í laun getur ráðstafað 12% inn á lán til að ná árlegu þaki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C2BB096-9C77-B241-AC94-3C1CF94ACA75}"/>
              </a:ext>
            </a:extLst>
          </p:cNvPr>
          <p:cNvSpPr txBox="1">
            <a:spLocks/>
          </p:cNvSpPr>
          <p:nvPr/>
        </p:nvSpPr>
        <p:spPr>
          <a:xfrm>
            <a:off x="7246705" y="2346621"/>
            <a:ext cx="684027" cy="416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1600" b="1">
                <a:solidFill>
                  <a:schemeClr val="bg2">
                    <a:lumMod val="50000"/>
                  </a:schemeClr>
                </a:solidFill>
              </a:rPr>
              <a:t>500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0E6DE15-004F-B441-9F69-FB0DDB4182B7}"/>
              </a:ext>
            </a:extLst>
          </p:cNvPr>
          <p:cNvSpPr txBox="1">
            <a:spLocks/>
          </p:cNvSpPr>
          <p:nvPr/>
        </p:nvSpPr>
        <p:spPr>
          <a:xfrm>
            <a:off x="3961245" y="2293458"/>
            <a:ext cx="2238407" cy="416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1600">
                <a:solidFill>
                  <a:schemeClr val="bg2">
                    <a:lumMod val="50000"/>
                  </a:schemeClr>
                </a:solidFill>
              </a:rPr>
              <a:t>Þúsundir króna</a:t>
            </a:r>
          </a:p>
        </p:txBody>
      </p:sp>
    </p:spTree>
    <p:extLst>
      <p:ext uri="{BB962C8B-B14F-4D97-AF65-F5344CB8AC3E}">
        <p14:creationId xmlns:p14="http://schemas.microsoft.com/office/powerpoint/2010/main" val="379410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Verkefnisstjórnin var skipuð af félags- og barnamálaráðherra undir lok síðasta árs</a:t>
            </a:r>
            <a:endParaRPr lang="en-US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taðgengill efnis 4">
            <a:extLst>
              <a:ext uri="{FF2B5EF4-FFF2-40B4-BE49-F238E27FC236}">
                <a16:creationId xmlns:a16="http://schemas.microsoft.com/office/drawing/2014/main" id="{7F6478B2-2B50-4136-A248-EF166127B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2480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err="1"/>
              <a:t>Verkefnisstjórnina skipa: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b="1" dirty="0" err="1">
                <a:solidFill>
                  <a:srgbClr val="0E458B"/>
                </a:solidFill>
              </a:rPr>
              <a:t>Frosti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Sigurjónsson</a:t>
            </a:r>
            <a:r>
              <a:rPr lang="en-US" dirty="0"/>
              <a:t>,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tiln</a:t>
            </a:r>
            <a:r>
              <a:rPr lang="en-US" dirty="0"/>
              <a:t>., </a:t>
            </a:r>
            <a:r>
              <a:rPr lang="en-US" dirty="0" err="1"/>
              <a:t>formaður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b="1" dirty="0">
                <a:solidFill>
                  <a:srgbClr val="0E458B"/>
                </a:solidFill>
              </a:rPr>
              <a:t>Hermann </a:t>
            </a:r>
            <a:r>
              <a:rPr lang="en-US" b="1" dirty="0" err="1">
                <a:solidFill>
                  <a:srgbClr val="0E458B"/>
                </a:solidFill>
              </a:rPr>
              <a:t>Jónasson</a:t>
            </a:r>
            <a:r>
              <a:rPr lang="en-US" dirty="0"/>
              <a:t>, </a:t>
            </a:r>
            <a:r>
              <a:rPr lang="en-US" dirty="0" err="1"/>
              <a:t>tiln</a:t>
            </a:r>
            <a:r>
              <a:rPr lang="en-US" dirty="0"/>
              <a:t>.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Íbúðalánasjóði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b="1" dirty="0" err="1">
                <a:solidFill>
                  <a:srgbClr val="0E458B"/>
                </a:solidFill>
              </a:rPr>
              <a:t>Bergþóra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Benediktsdóttir</a:t>
            </a:r>
            <a:r>
              <a:rPr lang="en-US" dirty="0"/>
              <a:t>, </a:t>
            </a:r>
            <a:r>
              <a:rPr lang="en-US" dirty="0" err="1"/>
              <a:t>tiln</a:t>
            </a:r>
            <a:r>
              <a:rPr lang="en-US" dirty="0"/>
              <a:t>.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forsætisráðuneytinu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b="1" dirty="0">
                <a:solidFill>
                  <a:srgbClr val="0E458B"/>
                </a:solidFill>
              </a:rPr>
              <a:t>Anna B. Olsen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b="1" dirty="0" err="1">
                <a:solidFill>
                  <a:srgbClr val="0E458B"/>
                </a:solidFill>
              </a:rPr>
              <a:t>Sigurður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Páll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Ólafsson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dirty="0" err="1"/>
              <a:t>bæði</a:t>
            </a:r>
            <a:r>
              <a:rPr lang="en-US" dirty="0"/>
              <a:t> </a:t>
            </a:r>
            <a:r>
              <a:rPr lang="en-US" dirty="0" err="1"/>
              <a:t>tiln</a:t>
            </a:r>
            <a:r>
              <a:rPr lang="en-US" dirty="0"/>
              <a:t>.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fjármálaráðuneytinu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err="1"/>
              <a:t>Starfsmaður hennar er</a:t>
            </a:r>
            <a:r>
              <a:rPr lang="en-US" dirty="0"/>
              <a:t> </a:t>
            </a:r>
            <a:r>
              <a:rPr lang="en-US" b="1" dirty="0">
                <a:solidFill>
                  <a:srgbClr val="0E458B"/>
                </a:solidFill>
              </a:rPr>
              <a:t>Ólafur Heiðar Helgason</a:t>
            </a:r>
            <a:r>
              <a:rPr lang="en-US" dirty="0"/>
              <a:t>, </a:t>
            </a:r>
            <a:r>
              <a:rPr lang="en-US" dirty="0" err="1"/>
              <a:t>sérfræðingur</a:t>
            </a:r>
            <a:r>
              <a:rPr lang="en-US" dirty="0"/>
              <a:t> </a:t>
            </a:r>
            <a:r>
              <a:rPr lang="en-US" dirty="0" err="1"/>
              <a:t>hjá</a:t>
            </a:r>
            <a:r>
              <a:rPr lang="en-US" dirty="0"/>
              <a:t> </a:t>
            </a:r>
            <a:r>
              <a:rPr lang="en-US" dirty="0" err="1"/>
              <a:t>fjármála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efnahagsráðuneytinu</a:t>
            </a:r>
            <a:r>
              <a:rPr lang="en-US" dirty="0"/>
              <a:t>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Verkefnisstjórnin var skipuð af félags- og barnamálaráðherra þann 27. desember 2018</a:t>
            </a:r>
            <a:endParaRPr lang="en-US" dirty="0" err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27F8C-31F8-1941-B940-131C7200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9428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B3A17-73D7-1746-93D7-D4481784C3D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4: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Ráðstafa megi </a:t>
            </a:r>
            <a:r>
              <a:rPr lang="en-US" sz="3400" b="1">
                <a:solidFill>
                  <a:srgbClr val="1D529B"/>
                </a:solidFill>
              </a:rPr>
              <a:t>3.5%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lífeyris-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iðgjalds skattfrjálst til húsnæðissparnaðar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DB290-DD35-514D-93B4-949454E1E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90191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Heimild til ráðstöfunar allt að 6% séreignar-sparnaðar skattfrjálst til fyrstu íbúðakaupa verði </a:t>
            </a:r>
            <a:r>
              <a:rPr lang="en-US" b="1">
                <a:solidFill>
                  <a:srgbClr val="0E458B"/>
                </a:solidFill>
              </a:rPr>
              <a:t>útvíkkuð</a:t>
            </a:r>
            <a:r>
              <a:rPr lang="en-US"/>
              <a:t>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Einnig verði heimilt að nýta 3,5 prósentustig iðgjalds lífeyrissparnaðar </a:t>
            </a:r>
            <a:r>
              <a:rPr lang="en-US"/>
              <a:t>til íbúðakaupa eða samtals 9,5% af launum.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Áhrif: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/>
              <a:t>Tekjulágir mun </a:t>
            </a:r>
            <a:r>
              <a:rPr lang="en-US" b="1">
                <a:solidFill>
                  <a:srgbClr val="0E458B"/>
                </a:solidFill>
              </a:rPr>
              <a:t>fljótari að safna fyrir útborgun</a:t>
            </a:r>
            <a:r>
              <a:rPr lang="en-US"/>
              <a:t>. 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b="1">
                <a:solidFill>
                  <a:srgbClr val="0E458B"/>
                </a:solidFill>
              </a:rPr>
              <a:t>Greiðslugeta eykst mest hjá tekjulægri </a:t>
            </a:r>
            <a:r>
              <a:rPr lang="en-US"/>
              <a:t>hópum.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6E6F3-1217-7040-B100-8CD44EA30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19</a:t>
            </a:fld>
            <a:endParaRPr lang="LID4096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C0F06DB-43C6-544B-95D8-35E612ED3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0781058"/>
              </p:ext>
            </p:extLst>
          </p:nvPr>
        </p:nvGraphicFramePr>
        <p:xfrm>
          <a:off x="7729871" y="1690688"/>
          <a:ext cx="2860158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F11AC1-BB69-DF4D-9CAC-6EB69C02CB2E}"/>
              </a:ext>
            </a:extLst>
          </p:cNvPr>
          <p:cNvSpPr txBox="1">
            <a:spLocks/>
          </p:cNvSpPr>
          <p:nvPr/>
        </p:nvSpPr>
        <p:spPr>
          <a:xfrm>
            <a:off x="8780096" y="2091882"/>
            <a:ext cx="895532" cy="417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9,5%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3B4591E-270F-C94A-94FD-D34AC7EC2A47}"/>
              </a:ext>
            </a:extLst>
          </p:cNvPr>
          <p:cNvSpPr txBox="1">
            <a:spLocks/>
          </p:cNvSpPr>
          <p:nvPr/>
        </p:nvSpPr>
        <p:spPr>
          <a:xfrm>
            <a:off x="9939070" y="2850944"/>
            <a:ext cx="1211538" cy="417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b="1">
                <a:solidFill>
                  <a:schemeClr val="accent1"/>
                </a:solidFill>
              </a:rPr>
              <a:t>Tillaga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F1C1C3-9743-354A-A749-16EE0FE797C9}"/>
              </a:ext>
            </a:extLst>
          </p:cNvPr>
          <p:cNvSpPr txBox="1">
            <a:spLocks/>
          </p:cNvSpPr>
          <p:nvPr/>
        </p:nvSpPr>
        <p:spPr>
          <a:xfrm>
            <a:off x="9843952" y="4107931"/>
            <a:ext cx="1211538" cy="417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</a:rPr>
              <a:t>Í dag</a:t>
            </a:r>
          </a:p>
        </p:txBody>
      </p:sp>
    </p:spTree>
    <p:extLst>
      <p:ext uri="{BB962C8B-B14F-4D97-AF65-F5344CB8AC3E}">
        <p14:creationId xmlns:p14="http://schemas.microsoft.com/office/powerpoint/2010/main" val="1676289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0755-A157-B249-9993-FE64E3F348C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5: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Árleg hámarksráðstöfun verði uppreiknuð og fylgi þróun íbúðaverðs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8AC1D-F41B-E74C-BE87-26868E2E8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00284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Hámarksráðstöfun</a:t>
            </a:r>
            <a:r>
              <a:rPr lang="en-US"/>
              <a:t> skattfrjálsrar ráðstöfunar innan hvers árs verði </a:t>
            </a:r>
            <a:r>
              <a:rPr lang="en-US" b="1">
                <a:solidFill>
                  <a:srgbClr val="0E458B"/>
                </a:solidFill>
              </a:rPr>
              <a:t>uppreiknuð með hliðsjón af þróun íbúðaverðs</a:t>
            </a:r>
            <a:r>
              <a:rPr lang="en-US"/>
              <a:t>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Í 4. gr. laga 111/2016 er heimild launþega til nýtingar takmörkuð við samanlagt við 500 þús. kr. fyrir hverja tólf mánuði á almanaksári á samfelldu tíu ára tímabili.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Frá því lögin voru sett hefur íbúðaverð hækkað um 22%.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F8B9F-BDB7-114A-AE6D-B0338FA0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5377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D53B2-4792-C24C-A90C-1C37158D2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24507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6: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Skilyrði um fyrstu kaup verði rýmkað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D54E9-303F-C04F-8CC7-94EDA238B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1926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Í dag er skattfrjáls ráðstöfun lífeyrissparnaðar </a:t>
            </a:r>
            <a:r>
              <a:rPr lang="en-US" b="1">
                <a:solidFill>
                  <a:srgbClr val="0E458B"/>
                </a:solidFill>
              </a:rPr>
              <a:t>eingöngu í boði fyrir kaupendur fyrstu íbúðar</a:t>
            </a:r>
            <a:r>
              <a:rPr lang="en-US"/>
              <a:t>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Lagt er til að úrræðið geti </a:t>
            </a:r>
            <a:r>
              <a:rPr lang="en-US" b="1">
                <a:solidFill>
                  <a:srgbClr val="0E458B"/>
                </a:solidFill>
              </a:rPr>
              <a:t>einnig nýst þeim sem hafa áður átt íbúðarhúsnæði </a:t>
            </a:r>
            <a:r>
              <a:rPr lang="en-US"/>
              <a:t>enda hafi þeir ekki átt íbúð undanfarin t.d. 2 ár og ekki áður fullnýtt úrræðið.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Með þessu væri þá einnig </a:t>
            </a:r>
            <a:r>
              <a:rPr lang="en-US" b="1">
                <a:solidFill>
                  <a:srgbClr val="0E458B"/>
                </a:solidFill>
              </a:rPr>
              <a:t>komið til móts við þann hóp sem misst hefur húsnæði sitt</a:t>
            </a:r>
            <a:r>
              <a:rPr lang="en-US"/>
              <a:t> í efnahagshruninu eða vegna annarra áfalla.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177C5-726F-4749-B78D-47BABAA2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48922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E265-F217-BF4E-A63F-13292A332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96647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7: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Skilyrði um samfellda nýtingu 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verði aflétt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772EF-A2A9-D34E-8723-C8AB6DD58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37439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Í stað núverandi skilyrðis um samfellda nýtingu séreignasparnaðar verði </a:t>
            </a:r>
            <a:r>
              <a:rPr lang="en-US" b="1">
                <a:solidFill>
                  <a:srgbClr val="0E458B"/>
                </a:solidFill>
              </a:rPr>
              <a:t>heimilt að nýta úrræðið yfir 120 mánaða tímabil með hléum</a:t>
            </a:r>
            <a:r>
              <a:rPr lang="en-US"/>
              <a:t>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Þannig yrði </a:t>
            </a:r>
            <a:r>
              <a:rPr lang="en-US" b="1">
                <a:solidFill>
                  <a:srgbClr val="0E458B"/>
                </a:solidFill>
              </a:rPr>
              <a:t>komið til móts við þá sem misst hafa húsnæð</a:t>
            </a:r>
            <a:r>
              <a:rPr lang="en-US"/>
              <a:t>i og þeim sem </a:t>
            </a:r>
            <a:r>
              <a:rPr lang="en-US" b="1">
                <a:solidFill>
                  <a:srgbClr val="0E458B"/>
                </a:solidFill>
              </a:rPr>
              <a:t>flutt hafa tímabundið erlendis </a:t>
            </a:r>
            <a:r>
              <a:rPr lang="en-US"/>
              <a:t>gert auðveldara að eignast húsnæði.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6BDBB-DC61-3E4F-ABF4-D11A69AC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07899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E1C37A29-21DA-574B-8A5D-8AA3DDEFED44}"/>
              </a:ext>
            </a:extLst>
          </p:cNvPr>
          <p:cNvSpPr/>
          <p:nvPr/>
        </p:nvSpPr>
        <p:spPr>
          <a:xfrm>
            <a:off x="7680960" y="4371703"/>
            <a:ext cx="3291839" cy="1207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chemeClr val="tx1">
                  <a:lumMod val="95000"/>
                  <a:lumOff val="5000"/>
                </a:schemeClr>
              </a:solidFill>
              <a:latin typeface="Arial Regular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CD60BC-7B00-8D41-9C84-0779431E0B45}"/>
              </a:ext>
            </a:extLst>
          </p:cNvPr>
          <p:cNvSpPr/>
          <p:nvPr/>
        </p:nvSpPr>
        <p:spPr>
          <a:xfrm>
            <a:off x="8387195" y="2333897"/>
            <a:ext cx="1366405" cy="11613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chemeClr val="tx1">
                  <a:lumMod val="95000"/>
                  <a:lumOff val="5000"/>
                </a:schemeClr>
              </a:solidFill>
              <a:latin typeface="Arial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20225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Tillögur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3-7 þýða að h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ægt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verður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að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nota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meiri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lífeyrissparnað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til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íbúðakaupa</a:t>
            </a:r>
            <a:endParaRPr lang="en-US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arammi 17">
            <a:extLst>
              <a:ext uri="{FF2B5EF4-FFF2-40B4-BE49-F238E27FC236}">
                <a16:creationId xmlns:a16="http://schemas.microsoft.com/office/drawing/2014/main" id="{D74B2FCC-A10F-4D3D-A928-0F8A49567EF1}"/>
              </a:ext>
            </a:extLst>
          </p:cNvPr>
          <p:cNvSpPr txBox="1"/>
          <p:nvPr/>
        </p:nvSpPr>
        <p:spPr>
          <a:xfrm>
            <a:off x="2318333" y="2299758"/>
            <a:ext cx="2857593" cy="1477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defTabSz="914400">
              <a:lnSpc>
                <a:spcPct val="100000"/>
              </a:lnSpc>
              <a:spcBef>
                <a:spcPts val="100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lvl="1" indent="-228600" defTabSz="914400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228600" lvl="1">
              <a:spcBef>
                <a:spcPts val="1000"/>
              </a:spcBef>
              <a:buFont typeface="Wingdings" pitchFamily="2" charset="2"/>
              <a:buChar char="§"/>
            </a:pPr>
            <a:r>
              <a:rPr lang="is-IS" sz="1400" dirty="0"/>
              <a:t>Hægt að nota séreign skattfrjálst til íbúðakaupa</a:t>
            </a:r>
          </a:p>
          <a:p>
            <a:pPr marL="228600" lvl="1">
              <a:spcBef>
                <a:spcPts val="1000"/>
              </a:spcBef>
              <a:buFont typeface="Wingdings" pitchFamily="2" charset="2"/>
              <a:buChar char="§"/>
            </a:pPr>
            <a:r>
              <a:rPr lang="is-IS" sz="1400" dirty="0"/>
              <a:t>Allt að 6% af launum</a:t>
            </a:r>
          </a:p>
          <a:p>
            <a:pPr marL="228600" lvl="1">
              <a:spcBef>
                <a:spcPts val="1000"/>
              </a:spcBef>
              <a:buFont typeface="Wingdings" pitchFamily="2" charset="2"/>
              <a:buChar char="§"/>
            </a:pPr>
            <a:r>
              <a:rPr lang="is-IS" sz="1400" dirty="0"/>
              <a:t>Allt að 500.000 kr. á ári</a:t>
            </a:r>
          </a:p>
        </p:txBody>
      </p:sp>
      <p:sp>
        <p:nvSpPr>
          <p:cNvPr id="17" name="Rétthyrningur 16">
            <a:extLst>
              <a:ext uri="{FF2B5EF4-FFF2-40B4-BE49-F238E27FC236}">
                <a16:creationId xmlns:a16="http://schemas.microsoft.com/office/drawing/2014/main" id="{B05E6F78-A6BF-4BA5-8F78-E6D327AE0DE5}"/>
              </a:ext>
            </a:extLst>
          </p:cNvPr>
          <p:cNvSpPr/>
          <p:nvPr/>
        </p:nvSpPr>
        <p:spPr>
          <a:xfrm>
            <a:off x="5590070" y="2418764"/>
            <a:ext cx="2727928" cy="982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latin typeface="Arial Regular"/>
              </a:rPr>
              <a:t>Almennur lífeyrissparnaður og tilgreind séreign (15,5%)</a:t>
            </a:r>
            <a:endParaRPr lang="LID4096" sz="1400" dirty="0">
              <a:latin typeface="Arial Regular"/>
            </a:endParaRPr>
          </a:p>
        </p:txBody>
      </p:sp>
      <p:sp>
        <p:nvSpPr>
          <p:cNvPr id="19" name="Rétthyrningur 18">
            <a:extLst>
              <a:ext uri="{FF2B5EF4-FFF2-40B4-BE49-F238E27FC236}">
                <a16:creationId xmlns:a16="http://schemas.microsoft.com/office/drawing/2014/main" id="{AFB6B636-A969-4DF1-AD93-371F0A8F00AE}"/>
              </a:ext>
            </a:extLst>
          </p:cNvPr>
          <p:cNvSpPr/>
          <p:nvPr/>
        </p:nvSpPr>
        <p:spPr>
          <a:xfrm>
            <a:off x="8495441" y="2418764"/>
            <a:ext cx="1157720" cy="982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latin typeface="Arial Regular"/>
              </a:rPr>
              <a:t>Séreign (6%)</a:t>
            </a:r>
            <a:endParaRPr lang="LID4096" sz="1400" dirty="0">
              <a:latin typeface="Arial Regular"/>
            </a:endParaRPr>
          </a:p>
        </p:txBody>
      </p:sp>
      <p:sp>
        <p:nvSpPr>
          <p:cNvPr id="23" name="Rétthyrningur 22">
            <a:extLst>
              <a:ext uri="{FF2B5EF4-FFF2-40B4-BE49-F238E27FC236}">
                <a16:creationId xmlns:a16="http://schemas.microsoft.com/office/drawing/2014/main" id="{C51FC318-B21B-4107-B753-03FD21D9D585}"/>
              </a:ext>
            </a:extLst>
          </p:cNvPr>
          <p:cNvSpPr/>
          <p:nvPr/>
        </p:nvSpPr>
        <p:spPr>
          <a:xfrm>
            <a:off x="5590077" y="4479875"/>
            <a:ext cx="2030289" cy="982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latin typeface="Arial Regular"/>
              </a:rPr>
              <a:t>12%</a:t>
            </a:r>
            <a:endParaRPr lang="LID4096" sz="1400" dirty="0">
              <a:latin typeface="Arial Regular"/>
            </a:endParaRPr>
          </a:p>
        </p:txBody>
      </p:sp>
      <p:sp>
        <p:nvSpPr>
          <p:cNvPr id="24" name="Rétthyrningur 23">
            <a:extLst>
              <a:ext uri="{FF2B5EF4-FFF2-40B4-BE49-F238E27FC236}">
                <a16:creationId xmlns:a16="http://schemas.microsoft.com/office/drawing/2014/main" id="{8B30B52C-B894-4AD3-9AC4-DE6922D6C931}"/>
              </a:ext>
            </a:extLst>
          </p:cNvPr>
          <p:cNvSpPr/>
          <p:nvPr/>
        </p:nvSpPr>
        <p:spPr>
          <a:xfrm>
            <a:off x="8495444" y="4479875"/>
            <a:ext cx="1157720" cy="982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latin typeface="Arial Regular"/>
              </a:rPr>
              <a:t>6%</a:t>
            </a:r>
            <a:endParaRPr lang="LID4096" sz="1400" dirty="0">
              <a:latin typeface="Arial Regular"/>
            </a:endParaRPr>
          </a:p>
        </p:txBody>
      </p:sp>
      <p:sp>
        <p:nvSpPr>
          <p:cNvPr id="28" name="Rétthyrningur 27">
            <a:extLst>
              <a:ext uri="{FF2B5EF4-FFF2-40B4-BE49-F238E27FC236}">
                <a16:creationId xmlns:a16="http://schemas.microsoft.com/office/drawing/2014/main" id="{DE1D2F21-5103-4D1D-8BC8-71F0BE27645A}"/>
              </a:ext>
            </a:extLst>
          </p:cNvPr>
          <p:cNvSpPr/>
          <p:nvPr/>
        </p:nvSpPr>
        <p:spPr>
          <a:xfrm>
            <a:off x="9791372" y="4479875"/>
            <a:ext cx="1057790" cy="982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1400" dirty="0">
                <a:solidFill>
                  <a:srgbClr val="243716"/>
                </a:solidFill>
                <a:latin typeface="Arial Regular"/>
              </a:rPr>
              <a:t>Hærri séreignar- sparnaður</a:t>
            </a:r>
            <a:endParaRPr lang="LID4096" sz="1400" dirty="0">
              <a:solidFill>
                <a:srgbClr val="243716"/>
              </a:solidFill>
              <a:latin typeface="Arial Regular"/>
            </a:endParaRPr>
          </a:p>
        </p:txBody>
      </p:sp>
      <p:sp>
        <p:nvSpPr>
          <p:cNvPr id="30" name="Rétthyrningur 29">
            <a:extLst>
              <a:ext uri="{FF2B5EF4-FFF2-40B4-BE49-F238E27FC236}">
                <a16:creationId xmlns:a16="http://schemas.microsoft.com/office/drawing/2014/main" id="{EDC557C3-A23A-4DA3-A62D-5F78CE51F53D}"/>
              </a:ext>
            </a:extLst>
          </p:cNvPr>
          <p:cNvSpPr/>
          <p:nvPr/>
        </p:nvSpPr>
        <p:spPr>
          <a:xfrm>
            <a:off x="7758574" y="4479874"/>
            <a:ext cx="598655" cy="982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s-IS" sz="1400" dirty="0">
                <a:latin typeface="Arial Regular"/>
              </a:rPr>
              <a:t> 3,5%</a:t>
            </a:r>
            <a:endParaRPr lang="LID4096" sz="1400" dirty="0">
              <a:latin typeface="Arial Regular"/>
            </a:endParaRPr>
          </a:p>
        </p:txBody>
      </p:sp>
      <p:sp>
        <p:nvSpPr>
          <p:cNvPr id="31" name="Textarammi 30">
            <a:extLst>
              <a:ext uri="{FF2B5EF4-FFF2-40B4-BE49-F238E27FC236}">
                <a16:creationId xmlns:a16="http://schemas.microsoft.com/office/drawing/2014/main" id="{2C570E9E-56DD-4769-89D4-1A6F4D9B725A}"/>
              </a:ext>
            </a:extLst>
          </p:cNvPr>
          <p:cNvSpPr txBox="1"/>
          <p:nvPr/>
        </p:nvSpPr>
        <p:spPr>
          <a:xfrm>
            <a:off x="2318333" y="4451133"/>
            <a:ext cx="3162393" cy="21953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defTabSz="914400">
              <a:lnSpc>
                <a:spcPct val="100000"/>
              </a:lnSpc>
              <a:spcBef>
                <a:spcPts val="1000"/>
              </a:spcBef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lvl="1" indent="-228600" defTabSz="914400">
              <a:lnSpc>
                <a:spcPct val="100000"/>
              </a:lnSpc>
              <a:spcBef>
                <a:spcPts val="500"/>
              </a:spcBef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s-IS" sz="1400" dirty="0"/>
              <a:t>Hægt að nýta 3,5 prósentustig iðgjalda til íbúðakaupa</a:t>
            </a:r>
          </a:p>
          <a:p>
            <a:r>
              <a:rPr lang="is-IS" sz="1400" dirty="0"/>
              <a:t>Einnig hægt að fylla upp í þakið með hærri séreignarsparnaði</a:t>
            </a:r>
          </a:p>
          <a:p>
            <a:r>
              <a:rPr lang="is-IS" sz="1400" dirty="0"/>
              <a:t>Hærra þak, rýmri skilyrði, hlé leyfð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4422BE-8AA3-7E47-8600-9DF2E7A0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23</a:t>
            </a:fld>
            <a:endParaRPr lang="LID4096"/>
          </a:p>
        </p:txBody>
      </p:sp>
      <p:sp>
        <p:nvSpPr>
          <p:cNvPr id="20" name="Rétthyrningur 16">
            <a:extLst>
              <a:ext uri="{FF2B5EF4-FFF2-40B4-BE49-F238E27FC236}">
                <a16:creationId xmlns:a16="http://schemas.microsoft.com/office/drawing/2014/main" id="{4B4A536A-0202-7946-95F2-482BF0C6FE3C}"/>
              </a:ext>
            </a:extLst>
          </p:cNvPr>
          <p:cNvSpPr/>
          <p:nvPr/>
        </p:nvSpPr>
        <p:spPr>
          <a:xfrm>
            <a:off x="1096692" y="2275329"/>
            <a:ext cx="1113646" cy="186429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/>
            <a:r>
              <a:rPr lang="is-I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egular"/>
              </a:rPr>
              <a:t>Staðan </a:t>
            </a:r>
            <a:br>
              <a:rPr lang="is-I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egular"/>
              </a:rPr>
            </a:br>
            <a:r>
              <a:rPr lang="is-I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egular"/>
              </a:rPr>
              <a:t>í dag</a:t>
            </a:r>
            <a:endParaRPr lang="LID4096" sz="1400" b="1" dirty="0">
              <a:solidFill>
                <a:schemeClr val="tx1">
                  <a:lumMod val="85000"/>
                  <a:lumOff val="15000"/>
                </a:schemeClr>
              </a:solidFill>
              <a:latin typeface="Arial Regular"/>
            </a:endParaRPr>
          </a:p>
        </p:txBody>
      </p:sp>
      <p:sp>
        <p:nvSpPr>
          <p:cNvPr id="21" name="Rétthyrningur 16">
            <a:extLst>
              <a:ext uri="{FF2B5EF4-FFF2-40B4-BE49-F238E27FC236}">
                <a16:creationId xmlns:a16="http://schemas.microsoft.com/office/drawing/2014/main" id="{515A509C-B5FE-0346-B3D3-7CF96CAAB15A}"/>
              </a:ext>
            </a:extLst>
          </p:cNvPr>
          <p:cNvSpPr/>
          <p:nvPr/>
        </p:nvSpPr>
        <p:spPr>
          <a:xfrm>
            <a:off x="1096692" y="4338919"/>
            <a:ext cx="1113646" cy="185319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"/>
            <a:r>
              <a:rPr lang="is-I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Regular"/>
              </a:rPr>
              <a:t>Með tillögum 3-7</a:t>
            </a:r>
            <a:endParaRPr lang="LID4096" sz="1400" b="1" dirty="0">
              <a:solidFill>
                <a:schemeClr val="tx1">
                  <a:lumMod val="85000"/>
                  <a:lumOff val="15000"/>
                </a:schemeClr>
              </a:solidFill>
              <a:latin typeface="Arial Regular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1EF459-9EEB-734D-A498-7D9E9BB4AACC}"/>
              </a:ext>
            </a:extLst>
          </p:cNvPr>
          <p:cNvCxnSpPr>
            <a:cxnSpLocks/>
          </p:cNvCxnSpPr>
          <p:nvPr/>
        </p:nvCxnSpPr>
        <p:spPr>
          <a:xfrm>
            <a:off x="2306977" y="4240789"/>
            <a:ext cx="8737541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9DCBB2E-FFAD-8C42-A94C-14B9D8E6A046}"/>
              </a:ext>
            </a:extLst>
          </p:cNvPr>
          <p:cNvSpPr txBox="1"/>
          <p:nvPr/>
        </p:nvSpPr>
        <p:spPr>
          <a:xfrm>
            <a:off x="8328313" y="3573047"/>
            <a:ext cx="2393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Skattfrjálst til íbúðakaupa, allt að 500.000 kr. á ári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C7516D-2BDC-3748-B4D8-11700FDA36E1}"/>
              </a:ext>
            </a:extLst>
          </p:cNvPr>
          <p:cNvCxnSpPr>
            <a:cxnSpLocks/>
          </p:cNvCxnSpPr>
          <p:nvPr/>
        </p:nvCxnSpPr>
        <p:spPr>
          <a:xfrm>
            <a:off x="2396750" y="2172392"/>
            <a:ext cx="30433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A103C041-041D-AF4A-97AD-3BF482EC47FF}"/>
              </a:ext>
            </a:extLst>
          </p:cNvPr>
          <p:cNvSpPr/>
          <p:nvPr/>
        </p:nvSpPr>
        <p:spPr>
          <a:xfrm>
            <a:off x="2306977" y="1866436"/>
            <a:ext cx="2959503" cy="307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Lýsing 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BDAEE3A-27F9-104E-97E1-99FD39B28EC0}"/>
              </a:ext>
            </a:extLst>
          </p:cNvPr>
          <p:cNvCxnSpPr>
            <a:cxnSpLocks/>
          </p:cNvCxnSpPr>
          <p:nvPr/>
        </p:nvCxnSpPr>
        <p:spPr>
          <a:xfrm>
            <a:off x="5586804" y="2172392"/>
            <a:ext cx="5493572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9C0DCB5-C195-FE4E-B685-8A8854CA70B9}"/>
              </a:ext>
            </a:extLst>
          </p:cNvPr>
          <p:cNvSpPr/>
          <p:nvPr/>
        </p:nvSpPr>
        <p:spPr>
          <a:xfrm>
            <a:off x="5554904" y="1843285"/>
            <a:ext cx="5166883" cy="432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spcAft>
                <a:spcPts val="500"/>
              </a:spcAft>
              <a:buClr>
                <a:srgbClr val="C00000"/>
              </a:buClr>
            </a:pPr>
            <a:r>
              <a:rPr lang="is-IS" sz="14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Lífeyrissparnaður einstaklings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A48DE02-E273-9F4C-9556-016D02FD666B}"/>
              </a:ext>
            </a:extLst>
          </p:cNvPr>
          <p:cNvSpPr txBox="1"/>
          <p:nvPr/>
        </p:nvSpPr>
        <p:spPr>
          <a:xfrm>
            <a:off x="8328313" y="5656535"/>
            <a:ext cx="2393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Skattfrjálst til íbúðakaupa, allt að 600.000 kr. á ári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F9A513-6072-4C42-9E0C-ECCAE354D479}"/>
              </a:ext>
            </a:extLst>
          </p:cNvPr>
          <p:cNvCxnSpPr>
            <a:cxnSpLocks/>
          </p:cNvCxnSpPr>
          <p:nvPr/>
        </p:nvCxnSpPr>
        <p:spPr>
          <a:xfrm flipV="1">
            <a:off x="7594239" y="4471166"/>
            <a:ext cx="0" cy="991371"/>
          </a:xfrm>
          <a:prstGeom prst="line">
            <a:avLst/>
          </a:prstGeom>
          <a:ln w="635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ECAFE81-289E-264C-B048-F1752A3581FE}"/>
              </a:ext>
            </a:extLst>
          </p:cNvPr>
          <p:cNvCxnSpPr>
            <a:cxnSpLocks/>
          </p:cNvCxnSpPr>
          <p:nvPr/>
        </p:nvCxnSpPr>
        <p:spPr>
          <a:xfrm flipV="1">
            <a:off x="7785066" y="4471166"/>
            <a:ext cx="0" cy="991371"/>
          </a:xfrm>
          <a:prstGeom prst="line">
            <a:avLst/>
          </a:prstGeom>
          <a:ln w="63500">
            <a:solidFill>
              <a:schemeClr val="accent4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48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32851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Breytingarnar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á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skattfrjálsri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ráðstöfun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gagnast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tekjulágum</a:t>
            </a:r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mest</a:t>
            </a:r>
            <a:endParaRPr lang="en-US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Línurit 2">
            <a:extLst>
              <a:ext uri="{FF2B5EF4-FFF2-40B4-BE49-F238E27FC236}">
                <a16:creationId xmlns:a16="http://schemas.microsoft.com/office/drawing/2014/main" id="{27B01EF1-2201-45BF-9FE9-04B2A56ADA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968092"/>
              </p:ext>
            </p:extLst>
          </p:nvPr>
        </p:nvGraphicFramePr>
        <p:xfrm>
          <a:off x="864289" y="1996135"/>
          <a:ext cx="8129767" cy="465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1AF49-A1CC-6F4C-8109-85C1ED61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24</a:t>
            </a:fld>
            <a:endParaRPr lang="LID4096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44B405-3FEC-B147-A5A6-AFB3885C76D1}"/>
              </a:ext>
            </a:extLst>
          </p:cNvPr>
          <p:cNvSpPr txBox="1"/>
          <p:nvPr/>
        </p:nvSpPr>
        <p:spPr>
          <a:xfrm>
            <a:off x="838199" y="1695582"/>
            <a:ext cx="1026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Skattfrjáls lífeyrissparnaður til húsnæðiskaupa á ári (hjá einstaklingum, þ.kr.)</a:t>
            </a:r>
          </a:p>
        </p:txBody>
      </p:sp>
      <p:sp>
        <p:nvSpPr>
          <p:cNvPr id="4" name="Textarammi 3">
            <a:extLst>
              <a:ext uri="{FF2B5EF4-FFF2-40B4-BE49-F238E27FC236}">
                <a16:creationId xmlns:a16="http://schemas.microsoft.com/office/drawing/2014/main" id="{477FD65B-3A4B-4F2E-AB3F-C4904AE5CD52}"/>
              </a:ext>
            </a:extLst>
          </p:cNvPr>
          <p:cNvSpPr txBox="1"/>
          <p:nvPr/>
        </p:nvSpPr>
        <p:spPr>
          <a:xfrm>
            <a:off x="7759262" y="4978907"/>
            <a:ext cx="18473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endParaRPr lang="LID4096" sz="1600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E8BC6FA-9AD7-5F48-AB31-865FD802BC94}"/>
              </a:ext>
            </a:extLst>
          </p:cNvPr>
          <p:cNvSpPr/>
          <p:nvPr/>
        </p:nvSpPr>
        <p:spPr>
          <a:xfrm>
            <a:off x="1473200" y="2959100"/>
            <a:ext cx="4508500" cy="1016000"/>
          </a:xfrm>
          <a:custGeom>
            <a:avLst/>
            <a:gdLst>
              <a:gd name="connsiteX0" fmla="*/ 0 w 4508500"/>
              <a:gd name="connsiteY0" fmla="*/ 1016000 h 1016000"/>
              <a:gd name="connsiteX1" fmla="*/ 0 w 4508500"/>
              <a:gd name="connsiteY1" fmla="*/ 0 h 1016000"/>
              <a:gd name="connsiteX2" fmla="*/ 4508500 w 4508500"/>
              <a:gd name="connsiteY2" fmla="*/ 0 h 1016000"/>
              <a:gd name="connsiteX3" fmla="*/ 4508500 w 4508500"/>
              <a:gd name="connsiteY3" fmla="*/ 241300 h 1016000"/>
              <a:gd name="connsiteX4" fmla="*/ 2120900 w 4508500"/>
              <a:gd name="connsiteY4" fmla="*/ 241300 h 1016000"/>
              <a:gd name="connsiteX5" fmla="*/ 0 w 4508500"/>
              <a:gd name="connsiteY5" fmla="*/ 101600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08500" h="1016000">
                <a:moveTo>
                  <a:pt x="0" y="1016000"/>
                </a:moveTo>
                <a:lnTo>
                  <a:pt x="0" y="0"/>
                </a:lnTo>
                <a:lnTo>
                  <a:pt x="4508500" y="0"/>
                </a:lnTo>
                <a:lnTo>
                  <a:pt x="4508500" y="241300"/>
                </a:lnTo>
                <a:lnTo>
                  <a:pt x="2120900" y="241300"/>
                </a:lnTo>
                <a:lnTo>
                  <a:pt x="0" y="1016000"/>
                </a:lnTo>
                <a:close/>
              </a:path>
            </a:pathLst>
          </a:custGeom>
          <a:solidFill>
            <a:srgbClr val="70AD47">
              <a:alpha val="38431"/>
            </a:srgbClr>
          </a:solidFill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/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E4032A0F-BB46-2040-87D6-C3950C9C5BFC}"/>
              </a:ext>
            </a:extLst>
          </p:cNvPr>
          <p:cNvSpPr/>
          <p:nvPr/>
        </p:nvSpPr>
        <p:spPr>
          <a:xfrm>
            <a:off x="3333348" y="3812344"/>
            <a:ext cx="2674442" cy="916264"/>
          </a:xfrm>
          <a:prstGeom prst="wedgeRectCallout">
            <a:avLst>
              <a:gd name="adj1" fmla="val -99622"/>
              <a:gd name="adj2" fmla="val -96414"/>
            </a:avLst>
          </a:prstGeom>
          <a:solidFill>
            <a:srgbClr val="70AD47">
              <a:alpha val="38431"/>
            </a:srgbClr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is-IS" sz="1600" dirty="0">
                <a:solidFill>
                  <a:srgbClr val="313F27"/>
                </a:solidFill>
                <a:latin typeface="Arial Regular"/>
              </a:rPr>
              <a:t>Tillögurnar nýtast öllum, en </a:t>
            </a:r>
            <a:r>
              <a:rPr lang="is-IS" sz="1600" b="1" dirty="0">
                <a:solidFill>
                  <a:srgbClr val="313F27"/>
                </a:solidFill>
                <a:latin typeface="Arial Regular"/>
              </a:rPr>
              <a:t>aukningin er mest fyrir tekjulægri</a:t>
            </a:r>
            <a:r>
              <a:rPr lang="is-IS" sz="1600" dirty="0">
                <a:solidFill>
                  <a:srgbClr val="313F27"/>
                </a:solidFill>
                <a:latin typeface="Arial Regular"/>
              </a:rPr>
              <a:t>, þ.m.t. ungt fólk</a:t>
            </a:r>
            <a:endParaRPr lang="LID4096" sz="1600" dirty="0">
              <a:solidFill>
                <a:srgbClr val="313F27"/>
              </a:solidFill>
              <a:latin typeface="Arial Regular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CF92EF3-EA9B-4348-A782-F1D4DE95F1A4}"/>
              </a:ext>
            </a:extLst>
          </p:cNvPr>
          <p:cNvSpPr/>
          <p:nvPr/>
        </p:nvSpPr>
        <p:spPr>
          <a:xfrm>
            <a:off x="7133968" y="3087406"/>
            <a:ext cx="279957" cy="71806"/>
          </a:xfrm>
          <a:custGeom>
            <a:avLst/>
            <a:gdLst>
              <a:gd name="connsiteX0" fmla="*/ 0 w 4508500"/>
              <a:gd name="connsiteY0" fmla="*/ 1016000 h 1016000"/>
              <a:gd name="connsiteX1" fmla="*/ 0 w 4508500"/>
              <a:gd name="connsiteY1" fmla="*/ 0 h 1016000"/>
              <a:gd name="connsiteX2" fmla="*/ 4508500 w 4508500"/>
              <a:gd name="connsiteY2" fmla="*/ 0 h 1016000"/>
              <a:gd name="connsiteX3" fmla="*/ 4508500 w 4508500"/>
              <a:gd name="connsiteY3" fmla="*/ 241300 h 1016000"/>
              <a:gd name="connsiteX4" fmla="*/ 2120900 w 4508500"/>
              <a:gd name="connsiteY4" fmla="*/ 241300 h 1016000"/>
              <a:gd name="connsiteX5" fmla="*/ 0 w 4508500"/>
              <a:gd name="connsiteY5" fmla="*/ 1016000 h 1016000"/>
              <a:gd name="connsiteX0" fmla="*/ 0 w 4508500"/>
              <a:gd name="connsiteY0" fmla="*/ 1016000 h 1016000"/>
              <a:gd name="connsiteX1" fmla="*/ 0 w 4508500"/>
              <a:gd name="connsiteY1" fmla="*/ 0 h 1016000"/>
              <a:gd name="connsiteX2" fmla="*/ 4508500 w 4508500"/>
              <a:gd name="connsiteY2" fmla="*/ 0 h 1016000"/>
              <a:gd name="connsiteX3" fmla="*/ 4508500 w 4508500"/>
              <a:gd name="connsiteY3" fmla="*/ 241300 h 1016000"/>
              <a:gd name="connsiteX4" fmla="*/ 2174334 w 4508500"/>
              <a:gd name="connsiteY4" fmla="*/ 989292 h 1016000"/>
              <a:gd name="connsiteX5" fmla="*/ 0 w 4508500"/>
              <a:gd name="connsiteY5" fmla="*/ 1016000 h 1016000"/>
              <a:gd name="connsiteX0" fmla="*/ 0 w 4561929"/>
              <a:gd name="connsiteY0" fmla="*/ 1016000 h 1042721"/>
              <a:gd name="connsiteX1" fmla="*/ 0 w 4561929"/>
              <a:gd name="connsiteY1" fmla="*/ 0 h 1042721"/>
              <a:gd name="connsiteX2" fmla="*/ 4508500 w 4561929"/>
              <a:gd name="connsiteY2" fmla="*/ 0 h 1042721"/>
              <a:gd name="connsiteX3" fmla="*/ 4561929 w 4561929"/>
              <a:gd name="connsiteY3" fmla="*/ 1042721 h 1042721"/>
              <a:gd name="connsiteX4" fmla="*/ 2174334 w 4561929"/>
              <a:gd name="connsiteY4" fmla="*/ 989292 h 1042721"/>
              <a:gd name="connsiteX5" fmla="*/ 0 w 4561929"/>
              <a:gd name="connsiteY5" fmla="*/ 1016000 h 1042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61929" h="1042721">
                <a:moveTo>
                  <a:pt x="0" y="1016000"/>
                </a:moveTo>
                <a:lnTo>
                  <a:pt x="0" y="0"/>
                </a:lnTo>
                <a:lnTo>
                  <a:pt x="4508500" y="0"/>
                </a:lnTo>
                <a:lnTo>
                  <a:pt x="4561929" y="1042721"/>
                </a:lnTo>
                <a:lnTo>
                  <a:pt x="2174334" y="989292"/>
                </a:lnTo>
                <a:lnTo>
                  <a:pt x="0" y="1016000"/>
                </a:lnTo>
                <a:close/>
              </a:path>
            </a:pathLst>
          </a:custGeom>
          <a:solidFill>
            <a:srgbClr val="70AD47">
              <a:alpha val="38431"/>
            </a:srgbClr>
          </a:solidFill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5552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92A36-AFC3-124C-8317-2B71B7A3A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52535" cy="26035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Mikilvægt er að </a:t>
            </a:r>
            <a:r>
              <a:rPr lang="en-US" b="1">
                <a:solidFill>
                  <a:srgbClr val="0E458B"/>
                </a:solidFill>
              </a:rPr>
              <a:t>þekking á úrræðum og húsnæðisstuðningi verði efld </a:t>
            </a:r>
            <a:r>
              <a:rPr lang="en-US"/>
              <a:t>með markvissri fræðslu.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Vísbendingar eru um að </a:t>
            </a:r>
            <a:r>
              <a:rPr lang="en-US" b="1">
                <a:solidFill>
                  <a:srgbClr val="0E458B"/>
                </a:solidFill>
              </a:rPr>
              <a:t>kynna þurfi ráðstöfun lífeyrissparnaðar til húsnæðiskaupa betur</a:t>
            </a:r>
            <a:r>
              <a:rPr lang="en-US"/>
              <a:t>, einkum fyrir ungu fólki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Í leigumarkaðskönnun Íbúðalánasjóðs og Zenter 2018 sögðust 22% leigjenda á aldrinum 18-24 ára hafa lítinn áhuga á að nýta sér þetta úrræði stjórnvalda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Spurð um ástæður þessa sögðust </a:t>
            </a:r>
            <a:r>
              <a:rPr lang="en-US" b="1">
                <a:solidFill>
                  <a:srgbClr val="0E458B"/>
                </a:solidFill>
              </a:rPr>
              <a:t>61% fólks í þessum hópi ekki hafa kynnt sér úrræðið.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7519BE-9C00-A948-9716-9DDBD8BC0BD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337158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400" b="1">
                <a:solidFill>
                  <a:srgbClr val="1D529B"/>
                </a:solidFill>
              </a:rPr>
              <a:t>Tillaga 8: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Efla kynningu á húsnæðis-stuðningi meðal yngri aldurshópa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CC5DD-6494-9747-BCB5-CE73FBD4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2177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ABE3E-FCFA-CB42-9843-691C6DFCC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29800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9: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Vaxtabótum beint að 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tekjulægri hópum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645ED-104A-BF42-8E8E-6F6530B1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6549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Vaxtabótum má beina með markvissari hætti að lægri tekjuhópum </a:t>
            </a:r>
            <a:r>
              <a:rPr lang="en-US"/>
              <a:t>og þeim hópum sem ekki gætu eignast húsnæði án slíks stuðnings.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Þar mætti til dæmis </a:t>
            </a:r>
            <a:r>
              <a:rPr lang="en-US" b="1">
                <a:solidFill>
                  <a:srgbClr val="0E458B"/>
                </a:solidFill>
              </a:rPr>
              <a:t>líta á sérstakan húsnæðisstuðning til leigjenda sem fyrirmynd </a:t>
            </a:r>
            <a:r>
              <a:rPr lang="en-US"/>
              <a:t>en réttur til hans er háður mati á félagslegum aðstæðum umsækjanda.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Jafnframt mætti </a:t>
            </a:r>
            <a:r>
              <a:rPr lang="en-US" b="1">
                <a:solidFill>
                  <a:srgbClr val="0E458B"/>
                </a:solidFill>
              </a:rPr>
              <a:t>takmarka rétt til vaxtabóta við fyrstu ár lánstímans </a:t>
            </a:r>
            <a:r>
              <a:rPr lang="en-US"/>
              <a:t>til þess að beina stuðningnum til ungs fólks og annarra sem eru nýlega búnir að kaupa fasteign.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Greiða vaxtabætur út mánaðarlega </a:t>
            </a:r>
            <a:r>
              <a:rPr lang="en-US"/>
              <a:t>og þannig í meira samræmi við greiðslubyrði íbúðalána myndi einnig auka notagildi kerfisins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F8052-C6C7-6F4E-B56E-D3E3194D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3276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04E9D-7044-9849-BF97-BAE27A0D9E1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10: 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Hvatar til að draga úr notkun verðtryggðra íbúðalána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01699-79C1-5C44-8534-BEAE3655C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6440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Fyrrgreind úrræði: Startlán, eiginfjárlán, aukin ráðstöfun lífeyrissparnaðar til íbúðakaupa og vaxtabætur geta </a:t>
            </a:r>
            <a:r>
              <a:rPr lang="en-US" b="1">
                <a:solidFill>
                  <a:srgbClr val="0E458B"/>
                </a:solidFill>
              </a:rPr>
              <a:t>verið háð skilyrðum um að önnur fjármögnun íbúðarkaupa sé ekki verðtryggð</a:t>
            </a:r>
            <a:r>
              <a:rPr lang="en-US"/>
              <a:t>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Mögulega mætti </a:t>
            </a:r>
            <a:r>
              <a:rPr lang="en-US" b="1">
                <a:solidFill>
                  <a:srgbClr val="0E458B"/>
                </a:solidFill>
              </a:rPr>
              <a:t>nýta vaxtabætur sem hvata </a:t>
            </a:r>
            <a:r>
              <a:rPr lang="en-US"/>
              <a:t>til að draga úr notkun verð­trygg­ingar.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Startlán gætu verið óverðtryggð </a:t>
            </a:r>
            <a:r>
              <a:rPr lang="en-US"/>
              <a:t>til að tryggja eignamyndun hjá lántaka. Einnig er mikilvægt að önnur fjármögnun sem hvílir á fyrri veðrétti sé ekki löng verðtryggð lán því annars er hætta á að höfuðstóll þeirra geti vaxið inn í veðrétt ríkisins vegna startlána og eiginfjárlána.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74C5B-4C1A-C342-B79C-0115743D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55427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63635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11: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Frestun greiðslna á námslánum vegna kaupa á fyrstu íbúð</a:t>
            </a:r>
            <a:endParaRPr lang="en-US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198DC-AC3E-400D-8AF2-6D9D0D26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0563"/>
            <a:ext cx="4527960" cy="455368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err="1"/>
              <a:t>Árleg</a:t>
            </a:r>
            <a:r>
              <a:rPr lang="en-US" dirty="0"/>
              <a:t> </a:t>
            </a:r>
            <a:r>
              <a:rPr lang="en-US" dirty="0" err="1"/>
              <a:t>afborgun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lánum</a:t>
            </a:r>
            <a:r>
              <a:rPr lang="en-US" dirty="0"/>
              <a:t> LÍN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almennt</a:t>
            </a:r>
            <a:r>
              <a:rPr lang="en-US" dirty="0"/>
              <a:t> 3,75%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heildartekjum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b="1" dirty="0" err="1">
                <a:solidFill>
                  <a:srgbClr val="0E458B"/>
                </a:solidFill>
              </a:rPr>
              <a:t>Talsverð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byrði</a:t>
            </a:r>
            <a:r>
              <a:rPr lang="en-US" dirty="0"/>
              <a:t>, </a:t>
            </a:r>
            <a:r>
              <a:rPr lang="en-US" dirty="0" err="1"/>
              <a:t>sérstaklega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nýútskrifaða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 dirty="0" err="1">
                <a:solidFill>
                  <a:srgbClr val="0E458B"/>
                </a:solidFill>
              </a:rPr>
              <a:t>Frestun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og</a:t>
            </a:r>
            <a:r>
              <a:rPr lang="en-US" b="1" dirty="0">
                <a:solidFill>
                  <a:srgbClr val="0E458B"/>
                </a:solidFill>
              </a:rPr>
              <a:t>/</a:t>
            </a:r>
            <a:r>
              <a:rPr lang="en-US" b="1" dirty="0" err="1">
                <a:solidFill>
                  <a:srgbClr val="0E458B"/>
                </a:solidFill>
              </a:rPr>
              <a:t>eða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endurlánveiting</a:t>
            </a:r>
            <a:r>
              <a:rPr lang="en-US" b="1" dirty="0">
                <a:solidFill>
                  <a:srgbClr val="0E458B"/>
                </a:solidFill>
              </a:rPr>
              <a:t> á </a:t>
            </a:r>
            <a:r>
              <a:rPr lang="en-US" b="1" dirty="0" err="1">
                <a:solidFill>
                  <a:srgbClr val="0E458B"/>
                </a:solidFill>
              </a:rPr>
              <a:t>allt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að</a:t>
            </a:r>
            <a:r>
              <a:rPr lang="en-US" b="1" dirty="0">
                <a:solidFill>
                  <a:srgbClr val="0E458B"/>
                </a:solidFill>
              </a:rPr>
              <a:t> 200 </a:t>
            </a:r>
            <a:r>
              <a:rPr lang="en-US" b="1" dirty="0" err="1">
                <a:solidFill>
                  <a:srgbClr val="0E458B"/>
                </a:solidFill>
              </a:rPr>
              <a:t>þúsund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krónum</a:t>
            </a:r>
            <a:r>
              <a:rPr lang="en-US" b="1" dirty="0">
                <a:solidFill>
                  <a:srgbClr val="0E458B"/>
                </a:solidFill>
              </a:rPr>
              <a:t> á </a:t>
            </a:r>
            <a:r>
              <a:rPr lang="en-US" b="1" dirty="0" err="1">
                <a:solidFill>
                  <a:srgbClr val="0E458B"/>
                </a:solidFill>
              </a:rPr>
              <a:t>ári</a:t>
            </a:r>
            <a:r>
              <a:rPr lang="en-US" dirty="0"/>
              <a:t> í </a:t>
            </a:r>
            <a:r>
              <a:rPr lang="en-US" dirty="0" err="1"/>
              <a:t>fimm</a:t>
            </a:r>
            <a:r>
              <a:rPr lang="en-US" dirty="0"/>
              <a:t> </a:t>
            </a:r>
            <a:r>
              <a:rPr lang="en-US" dirty="0" err="1"/>
              <a:t>ár</a:t>
            </a:r>
            <a:r>
              <a:rPr lang="en-US" dirty="0"/>
              <a:t> í </a:t>
            </a:r>
            <a:r>
              <a:rPr lang="en-US" dirty="0" err="1"/>
              <a:t>tengslum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fyrstu</a:t>
            </a:r>
            <a:r>
              <a:rPr lang="en-US" dirty="0"/>
              <a:t> </a:t>
            </a:r>
            <a:r>
              <a:rPr lang="en-US" dirty="0" err="1"/>
              <a:t>íbúðakaup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Endurlánveiting</a:t>
            </a:r>
            <a:r>
              <a:rPr lang="en-US" dirty="0"/>
              <a:t> á </a:t>
            </a:r>
            <a:r>
              <a:rPr lang="en-US" dirty="0" err="1"/>
              <a:t>hluta</a:t>
            </a:r>
            <a:r>
              <a:rPr lang="en-US" dirty="0"/>
              <a:t> </a:t>
            </a:r>
            <a:r>
              <a:rPr lang="en-US" dirty="0" err="1"/>
              <a:t>greiddra</a:t>
            </a:r>
            <a:r>
              <a:rPr lang="en-US" dirty="0"/>
              <a:t> </a:t>
            </a:r>
            <a:r>
              <a:rPr lang="en-US" dirty="0" err="1"/>
              <a:t>afborgana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Frestun</a:t>
            </a:r>
            <a:r>
              <a:rPr lang="en-US" dirty="0"/>
              <a:t> á </a:t>
            </a:r>
            <a:r>
              <a:rPr lang="en-US" dirty="0" err="1"/>
              <a:t>hluta</a:t>
            </a:r>
            <a:r>
              <a:rPr lang="en-US" dirty="0"/>
              <a:t> </a:t>
            </a:r>
            <a:r>
              <a:rPr lang="en-US" dirty="0" err="1"/>
              <a:t>afborgana</a:t>
            </a:r>
            <a:r>
              <a:rPr lang="en-US" dirty="0"/>
              <a:t> á </a:t>
            </a:r>
            <a:r>
              <a:rPr lang="en-US" dirty="0" err="1"/>
              <a:t>gjalddaga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</a:t>
            </a:r>
            <a:r>
              <a:rPr lang="en-US" dirty="0" err="1"/>
              <a:t>íbúðakaup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Samtals</a:t>
            </a:r>
            <a:r>
              <a:rPr lang="en-US" dirty="0"/>
              <a:t> 1 </a:t>
            </a:r>
            <a:r>
              <a:rPr lang="en-US" dirty="0" err="1"/>
              <a:t>milljón</a:t>
            </a:r>
            <a:r>
              <a:rPr lang="en-US" dirty="0"/>
              <a:t> </a:t>
            </a:r>
            <a:r>
              <a:rPr lang="en-US" dirty="0" err="1"/>
              <a:t>króna</a:t>
            </a: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Fólk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lægri</a:t>
            </a:r>
            <a:r>
              <a:rPr lang="en-US" dirty="0"/>
              <a:t> </a:t>
            </a:r>
            <a:r>
              <a:rPr lang="en-US" dirty="0" err="1"/>
              <a:t>tekjur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440 </a:t>
            </a:r>
            <a:r>
              <a:rPr lang="en-US" dirty="0" err="1"/>
              <a:t>þúsund</a:t>
            </a:r>
            <a:r>
              <a:rPr lang="en-US" dirty="0"/>
              <a:t> á </a:t>
            </a:r>
            <a:r>
              <a:rPr lang="en-US" dirty="0" err="1"/>
              <a:t>mánuði</a:t>
            </a:r>
            <a:r>
              <a:rPr lang="en-US" dirty="0"/>
              <a:t> </a:t>
            </a:r>
            <a:r>
              <a:rPr lang="en-US" dirty="0" err="1"/>
              <a:t>fullnýtir</a:t>
            </a:r>
            <a:r>
              <a:rPr lang="en-US" dirty="0"/>
              <a:t> </a:t>
            </a:r>
            <a:r>
              <a:rPr lang="en-US" dirty="0" err="1"/>
              <a:t>heimildina</a:t>
            </a:r>
            <a:endParaRPr lang="en-US" dirty="0"/>
          </a:p>
        </p:txBody>
      </p:sp>
      <p:sp>
        <p:nvSpPr>
          <p:cNvPr id="12" name="Rétthyrningur: Ávöl horn 11">
            <a:extLst>
              <a:ext uri="{FF2B5EF4-FFF2-40B4-BE49-F238E27FC236}">
                <a16:creationId xmlns:a16="http://schemas.microsoft.com/office/drawing/2014/main" id="{3AEF97F0-DD25-4648-A4C5-9B81344EFBB8}"/>
              </a:ext>
            </a:extLst>
          </p:cNvPr>
          <p:cNvSpPr/>
          <p:nvPr/>
        </p:nvSpPr>
        <p:spPr>
          <a:xfrm>
            <a:off x="5687306" y="3562330"/>
            <a:ext cx="1025950" cy="76169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s-IS" b="1" dirty="0">
                <a:solidFill>
                  <a:schemeClr val="bg1"/>
                </a:solidFill>
                <a:latin typeface="Arial Regular"/>
              </a:rPr>
              <a:t>200.000</a:t>
            </a:r>
            <a:endParaRPr lang="LID4096" b="1" dirty="0">
              <a:solidFill>
                <a:schemeClr val="bg1"/>
              </a:solidFill>
              <a:latin typeface="Arial Regular"/>
            </a:endParaRPr>
          </a:p>
        </p:txBody>
      </p:sp>
      <p:sp>
        <p:nvSpPr>
          <p:cNvPr id="13" name="Rétthyrningur: Ávöl horn 12">
            <a:extLst>
              <a:ext uri="{FF2B5EF4-FFF2-40B4-BE49-F238E27FC236}">
                <a16:creationId xmlns:a16="http://schemas.microsoft.com/office/drawing/2014/main" id="{40F38116-CB72-44EA-967A-FB8C9C0D84C1}"/>
              </a:ext>
            </a:extLst>
          </p:cNvPr>
          <p:cNvSpPr/>
          <p:nvPr/>
        </p:nvSpPr>
        <p:spPr>
          <a:xfrm>
            <a:off x="6825062" y="3562331"/>
            <a:ext cx="1025950" cy="76169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s-IS" b="1" dirty="0">
                <a:solidFill>
                  <a:schemeClr val="bg1"/>
                </a:solidFill>
                <a:latin typeface="Arial Regular"/>
              </a:rPr>
              <a:t>200.000</a:t>
            </a:r>
            <a:endParaRPr lang="LID4096" b="1" dirty="0">
              <a:solidFill>
                <a:schemeClr val="bg1"/>
              </a:solidFill>
              <a:latin typeface="Arial Regular"/>
            </a:endParaRPr>
          </a:p>
        </p:txBody>
      </p:sp>
      <p:sp>
        <p:nvSpPr>
          <p:cNvPr id="14" name="Rétthyrningur: Ávöl horn 13">
            <a:extLst>
              <a:ext uri="{FF2B5EF4-FFF2-40B4-BE49-F238E27FC236}">
                <a16:creationId xmlns:a16="http://schemas.microsoft.com/office/drawing/2014/main" id="{5B493DA3-6D3B-4F42-9467-48F52DD15B21}"/>
              </a:ext>
            </a:extLst>
          </p:cNvPr>
          <p:cNvSpPr/>
          <p:nvPr/>
        </p:nvSpPr>
        <p:spPr>
          <a:xfrm>
            <a:off x="7959671" y="3562332"/>
            <a:ext cx="1025950" cy="76169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s-IS" b="1" dirty="0">
                <a:solidFill>
                  <a:schemeClr val="bg1"/>
                </a:solidFill>
                <a:latin typeface="Arial Regular"/>
              </a:rPr>
              <a:t>200.000</a:t>
            </a:r>
            <a:endParaRPr lang="LID4096" b="1" dirty="0">
              <a:solidFill>
                <a:schemeClr val="bg1"/>
              </a:solidFill>
              <a:latin typeface="Arial Regular"/>
            </a:endParaRPr>
          </a:p>
        </p:txBody>
      </p:sp>
      <p:sp>
        <p:nvSpPr>
          <p:cNvPr id="15" name="Rétthyrningur: Ávöl horn 14">
            <a:extLst>
              <a:ext uri="{FF2B5EF4-FFF2-40B4-BE49-F238E27FC236}">
                <a16:creationId xmlns:a16="http://schemas.microsoft.com/office/drawing/2014/main" id="{81759300-ABA9-47D8-ABC5-CECC15142FE6}"/>
              </a:ext>
            </a:extLst>
          </p:cNvPr>
          <p:cNvSpPr/>
          <p:nvPr/>
        </p:nvSpPr>
        <p:spPr>
          <a:xfrm>
            <a:off x="9322519" y="3562333"/>
            <a:ext cx="1025950" cy="761692"/>
          </a:xfrm>
          <a:prstGeom prst="roundRect">
            <a:avLst>
              <a:gd name="adj" fmla="val 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s-IS" b="1" dirty="0">
                <a:solidFill>
                  <a:schemeClr val="bg1"/>
                </a:solidFill>
                <a:latin typeface="Arial Regular"/>
              </a:rPr>
              <a:t>200.000</a:t>
            </a:r>
            <a:endParaRPr lang="LID4096" b="1" dirty="0">
              <a:solidFill>
                <a:schemeClr val="bg1"/>
              </a:solidFill>
              <a:latin typeface="Arial Regular"/>
            </a:endParaRPr>
          </a:p>
        </p:txBody>
      </p:sp>
      <p:sp>
        <p:nvSpPr>
          <p:cNvPr id="16" name="Rétthyrningur: Ávöl horn 15">
            <a:extLst>
              <a:ext uri="{FF2B5EF4-FFF2-40B4-BE49-F238E27FC236}">
                <a16:creationId xmlns:a16="http://schemas.microsoft.com/office/drawing/2014/main" id="{831032A5-F868-4FC7-B0A3-1501488E734A}"/>
              </a:ext>
            </a:extLst>
          </p:cNvPr>
          <p:cNvSpPr/>
          <p:nvPr/>
        </p:nvSpPr>
        <p:spPr>
          <a:xfrm>
            <a:off x="10463423" y="3562333"/>
            <a:ext cx="1025950" cy="761692"/>
          </a:xfrm>
          <a:prstGeom prst="roundRect">
            <a:avLst>
              <a:gd name="adj" fmla="val 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s-IS" b="1" dirty="0">
                <a:solidFill>
                  <a:schemeClr val="bg1"/>
                </a:solidFill>
                <a:latin typeface="Arial Regular"/>
              </a:rPr>
              <a:t>200.000</a:t>
            </a:r>
            <a:endParaRPr lang="LID4096" b="1" dirty="0">
              <a:solidFill>
                <a:schemeClr val="bg1"/>
              </a:solidFill>
              <a:latin typeface="Arial Regular"/>
            </a:endParaRPr>
          </a:p>
        </p:txBody>
      </p:sp>
      <p:sp>
        <p:nvSpPr>
          <p:cNvPr id="17" name="Textarammi 16">
            <a:extLst>
              <a:ext uri="{FF2B5EF4-FFF2-40B4-BE49-F238E27FC236}">
                <a16:creationId xmlns:a16="http://schemas.microsoft.com/office/drawing/2014/main" id="{3FE7FD82-443C-4B2F-B68A-97B191FBEC5E}"/>
              </a:ext>
            </a:extLst>
          </p:cNvPr>
          <p:cNvSpPr txBox="1"/>
          <p:nvPr/>
        </p:nvSpPr>
        <p:spPr>
          <a:xfrm>
            <a:off x="7696377" y="1754229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s-I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Dæmi:</a:t>
            </a:r>
            <a:b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</a:br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Íbúð keypt 3 árum eftir </a:t>
            </a:r>
            <a:b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</a:br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að endurgreiðslur hefjast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18" name="Textarammi 17">
            <a:extLst>
              <a:ext uri="{FF2B5EF4-FFF2-40B4-BE49-F238E27FC236}">
                <a16:creationId xmlns:a16="http://schemas.microsoft.com/office/drawing/2014/main" id="{CC8F3052-CAE9-4645-B8D6-33876C77BFC8}"/>
              </a:ext>
            </a:extLst>
          </p:cNvPr>
          <p:cNvSpPr txBox="1"/>
          <p:nvPr/>
        </p:nvSpPr>
        <p:spPr>
          <a:xfrm>
            <a:off x="5899070" y="4839031"/>
            <a:ext cx="2878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>
                <a:solidFill>
                  <a:schemeClr val="accent1">
                    <a:lumMod val="50000"/>
                  </a:schemeClr>
                </a:solidFill>
                <a:latin typeface="Arial Regular"/>
              </a:rPr>
              <a:t>600 þúsund endurlánaðar og nýtast sem útborgun í íbúð</a:t>
            </a:r>
            <a:endParaRPr lang="LID4096" dirty="0">
              <a:solidFill>
                <a:schemeClr val="accent1">
                  <a:lumMod val="50000"/>
                </a:schemeClr>
              </a:solidFill>
              <a:latin typeface="Arial Regular"/>
            </a:endParaRPr>
          </a:p>
        </p:txBody>
      </p:sp>
      <p:sp>
        <p:nvSpPr>
          <p:cNvPr id="19" name="Vinstri slaufusvigi 18">
            <a:extLst>
              <a:ext uri="{FF2B5EF4-FFF2-40B4-BE49-F238E27FC236}">
                <a16:creationId xmlns:a16="http://schemas.microsoft.com/office/drawing/2014/main" id="{DCA25ED8-A30D-4DB8-AD15-CF5E494FD76D}"/>
              </a:ext>
            </a:extLst>
          </p:cNvPr>
          <p:cNvSpPr/>
          <p:nvPr/>
        </p:nvSpPr>
        <p:spPr>
          <a:xfrm rot="16200000">
            <a:off x="7220813" y="2928015"/>
            <a:ext cx="259019" cy="3351993"/>
          </a:xfrm>
          <a:prstGeom prst="leftBrac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20" name="Textarammi 19">
            <a:extLst>
              <a:ext uri="{FF2B5EF4-FFF2-40B4-BE49-F238E27FC236}">
                <a16:creationId xmlns:a16="http://schemas.microsoft.com/office/drawing/2014/main" id="{5E53E467-74EA-4BA3-A774-DA5D088F0C8D}"/>
              </a:ext>
            </a:extLst>
          </p:cNvPr>
          <p:cNvSpPr txBox="1"/>
          <p:nvPr/>
        </p:nvSpPr>
        <p:spPr>
          <a:xfrm>
            <a:off x="9355055" y="4803676"/>
            <a:ext cx="2134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>
                <a:solidFill>
                  <a:srgbClr val="675105"/>
                </a:solidFill>
                <a:latin typeface="Arial Regular"/>
              </a:rPr>
              <a:t>400 þúsund frestað og léttir greiðslubyrði</a:t>
            </a:r>
            <a:endParaRPr lang="LID4096" dirty="0">
              <a:solidFill>
                <a:srgbClr val="675105"/>
              </a:solidFill>
              <a:latin typeface="Arial Regular"/>
            </a:endParaRPr>
          </a:p>
        </p:txBody>
      </p:sp>
      <p:sp>
        <p:nvSpPr>
          <p:cNvPr id="21" name="Vinstri slaufusvigi 20">
            <a:extLst>
              <a:ext uri="{FF2B5EF4-FFF2-40B4-BE49-F238E27FC236}">
                <a16:creationId xmlns:a16="http://schemas.microsoft.com/office/drawing/2014/main" id="{E2D185E4-850F-4601-9A7B-151FC9FE0DCD}"/>
              </a:ext>
            </a:extLst>
          </p:cNvPr>
          <p:cNvSpPr/>
          <p:nvPr/>
        </p:nvSpPr>
        <p:spPr>
          <a:xfrm rot="16200000">
            <a:off x="10290071" y="3493518"/>
            <a:ext cx="259018" cy="2220988"/>
          </a:xfrm>
          <a:prstGeom prst="leftBrace">
            <a:avLst/>
          </a:prstGeom>
          <a:ln w="22225">
            <a:solidFill>
              <a:srgbClr val="675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cxnSp>
        <p:nvCxnSpPr>
          <p:cNvPr id="22" name="Bein örvartenging 21">
            <a:extLst>
              <a:ext uri="{FF2B5EF4-FFF2-40B4-BE49-F238E27FC236}">
                <a16:creationId xmlns:a16="http://schemas.microsoft.com/office/drawing/2014/main" id="{FFD75D4F-56AC-4720-BEA2-B7895E07BC30}"/>
              </a:ext>
            </a:extLst>
          </p:cNvPr>
          <p:cNvCxnSpPr>
            <a:cxnSpLocks/>
          </p:cNvCxnSpPr>
          <p:nvPr/>
        </p:nvCxnSpPr>
        <p:spPr>
          <a:xfrm>
            <a:off x="9136355" y="2764595"/>
            <a:ext cx="0" cy="74680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arammi 22">
            <a:extLst>
              <a:ext uri="{FF2B5EF4-FFF2-40B4-BE49-F238E27FC236}">
                <a16:creationId xmlns:a16="http://schemas.microsoft.com/office/drawing/2014/main" id="{C202D672-2906-4D95-8797-B423165758A0}"/>
              </a:ext>
            </a:extLst>
          </p:cNvPr>
          <p:cNvSpPr txBox="1"/>
          <p:nvPr/>
        </p:nvSpPr>
        <p:spPr>
          <a:xfrm>
            <a:off x="5944228" y="32070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Ár 1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24" name="Textarammi 23">
            <a:extLst>
              <a:ext uri="{FF2B5EF4-FFF2-40B4-BE49-F238E27FC236}">
                <a16:creationId xmlns:a16="http://schemas.microsoft.com/office/drawing/2014/main" id="{9432E5B7-B6FC-464C-B42D-1222D183F83F}"/>
              </a:ext>
            </a:extLst>
          </p:cNvPr>
          <p:cNvSpPr txBox="1"/>
          <p:nvPr/>
        </p:nvSpPr>
        <p:spPr>
          <a:xfrm>
            <a:off x="7064294" y="320855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Ár 2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25" name="Textarammi 24">
            <a:extLst>
              <a:ext uri="{FF2B5EF4-FFF2-40B4-BE49-F238E27FC236}">
                <a16:creationId xmlns:a16="http://schemas.microsoft.com/office/drawing/2014/main" id="{1F7BEA21-536E-4ADD-84C5-EC3FD5F7EC2E}"/>
              </a:ext>
            </a:extLst>
          </p:cNvPr>
          <p:cNvSpPr txBox="1"/>
          <p:nvPr/>
        </p:nvSpPr>
        <p:spPr>
          <a:xfrm>
            <a:off x="8218396" y="321743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Ár 3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26" name="Textarammi 25">
            <a:extLst>
              <a:ext uri="{FF2B5EF4-FFF2-40B4-BE49-F238E27FC236}">
                <a16:creationId xmlns:a16="http://schemas.microsoft.com/office/drawing/2014/main" id="{686F1C5F-6D9F-459C-8B02-288238ACC852}"/>
              </a:ext>
            </a:extLst>
          </p:cNvPr>
          <p:cNvSpPr txBox="1"/>
          <p:nvPr/>
        </p:nvSpPr>
        <p:spPr>
          <a:xfrm>
            <a:off x="9576683" y="32174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Ár 4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27" name="Textarammi 26">
            <a:extLst>
              <a:ext uri="{FF2B5EF4-FFF2-40B4-BE49-F238E27FC236}">
                <a16:creationId xmlns:a16="http://schemas.microsoft.com/office/drawing/2014/main" id="{1A1D810E-A16F-4507-8425-375B611D4FB5}"/>
              </a:ext>
            </a:extLst>
          </p:cNvPr>
          <p:cNvSpPr txBox="1"/>
          <p:nvPr/>
        </p:nvSpPr>
        <p:spPr>
          <a:xfrm>
            <a:off x="10713027" y="321743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egular"/>
              </a:rPr>
              <a:t>Ár 5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  <a:latin typeface="Arial Regular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A35F7F-0B52-3E4C-8AD0-9CA04367B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184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5700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Markmiðið: Að lækka þröskuld ungs fólks og tekjulágra inn á húsnæðismarkað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2455-5ECF-0D46-8399-119460335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13600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Markmið verkefnisstjórnarinnar er að skoða leiðir til að </a:t>
            </a:r>
            <a:r>
              <a:rPr lang="en-US" b="1">
                <a:solidFill>
                  <a:srgbClr val="0E458B"/>
                </a:solidFill>
              </a:rPr>
              <a:t>lækka þröskuld ungs fólks og tekjulágra inn á húsnæðismarkað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Innan markmiðsins fellur </a:t>
            </a:r>
            <a:r>
              <a:rPr lang="en-US" b="1">
                <a:solidFill>
                  <a:srgbClr val="1D529B"/>
                </a:solidFill>
              </a:rPr>
              <a:t>en</a:t>
            </a:r>
            <a:r>
              <a:rPr lang="en-US" b="1">
                <a:solidFill>
                  <a:srgbClr val="0E458B"/>
                </a:solidFill>
              </a:rPr>
              <a:t>durskoðun húsnæðisstuðnings hins opinbera</a:t>
            </a:r>
            <a:r>
              <a:rPr lang="en-US" b="1">
                <a:solidFill>
                  <a:srgbClr val="1D529B"/>
                </a:solidFill>
              </a:rPr>
              <a:t> </a:t>
            </a:r>
            <a:r>
              <a:rPr lang="en-US"/>
              <a:t>þannig að hann nýtist fyrst og fremst þessum hópum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Starfshópurinn skoðaði einnig möguleika á að </a:t>
            </a:r>
            <a:r>
              <a:rPr lang="en-US" b="1">
                <a:solidFill>
                  <a:srgbClr val="0E458B"/>
                </a:solidFill>
              </a:rPr>
              <a:t>nýta lífeyris-sparnað </a:t>
            </a:r>
            <a:r>
              <a:rPr lang="en-US"/>
              <a:t>til að auðvelda þessum hópum að eignast íbúð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Í vinnu sinni </a:t>
            </a:r>
            <a:r>
              <a:rPr lang="en-US" b="1" dirty="0">
                <a:solidFill>
                  <a:srgbClr val="0E458B"/>
                </a:solidFill>
              </a:rPr>
              <a:t>hafði starfshópurinn samráð </a:t>
            </a:r>
            <a:r>
              <a:rPr lang="en-US" dirty="0"/>
              <a:t>við aðila vinnumarkaðar, samtök heimila eða lánþega, og lánveitendur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8683-2B7D-2046-90A3-46D178E6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6688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D6758CF7-0784-6A46-A12A-520094C51970}"/>
              </a:ext>
            </a:extLst>
          </p:cNvPr>
          <p:cNvSpPr/>
          <p:nvPr/>
        </p:nvSpPr>
        <p:spPr>
          <a:xfrm>
            <a:off x="7934178" y="4895556"/>
            <a:ext cx="2799471" cy="464234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76200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7C06AA-C586-4348-80B8-7E3CD4A4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06038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12: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Afsláttur af stimpilgjaldi við 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fyrstu kaup verði föst krónutala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E5E66-2E56-EA4D-B8EC-78E05AC71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44563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Í stað lækkunar af stimpilgjaldi (0,4% í stað 0,8%) af kaupverði fyrstu íbúðar </a:t>
            </a:r>
            <a:r>
              <a:rPr lang="en-US" b="1">
                <a:solidFill>
                  <a:srgbClr val="0E458B"/>
                </a:solidFill>
              </a:rPr>
              <a:t>verði afslátturinn föst krónutala t.d. 200.000  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Með breytingunni yrði </a:t>
            </a:r>
            <a:r>
              <a:rPr lang="en-US" b="1">
                <a:solidFill>
                  <a:srgbClr val="0E458B"/>
                </a:solidFill>
              </a:rPr>
              <a:t>stuðningurinn sá sami í krónum talið </a:t>
            </a:r>
            <a:r>
              <a:rPr lang="en-US"/>
              <a:t>hvort sem keypt er ódýr eða dýr fyrsta íbúð.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Dæmi um áhrif á stimpilgjöld </a:t>
            </a:r>
            <a:r>
              <a:rPr lang="en-US"/>
              <a:t>fyrir 30 milljón króna íbúð (þús. kr.):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A77B1-FDB0-2543-B81A-D6C8061D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29</a:t>
            </a:fld>
            <a:endParaRPr lang="LID4096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C6051F2-39A8-4B42-B17C-3AD2A01EC5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6651487"/>
              </p:ext>
            </p:extLst>
          </p:nvPr>
        </p:nvGraphicFramePr>
        <p:xfrm>
          <a:off x="709637" y="3784209"/>
          <a:ext cx="6394548" cy="257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D55F21-C417-DC4F-952D-35209EADC2A3}"/>
              </a:ext>
            </a:extLst>
          </p:cNvPr>
          <p:cNvCxnSpPr>
            <a:cxnSpLocks/>
          </p:cNvCxnSpPr>
          <p:nvPr/>
        </p:nvCxnSpPr>
        <p:spPr>
          <a:xfrm>
            <a:off x="3390314" y="4904648"/>
            <a:ext cx="438912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FDFCC4-4F7E-644D-B4F0-C2D7E3D859E5}"/>
              </a:ext>
            </a:extLst>
          </p:cNvPr>
          <p:cNvCxnSpPr>
            <a:cxnSpLocks/>
          </p:cNvCxnSpPr>
          <p:nvPr/>
        </p:nvCxnSpPr>
        <p:spPr>
          <a:xfrm>
            <a:off x="5430129" y="5368884"/>
            <a:ext cx="2349305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FA82075-B175-ED45-9753-2E5A11F09472}"/>
              </a:ext>
            </a:extLst>
          </p:cNvPr>
          <p:cNvCxnSpPr>
            <a:cxnSpLocks/>
          </p:cNvCxnSpPr>
          <p:nvPr/>
        </p:nvCxnSpPr>
        <p:spPr>
          <a:xfrm>
            <a:off x="7779434" y="4904649"/>
            <a:ext cx="0" cy="49594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094BE70-C97A-3843-B7A4-7FF3496ECED6}"/>
              </a:ext>
            </a:extLst>
          </p:cNvPr>
          <p:cNvSpPr/>
          <p:nvPr/>
        </p:nvSpPr>
        <p:spPr>
          <a:xfrm>
            <a:off x="8219138" y="4932785"/>
            <a:ext cx="2185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þús. kr. lækkun</a:t>
            </a:r>
            <a:endParaRPr lang="is-I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48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18F2-F332-394C-8EB4-C4493E109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63163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13:</a:t>
            </a: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 Stuðningur við þá sem kjósa að byggja sjálfir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2EC6E-327F-E249-92E5-564707F3D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15493" cy="435133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/>
              <a:t>Íbúðalánasjóður yrði </a:t>
            </a:r>
            <a:r>
              <a:rPr lang="en-US" b="1">
                <a:solidFill>
                  <a:srgbClr val="0E458B"/>
                </a:solidFill>
              </a:rPr>
              <a:t>miðstöð upplýsinga fyrir húsbyggendur</a:t>
            </a:r>
            <a:r>
              <a:rPr lang="en-US"/>
              <a:t>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Sjóðurinn kæmi í auknum mæli að fjármögnun </a:t>
            </a:r>
            <a:r>
              <a:rPr lang="en-US"/>
              <a:t>slíkra verkefna á fyrri byggingarstigum.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Fækka markvisst hindrunum sem húsbyggjendur </a:t>
            </a:r>
            <a:r>
              <a:rPr lang="en-US"/>
              <a:t>þurfa að mæta.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0E458B"/>
                </a:solidFill>
              </a:rPr>
              <a:t>Einfalda regluverk </a:t>
            </a:r>
            <a:r>
              <a:rPr lang="en-US"/>
              <a:t>og veita ráðgjöf.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6987BA-75F0-A246-8349-2B72FCEA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30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45872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7693-5980-F942-8668-FA5166E7BE2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rgbClr val="1D529B"/>
                </a:solidFill>
              </a:rPr>
              <a:t>Tillaga 14: </a:t>
            </a: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Millistig milli kaups og leigu </a:t>
            </a:r>
            <a:b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lækki þröskuld inn á húsnæðismarkað</a:t>
            </a:r>
            <a:endParaRPr lang="en-US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198DC-AC3E-400D-8AF2-6D9D0D26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9295"/>
            <a:ext cx="5211726" cy="397192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 dirty="0" err="1">
                <a:solidFill>
                  <a:srgbClr val="0E458B"/>
                </a:solidFill>
              </a:rPr>
              <a:t>Hagkvæmar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búseturéttaríbúðir</a:t>
            </a:r>
            <a:endParaRPr lang="en-US" b="1" dirty="0">
              <a:solidFill>
                <a:srgbClr val="0E458B"/>
              </a:solidFill>
            </a:endParaRP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Ódýrar</a:t>
            </a:r>
            <a:r>
              <a:rPr lang="en-US" dirty="0"/>
              <a:t> </a:t>
            </a:r>
            <a:r>
              <a:rPr lang="en-US" dirty="0" err="1"/>
              <a:t>íbúðir</a:t>
            </a:r>
            <a:r>
              <a:rPr lang="en-US" dirty="0"/>
              <a:t> á </a:t>
            </a:r>
            <a:r>
              <a:rPr lang="en-US" dirty="0" err="1"/>
              <a:t>vegum</a:t>
            </a:r>
            <a:r>
              <a:rPr lang="en-US" dirty="0"/>
              <a:t> </a:t>
            </a:r>
            <a:r>
              <a:rPr lang="en-US" dirty="0" err="1"/>
              <a:t>húsnæðissamvinnufélaga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 dirty="0" err="1">
                <a:solidFill>
                  <a:srgbClr val="0E458B"/>
                </a:solidFill>
              </a:rPr>
              <a:t>Kaupleiga</a:t>
            </a:r>
            <a:r>
              <a:rPr lang="en-US" b="1" dirty="0">
                <a:solidFill>
                  <a:srgbClr val="0E458B"/>
                </a:solidFill>
              </a:rPr>
              <a:t> í </a:t>
            </a:r>
            <a:r>
              <a:rPr lang="en-US" b="1" dirty="0" err="1">
                <a:solidFill>
                  <a:srgbClr val="0E458B"/>
                </a:solidFill>
              </a:rPr>
              <a:t>almenna</a:t>
            </a:r>
            <a:r>
              <a:rPr lang="en-US" b="1" dirty="0">
                <a:solidFill>
                  <a:srgbClr val="0E458B"/>
                </a:solidFill>
              </a:rPr>
              <a:t> </a:t>
            </a:r>
            <a:r>
              <a:rPr lang="en-US" b="1" dirty="0" err="1">
                <a:solidFill>
                  <a:srgbClr val="0E458B"/>
                </a:solidFill>
              </a:rPr>
              <a:t>íbúðakerfinu</a:t>
            </a:r>
            <a:endParaRPr lang="en-US" b="1" dirty="0">
              <a:solidFill>
                <a:srgbClr val="0E458B"/>
              </a:solidFill>
            </a:endParaRP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Fjölgar</a:t>
            </a:r>
            <a:r>
              <a:rPr lang="en-US" dirty="0"/>
              <a:t> </a:t>
            </a:r>
            <a:r>
              <a:rPr lang="en-US" dirty="0" err="1"/>
              <a:t>valkostum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eykur</a:t>
            </a:r>
            <a:r>
              <a:rPr lang="en-US" dirty="0"/>
              <a:t> </a:t>
            </a:r>
            <a:r>
              <a:rPr lang="en-US" dirty="0" err="1"/>
              <a:t>félagslega</a:t>
            </a:r>
            <a:r>
              <a:rPr lang="en-US" dirty="0"/>
              <a:t> </a:t>
            </a:r>
            <a:r>
              <a:rPr lang="en-US" dirty="0" err="1"/>
              <a:t>blöndun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Íbúar</a:t>
            </a:r>
            <a:r>
              <a:rPr lang="en-US" dirty="0"/>
              <a:t> í </a:t>
            </a:r>
            <a:r>
              <a:rPr lang="en-US" dirty="0" err="1"/>
              <a:t>leiguíbúðum</a:t>
            </a:r>
            <a:r>
              <a:rPr lang="en-US" dirty="0"/>
              <a:t> </a:t>
            </a:r>
            <a:r>
              <a:rPr lang="en-US" dirty="0" err="1"/>
              <a:t>geti</a:t>
            </a:r>
            <a:r>
              <a:rPr lang="en-US" dirty="0"/>
              <a:t> </a:t>
            </a:r>
            <a:r>
              <a:rPr lang="en-US" dirty="0" err="1"/>
              <a:t>eignast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flytja</a:t>
            </a:r>
            <a:endParaRPr lang="en-US" dirty="0"/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 dirty="0" err="1">
                <a:solidFill>
                  <a:srgbClr val="0E458B"/>
                </a:solidFill>
              </a:rPr>
              <a:t>Meðeign</a:t>
            </a:r>
            <a:endParaRPr lang="en-US" b="1" dirty="0">
              <a:solidFill>
                <a:srgbClr val="0E458B"/>
              </a:solidFill>
            </a:endParaRPr>
          </a:p>
          <a:p>
            <a:pPr lvl="1">
              <a:lnSpc>
                <a:spcPct val="100000"/>
              </a:lnSpc>
              <a:spcAft>
                <a:spcPts val="300"/>
              </a:spcAft>
              <a:buClr>
                <a:srgbClr val="C00000"/>
              </a:buClr>
              <a:buFont typeface="Cambria Math" panose="02040503050406030204" pitchFamily="18" charset="0"/>
              <a:buChar char="⎯"/>
            </a:pPr>
            <a:r>
              <a:rPr lang="en-US" dirty="0" err="1"/>
              <a:t>Hið</a:t>
            </a:r>
            <a:r>
              <a:rPr lang="en-US" dirty="0"/>
              <a:t> </a:t>
            </a:r>
            <a:r>
              <a:rPr lang="en-US" dirty="0" err="1"/>
              <a:t>opinbera</a:t>
            </a:r>
            <a:r>
              <a:rPr lang="en-US" dirty="0"/>
              <a:t> </a:t>
            </a:r>
            <a:r>
              <a:rPr lang="en-US" dirty="0" err="1"/>
              <a:t>eignist</a:t>
            </a:r>
            <a:r>
              <a:rPr lang="en-US" dirty="0"/>
              <a:t> </a:t>
            </a:r>
            <a:r>
              <a:rPr lang="en-US" dirty="0" err="1"/>
              <a:t>hlut</a:t>
            </a:r>
            <a:r>
              <a:rPr lang="en-US" dirty="0"/>
              <a:t> í </a:t>
            </a:r>
            <a:r>
              <a:rPr lang="en-US" dirty="0" err="1"/>
              <a:t>húsnæði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kaupanda</a:t>
            </a:r>
            <a:endParaRPr lang="en-US" dirty="0"/>
          </a:p>
        </p:txBody>
      </p:sp>
      <p:graphicFrame>
        <p:nvGraphicFramePr>
          <p:cNvPr id="5" name="Línurit 4">
            <a:extLst>
              <a:ext uri="{FF2B5EF4-FFF2-40B4-BE49-F238E27FC236}">
                <a16:creationId xmlns:a16="http://schemas.microsoft.com/office/drawing/2014/main" id="{269D7B85-D5F4-4CE1-A5E1-BED8E3E63E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2424306"/>
              </p:ext>
            </p:extLst>
          </p:nvPr>
        </p:nvGraphicFramePr>
        <p:xfrm>
          <a:off x="6751674" y="2395626"/>
          <a:ext cx="4508205" cy="316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213AE-0242-5A43-B971-ECFF9D8A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31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47188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4EA00E3-3EB7-6E4E-86F5-A4F6C72F0C29}"/>
              </a:ext>
            </a:extLst>
          </p:cNvPr>
          <p:cNvSpPr/>
          <p:nvPr/>
        </p:nvSpPr>
        <p:spPr>
          <a:xfrm>
            <a:off x="1" y="6202509"/>
            <a:ext cx="12192000" cy="655492"/>
          </a:xfrm>
          <a:prstGeom prst="rect">
            <a:avLst/>
          </a:prstGeom>
          <a:solidFill>
            <a:srgbClr val="F2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latin typeface="Arial Regular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369F83-C663-BB49-ADB4-75DB70A4D0A9}"/>
              </a:ext>
            </a:extLst>
          </p:cNvPr>
          <p:cNvCxnSpPr>
            <a:cxnSpLocks/>
          </p:cNvCxnSpPr>
          <p:nvPr/>
        </p:nvCxnSpPr>
        <p:spPr>
          <a:xfrm>
            <a:off x="0" y="6202508"/>
            <a:ext cx="12192000" cy="1"/>
          </a:xfrm>
          <a:prstGeom prst="line">
            <a:avLst/>
          </a:prstGeom>
          <a:ln w="76200">
            <a:solidFill>
              <a:srgbClr val="1D52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50A450D-DC98-A84D-81B4-DA76862C63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4230" y="3937366"/>
            <a:ext cx="1523226" cy="16096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A020DF-F9C0-484A-BC4A-9535AF1FF067}"/>
              </a:ext>
            </a:extLst>
          </p:cNvPr>
          <p:cNvSpPr/>
          <p:nvPr/>
        </p:nvSpPr>
        <p:spPr>
          <a:xfrm>
            <a:off x="10490200" y="139701"/>
            <a:ext cx="1308100" cy="949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6106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C9373-8433-074D-A1B9-309486EF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3</a:t>
            </a:fld>
            <a:endParaRPr lang="LID4096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F51E0B-7834-BA43-A53A-694A79715369}"/>
              </a:ext>
            </a:extLst>
          </p:cNvPr>
          <p:cNvSpPr/>
          <p:nvPr/>
        </p:nvSpPr>
        <p:spPr>
          <a:xfrm>
            <a:off x="0" y="0"/>
            <a:ext cx="1879599" cy="6858000"/>
          </a:xfrm>
          <a:prstGeom prst="rect">
            <a:avLst/>
          </a:prstGeom>
          <a:solidFill>
            <a:srgbClr val="F2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latin typeface="Arial Regular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AC0645-C502-6744-A2EA-01BB8BF47BFC}"/>
              </a:ext>
            </a:extLst>
          </p:cNvPr>
          <p:cNvSpPr txBox="1">
            <a:spLocks/>
          </p:cNvSpPr>
          <p:nvPr/>
        </p:nvSpPr>
        <p:spPr>
          <a:xfrm>
            <a:off x="2425700" y="1821657"/>
            <a:ext cx="10515600" cy="28527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400" b="1" dirty="0" err="1">
                <a:solidFill>
                  <a:srgbClr val="1D529B"/>
                </a:solidFill>
              </a:rPr>
              <a:t>Fyrri hluti:</a:t>
            </a:r>
            <a:br>
              <a:rPr lang="en-US" sz="3400" b="1" dirty="0" err="1">
                <a:solidFill>
                  <a:srgbClr val="1D529B"/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Umfang vandans og þróun síðustu ára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5CC4BF-C7CC-EC43-92AE-A0F9EEC60EA8}"/>
              </a:ext>
            </a:extLst>
          </p:cNvPr>
          <p:cNvCxnSpPr>
            <a:cxnSpLocks/>
          </p:cNvCxnSpPr>
          <p:nvPr/>
        </p:nvCxnSpPr>
        <p:spPr>
          <a:xfrm>
            <a:off x="1879599" y="0"/>
            <a:ext cx="0" cy="6858000"/>
          </a:xfrm>
          <a:prstGeom prst="line">
            <a:avLst/>
          </a:prstGeom>
          <a:ln w="76200">
            <a:solidFill>
              <a:srgbClr val="1D52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E68ECE6-E9E6-1649-958F-FB030DFAEE57}"/>
              </a:ext>
            </a:extLst>
          </p:cNvPr>
          <p:cNvSpPr/>
          <p:nvPr/>
        </p:nvSpPr>
        <p:spPr>
          <a:xfrm>
            <a:off x="10490200" y="139700"/>
            <a:ext cx="1308100" cy="658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2815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8D84-47D1-2143-A5E7-BCAE9CBB88B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Íbúðaverð hefur hækkað umfram ráðstöfunartekjur á síðustu árum</a:t>
            </a:r>
          </a:p>
        </p:txBody>
      </p:sp>
      <p:graphicFrame>
        <p:nvGraphicFramePr>
          <p:cNvPr id="5" name="Chart 5">
            <a:extLst>
              <a:ext uri="{FF2B5EF4-FFF2-40B4-BE49-F238E27FC236}">
                <a16:creationId xmlns:a16="http://schemas.microsoft.com/office/drawing/2014/main" id="{1643912F-BCE3-564E-99C4-B89F02A40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376324"/>
              </p:ext>
            </p:extLst>
          </p:nvPr>
        </p:nvGraphicFramePr>
        <p:xfrm>
          <a:off x="838198" y="1777961"/>
          <a:ext cx="10744201" cy="494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E2A1E2-91A7-4F41-B56F-2AA201C5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4</a:t>
            </a:fld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F9909C-3C54-6441-9AD0-C1FE68C82DEB}"/>
              </a:ext>
            </a:extLst>
          </p:cNvPr>
          <p:cNvSpPr txBox="1"/>
          <p:nvPr/>
        </p:nvSpPr>
        <p:spPr>
          <a:xfrm>
            <a:off x="838199" y="1690688"/>
            <a:ext cx="749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Þróun íbúðaverðs og ráðstöfunartekna (vísitölur, 2011 = 100)</a:t>
            </a:r>
            <a:endParaRPr lang="is-IS" baseline="300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0C8B934E-48BD-0A4F-9197-968D2C2070AA}"/>
              </a:ext>
            </a:extLst>
          </p:cNvPr>
          <p:cNvSpPr txBox="1"/>
          <p:nvPr/>
        </p:nvSpPr>
        <p:spPr>
          <a:xfrm>
            <a:off x="838197" y="6401423"/>
            <a:ext cx="3991827" cy="1914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Heimildir: Þjóðskrá Íslands, Hagstofa Íslands</a:t>
            </a:r>
          </a:p>
        </p:txBody>
      </p:sp>
    </p:spTree>
    <p:extLst>
      <p:ext uri="{BB962C8B-B14F-4D97-AF65-F5344CB8AC3E}">
        <p14:creationId xmlns:p14="http://schemas.microsoft.com/office/powerpoint/2010/main" val="47818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0BB8A-45DD-354D-BC00-F7E8EC690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8655423" cy="1325563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Tekjulægstu hóparnir færðust meira yfir á leigumarkað í kjölfar hrunsins</a:t>
            </a:r>
          </a:p>
        </p:txBody>
      </p:sp>
      <p:graphicFrame>
        <p:nvGraphicFramePr>
          <p:cNvPr id="3" name="Línurit 19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943280"/>
              </p:ext>
            </p:extLst>
          </p:nvPr>
        </p:nvGraphicFramePr>
        <p:xfrm>
          <a:off x="838199" y="1690688"/>
          <a:ext cx="10515599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14421-0A92-464A-9CE1-4992F1C3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5</a:t>
            </a:fld>
            <a:endParaRPr lang="LID40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C5D31E-D121-8248-BDF0-D221AE898D18}"/>
              </a:ext>
            </a:extLst>
          </p:cNvPr>
          <p:cNvSpPr txBox="1"/>
          <p:nvPr/>
        </p:nvSpPr>
        <p:spPr>
          <a:xfrm>
            <a:off x="838199" y="1690688"/>
            <a:ext cx="749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Hlutfall einstaklinga á leigumarkaði, skipt eftir tekjuhópum</a:t>
            </a:r>
            <a:endParaRPr lang="is-IS" baseline="300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FF9A4D6-725E-764B-A2E7-E895263FD436}"/>
              </a:ext>
            </a:extLst>
          </p:cNvPr>
          <p:cNvSpPr txBox="1"/>
          <p:nvPr/>
        </p:nvSpPr>
        <p:spPr>
          <a:xfrm>
            <a:off x="838197" y="6401423"/>
            <a:ext cx="3991827" cy="1914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Heimild: Lífskjararannsókn Hagstofu Íslands.</a:t>
            </a:r>
          </a:p>
        </p:txBody>
      </p:sp>
    </p:spTree>
    <p:extLst>
      <p:ext uri="{BB962C8B-B14F-4D97-AF65-F5344CB8AC3E}">
        <p14:creationId xmlns:p14="http://schemas.microsoft.com/office/powerpoint/2010/main" val="11000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AC70-1AA0-6F4A-8238-7B47CFCD022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Leiguverð hefur tekið fram úr launum á höfuðborgarsvæðinu síðustu misseri</a:t>
            </a:r>
          </a:p>
        </p:txBody>
      </p:sp>
      <p:graphicFrame>
        <p:nvGraphicFramePr>
          <p:cNvPr id="3" name="Línurit 2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5116011"/>
              </p:ext>
            </p:extLst>
          </p:nvPr>
        </p:nvGraphicFramePr>
        <p:xfrm>
          <a:off x="838200" y="1908314"/>
          <a:ext cx="10515600" cy="4584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74E9D-6A14-E647-8E87-9CD68C18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6</a:t>
            </a:fld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43A078-F42E-BD42-B52B-13E75939C09C}"/>
              </a:ext>
            </a:extLst>
          </p:cNvPr>
          <p:cNvSpPr txBox="1"/>
          <p:nvPr/>
        </p:nvSpPr>
        <p:spPr>
          <a:xfrm>
            <a:off x="838199" y="1690688"/>
            <a:ext cx="749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Þróun íbúðaverðs, leiguverðs og launa (vísitölur, janúar 2011 = 100)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BA1957-7836-4742-A330-727EF9BC44AF}"/>
              </a:ext>
            </a:extLst>
          </p:cNvPr>
          <p:cNvSpPr/>
          <p:nvPr/>
        </p:nvSpPr>
        <p:spPr>
          <a:xfrm>
            <a:off x="838199" y="6400412"/>
            <a:ext cx="31357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z="1200">
                <a:solidFill>
                  <a:schemeClr val="tx1">
                    <a:lumMod val="50000"/>
                    <a:lumOff val="50000"/>
                  </a:schemeClr>
                </a:solidFill>
                <a:latin typeface="Arial Regular"/>
              </a:rPr>
              <a:t>Heimild: Þjóðskrá Íslands, Hagstofa Íslands</a:t>
            </a:r>
          </a:p>
        </p:txBody>
      </p:sp>
    </p:spTree>
    <p:extLst>
      <p:ext uri="{BB962C8B-B14F-4D97-AF65-F5344CB8AC3E}">
        <p14:creationId xmlns:p14="http://schemas.microsoft.com/office/powerpoint/2010/main" val="188984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66C9-927B-674D-9B0D-7DB18E910C4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Mikill meirihluti þeirra sem eru á leigu-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markaði vill losna þaðan</a:t>
            </a: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42C7B764-2005-C648-9EDF-59216DCE9C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080756"/>
              </p:ext>
            </p:extLst>
          </p:nvPr>
        </p:nvGraphicFramePr>
        <p:xfrm>
          <a:off x="838202" y="1848678"/>
          <a:ext cx="6479380" cy="419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202FEBC4-364E-D641-8F09-846C433C0A5C}"/>
              </a:ext>
            </a:extLst>
          </p:cNvPr>
          <p:cNvSpPr txBox="1"/>
          <p:nvPr/>
        </p:nvSpPr>
        <p:spPr>
          <a:xfrm>
            <a:off x="838199" y="6401709"/>
            <a:ext cx="7566385" cy="3405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Heimild: Leigjendakönnun Íbúðalánasjóðs og </a:t>
            </a:r>
            <a:r>
              <a:rPr lang="is-I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Zenter,</a:t>
            </a:r>
            <a:r>
              <a:rPr lang="is-I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64898-1E08-8144-B3D5-95AE7DEE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7</a:t>
            </a:fld>
            <a:endParaRPr lang="LID4096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332AFD-4D4B-AC41-ADCC-68556ACABD2A}"/>
              </a:ext>
            </a:extLst>
          </p:cNvPr>
          <p:cNvSpPr txBox="1"/>
          <p:nvPr/>
        </p:nvSpPr>
        <p:spPr>
          <a:xfrm>
            <a:off x="838199" y="1690688"/>
            <a:ext cx="749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Ástæður þess að fólk er á leigumarkaði</a:t>
            </a:r>
          </a:p>
        </p:txBody>
      </p:sp>
    </p:spTree>
    <p:extLst>
      <p:ext uri="{BB962C8B-B14F-4D97-AF65-F5344CB8AC3E}">
        <p14:creationId xmlns:p14="http://schemas.microsoft.com/office/powerpoint/2010/main" val="417555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1FEE3-2077-DA4D-A19D-27F5384C5D7D}"/>
              </a:ext>
            </a:extLst>
          </p:cNvPr>
          <p:cNvSpPr/>
          <p:nvPr/>
        </p:nvSpPr>
        <p:spPr>
          <a:xfrm>
            <a:off x="6089073" y="2524991"/>
            <a:ext cx="446809" cy="28943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chemeClr val="tx1">
                  <a:lumMod val="95000"/>
                  <a:lumOff val="5000"/>
                </a:schemeClr>
              </a:solidFill>
              <a:latin typeface="Arial Regular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015FD5-6424-6D4B-8004-C9C991C5CBF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Mikil aukning í framboði íbúða veitir </a:t>
            </a:r>
            <a:b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400" b="1">
                <a:solidFill>
                  <a:schemeClr val="tx1">
                    <a:lumMod val="75000"/>
                    <a:lumOff val="25000"/>
                  </a:schemeClr>
                </a:solidFill>
              </a:rPr>
              <a:t>svigrúm fyrir stuðning á eftirspurnarhliðinni</a:t>
            </a:r>
          </a:p>
        </p:txBody>
      </p:sp>
      <p:graphicFrame>
        <p:nvGraphicFramePr>
          <p:cNvPr id="3" name="Línurit 22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967707"/>
              </p:ext>
            </p:extLst>
          </p:nvPr>
        </p:nvGraphicFramePr>
        <p:xfrm>
          <a:off x="838201" y="1917578"/>
          <a:ext cx="10515600" cy="4575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5AFAB-CA1C-F647-976D-1B32A3A0A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9A43-3F5E-41EC-BADF-17B6905AF935}" type="slidenum">
              <a:rPr lang="LID4096" smtClean="0"/>
              <a:t>8</a:t>
            </a:fld>
            <a:endParaRPr lang="LID409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73DEA7-9566-B941-BE3D-296B6CF959D8}"/>
              </a:ext>
            </a:extLst>
          </p:cNvPr>
          <p:cNvSpPr/>
          <p:nvPr/>
        </p:nvSpPr>
        <p:spPr>
          <a:xfrm>
            <a:off x="838199" y="6400412"/>
            <a:ext cx="107840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>
                <a:solidFill>
                  <a:schemeClr val="tx1">
                    <a:lumMod val="50000"/>
                    <a:lumOff val="50000"/>
                  </a:schemeClr>
                </a:solidFill>
                <a:latin typeface="Arial Regular"/>
              </a:rPr>
              <a:t>Heimildir: Tölur 1984-2017: Hagstofa Íslands. Spá á höfuðborgarsvæði: Samtök iðnaðarins. Spá fyrir landið allt: Íbúðalánasjóður.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366611-D9F3-6842-8BF1-2569D207A71C}"/>
              </a:ext>
            </a:extLst>
          </p:cNvPr>
          <p:cNvSpPr txBox="1"/>
          <p:nvPr/>
        </p:nvSpPr>
        <p:spPr>
          <a:xfrm>
            <a:off x="838199" y="1690688"/>
            <a:ext cx="418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Byggðar íbúðir (1984-2021)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0AA6E6-63C4-7140-B81F-195F16C54059}"/>
              </a:ext>
            </a:extLst>
          </p:cNvPr>
          <p:cNvSpPr txBox="1"/>
          <p:nvPr/>
        </p:nvSpPr>
        <p:spPr>
          <a:xfrm>
            <a:off x="6030190" y="2185988"/>
            <a:ext cx="609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b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Spá</a:t>
            </a:r>
          </a:p>
        </p:txBody>
      </p:sp>
    </p:spTree>
    <p:extLst>
      <p:ext uri="{BB962C8B-B14F-4D97-AF65-F5344CB8AC3E}">
        <p14:creationId xmlns:p14="http://schemas.microsoft.com/office/powerpoint/2010/main" val="97182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2529C"/>
      </a:accent1>
      <a:accent2>
        <a:srgbClr val="C00000"/>
      </a:accent2>
      <a:accent3>
        <a:srgbClr val="A5A5A5"/>
      </a:accent3>
      <a:accent4>
        <a:srgbClr val="F0C84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þ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8">
    <a:dk1>
      <a:srgbClr val="000000"/>
    </a:dk1>
    <a:lt1>
      <a:srgbClr val="FFFFFF"/>
    </a:lt1>
    <a:dk2>
      <a:srgbClr val="44546A"/>
    </a:dk2>
    <a:lt2>
      <a:srgbClr val="E7E6E6"/>
    </a:lt2>
    <a:accent1>
      <a:srgbClr val="02529C"/>
    </a:accent1>
    <a:accent2>
      <a:srgbClr val="C00000"/>
    </a:accent2>
    <a:accent3>
      <a:srgbClr val="A5A5A5"/>
    </a:accent3>
    <a:accent4>
      <a:srgbClr val="F0C841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Tw Cen MT">
    <a:majorFont>
      <a:latin typeface="Tw Cen MT" panose="020B0602020104020603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w Cen MT" panose="020B0602020104020603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8171</TotalTime>
  <Words>2514</Words>
  <Application>Microsoft Office PowerPoint</Application>
  <PresentationFormat>Víðskjár</PresentationFormat>
  <Paragraphs>349</Paragraphs>
  <Slides>33</Slides>
  <Notes>14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5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33</vt:i4>
      </vt:variant>
    </vt:vector>
  </HeadingPairs>
  <TitlesOfParts>
    <vt:vector size="39" baseType="lpstr">
      <vt:lpstr>Arial</vt:lpstr>
      <vt:lpstr>Arial Regular</vt:lpstr>
      <vt:lpstr>Cambria Math</vt:lpstr>
      <vt:lpstr>Tw Cen MT</vt:lpstr>
      <vt:lpstr>Wingdings</vt:lpstr>
      <vt:lpstr>Office Theme</vt:lpstr>
      <vt:lpstr>PowerPoint-kynning</vt:lpstr>
      <vt:lpstr>Verkefnisstjórnin var skipuð af félags- og barnamálaráðherra undir lok síðasta árs</vt:lpstr>
      <vt:lpstr>Markmiðið: Að lækka þröskuld ungs fólks og tekjulágra inn á húsnæðismarkað</vt:lpstr>
      <vt:lpstr>PowerPoint-kynning</vt:lpstr>
      <vt:lpstr>Íbúðaverð hefur hækkað umfram ráðstöfunartekjur á síðustu árum</vt:lpstr>
      <vt:lpstr>Tekjulægstu hóparnir færðust meira yfir á leigumarkað í kjölfar hrunsins</vt:lpstr>
      <vt:lpstr>Leiguverð hefur tekið fram úr launum á höfuðborgarsvæðinu síðustu misseri</vt:lpstr>
      <vt:lpstr>Mikill meirihluti þeirra sem eru á leigu- markaði vill losna þaðan</vt:lpstr>
      <vt:lpstr>Mikil aukning í framboði íbúða veitir  svigrúm fyrir stuðning á eftirspurnarhliðinni</vt:lpstr>
      <vt:lpstr>Útborgunarþröskuldur getur reynst erfiður  þeim sem ekki njóta stuðnings nákominna</vt:lpstr>
      <vt:lpstr>Skattfrjáls séreignasparnaður er áhrifaríkt úrræði. Einkum fyrir tekjulága og einstæða foreldra.</vt:lpstr>
      <vt:lpstr>Greiðslumatsþröskuldur er erfiður þeim sem hafa lágar og millitekjur</vt:lpstr>
      <vt:lpstr>Sýnidæmi: Talsverðar ráðstöfunartekjur eru nauðsynlegar til að standast greiðslumat í dag</vt:lpstr>
      <vt:lpstr>PowerPoint-kynning</vt:lpstr>
      <vt:lpstr>Starfshópurinn leggur til 14 tillögur sem  skiptast jafnt í nýjar lausnir og endurbætur</vt:lpstr>
      <vt:lpstr>Tillaga 1: Startlán lækki bæði fyrstu útborgun  og greiðslubyrði tekjulágra</vt:lpstr>
      <vt:lpstr>Tillaga 2: Eiginfjárlán styðji við þá sem ekki ráða við Startlán</vt:lpstr>
      <vt:lpstr>Dæmi: Eiginfjárlán myndu gera kaup að hagkvæmum valkosti miðað við leigu</vt:lpstr>
      <vt:lpstr>Tillaga 3: Tekjulægri hópar geti nýtt skattfrjálsan húsnæðissparnað til fulls</vt:lpstr>
      <vt:lpstr>Tillaga 4: Ráðstafa megi 3.5% lífeyris- iðgjalds skattfrjálst til húsnæðissparnaðar</vt:lpstr>
      <vt:lpstr>Tillaga 5: Árleg hámarksráðstöfun verði uppreiknuð og fylgi þróun íbúðaverðs</vt:lpstr>
      <vt:lpstr>Tillaga 6: Skilyrði um fyrstu kaup verði rýmkað</vt:lpstr>
      <vt:lpstr>Tillaga 7: Skilyrði um samfellda nýtingu  verði aflétt</vt:lpstr>
      <vt:lpstr>Tillögur 3-7 þýða að hægt verður að nota meiri lífeyrissparnað til íbúðakaupa</vt:lpstr>
      <vt:lpstr>Breytingarnar á skattfrjálsri ráðstöfun gagnast tekjulágum mest</vt:lpstr>
      <vt:lpstr>PowerPoint-kynning</vt:lpstr>
      <vt:lpstr>Tillaga 9: Vaxtabótum beint að  tekjulægri hópum</vt:lpstr>
      <vt:lpstr>Tillaga 10: Hvatar til að draga úr notkun verðtryggðra íbúðalána</vt:lpstr>
      <vt:lpstr>Tillaga 11: Frestun greiðslna á námslánum vegna kaupa á fyrstu íbúð</vt:lpstr>
      <vt:lpstr>Tillaga 12: Afsláttur af stimpilgjaldi við  fyrstu kaup verði föst krónutala</vt:lpstr>
      <vt:lpstr>Tillaga 13: Stuðningur við þá sem kjósa að byggja sjálfir</vt:lpstr>
      <vt:lpstr>Tillaga 14: Millistig milli kaups og leigu  lækki þröskuld inn á húsnæðismarkað</vt:lpstr>
      <vt:lpstr>PowerPoint-kynning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Lækkun þröskulds  ungs fólks og tekjulágra  inn á húsnæðismarkað</dc:title>
  <dc:creator>Ólafur Heiðar Helgason</dc:creator>
  <cp:lastModifiedBy>Vera Einarsdóttir</cp:lastModifiedBy>
  <cp:revision>246</cp:revision>
  <dcterms:created xsi:type="dcterms:W3CDTF">2019-02-25T09:05:37Z</dcterms:created>
  <dcterms:modified xsi:type="dcterms:W3CDTF">2019-04-05T10:26:26Z</dcterms:modified>
</cp:coreProperties>
</file>