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9" r:id="rId3"/>
    <p:sldId id="295" r:id="rId4"/>
    <p:sldId id="294" r:id="rId5"/>
    <p:sldId id="293" r:id="rId6"/>
    <p:sldId id="298" r:id="rId7"/>
    <p:sldId id="300" r:id="rId8"/>
    <p:sldId id="299" r:id="rId9"/>
    <p:sldId id="296" r:id="rId10"/>
    <p:sldId id="290" r:id="rId11"/>
    <p:sldId id="283" r:id="rId12"/>
    <p:sldId id="284" r:id="rId13"/>
    <p:sldId id="279" r:id="rId14"/>
    <p:sldId id="301" r:id="rId15"/>
    <p:sldId id="292" r:id="rId16"/>
  </p:sldIdLst>
  <p:sldSz cx="12192000" cy="6858000"/>
  <p:notesSz cx="6797675" cy="9926638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D2FE"/>
    <a:srgbClr val="9BC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6692" autoAdjust="0"/>
  </p:normalViewPr>
  <p:slideViewPr>
    <p:cSldViewPr snapToGrid="0">
      <p:cViewPr varScale="1">
        <p:scale>
          <a:sx n="76" d="100"/>
          <a:sy n="76" d="100"/>
        </p:scale>
        <p:origin x="1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s-IS" dirty="0"/>
              <a:t>Hvaða</a:t>
            </a:r>
            <a:r>
              <a:rPr lang="is-IS" baseline="0" dirty="0"/>
              <a:t> ferðamáta vel ég oftast til ferðalaga milli sveitarfélaga?</a:t>
            </a:r>
            <a:endParaRPr lang="is-I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Sheet1!$D$5</c:f>
              <c:strCache>
                <c:ptCount val="1"/>
                <c:pt idx="0">
                  <c:v>Með flugi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Sheet1!$J$2:$L$2</c:f>
              <c:numCache>
                <c:formatCode>General</c:formatCode>
                <c:ptCount val="3"/>
                <c:pt idx="0">
                  <c:v>2009</c:v>
                </c:pt>
                <c:pt idx="1">
                  <c:v>2012</c:v>
                </c:pt>
                <c:pt idx="2">
                  <c:v>2016</c:v>
                </c:pt>
              </c:numCache>
            </c:numRef>
          </c:cat>
          <c:val>
            <c:numRef>
              <c:f>Sheet1!$J$5:$L$5</c:f>
              <c:numCache>
                <c:formatCode>0%</c:formatCode>
                <c:ptCount val="3"/>
                <c:pt idx="0">
                  <c:v>0.06</c:v>
                </c:pt>
                <c:pt idx="1">
                  <c:v>0.06</c:v>
                </c:pt>
                <c:pt idx="2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D3-4F75-9F7C-B8BE57FFEEDE}"/>
            </c:ext>
          </c:extLst>
        </c:ser>
        <c:ser>
          <c:idx val="1"/>
          <c:order val="1"/>
          <c:tx>
            <c:strRef>
              <c:f>Sheet1!$D$6</c:f>
              <c:strCache>
                <c:ptCount val="1"/>
                <c:pt idx="0">
                  <c:v>Með almenningsvögnum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Sheet1!$J$2:$L$2</c:f>
              <c:numCache>
                <c:formatCode>General</c:formatCode>
                <c:ptCount val="3"/>
                <c:pt idx="0">
                  <c:v>2009</c:v>
                </c:pt>
                <c:pt idx="1">
                  <c:v>2012</c:v>
                </c:pt>
                <c:pt idx="2">
                  <c:v>2016</c:v>
                </c:pt>
              </c:numCache>
            </c:numRef>
          </c:cat>
          <c:val>
            <c:numRef>
              <c:f>Sheet1!$J$6:$L$6</c:f>
              <c:numCache>
                <c:formatCode>0%</c:formatCode>
                <c:ptCount val="3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D3-4F75-9F7C-B8BE57FFE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8914080"/>
        <c:axId val="488913424"/>
      </c:lineChart>
      <c:catAx>
        <c:axId val="48891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88913424"/>
        <c:crosses val="autoZero"/>
        <c:auto val="1"/>
        <c:lblAlgn val="ctr"/>
        <c:lblOffset val="100"/>
        <c:noMultiLvlLbl val="0"/>
      </c:catAx>
      <c:valAx>
        <c:axId val="48891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8891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is-I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s-IS" dirty="0"/>
              <a:t>Fjöldi farþega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>
        <c:manualLayout>
          <c:layoutTarget val="inner"/>
          <c:xMode val="edge"/>
          <c:yMode val="edge"/>
          <c:x val="0.16494915287463918"/>
          <c:y val="0.14796845311669696"/>
          <c:w val="0.80766446288282367"/>
          <c:h val="0.6303910257092773"/>
        </c:manualLayout>
      </c:layout>
      <c:lineChart>
        <c:grouping val="standard"/>
        <c:varyColors val="0"/>
        <c:ser>
          <c:idx val="0"/>
          <c:order val="0"/>
          <c:tx>
            <c:strRef>
              <c:f>Farþegafjöldi!$D$60</c:f>
              <c:strCache>
                <c:ptCount val="1"/>
                <c:pt idx="0">
                  <c:v>Almenningsvagnar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Farþegafjöldi!$E$59:$J$59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Farþegafjöldi!$E$60:$J$60</c:f>
              <c:numCache>
                <c:formatCode>#,##0</c:formatCode>
                <c:ptCount val="6"/>
                <c:pt idx="0">
                  <c:v>632222</c:v>
                </c:pt>
                <c:pt idx="1">
                  <c:v>876019</c:v>
                </c:pt>
                <c:pt idx="2">
                  <c:v>998659</c:v>
                </c:pt>
                <c:pt idx="3">
                  <c:v>1121022.3149999999</c:v>
                </c:pt>
                <c:pt idx="4">
                  <c:v>1110701</c:v>
                </c:pt>
                <c:pt idx="5">
                  <c:v>1251314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F0-49B1-91BE-96D448347294}"/>
            </c:ext>
          </c:extLst>
        </c:ser>
        <c:ser>
          <c:idx val="1"/>
          <c:order val="1"/>
          <c:tx>
            <c:strRef>
              <c:f>Farþegafjöldi!$D$61</c:f>
              <c:strCache>
                <c:ptCount val="1"/>
                <c:pt idx="0">
                  <c:v>Flug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Farþegafjöldi!$E$59:$J$59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Farþegafjöldi!$E$61:$J$61</c:f>
              <c:numCache>
                <c:formatCode>General</c:formatCode>
                <c:ptCount val="6"/>
                <c:pt idx="0">
                  <c:v>380969</c:v>
                </c:pt>
                <c:pt idx="1">
                  <c:v>349376</c:v>
                </c:pt>
                <c:pt idx="2">
                  <c:v>339873</c:v>
                </c:pt>
                <c:pt idx="3">
                  <c:v>338918</c:v>
                </c:pt>
                <c:pt idx="4">
                  <c:v>365744</c:v>
                </c:pt>
                <c:pt idx="5" formatCode="#,##0">
                  <c:v>381080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F0-49B1-91BE-96D448347294}"/>
            </c:ext>
          </c:extLst>
        </c:ser>
        <c:ser>
          <c:idx val="2"/>
          <c:order val="2"/>
          <c:tx>
            <c:strRef>
              <c:f>Farþegafjöldi!$D$62</c:f>
              <c:strCache>
                <c:ptCount val="1"/>
                <c:pt idx="0">
                  <c:v>Ferja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Farþegafjöldi!$E$59:$J$59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Farþegafjöldi!$E$62:$J$62</c:f>
              <c:numCache>
                <c:formatCode>General</c:formatCode>
                <c:ptCount val="6"/>
                <c:pt idx="0">
                  <c:v>403291</c:v>
                </c:pt>
                <c:pt idx="1">
                  <c:v>395412</c:v>
                </c:pt>
                <c:pt idx="2">
                  <c:v>404134</c:v>
                </c:pt>
                <c:pt idx="3">
                  <c:v>408716</c:v>
                </c:pt>
                <c:pt idx="4">
                  <c:v>449873</c:v>
                </c:pt>
                <c:pt idx="5">
                  <c:v>449317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F0-49B1-91BE-96D448347294}"/>
            </c:ext>
          </c:extLst>
        </c:ser>
        <c:ser>
          <c:idx val="3"/>
          <c:order val="3"/>
          <c:tx>
            <c:strRef>
              <c:f>Farþegafjöldi!$D$63</c:f>
              <c:strCache>
                <c:ptCount val="1"/>
                <c:pt idx="0">
                  <c:v>Almenningsvagnar, án flugrútu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dash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Farþegafjöldi!$E$59:$J$59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Farþegafjöldi!$E$63:$J$63</c:f>
              <c:numCache>
                <c:formatCode>#,##0</c:formatCode>
                <c:ptCount val="6"/>
                <c:pt idx="0">
                  <c:v>286066</c:v>
                </c:pt>
                <c:pt idx="1">
                  <c:v>460943</c:v>
                </c:pt>
                <c:pt idx="2">
                  <c:v>518564</c:v>
                </c:pt>
                <c:pt idx="3">
                  <c:v>595475.13</c:v>
                </c:pt>
                <c:pt idx="4">
                  <c:v>508189</c:v>
                </c:pt>
                <c:pt idx="5">
                  <c:v>537648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8F0-49B1-91BE-96D448347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9546928"/>
        <c:axId val="569537088"/>
      </c:lineChart>
      <c:catAx>
        <c:axId val="56954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69537088"/>
        <c:crosses val="autoZero"/>
        <c:auto val="1"/>
        <c:lblAlgn val="ctr"/>
        <c:lblOffset val="100"/>
        <c:noMultiLvlLbl val="0"/>
      </c:catAx>
      <c:valAx>
        <c:axId val="56953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6954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932051282051304E-2"/>
          <c:y val="0.84649166666666664"/>
          <c:w val="0.94299059829059828"/>
          <c:h val="0.132341666666666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is-I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20907182646669"/>
          <c:y val="5.4712758020392938E-2"/>
          <c:w val="0.86757529845234116"/>
          <c:h val="0.50270646037437317"/>
        </c:manualLayout>
      </c:layout>
      <c:lineChart>
        <c:grouping val="standard"/>
        <c:varyColors val="0"/>
        <c:ser>
          <c:idx val="0"/>
          <c:order val="0"/>
          <c:tx>
            <c:strRef>
              <c:f>'Neyslukönnun Hagstofu'!$B$4</c:f>
              <c:strCache>
                <c:ptCount val="1"/>
                <c:pt idx="0">
                  <c:v>Húsnæði, hiti og rafmagn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'Neyslukönnun Hagstofu'!$C$3:$P$3</c:f>
              <c:strCache>
                <c:ptCount val="14"/>
                <c:pt idx="0">
                  <c:v>2000-2002</c:v>
                </c:pt>
                <c:pt idx="1">
                  <c:v>2001-2003</c:v>
                </c:pt>
                <c:pt idx="2">
                  <c:v>2002-2004</c:v>
                </c:pt>
                <c:pt idx="3">
                  <c:v>2003-2005</c:v>
                </c:pt>
                <c:pt idx="4">
                  <c:v>2004-2006</c:v>
                </c:pt>
                <c:pt idx="5">
                  <c:v>2005-2007</c:v>
                </c:pt>
                <c:pt idx="6">
                  <c:v>2006-2008</c:v>
                </c:pt>
                <c:pt idx="7">
                  <c:v>2007-2009</c:v>
                </c:pt>
                <c:pt idx="8">
                  <c:v>2008-2010</c:v>
                </c:pt>
                <c:pt idx="9">
                  <c:v>2009-2011</c:v>
                </c:pt>
                <c:pt idx="10">
                  <c:v>2010-2012</c:v>
                </c:pt>
                <c:pt idx="11">
                  <c:v>2011-2014</c:v>
                </c:pt>
                <c:pt idx="12">
                  <c:v>2012-2015</c:v>
                </c:pt>
                <c:pt idx="13">
                  <c:v>2013-2016</c:v>
                </c:pt>
              </c:strCache>
            </c:strRef>
          </c:cat>
          <c:val>
            <c:numRef>
              <c:f>'Neyslukönnun Hagstofu'!$C$4:$P$4</c:f>
              <c:numCache>
                <c:formatCode>0.0%</c:formatCode>
                <c:ptCount val="14"/>
                <c:pt idx="0">
                  <c:v>0.21299999999999999</c:v>
                </c:pt>
                <c:pt idx="1">
                  <c:v>0.23600000000000002</c:v>
                </c:pt>
                <c:pt idx="2">
                  <c:v>0.245</c:v>
                </c:pt>
                <c:pt idx="3">
                  <c:v>0.26800000000000002</c:v>
                </c:pt>
                <c:pt idx="4">
                  <c:v>0.27500000000000002</c:v>
                </c:pt>
                <c:pt idx="5">
                  <c:v>0.28000000000000003</c:v>
                </c:pt>
                <c:pt idx="6">
                  <c:v>0.27800000000000002</c:v>
                </c:pt>
                <c:pt idx="7">
                  <c:v>0.26200000000000001</c:v>
                </c:pt>
                <c:pt idx="8">
                  <c:v>0.26300000000000001</c:v>
                </c:pt>
                <c:pt idx="9">
                  <c:v>0.28000000000000003</c:v>
                </c:pt>
                <c:pt idx="10">
                  <c:v>0.28399999999999997</c:v>
                </c:pt>
                <c:pt idx="11">
                  <c:v>0.28999999999999998</c:v>
                </c:pt>
                <c:pt idx="12">
                  <c:v>0.316</c:v>
                </c:pt>
                <c:pt idx="13">
                  <c:v>0.32500000000000001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F6-4EAB-92EA-416560279153}"/>
            </c:ext>
          </c:extLst>
        </c:ser>
        <c:ser>
          <c:idx val="1"/>
          <c:order val="1"/>
          <c:tx>
            <c:strRef>
              <c:f>'Neyslukönnun Hagstofu'!$B$5</c:f>
              <c:strCache>
                <c:ptCount val="1"/>
                <c:pt idx="0">
                  <c:v>Matur og drykkjarvörur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'Neyslukönnun Hagstofu'!$C$3:$P$3</c:f>
              <c:strCache>
                <c:ptCount val="14"/>
                <c:pt idx="0">
                  <c:v>2000-2002</c:v>
                </c:pt>
                <c:pt idx="1">
                  <c:v>2001-2003</c:v>
                </c:pt>
                <c:pt idx="2">
                  <c:v>2002-2004</c:v>
                </c:pt>
                <c:pt idx="3">
                  <c:v>2003-2005</c:v>
                </c:pt>
                <c:pt idx="4">
                  <c:v>2004-2006</c:v>
                </c:pt>
                <c:pt idx="5">
                  <c:v>2005-2007</c:v>
                </c:pt>
                <c:pt idx="6">
                  <c:v>2006-2008</c:v>
                </c:pt>
                <c:pt idx="7">
                  <c:v>2007-2009</c:v>
                </c:pt>
                <c:pt idx="8">
                  <c:v>2008-2010</c:v>
                </c:pt>
                <c:pt idx="9">
                  <c:v>2009-2011</c:v>
                </c:pt>
                <c:pt idx="10">
                  <c:v>2010-2012</c:v>
                </c:pt>
                <c:pt idx="11">
                  <c:v>2011-2014</c:v>
                </c:pt>
                <c:pt idx="12">
                  <c:v>2012-2015</c:v>
                </c:pt>
                <c:pt idx="13">
                  <c:v>2013-2016</c:v>
                </c:pt>
              </c:strCache>
            </c:strRef>
          </c:cat>
          <c:val>
            <c:numRef>
              <c:f>'Neyslukönnun Hagstofu'!$C$5:$P$5</c:f>
              <c:numCache>
                <c:formatCode>0.0%</c:formatCode>
                <c:ptCount val="14"/>
                <c:pt idx="0">
                  <c:v>0.151</c:v>
                </c:pt>
                <c:pt idx="1">
                  <c:v>0.14400000000000002</c:v>
                </c:pt>
                <c:pt idx="2">
                  <c:v>0.13600000000000001</c:v>
                </c:pt>
                <c:pt idx="3">
                  <c:v>0.124</c:v>
                </c:pt>
                <c:pt idx="4">
                  <c:v>0.124</c:v>
                </c:pt>
                <c:pt idx="5">
                  <c:v>0.114</c:v>
                </c:pt>
                <c:pt idx="6">
                  <c:v>0.125</c:v>
                </c:pt>
                <c:pt idx="7">
                  <c:v>0.13600000000000001</c:v>
                </c:pt>
                <c:pt idx="8">
                  <c:v>0.13600000000000001</c:v>
                </c:pt>
                <c:pt idx="9">
                  <c:v>0.14400000000000002</c:v>
                </c:pt>
                <c:pt idx="10">
                  <c:v>0.14199999999999999</c:v>
                </c:pt>
                <c:pt idx="11">
                  <c:v>0.151</c:v>
                </c:pt>
                <c:pt idx="12">
                  <c:v>0.152</c:v>
                </c:pt>
                <c:pt idx="13">
                  <c:v>0.125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F6-4EAB-92EA-416560279153}"/>
            </c:ext>
          </c:extLst>
        </c:ser>
        <c:ser>
          <c:idx val="2"/>
          <c:order val="2"/>
          <c:tx>
            <c:strRef>
              <c:f>'Neyslukönnun Hagstofu'!$B$6</c:f>
              <c:strCache>
                <c:ptCount val="1"/>
                <c:pt idx="0">
                  <c:v>Tómstundir og menning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'Neyslukönnun Hagstofu'!$C$3:$P$3</c:f>
              <c:strCache>
                <c:ptCount val="14"/>
                <c:pt idx="0">
                  <c:v>2000-2002</c:v>
                </c:pt>
                <c:pt idx="1">
                  <c:v>2001-2003</c:v>
                </c:pt>
                <c:pt idx="2">
                  <c:v>2002-2004</c:v>
                </c:pt>
                <c:pt idx="3">
                  <c:v>2003-2005</c:v>
                </c:pt>
                <c:pt idx="4">
                  <c:v>2004-2006</c:v>
                </c:pt>
                <c:pt idx="5">
                  <c:v>2005-2007</c:v>
                </c:pt>
                <c:pt idx="6">
                  <c:v>2006-2008</c:v>
                </c:pt>
                <c:pt idx="7">
                  <c:v>2007-2009</c:v>
                </c:pt>
                <c:pt idx="8">
                  <c:v>2008-2010</c:v>
                </c:pt>
                <c:pt idx="9">
                  <c:v>2009-2011</c:v>
                </c:pt>
                <c:pt idx="10">
                  <c:v>2010-2012</c:v>
                </c:pt>
                <c:pt idx="11">
                  <c:v>2011-2014</c:v>
                </c:pt>
                <c:pt idx="12">
                  <c:v>2012-2015</c:v>
                </c:pt>
                <c:pt idx="13">
                  <c:v>2013-2016</c:v>
                </c:pt>
              </c:strCache>
            </c:strRef>
          </c:cat>
          <c:val>
            <c:numRef>
              <c:f>'Neyslukönnun Hagstofu'!$C$6:$P$6</c:f>
              <c:numCache>
                <c:formatCode>0.0%</c:formatCode>
                <c:ptCount val="14"/>
                <c:pt idx="0">
                  <c:v>0.14699999999999999</c:v>
                </c:pt>
                <c:pt idx="1">
                  <c:v>0.14300000000000002</c:v>
                </c:pt>
                <c:pt idx="2">
                  <c:v>0.13400000000000001</c:v>
                </c:pt>
                <c:pt idx="3">
                  <c:v>0.126</c:v>
                </c:pt>
                <c:pt idx="4">
                  <c:v>0.124</c:v>
                </c:pt>
                <c:pt idx="5">
                  <c:v>0.12</c:v>
                </c:pt>
                <c:pt idx="6">
                  <c:v>0.122</c:v>
                </c:pt>
                <c:pt idx="7">
                  <c:v>0.11599999999999999</c:v>
                </c:pt>
                <c:pt idx="8">
                  <c:v>0.11900000000000001</c:v>
                </c:pt>
                <c:pt idx="9">
                  <c:v>0.10800000000000001</c:v>
                </c:pt>
                <c:pt idx="10">
                  <c:v>0.113</c:v>
                </c:pt>
                <c:pt idx="11">
                  <c:v>0.114</c:v>
                </c:pt>
                <c:pt idx="12">
                  <c:v>0.106</c:v>
                </c:pt>
                <c:pt idx="13">
                  <c:v>0.10300000000000001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F6-4EAB-92EA-416560279153}"/>
            </c:ext>
          </c:extLst>
        </c:ser>
        <c:ser>
          <c:idx val="3"/>
          <c:order val="3"/>
          <c:tx>
            <c:strRef>
              <c:f>'Neyslukönnun Hagstofu'!$B$7</c:f>
              <c:strCache>
                <c:ptCount val="1"/>
                <c:pt idx="0">
                  <c:v>Ferðir og flutningar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'Neyslukönnun Hagstofu'!$C$3:$P$3</c:f>
              <c:strCache>
                <c:ptCount val="14"/>
                <c:pt idx="0">
                  <c:v>2000-2002</c:v>
                </c:pt>
                <c:pt idx="1">
                  <c:v>2001-2003</c:v>
                </c:pt>
                <c:pt idx="2">
                  <c:v>2002-2004</c:v>
                </c:pt>
                <c:pt idx="3">
                  <c:v>2003-2005</c:v>
                </c:pt>
                <c:pt idx="4">
                  <c:v>2004-2006</c:v>
                </c:pt>
                <c:pt idx="5">
                  <c:v>2005-2007</c:v>
                </c:pt>
                <c:pt idx="6">
                  <c:v>2006-2008</c:v>
                </c:pt>
                <c:pt idx="7">
                  <c:v>2007-2009</c:v>
                </c:pt>
                <c:pt idx="8">
                  <c:v>2008-2010</c:v>
                </c:pt>
                <c:pt idx="9">
                  <c:v>2009-2011</c:v>
                </c:pt>
                <c:pt idx="10">
                  <c:v>2010-2012</c:v>
                </c:pt>
                <c:pt idx="11">
                  <c:v>2011-2014</c:v>
                </c:pt>
                <c:pt idx="12">
                  <c:v>2012-2015</c:v>
                </c:pt>
                <c:pt idx="13">
                  <c:v>2013-2016</c:v>
                </c:pt>
              </c:strCache>
            </c:strRef>
          </c:cat>
          <c:val>
            <c:numRef>
              <c:f>'Neyslukönnun Hagstofu'!$C$7:$P$7</c:f>
              <c:numCache>
                <c:formatCode>0.0%</c:formatCode>
                <c:ptCount val="14"/>
                <c:pt idx="0">
                  <c:v>0.14099999999999999</c:v>
                </c:pt>
                <c:pt idx="1">
                  <c:v>0.125</c:v>
                </c:pt>
                <c:pt idx="2">
                  <c:v>0.14199999999999999</c:v>
                </c:pt>
                <c:pt idx="3">
                  <c:v>0.151</c:v>
                </c:pt>
                <c:pt idx="4">
                  <c:v>0.15</c:v>
                </c:pt>
                <c:pt idx="5">
                  <c:v>0.16</c:v>
                </c:pt>
                <c:pt idx="6">
                  <c:v>0.14800000000000002</c:v>
                </c:pt>
                <c:pt idx="7">
                  <c:v>0.14699999999999999</c:v>
                </c:pt>
                <c:pt idx="8">
                  <c:v>0.13800000000000001</c:v>
                </c:pt>
                <c:pt idx="9">
                  <c:v>0.13300000000000001</c:v>
                </c:pt>
                <c:pt idx="10">
                  <c:v>0.13500000000000001</c:v>
                </c:pt>
                <c:pt idx="11">
                  <c:v>0.13500000000000001</c:v>
                </c:pt>
                <c:pt idx="12">
                  <c:v>0.13100000000000001</c:v>
                </c:pt>
                <c:pt idx="13">
                  <c:v>0.14000000000000001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F6-4EAB-92EA-416560279153}"/>
            </c:ext>
          </c:extLst>
        </c:ser>
        <c:ser>
          <c:idx val="4"/>
          <c:order val="4"/>
          <c:tx>
            <c:strRef>
              <c:f>'Neyslukönnun Hagstofu'!$B$8</c:f>
              <c:strCache>
                <c:ptCount val="1"/>
                <c:pt idx="0">
                  <c:v>Aðrar vörur og þjónusta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'Neyslukönnun Hagstofu'!$C$3:$P$3</c:f>
              <c:strCache>
                <c:ptCount val="14"/>
                <c:pt idx="0">
                  <c:v>2000-2002</c:v>
                </c:pt>
                <c:pt idx="1">
                  <c:v>2001-2003</c:v>
                </c:pt>
                <c:pt idx="2">
                  <c:v>2002-2004</c:v>
                </c:pt>
                <c:pt idx="3">
                  <c:v>2003-2005</c:v>
                </c:pt>
                <c:pt idx="4">
                  <c:v>2004-2006</c:v>
                </c:pt>
                <c:pt idx="5">
                  <c:v>2005-2007</c:v>
                </c:pt>
                <c:pt idx="6">
                  <c:v>2006-2008</c:v>
                </c:pt>
                <c:pt idx="7">
                  <c:v>2007-2009</c:v>
                </c:pt>
                <c:pt idx="8">
                  <c:v>2008-2010</c:v>
                </c:pt>
                <c:pt idx="9">
                  <c:v>2009-2011</c:v>
                </c:pt>
                <c:pt idx="10">
                  <c:v>2010-2012</c:v>
                </c:pt>
                <c:pt idx="11">
                  <c:v>2011-2014</c:v>
                </c:pt>
                <c:pt idx="12">
                  <c:v>2012-2015</c:v>
                </c:pt>
                <c:pt idx="13">
                  <c:v>2013-2016</c:v>
                </c:pt>
              </c:strCache>
            </c:strRef>
          </c:cat>
          <c:val>
            <c:numRef>
              <c:f>'Neyslukönnun Hagstofu'!$C$8:$P$8</c:f>
              <c:numCache>
                <c:formatCode>0.0%</c:formatCode>
                <c:ptCount val="14"/>
                <c:pt idx="0">
                  <c:v>6.9000000000000006E-2</c:v>
                </c:pt>
                <c:pt idx="1">
                  <c:v>7.2000000000000008E-2</c:v>
                </c:pt>
                <c:pt idx="2">
                  <c:v>7.0000000000000007E-2</c:v>
                </c:pt>
                <c:pt idx="3">
                  <c:v>6.8000000000000005E-2</c:v>
                </c:pt>
                <c:pt idx="4">
                  <c:v>6.5000000000000002E-2</c:v>
                </c:pt>
                <c:pt idx="5">
                  <c:v>6.8000000000000005E-2</c:v>
                </c:pt>
                <c:pt idx="6">
                  <c:v>6.2E-2</c:v>
                </c:pt>
                <c:pt idx="7">
                  <c:v>0.06</c:v>
                </c:pt>
                <c:pt idx="8">
                  <c:v>6.3E-2</c:v>
                </c:pt>
                <c:pt idx="9">
                  <c:v>6.6000000000000003E-2</c:v>
                </c:pt>
                <c:pt idx="10">
                  <c:v>6.5000000000000002E-2</c:v>
                </c:pt>
                <c:pt idx="11">
                  <c:v>5.5999999999999994E-2</c:v>
                </c:pt>
                <c:pt idx="12">
                  <c:v>5.7000000000000002E-2</c:v>
                </c:pt>
                <c:pt idx="13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0F6-4EAB-92EA-416560279153}"/>
            </c:ext>
          </c:extLst>
        </c:ser>
        <c:ser>
          <c:idx val="5"/>
          <c:order val="5"/>
          <c:tx>
            <c:strRef>
              <c:f>'Neyslukönnun Hagstofu'!$B$9</c:f>
              <c:strCache>
                <c:ptCount val="1"/>
                <c:pt idx="0">
                  <c:v>Föt og skór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'Neyslukönnun Hagstofu'!$C$3:$P$3</c:f>
              <c:strCache>
                <c:ptCount val="14"/>
                <c:pt idx="0">
                  <c:v>2000-2002</c:v>
                </c:pt>
                <c:pt idx="1">
                  <c:v>2001-2003</c:v>
                </c:pt>
                <c:pt idx="2">
                  <c:v>2002-2004</c:v>
                </c:pt>
                <c:pt idx="3">
                  <c:v>2003-2005</c:v>
                </c:pt>
                <c:pt idx="4">
                  <c:v>2004-2006</c:v>
                </c:pt>
                <c:pt idx="5">
                  <c:v>2005-2007</c:v>
                </c:pt>
                <c:pt idx="6">
                  <c:v>2006-2008</c:v>
                </c:pt>
                <c:pt idx="7">
                  <c:v>2007-2009</c:v>
                </c:pt>
                <c:pt idx="8">
                  <c:v>2008-2010</c:v>
                </c:pt>
                <c:pt idx="9">
                  <c:v>2009-2011</c:v>
                </c:pt>
                <c:pt idx="10">
                  <c:v>2010-2012</c:v>
                </c:pt>
                <c:pt idx="11">
                  <c:v>2011-2014</c:v>
                </c:pt>
                <c:pt idx="12">
                  <c:v>2012-2015</c:v>
                </c:pt>
                <c:pt idx="13">
                  <c:v>2013-2016</c:v>
                </c:pt>
              </c:strCache>
            </c:strRef>
          </c:cat>
          <c:val>
            <c:numRef>
              <c:f>'Neyslukönnun Hagstofu'!$C$9:$P$9</c:f>
              <c:numCache>
                <c:formatCode>0.0%</c:formatCode>
                <c:ptCount val="14"/>
                <c:pt idx="0">
                  <c:v>5.9000000000000004E-2</c:v>
                </c:pt>
                <c:pt idx="1">
                  <c:v>5.5E-2</c:v>
                </c:pt>
                <c:pt idx="2">
                  <c:v>5.2999999999999999E-2</c:v>
                </c:pt>
                <c:pt idx="3">
                  <c:v>4.8000000000000001E-2</c:v>
                </c:pt>
                <c:pt idx="4">
                  <c:v>4.9000000000000002E-2</c:v>
                </c:pt>
                <c:pt idx="5">
                  <c:v>5.0999999999999997E-2</c:v>
                </c:pt>
                <c:pt idx="6">
                  <c:v>5.5E-2</c:v>
                </c:pt>
                <c:pt idx="7">
                  <c:v>5.9000000000000004E-2</c:v>
                </c:pt>
                <c:pt idx="8">
                  <c:v>0.06</c:v>
                </c:pt>
                <c:pt idx="9">
                  <c:v>5.4000000000000006E-2</c:v>
                </c:pt>
                <c:pt idx="10">
                  <c:v>0.05</c:v>
                </c:pt>
                <c:pt idx="11">
                  <c:v>4.0999999999999995E-2</c:v>
                </c:pt>
                <c:pt idx="12">
                  <c:v>4.2000000000000003E-2</c:v>
                </c:pt>
                <c:pt idx="13">
                  <c:v>3.7999999999999999E-2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0F6-4EAB-92EA-416560279153}"/>
            </c:ext>
          </c:extLst>
        </c:ser>
        <c:ser>
          <c:idx val="6"/>
          <c:order val="6"/>
          <c:tx>
            <c:strRef>
              <c:f>'Neyslukönnun Hagstofu'!$B$10</c:f>
              <c:strCache>
                <c:ptCount val="1"/>
                <c:pt idx="0">
                  <c:v>Húsgögn, heimilisbúnaður o.fl.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'Neyslukönnun Hagstofu'!$C$3:$P$3</c:f>
              <c:strCache>
                <c:ptCount val="14"/>
                <c:pt idx="0">
                  <c:v>2000-2002</c:v>
                </c:pt>
                <c:pt idx="1">
                  <c:v>2001-2003</c:v>
                </c:pt>
                <c:pt idx="2">
                  <c:v>2002-2004</c:v>
                </c:pt>
                <c:pt idx="3">
                  <c:v>2003-2005</c:v>
                </c:pt>
                <c:pt idx="4">
                  <c:v>2004-2006</c:v>
                </c:pt>
                <c:pt idx="5">
                  <c:v>2005-2007</c:v>
                </c:pt>
                <c:pt idx="6">
                  <c:v>2006-2008</c:v>
                </c:pt>
                <c:pt idx="7">
                  <c:v>2007-2009</c:v>
                </c:pt>
                <c:pt idx="8">
                  <c:v>2008-2010</c:v>
                </c:pt>
                <c:pt idx="9">
                  <c:v>2009-2011</c:v>
                </c:pt>
                <c:pt idx="10">
                  <c:v>2010-2012</c:v>
                </c:pt>
                <c:pt idx="11">
                  <c:v>2011-2014</c:v>
                </c:pt>
                <c:pt idx="12">
                  <c:v>2012-2015</c:v>
                </c:pt>
                <c:pt idx="13">
                  <c:v>2013-2016</c:v>
                </c:pt>
              </c:strCache>
            </c:strRef>
          </c:cat>
          <c:val>
            <c:numRef>
              <c:f>'Neyslukönnun Hagstofu'!$C$10:$P$10</c:f>
              <c:numCache>
                <c:formatCode>0.0%</c:formatCode>
                <c:ptCount val="14"/>
                <c:pt idx="0">
                  <c:v>5.5999999999999994E-2</c:v>
                </c:pt>
                <c:pt idx="1">
                  <c:v>5.7999999999999996E-2</c:v>
                </c:pt>
                <c:pt idx="2">
                  <c:v>5.9000000000000004E-2</c:v>
                </c:pt>
                <c:pt idx="3">
                  <c:v>6.3E-2</c:v>
                </c:pt>
                <c:pt idx="4">
                  <c:v>6.2E-2</c:v>
                </c:pt>
                <c:pt idx="5">
                  <c:v>0.06</c:v>
                </c:pt>
                <c:pt idx="6">
                  <c:v>6.0999999999999999E-2</c:v>
                </c:pt>
                <c:pt idx="7">
                  <c:v>6.4000000000000001E-2</c:v>
                </c:pt>
                <c:pt idx="8">
                  <c:v>5.7000000000000002E-2</c:v>
                </c:pt>
                <c:pt idx="9">
                  <c:v>4.7E-2</c:v>
                </c:pt>
                <c:pt idx="10">
                  <c:v>4.7E-2</c:v>
                </c:pt>
                <c:pt idx="11">
                  <c:v>0.04</c:v>
                </c:pt>
                <c:pt idx="12">
                  <c:v>4.2000000000000003E-2</c:v>
                </c:pt>
                <c:pt idx="13">
                  <c:v>4.4000000000000004E-2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0F6-4EAB-92EA-416560279153}"/>
            </c:ext>
          </c:extLst>
        </c:ser>
        <c:ser>
          <c:idx val="7"/>
          <c:order val="7"/>
          <c:tx>
            <c:strRef>
              <c:f>'Neyslukönnun Hagstofu'!$B$11</c:f>
              <c:strCache>
                <c:ptCount val="1"/>
                <c:pt idx="0">
                  <c:v>Hótel og veitingastaðir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'Neyslukönnun Hagstofu'!$C$3:$P$3</c:f>
              <c:strCache>
                <c:ptCount val="14"/>
                <c:pt idx="0">
                  <c:v>2000-2002</c:v>
                </c:pt>
                <c:pt idx="1">
                  <c:v>2001-2003</c:v>
                </c:pt>
                <c:pt idx="2">
                  <c:v>2002-2004</c:v>
                </c:pt>
                <c:pt idx="3">
                  <c:v>2003-2005</c:v>
                </c:pt>
                <c:pt idx="4">
                  <c:v>2004-2006</c:v>
                </c:pt>
                <c:pt idx="5">
                  <c:v>2005-2007</c:v>
                </c:pt>
                <c:pt idx="6">
                  <c:v>2006-2008</c:v>
                </c:pt>
                <c:pt idx="7">
                  <c:v>2007-2009</c:v>
                </c:pt>
                <c:pt idx="8">
                  <c:v>2008-2010</c:v>
                </c:pt>
                <c:pt idx="9">
                  <c:v>2009-2011</c:v>
                </c:pt>
                <c:pt idx="10">
                  <c:v>2010-2012</c:v>
                </c:pt>
                <c:pt idx="11">
                  <c:v>2011-2014</c:v>
                </c:pt>
                <c:pt idx="12">
                  <c:v>2012-2015</c:v>
                </c:pt>
                <c:pt idx="13">
                  <c:v>2013-2016</c:v>
                </c:pt>
              </c:strCache>
            </c:strRef>
          </c:cat>
          <c:val>
            <c:numRef>
              <c:f>'Neyslukönnun Hagstofu'!$C$11:$P$11</c:f>
              <c:numCache>
                <c:formatCode>0.0%</c:formatCode>
                <c:ptCount val="14"/>
                <c:pt idx="0">
                  <c:v>5.5999999999999994E-2</c:v>
                </c:pt>
                <c:pt idx="1">
                  <c:v>5.5E-2</c:v>
                </c:pt>
                <c:pt idx="2">
                  <c:v>5.5E-2</c:v>
                </c:pt>
                <c:pt idx="3">
                  <c:v>5.2000000000000005E-2</c:v>
                </c:pt>
                <c:pt idx="4">
                  <c:v>5.0999999999999997E-2</c:v>
                </c:pt>
                <c:pt idx="5">
                  <c:v>4.7E-2</c:v>
                </c:pt>
                <c:pt idx="6">
                  <c:v>4.5999999999999999E-2</c:v>
                </c:pt>
                <c:pt idx="7">
                  <c:v>4.4999999999999998E-2</c:v>
                </c:pt>
                <c:pt idx="8">
                  <c:v>4.5999999999999999E-2</c:v>
                </c:pt>
                <c:pt idx="9">
                  <c:v>0.05</c:v>
                </c:pt>
                <c:pt idx="10">
                  <c:v>0.05</c:v>
                </c:pt>
                <c:pt idx="11">
                  <c:v>5.2000000000000005E-2</c:v>
                </c:pt>
                <c:pt idx="12">
                  <c:v>4.4999999999999998E-2</c:v>
                </c:pt>
                <c:pt idx="13">
                  <c:v>5.9000000000000004E-2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0F6-4EAB-92EA-416560279153}"/>
            </c:ext>
          </c:extLst>
        </c:ser>
        <c:ser>
          <c:idx val="8"/>
          <c:order val="8"/>
          <c:tx>
            <c:strRef>
              <c:f>'Neyslukönnun Hagstofu'!$B$12</c:f>
              <c:strCache>
                <c:ptCount val="1"/>
                <c:pt idx="0">
                  <c:v>Áfengi og tóbak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'Neyslukönnun Hagstofu'!$C$3:$P$3</c:f>
              <c:strCache>
                <c:ptCount val="14"/>
                <c:pt idx="0">
                  <c:v>2000-2002</c:v>
                </c:pt>
                <c:pt idx="1">
                  <c:v>2001-2003</c:v>
                </c:pt>
                <c:pt idx="2">
                  <c:v>2002-2004</c:v>
                </c:pt>
                <c:pt idx="3">
                  <c:v>2003-2005</c:v>
                </c:pt>
                <c:pt idx="4">
                  <c:v>2004-2006</c:v>
                </c:pt>
                <c:pt idx="5">
                  <c:v>2005-2007</c:v>
                </c:pt>
                <c:pt idx="6">
                  <c:v>2006-2008</c:v>
                </c:pt>
                <c:pt idx="7">
                  <c:v>2007-2009</c:v>
                </c:pt>
                <c:pt idx="8">
                  <c:v>2008-2010</c:v>
                </c:pt>
                <c:pt idx="9">
                  <c:v>2009-2011</c:v>
                </c:pt>
                <c:pt idx="10">
                  <c:v>2010-2012</c:v>
                </c:pt>
                <c:pt idx="11">
                  <c:v>2011-2014</c:v>
                </c:pt>
                <c:pt idx="12">
                  <c:v>2012-2015</c:v>
                </c:pt>
                <c:pt idx="13">
                  <c:v>2013-2016</c:v>
                </c:pt>
              </c:strCache>
            </c:strRef>
          </c:cat>
          <c:val>
            <c:numRef>
              <c:f>'Neyslukönnun Hagstofu'!$C$12:$P$12</c:f>
              <c:numCache>
                <c:formatCode>0.0%</c:formatCode>
                <c:ptCount val="14"/>
                <c:pt idx="0">
                  <c:v>3.7999999999999999E-2</c:v>
                </c:pt>
                <c:pt idx="1">
                  <c:v>3.7000000000000005E-2</c:v>
                </c:pt>
                <c:pt idx="2">
                  <c:v>3.3000000000000002E-2</c:v>
                </c:pt>
                <c:pt idx="3">
                  <c:v>0.03</c:v>
                </c:pt>
                <c:pt idx="4">
                  <c:v>2.8999999999999998E-2</c:v>
                </c:pt>
                <c:pt idx="5">
                  <c:v>2.7999999999999997E-2</c:v>
                </c:pt>
                <c:pt idx="6">
                  <c:v>2.7000000000000003E-2</c:v>
                </c:pt>
                <c:pt idx="7">
                  <c:v>3.2000000000000001E-2</c:v>
                </c:pt>
                <c:pt idx="8">
                  <c:v>3.5000000000000003E-2</c:v>
                </c:pt>
                <c:pt idx="9">
                  <c:v>3.4000000000000002E-2</c:v>
                </c:pt>
                <c:pt idx="10">
                  <c:v>3.2000000000000001E-2</c:v>
                </c:pt>
                <c:pt idx="11">
                  <c:v>3.4000000000000002E-2</c:v>
                </c:pt>
                <c:pt idx="12">
                  <c:v>2.3E-2</c:v>
                </c:pt>
                <c:pt idx="13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0F6-4EAB-92EA-416560279153}"/>
            </c:ext>
          </c:extLst>
        </c:ser>
        <c:ser>
          <c:idx val="9"/>
          <c:order val="9"/>
          <c:tx>
            <c:strRef>
              <c:f>'Neyslukönnun Hagstofu'!$B$13</c:f>
              <c:strCache>
                <c:ptCount val="1"/>
                <c:pt idx="0">
                  <c:v>Heilsugæsla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'Neyslukönnun Hagstofu'!$C$3:$P$3</c:f>
              <c:strCache>
                <c:ptCount val="14"/>
                <c:pt idx="0">
                  <c:v>2000-2002</c:v>
                </c:pt>
                <c:pt idx="1">
                  <c:v>2001-2003</c:v>
                </c:pt>
                <c:pt idx="2">
                  <c:v>2002-2004</c:v>
                </c:pt>
                <c:pt idx="3">
                  <c:v>2003-2005</c:v>
                </c:pt>
                <c:pt idx="4">
                  <c:v>2004-2006</c:v>
                </c:pt>
                <c:pt idx="5">
                  <c:v>2005-2007</c:v>
                </c:pt>
                <c:pt idx="6">
                  <c:v>2006-2008</c:v>
                </c:pt>
                <c:pt idx="7">
                  <c:v>2007-2009</c:v>
                </c:pt>
                <c:pt idx="8">
                  <c:v>2008-2010</c:v>
                </c:pt>
                <c:pt idx="9">
                  <c:v>2009-2011</c:v>
                </c:pt>
                <c:pt idx="10">
                  <c:v>2010-2012</c:v>
                </c:pt>
                <c:pt idx="11">
                  <c:v>2011-2014</c:v>
                </c:pt>
                <c:pt idx="12">
                  <c:v>2012-2015</c:v>
                </c:pt>
                <c:pt idx="13">
                  <c:v>2013-2016</c:v>
                </c:pt>
              </c:strCache>
            </c:strRef>
          </c:cat>
          <c:val>
            <c:numRef>
              <c:f>'Neyslukönnun Hagstofu'!$C$13:$P$13</c:f>
              <c:numCache>
                <c:formatCode>0.0%</c:formatCode>
                <c:ptCount val="14"/>
                <c:pt idx="0">
                  <c:v>3.7000000000000005E-2</c:v>
                </c:pt>
                <c:pt idx="1">
                  <c:v>0.04</c:v>
                </c:pt>
                <c:pt idx="2">
                  <c:v>0.04</c:v>
                </c:pt>
                <c:pt idx="3">
                  <c:v>3.7000000000000005E-2</c:v>
                </c:pt>
                <c:pt idx="4">
                  <c:v>3.4000000000000002E-2</c:v>
                </c:pt>
                <c:pt idx="5">
                  <c:v>3.2000000000000001E-2</c:v>
                </c:pt>
                <c:pt idx="6">
                  <c:v>3.5000000000000003E-2</c:v>
                </c:pt>
                <c:pt idx="7">
                  <c:v>3.6000000000000004E-2</c:v>
                </c:pt>
                <c:pt idx="8">
                  <c:v>3.9E-2</c:v>
                </c:pt>
                <c:pt idx="9">
                  <c:v>3.7999999999999999E-2</c:v>
                </c:pt>
                <c:pt idx="10">
                  <c:v>3.7999999999999999E-2</c:v>
                </c:pt>
                <c:pt idx="11">
                  <c:v>3.7999999999999999E-2</c:v>
                </c:pt>
                <c:pt idx="12">
                  <c:v>4.8000000000000001E-2</c:v>
                </c:pt>
                <c:pt idx="13">
                  <c:v>4.2000000000000003E-2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0F6-4EAB-92EA-416560279153}"/>
            </c:ext>
          </c:extLst>
        </c:ser>
        <c:ser>
          <c:idx val="10"/>
          <c:order val="10"/>
          <c:tx>
            <c:strRef>
              <c:f>'Neyslukönnun Hagstofu'!$B$14</c:f>
              <c:strCache>
                <c:ptCount val="1"/>
                <c:pt idx="0">
                  <c:v>Póstur og sími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'Neyslukönnun Hagstofu'!$C$3:$P$3</c:f>
              <c:strCache>
                <c:ptCount val="14"/>
                <c:pt idx="0">
                  <c:v>2000-2002</c:v>
                </c:pt>
                <c:pt idx="1">
                  <c:v>2001-2003</c:v>
                </c:pt>
                <c:pt idx="2">
                  <c:v>2002-2004</c:v>
                </c:pt>
                <c:pt idx="3">
                  <c:v>2003-2005</c:v>
                </c:pt>
                <c:pt idx="4">
                  <c:v>2004-2006</c:v>
                </c:pt>
                <c:pt idx="5">
                  <c:v>2005-2007</c:v>
                </c:pt>
                <c:pt idx="6">
                  <c:v>2006-2008</c:v>
                </c:pt>
                <c:pt idx="7">
                  <c:v>2007-2009</c:v>
                </c:pt>
                <c:pt idx="8">
                  <c:v>2008-2010</c:v>
                </c:pt>
                <c:pt idx="9">
                  <c:v>2009-2011</c:v>
                </c:pt>
                <c:pt idx="10">
                  <c:v>2010-2012</c:v>
                </c:pt>
                <c:pt idx="11">
                  <c:v>2011-2014</c:v>
                </c:pt>
                <c:pt idx="12">
                  <c:v>2012-2015</c:v>
                </c:pt>
                <c:pt idx="13">
                  <c:v>2013-2016</c:v>
                </c:pt>
              </c:strCache>
            </c:strRef>
          </c:cat>
          <c:val>
            <c:numRef>
              <c:f>'Neyslukönnun Hagstofu'!$C$14:$P$14</c:f>
              <c:numCache>
                <c:formatCode>0.0%</c:formatCode>
                <c:ptCount val="14"/>
                <c:pt idx="0">
                  <c:v>2.8999999999999998E-2</c:v>
                </c:pt>
                <c:pt idx="1">
                  <c:v>0.03</c:v>
                </c:pt>
                <c:pt idx="2">
                  <c:v>2.8999999999999998E-2</c:v>
                </c:pt>
                <c:pt idx="3">
                  <c:v>2.7999999999999997E-2</c:v>
                </c:pt>
                <c:pt idx="4">
                  <c:v>2.8999999999999998E-2</c:v>
                </c:pt>
                <c:pt idx="5">
                  <c:v>0.03</c:v>
                </c:pt>
                <c:pt idx="6">
                  <c:v>3.1E-2</c:v>
                </c:pt>
                <c:pt idx="7">
                  <c:v>3.3000000000000002E-2</c:v>
                </c:pt>
                <c:pt idx="8">
                  <c:v>3.3000000000000002E-2</c:v>
                </c:pt>
                <c:pt idx="9">
                  <c:v>3.3000000000000002E-2</c:v>
                </c:pt>
                <c:pt idx="10">
                  <c:v>0.03</c:v>
                </c:pt>
                <c:pt idx="11">
                  <c:v>3.2000000000000001E-2</c:v>
                </c:pt>
                <c:pt idx="12">
                  <c:v>2.6000000000000002E-2</c:v>
                </c:pt>
                <c:pt idx="13">
                  <c:v>3.1E-2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0F6-4EAB-92EA-416560279153}"/>
            </c:ext>
          </c:extLst>
        </c:ser>
        <c:ser>
          <c:idx val="11"/>
          <c:order val="11"/>
          <c:tx>
            <c:strRef>
              <c:f>'Neyslukönnun Hagstofu'!$B$15</c:f>
              <c:strCache>
                <c:ptCount val="1"/>
                <c:pt idx="0">
                  <c:v>Menntun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'Neyslukönnun Hagstofu'!$C$3:$P$3</c:f>
              <c:strCache>
                <c:ptCount val="14"/>
                <c:pt idx="0">
                  <c:v>2000-2002</c:v>
                </c:pt>
                <c:pt idx="1">
                  <c:v>2001-2003</c:v>
                </c:pt>
                <c:pt idx="2">
                  <c:v>2002-2004</c:v>
                </c:pt>
                <c:pt idx="3">
                  <c:v>2003-2005</c:v>
                </c:pt>
                <c:pt idx="4">
                  <c:v>2004-2006</c:v>
                </c:pt>
                <c:pt idx="5">
                  <c:v>2005-2007</c:v>
                </c:pt>
                <c:pt idx="6">
                  <c:v>2006-2008</c:v>
                </c:pt>
                <c:pt idx="7">
                  <c:v>2007-2009</c:v>
                </c:pt>
                <c:pt idx="8">
                  <c:v>2008-2010</c:v>
                </c:pt>
                <c:pt idx="9">
                  <c:v>2009-2011</c:v>
                </c:pt>
                <c:pt idx="10">
                  <c:v>2010-2012</c:v>
                </c:pt>
                <c:pt idx="11">
                  <c:v>2011-2014</c:v>
                </c:pt>
                <c:pt idx="12">
                  <c:v>2012-2015</c:v>
                </c:pt>
                <c:pt idx="13">
                  <c:v>2013-2016</c:v>
                </c:pt>
              </c:strCache>
            </c:strRef>
          </c:cat>
          <c:val>
            <c:numRef>
              <c:f>'Neyslukönnun Hagstofu'!$C$15:$P$15</c:f>
              <c:numCache>
                <c:formatCode>0.0%</c:formatCode>
                <c:ptCount val="14"/>
                <c:pt idx="0">
                  <c:v>5.0000000000000001E-3</c:v>
                </c:pt>
                <c:pt idx="1">
                  <c:v>6.0000000000000001E-3</c:v>
                </c:pt>
                <c:pt idx="2">
                  <c:v>6.0000000000000001E-3</c:v>
                </c:pt>
                <c:pt idx="3">
                  <c:v>6.9999999999999993E-3</c:v>
                </c:pt>
                <c:pt idx="4">
                  <c:v>8.0000000000000002E-3</c:v>
                </c:pt>
                <c:pt idx="5">
                  <c:v>9.0000000000000011E-3</c:v>
                </c:pt>
                <c:pt idx="6">
                  <c:v>0.01</c:v>
                </c:pt>
                <c:pt idx="7">
                  <c:v>1.1000000000000001E-2</c:v>
                </c:pt>
                <c:pt idx="8">
                  <c:v>1.2E-2</c:v>
                </c:pt>
                <c:pt idx="9">
                  <c:v>1.3000000000000001E-2</c:v>
                </c:pt>
                <c:pt idx="10">
                  <c:v>1.2E-2</c:v>
                </c:pt>
                <c:pt idx="11">
                  <c:v>1.8000000000000002E-2</c:v>
                </c:pt>
                <c:pt idx="12">
                  <c:v>1.2E-2</c:v>
                </c:pt>
                <c:pt idx="13">
                  <c:v>9.0000000000000011E-3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0F6-4EAB-92EA-416560279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9312528"/>
        <c:axId val="409314168"/>
      </c:lineChart>
      <c:catAx>
        <c:axId val="40931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09314168"/>
        <c:crosses val="autoZero"/>
        <c:auto val="1"/>
        <c:lblAlgn val="ctr"/>
        <c:lblOffset val="100"/>
        <c:noMultiLvlLbl val="0"/>
      </c:catAx>
      <c:valAx>
        <c:axId val="409314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40931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823154433957108"/>
          <c:w val="1"/>
          <c:h val="0.166600712167636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is-I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D6A3A-ED87-45DC-A778-4AD323C48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651D8-89AA-4213-AB67-03823F65C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D98AF-342A-4972-B18B-9406765E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5222-C1EF-46C8-A366-964A96DF7083}" type="datetimeFigureOut">
              <a:rPr lang="is-IS" smtClean="0"/>
              <a:t>13.2.2019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66C6A-7646-4E8D-828D-8E7D141D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F9927-1974-475F-853A-8BEEF4BC5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C4DE-E75C-4C75-B73F-496CCC3A7F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1250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9533-1A36-4463-ABA2-91E2C2A9F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35463-7FC6-4AC6-AD6E-359353578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25EEC-D261-4A2C-A4F5-D3915D56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5222-C1EF-46C8-A366-964A96DF7083}" type="datetimeFigureOut">
              <a:rPr lang="is-IS" smtClean="0"/>
              <a:t>13.2.2019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E8D09-A08A-4981-B38A-1E8F17DAB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FEFD3-90D9-45EC-9526-D8DF8E3E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C4DE-E75C-4C75-B73F-496CCC3A7F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8940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1F3842-43E8-4B49-8C70-660D8EF559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6E2A53-3D9E-470B-8FAF-3585B9D73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6E95A-AEA5-421E-832D-1C9EBD358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5222-C1EF-46C8-A366-964A96DF7083}" type="datetimeFigureOut">
              <a:rPr lang="is-IS" smtClean="0"/>
              <a:t>13.2.2019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7AF95-38ED-4461-BA32-657274A6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5BE54-8085-425A-AEB2-AA9879213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C4DE-E75C-4C75-B73F-496CCC3A7F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5538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3C809-B1D3-4A17-BCE2-1F5346F2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9E648-8DA0-4EC7-8683-F2184536E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E08E9-C215-4908-B0E5-8E932AC19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5222-C1EF-46C8-A366-964A96DF7083}" type="datetimeFigureOut">
              <a:rPr lang="is-IS" smtClean="0"/>
              <a:t>13.2.2019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54AFC-2C44-4E7A-9B1F-20AD6A45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58BF4-3027-4FAA-A453-88E6B29E2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C4DE-E75C-4C75-B73F-496CCC3A7F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3308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460E-409D-4511-8C6C-6FD81E27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FB21B-1D06-4D03-84D3-6678EA8C7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463FC-0900-432D-8484-87108BA9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5222-C1EF-46C8-A366-964A96DF7083}" type="datetimeFigureOut">
              <a:rPr lang="is-IS" smtClean="0"/>
              <a:t>13.2.2019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AF595-935A-43AE-96C3-BCCDF9BFC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07B37-7F27-41D8-9814-1789A7DFA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C4DE-E75C-4C75-B73F-496CCC3A7F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1788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1C436-BD05-4CA0-86B4-0B0E0D3A0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E54F8-CB06-483F-A00F-5557F0467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BA698-B10E-401E-8737-987CACBA8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3499E-EAC4-4981-BC33-10E5F92D0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5222-C1EF-46C8-A366-964A96DF7083}" type="datetimeFigureOut">
              <a:rPr lang="is-IS" smtClean="0"/>
              <a:t>13.2.2019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78270-800E-47DA-8222-AB5A4E0E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EB555-ED49-435E-A1CD-EE2E5980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C4DE-E75C-4C75-B73F-496CCC3A7F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5254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85B39-A6A5-43AB-A379-852069003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3F24F-2B07-4AAD-966A-262353FB7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FB12B-EDB0-4A65-A9DF-69962AD9C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F4637A-13A4-473F-921C-8580CA35B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B507B8-834A-4E71-8B01-C2DFBF5B3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0627FB-5099-415B-9FF0-81B46FF43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5222-C1EF-46C8-A366-964A96DF7083}" type="datetimeFigureOut">
              <a:rPr lang="is-IS" smtClean="0"/>
              <a:t>13.2.2019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93AD7F-AFE6-4288-9ECD-995640B8E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129ECF-AB62-40DA-9604-7CEBED154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C4DE-E75C-4C75-B73F-496CCC3A7F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9589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BAB7-710A-4C49-99E6-E60B7527F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643636-5923-4E1D-9F6A-F030759F6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5222-C1EF-46C8-A366-964A96DF7083}" type="datetimeFigureOut">
              <a:rPr lang="is-IS" smtClean="0"/>
              <a:t>13.2.2019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A5A74E-ED7E-4F00-99B0-870281F2B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F7518-4EDD-45F0-A4F3-BE5D8E70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C4DE-E75C-4C75-B73F-496CCC3A7F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0797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6CFB80-97CB-4E1B-B758-FEE4D3DB0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5222-C1EF-46C8-A366-964A96DF7083}" type="datetimeFigureOut">
              <a:rPr lang="is-IS" smtClean="0"/>
              <a:t>13.2.2019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25BA24-44CC-4EF1-9106-89C3AF2C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278E7-57D3-4FB7-AE9E-D5BED552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C4DE-E75C-4C75-B73F-496CCC3A7F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778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C048F-8E70-4F7D-B07C-6CF18185C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20F7F-5175-43D7-A90F-9855BE635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FAC20-A2E8-4E34-9E1E-800379786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8FC4B-68F5-4933-9063-68DA8C74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5222-C1EF-46C8-A366-964A96DF7083}" type="datetimeFigureOut">
              <a:rPr lang="is-IS" smtClean="0"/>
              <a:t>13.2.2019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2F067-8525-4D07-BCE8-ED9ECC11F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4AC9D-C619-4C43-80BE-E72395B3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C4DE-E75C-4C75-B73F-496CCC3A7F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9363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53AAD-97C0-4E3D-8F19-81C3B342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88FB6D-B989-4113-9AAE-40FEB924B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D67F1-4BF3-49BD-BD80-210944414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E44C9-CD76-4914-BB8E-1C9C64F1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5222-C1EF-46C8-A366-964A96DF7083}" type="datetimeFigureOut">
              <a:rPr lang="is-IS" smtClean="0"/>
              <a:t>13.2.2019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C198E-0AF4-481F-B473-47145FD8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57A01-8925-44E2-88F6-C23498B00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C4DE-E75C-4C75-B73F-496CCC3A7F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7249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786F85-99F0-4020-8F46-8BDC349D6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CFF8C-74C2-45ED-B3C9-C551C883C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5EBDE-138B-44D1-B62C-8795A9B1D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E5222-C1EF-46C8-A366-964A96DF7083}" type="datetimeFigureOut">
              <a:rPr lang="is-IS" smtClean="0"/>
              <a:t>13.2.2019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EA09D-531A-447B-AABC-BEDF30B2D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A479E-E1D8-49A6-AA24-72781DA6C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EC4DE-E75C-4C75-B73F-496CCC3A7F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5920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9D97A-36E1-4A76-BC31-306AD27EC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757" y="1122363"/>
            <a:ext cx="9741243" cy="2387600"/>
          </a:xfrm>
        </p:spPr>
        <p:txBody>
          <a:bodyPr>
            <a:normAutofit/>
          </a:bodyPr>
          <a:lstStyle/>
          <a:p>
            <a:pPr algn="l"/>
            <a:r>
              <a:rPr lang="is-IS" sz="4800" b="1" dirty="0"/>
              <a:t>Ferðumst saman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BCA19-45F8-42D4-A89A-E222122FA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757" y="3602037"/>
            <a:ext cx="9741243" cy="2387599"/>
          </a:xfrm>
        </p:spPr>
        <p:txBody>
          <a:bodyPr>
            <a:normAutofit/>
          </a:bodyPr>
          <a:lstStyle/>
          <a:p>
            <a:pPr algn="l"/>
            <a:r>
              <a:rPr lang="is-IS" sz="3200" dirty="0"/>
              <a:t>Stefna ríkisins í almenningssamgöngum</a:t>
            </a:r>
          </a:p>
          <a:p>
            <a:pPr algn="l"/>
            <a:endParaRPr lang="is-IS" dirty="0"/>
          </a:p>
          <a:p>
            <a:pPr algn="l"/>
            <a:endParaRPr lang="is-IS" dirty="0"/>
          </a:p>
          <a:p>
            <a:pPr algn="l"/>
            <a:endParaRPr lang="is-IS" dirty="0"/>
          </a:p>
          <a:p>
            <a:pPr algn="l"/>
            <a:r>
              <a:rPr lang="is-IS" dirty="0"/>
              <a:t>Febrúar 2019</a:t>
            </a:r>
          </a:p>
        </p:txBody>
      </p:sp>
      <p:grpSp>
        <p:nvGrpSpPr>
          <p:cNvPr id="4" name="Hópur 38">
            <a:extLst>
              <a:ext uri="{FF2B5EF4-FFF2-40B4-BE49-F238E27FC236}">
                <a16:creationId xmlns:a16="http://schemas.microsoft.com/office/drawing/2014/main" id="{06AAC1D2-6287-4B40-911D-6968812EC520}"/>
              </a:ext>
            </a:extLst>
          </p:cNvPr>
          <p:cNvGrpSpPr/>
          <p:nvPr/>
        </p:nvGrpSpPr>
        <p:grpSpPr>
          <a:xfrm>
            <a:off x="8086988" y="2940908"/>
            <a:ext cx="3529996" cy="3164654"/>
            <a:chOff x="0" y="-27"/>
            <a:chExt cx="5928995" cy="556449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" name="Hópur 72">
              <a:extLst>
                <a:ext uri="{FF2B5EF4-FFF2-40B4-BE49-F238E27FC236}">
                  <a16:creationId xmlns:a16="http://schemas.microsoft.com/office/drawing/2014/main" id="{C50ED0CC-5602-491E-9FF7-B5A8CE86D660}"/>
                </a:ext>
              </a:extLst>
            </p:cNvPr>
            <p:cNvGrpSpPr/>
            <p:nvPr/>
          </p:nvGrpSpPr>
          <p:grpSpPr>
            <a:xfrm rot="1823682">
              <a:off x="3409380" y="3486863"/>
              <a:ext cx="1947545" cy="2077602"/>
              <a:chOff x="3403643" y="3493275"/>
              <a:chExt cx="1947942" cy="2077602"/>
            </a:xfrm>
            <a:grpFill/>
          </p:grpSpPr>
          <p:cxnSp>
            <p:nvCxnSpPr>
              <p:cNvPr id="30" name="Bein tengilína 9">
                <a:extLst>
                  <a:ext uri="{FF2B5EF4-FFF2-40B4-BE49-F238E27FC236}">
                    <a16:creationId xmlns:a16="http://schemas.microsoft.com/office/drawing/2014/main" id="{980CB9D4-216C-4A89-9A02-0953DA700E56}"/>
                  </a:ext>
                </a:extLst>
              </p:cNvPr>
              <p:cNvCxnSpPr/>
              <p:nvPr/>
            </p:nvCxnSpPr>
            <p:spPr>
              <a:xfrm>
                <a:off x="3426221" y="4546880"/>
                <a:ext cx="1512711" cy="0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Sporaskja 10">
                <a:extLst>
                  <a:ext uri="{FF2B5EF4-FFF2-40B4-BE49-F238E27FC236}">
                    <a16:creationId xmlns:a16="http://schemas.microsoft.com/office/drawing/2014/main" id="{1D5090C5-CF70-466C-91D4-163156B5FDED}"/>
                  </a:ext>
                </a:extLst>
              </p:cNvPr>
              <p:cNvSpPr/>
              <p:nvPr/>
            </p:nvSpPr>
            <p:spPr>
              <a:xfrm>
                <a:off x="4911318" y="4321109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  <p:cxnSp>
            <p:nvCxnSpPr>
              <p:cNvPr id="32" name="Bein tengilína 11">
                <a:extLst>
                  <a:ext uri="{FF2B5EF4-FFF2-40B4-BE49-F238E27FC236}">
                    <a16:creationId xmlns:a16="http://schemas.microsoft.com/office/drawing/2014/main" id="{8FFB2EBE-56D8-472D-8C8A-9C46959444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3643" y="4566167"/>
                <a:ext cx="1507675" cy="742717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Bein tengilína 12">
                <a:extLst>
                  <a:ext uri="{FF2B5EF4-FFF2-40B4-BE49-F238E27FC236}">
                    <a16:creationId xmlns:a16="http://schemas.microsoft.com/office/drawing/2014/main" id="{3C84A498-023C-45B2-8812-730089256E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03643" y="3779238"/>
                <a:ext cx="1507675" cy="750707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Sporaskja 13">
                <a:extLst>
                  <a:ext uri="{FF2B5EF4-FFF2-40B4-BE49-F238E27FC236}">
                    <a16:creationId xmlns:a16="http://schemas.microsoft.com/office/drawing/2014/main" id="{12299046-098A-4B71-B662-51C15ACA411E}"/>
                  </a:ext>
                </a:extLst>
              </p:cNvPr>
              <p:cNvSpPr/>
              <p:nvPr/>
            </p:nvSpPr>
            <p:spPr>
              <a:xfrm>
                <a:off x="4862342" y="3493275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35" name="Sporaskja 14">
                <a:extLst>
                  <a:ext uri="{FF2B5EF4-FFF2-40B4-BE49-F238E27FC236}">
                    <a16:creationId xmlns:a16="http://schemas.microsoft.com/office/drawing/2014/main" id="{FB7379C6-5C0B-4E3C-8E30-4994EFA960EE}"/>
                  </a:ext>
                </a:extLst>
              </p:cNvPr>
              <p:cNvSpPr/>
              <p:nvPr/>
            </p:nvSpPr>
            <p:spPr>
              <a:xfrm>
                <a:off x="4861126" y="5119334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</p:grpSp>
        <p:grpSp>
          <p:nvGrpSpPr>
            <p:cNvPr id="6" name="Hópur 81">
              <a:extLst>
                <a:ext uri="{FF2B5EF4-FFF2-40B4-BE49-F238E27FC236}">
                  <a16:creationId xmlns:a16="http://schemas.microsoft.com/office/drawing/2014/main" id="{4BEE593E-D7A8-48C8-AE2E-96C2161512A5}"/>
                </a:ext>
              </a:extLst>
            </p:cNvPr>
            <p:cNvGrpSpPr/>
            <p:nvPr/>
          </p:nvGrpSpPr>
          <p:grpSpPr>
            <a:xfrm>
              <a:off x="3981450" y="1753038"/>
              <a:ext cx="1947545" cy="2077602"/>
              <a:chOff x="3978317" y="1761963"/>
              <a:chExt cx="1947942" cy="2077602"/>
            </a:xfrm>
            <a:grpFill/>
          </p:grpSpPr>
          <p:cxnSp>
            <p:nvCxnSpPr>
              <p:cNvPr id="24" name="Bein tengilína 16">
                <a:extLst>
                  <a:ext uri="{FF2B5EF4-FFF2-40B4-BE49-F238E27FC236}">
                    <a16:creationId xmlns:a16="http://schemas.microsoft.com/office/drawing/2014/main" id="{7FF1F539-8247-40AE-85F7-CDDC3A9B3C45}"/>
                  </a:ext>
                </a:extLst>
              </p:cNvPr>
              <p:cNvCxnSpPr/>
              <p:nvPr/>
            </p:nvCxnSpPr>
            <p:spPr>
              <a:xfrm>
                <a:off x="4000895" y="2815568"/>
                <a:ext cx="1512711" cy="0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Sporaskja 17">
                <a:extLst>
                  <a:ext uri="{FF2B5EF4-FFF2-40B4-BE49-F238E27FC236}">
                    <a16:creationId xmlns:a16="http://schemas.microsoft.com/office/drawing/2014/main" id="{E726DF55-1424-4B08-AFF9-A9C909BAAD93}"/>
                  </a:ext>
                </a:extLst>
              </p:cNvPr>
              <p:cNvSpPr/>
              <p:nvPr/>
            </p:nvSpPr>
            <p:spPr>
              <a:xfrm>
                <a:off x="5485992" y="2589797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  <p:cxnSp>
            <p:nvCxnSpPr>
              <p:cNvPr id="26" name="Bein tengilína 18">
                <a:extLst>
                  <a:ext uri="{FF2B5EF4-FFF2-40B4-BE49-F238E27FC236}">
                    <a16:creationId xmlns:a16="http://schemas.microsoft.com/office/drawing/2014/main" id="{8DEA6B0A-12EA-413E-B601-17B403DEA6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8317" y="2834855"/>
                <a:ext cx="1507675" cy="742717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Bein tengilína 19">
                <a:extLst>
                  <a:ext uri="{FF2B5EF4-FFF2-40B4-BE49-F238E27FC236}">
                    <a16:creationId xmlns:a16="http://schemas.microsoft.com/office/drawing/2014/main" id="{AFBF4CB2-6FE8-4720-873C-7D0A4DFC36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78317" y="2047926"/>
                <a:ext cx="1507675" cy="750707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Sporaskja 20">
                <a:extLst>
                  <a:ext uri="{FF2B5EF4-FFF2-40B4-BE49-F238E27FC236}">
                    <a16:creationId xmlns:a16="http://schemas.microsoft.com/office/drawing/2014/main" id="{88DE5572-6E67-4507-B088-CC932EA4B7E7}"/>
                  </a:ext>
                </a:extLst>
              </p:cNvPr>
              <p:cNvSpPr/>
              <p:nvPr/>
            </p:nvSpPr>
            <p:spPr>
              <a:xfrm>
                <a:off x="5437016" y="1761963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29" name="Sporaskja 21">
                <a:extLst>
                  <a:ext uri="{FF2B5EF4-FFF2-40B4-BE49-F238E27FC236}">
                    <a16:creationId xmlns:a16="http://schemas.microsoft.com/office/drawing/2014/main" id="{DD702971-445E-4BA2-938F-202B3A5AA640}"/>
                  </a:ext>
                </a:extLst>
              </p:cNvPr>
              <p:cNvSpPr/>
              <p:nvPr/>
            </p:nvSpPr>
            <p:spPr>
              <a:xfrm>
                <a:off x="5435800" y="3388022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</p:grpSp>
        <p:grpSp>
          <p:nvGrpSpPr>
            <p:cNvPr id="7" name="Hópur 15">
              <a:extLst>
                <a:ext uri="{FF2B5EF4-FFF2-40B4-BE49-F238E27FC236}">
                  <a16:creationId xmlns:a16="http://schemas.microsoft.com/office/drawing/2014/main" id="{F6DB1D1F-D410-40EA-B016-BC28FF1F17AC}"/>
                </a:ext>
              </a:extLst>
            </p:cNvPr>
            <p:cNvGrpSpPr/>
            <p:nvPr/>
          </p:nvGrpSpPr>
          <p:grpSpPr>
            <a:xfrm rot="20021665">
              <a:off x="3533890" y="-27"/>
              <a:ext cx="1947545" cy="2077602"/>
              <a:chOff x="3480868" y="0"/>
              <a:chExt cx="1947942" cy="2077602"/>
            </a:xfrm>
            <a:grpFill/>
          </p:grpSpPr>
          <p:cxnSp>
            <p:nvCxnSpPr>
              <p:cNvPr id="18" name="Bein tengilína 23">
                <a:extLst>
                  <a:ext uri="{FF2B5EF4-FFF2-40B4-BE49-F238E27FC236}">
                    <a16:creationId xmlns:a16="http://schemas.microsoft.com/office/drawing/2014/main" id="{0613CADA-D942-4C58-9BA3-A7E44B0E7AD1}"/>
                  </a:ext>
                </a:extLst>
              </p:cNvPr>
              <p:cNvCxnSpPr/>
              <p:nvPr/>
            </p:nvCxnSpPr>
            <p:spPr>
              <a:xfrm>
                <a:off x="3503446" y="1053605"/>
                <a:ext cx="1512711" cy="0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Sporaskja 24">
                <a:extLst>
                  <a:ext uri="{FF2B5EF4-FFF2-40B4-BE49-F238E27FC236}">
                    <a16:creationId xmlns:a16="http://schemas.microsoft.com/office/drawing/2014/main" id="{7546A5A6-CEB3-4392-849C-78E68B978558}"/>
                  </a:ext>
                </a:extLst>
              </p:cNvPr>
              <p:cNvSpPr/>
              <p:nvPr/>
            </p:nvSpPr>
            <p:spPr>
              <a:xfrm>
                <a:off x="4988543" y="827834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  <p:cxnSp>
            <p:nvCxnSpPr>
              <p:cNvPr id="20" name="Bein tengilína 25">
                <a:extLst>
                  <a:ext uri="{FF2B5EF4-FFF2-40B4-BE49-F238E27FC236}">
                    <a16:creationId xmlns:a16="http://schemas.microsoft.com/office/drawing/2014/main" id="{783F7C13-873D-42C9-B03B-7AB2E8CC1C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80868" y="1072892"/>
                <a:ext cx="1507675" cy="742717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Bein tengilína 26">
                <a:extLst>
                  <a:ext uri="{FF2B5EF4-FFF2-40B4-BE49-F238E27FC236}">
                    <a16:creationId xmlns:a16="http://schemas.microsoft.com/office/drawing/2014/main" id="{0DBD7CF1-5D19-4E51-84A1-E6CDB4535B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80868" y="285963"/>
                <a:ext cx="1507675" cy="750707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Sporaskja 27">
                <a:extLst>
                  <a:ext uri="{FF2B5EF4-FFF2-40B4-BE49-F238E27FC236}">
                    <a16:creationId xmlns:a16="http://schemas.microsoft.com/office/drawing/2014/main" id="{707A6716-6A86-4948-9D9E-612B049EC07B}"/>
                  </a:ext>
                </a:extLst>
              </p:cNvPr>
              <p:cNvSpPr/>
              <p:nvPr/>
            </p:nvSpPr>
            <p:spPr>
              <a:xfrm>
                <a:off x="4939567" y="0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23" name="Sporaskja 28">
                <a:extLst>
                  <a:ext uri="{FF2B5EF4-FFF2-40B4-BE49-F238E27FC236}">
                    <a16:creationId xmlns:a16="http://schemas.microsoft.com/office/drawing/2014/main" id="{CAA70991-088B-4FC6-8EE5-28475F438BBB}"/>
                  </a:ext>
                </a:extLst>
              </p:cNvPr>
              <p:cNvSpPr/>
              <p:nvPr/>
            </p:nvSpPr>
            <p:spPr>
              <a:xfrm>
                <a:off x="4938351" y="1626059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</p:grpSp>
        <p:cxnSp>
          <p:nvCxnSpPr>
            <p:cNvPr id="8" name="Bein tengilína 7">
              <a:extLst>
                <a:ext uri="{FF2B5EF4-FFF2-40B4-BE49-F238E27FC236}">
                  <a16:creationId xmlns:a16="http://schemas.microsoft.com/office/drawing/2014/main" id="{F9899A5A-1539-4EA3-8A1F-02F1093A2D0C}"/>
                </a:ext>
              </a:extLst>
            </p:cNvPr>
            <p:cNvCxnSpPr/>
            <p:nvPr/>
          </p:nvCxnSpPr>
          <p:spPr>
            <a:xfrm>
              <a:off x="333375" y="2828925"/>
              <a:ext cx="151257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poraskja 8">
              <a:extLst>
                <a:ext uri="{FF2B5EF4-FFF2-40B4-BE49-F238E27FC236}">
                  <a16:creationId xmlns:a16="http://schemas.microsoft.com/office/drawing/2014/main" id="{8B1FA907-4A49-4063-A34D-0406D689082F}"/>
                </a:ext>
              </a:extLst>
            </p:cNvPr>
            <p:cNvSpPr/>
            <p:nvPr/>
          </p:nvSpPr>
          <p:spPr>
            <a:xfrm>
              <a:off x="0" y="2602924"/>
              <a:ext cx="440055" cy="45148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s-I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99599D5-4B8A-4F5D-90FE-45CABE35C9BD}"/>
                </a:ext>
              </a:extLst>
            </p:cNvPr>
            <p:cNvGrpSpPr/>
            <p:nvPr/>
          </p:nvGrpSpPr>
          <p:grpSpPr>
            <a:xfrm>
              <a:off x="2124075" y="1371729"/>
              <a:ext cx="1947545" cy="2786640"/>
              <a:chOff x="2117883" y="1386164"/>
              <a:chExt cx="1947942" cy="2786640"/>
            </a:xfrm>
            <a:grpFill/>
          </p:grpSpPr>
          <p:cxnSp>
            <p:nvCxnSpPr>
              <p:cNvPr id="12" name="Bein tengilína 32">
                <a:extLst>
                  <a:ext uri="{FF2B5EF4-FFF2-40B4-BE49-F238E27FC236}">
                    <a16:creationId xmlns:a16="http://schemas.microsoft.com/office/drawing/2014/main" id="{495921E1-86DE-4257-A4DC-7B5BADDA9DF2}"/>
                  </a:ext>
                </a:extLst>
              </p:cNvPr>
              <p:cNvCxnSpPr/>
              <p:nvPr/>
            </p:nvCxnSpPr>
            <p:spPr>
              <a:xfrm>
                <a:off x="2140461" y="2798163"/>
                <a:ext cx="1512711" cy="0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Sporaskja 33">
                <a:extLst>
                  <a:ext uri="{FF2B5EF4-FFF2-40B4-BE49-F238E27FC236}">
                    <a16:creationId xmlns:a16="http://schemas.microsoft.com/office/drawing/2014/main" id="{BB515F08-C15D-42A3-84A1-9F888BD4E0E3}"/>
                  </a:ext>
                </a:extLst>
              </p:cNvPr>
              <p:cNvSpPr/>
              <p:nvPr/>
            </p:nvSpPr>
            <p:spPr>
              <a:xfrm>
                <a:off x="3625558" y="2572392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  <p:cxnSp>
            <p:nvCxnSpPr>
              <p:cNvPr id="14" name="Bein tengilína 34">
                <a:extLst>
                  <a:ext uri="{FF2B5EF4-FFF2-40B4-BE49-F238E27FC236}">
                    <a16:creationId xmlns:a16="http://schemas.microsoft.com/office/drawing/2014/main" id="{831D4B24-6954-4171-A873-54C7AF7891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7883" y="2817450"/>
                <a:ext cx="1191451" cy="1022115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Bein tengilína 35">
                <a:extLst>
                  <a:ext uri="{FF2B5EF4-FFF2-40B4-BE49-F238E27FC236}">
                    <a16:creationId xmlns:a16="http://schemas.microsoft.com/office/drawing/2014/main" id="{92F6E895-A799-4935-ACD8-D6F206ECC9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17883" y="1724821"/>
                <a:ext cx="1253372" cy="1056408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Sporaskja 36">
                <a:extLst>
                  <a:ext uri="{FF2B5EF4-FFF2-40B4-BE49-F238E27FC236}">
                    <a16:creationId xmlns:a16="http://schemas.microsoft.com/office/drawing/2014/main" id="{EC210F90-8D00-47D0-BBB5-B7A0C6991E40}"/>
                  </a:ext>
                </a:extLst>
              </p:cNvPr>
              <p:cNvSpPr/>
              <p:nvPr/>
            </p:nvSpPr>
            <p:spPr>
              <a:xfrm>
                <a:off x="3243091" y="1386164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17" name="Sporaskja 37">
                <a:extLst>
                  <a:ext uri="{FF2B5EF4-FFF2-40B4-BE49-F238E27FC236}">
                    <a16:creationId xmlns:a16="http://schemas.microsoft.com/office/drawing/2014/main" id="{285479B5-A305-426A-89E0-4C8B4BB61782}"/>
                  </a:ext>
                </a:extLst>
              </p:cNvPr>
              <p:cNvSpPr/>
              <p:nvPr/>
            </p:nvSpPr>
            <p:spPr>
              <a:xfrm>
                <a:off x="3157854" y="3721261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</p:grpSp>
        <p:sp>
          <p:nvSpPr>
            <p:cNvPr id="11" name="Sporaskja 53">
              <a:extLst>
                <a:ext uri="{FF2B5EF4-FFF2-40B4-BE49-F238E27FC236}">
                  <a16:creationId xmlns:a16="http://schemas.microsoft.com/office/drawing/2014/main" id="{F27B78F2-52EF-476C-8125-7345CAD2B3C2}"/>
                </a:ext>
              </a:extLst>
            </p:cNvPr>
            <p:cNvSpPr/>
            <p:nvPr/>
          </p:nvSpPr>
          <p:spPr>
            <a:xfrm>
              <a:off x="1733550" y="2589358"/>
              <a:ext cx="440055" cy="45148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s-IS"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87FEFC3-2CFE-435C-AF24-4F2B3DA0D4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57" y="579350"/>
            <a:ext cx="2490759" cy="126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0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020593-6082-491D-BB83-0F8EA9C19E0E}"/>
              </a:ext>
            </a:extLst>
          </p:cNvPr>
          <p:cNvSpPr txBox="1"/>
          <p:nvPr/>
        </p:nvSpPr>
        <p:spPr>
          <a:xfrm>
            <a:off x="818745" y="987612"/>
            <a:ext cx="1076377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endParaRPr lang="is-IS" sz="2800" i="1" dirty="0"/>
          </a:p>
          <a:p>
            <a:pPr lvl="1">
              <a:spcAft>
                <a:spcPts val="1200"/>
              </a:spcAft>
            </a:pPr>
            <a:endParaRPr lang="is-IS" sz="2800" i="1" dirty="0"/>
          </a:p>
          <a:p>
            <a:pPr lvl="1">
              <a:spcAft>
                <a:spcPts val="1200"/>
              </a:spcAft>
            </a:pPr>
            <a:endParaRPr lang="is-IS" sz="2800" i="1" dirty="0"/>
          </a:p>
          <a:p>
            <a:pPr marL="285750" indent="-285750">
              <a:spcAft>
                <a:spcPts val="1200"/>
              </a:spcAft>
              <a:buFontTx/>
              <a:buChar char="-"/>
            </a:pPr>
            <a:endParaRPr lang="is-IS" sz="2800" i="1" dirty="0"/>
          </a:p>
          <a:p>
            <a:pPr marL="285750" indent="-285750">
              <a:spcAft>
                <a:spcPts val="1200"/>
              </a:spcAft>
              <a:buFontTx/>
              <a:buChar char="-"/>
            </a:pPr>
            <a:endParaRPr lang="is-IS" sz="3600" dirty="0"/>
          </a:p>
          <a:p>
            <a:pPr marL="285750" indent="-285750">
              <a:spcAft>
                <a:spcPts val="1200"/>
              </a:spcAft>
              <a:buFontTx/>
              <a:buChar char="-"/>
            </a:pPr>
            <a:endParaRPr lang="is-IS" sz="3600" dirty="0"/>
          </a:p>
          <a:p>
            <a:pPr marL="285750" indent="-285750">
              <a:spcAft>
                <a:spcPts val="1200"/>
              </a:spcAft>
              <a:buFontTx/>
              <a:buChar char="-"/>
            </a:pPr>
            <a:endParaRPr lang="is-IS" sz="3600" dirty="0"/>
          </a:p>
          <a:p>
            <a:pPr>
              <a:spcAft>
                <a:spcPts val="1200"/>
              </a:spcAft>
            </a:pPr>
            <a:endParaRPr lang="is-IS" sz="1600" i="1" dirty="0"/>
          </a:p>
          <a:p>
            <a:pPr>
              <a:spcAft>
                <a:spcPts val="1200"/>
              </a:spcAft>
            </a:pPr>
            <a:r>
              <a:rPr lang="is-IS" sz="1600" i="1" dirty="0"/>
              <a:t>* Íbúafjöldi í þeim byggðum sem leiðin liggur um deilt með lengd leiðar í km.</a:t>
            </a:r>
          </a:p>
        </p:txBody>
      </p:sp>
      <p:graphicFrame>
        <p:nvGraphicFramePr>
          <p:cNvPr id="9" name="Tafla 8">
            <a:extLst>
              <a:ext uri="{FF2B5EF4-FFF2-40B4-BE49-F238E27FC236}">
                <a16:creationId xmlns:a16="http://schemas.microsoft.com/office/drawing/2014/main" id="{F86D8CD0-509F-472D-A81C-F9C701439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940508"/>
              </p:ext>
            </p:extLst>
          </p:nvPr>
        </p:nvGraphicFramePr>
        <p:xfrm>
          <a:off x="2723745" y="1731725"/>
          <a:ext cx="6459166" cy="3905266"/>
        </p:xfrm>
        <a:graphic>
          <a:graphicData uri="http://schemas.openxmlformats.org/drawingml/2006/table">
            <a:tbl>
              <a:tblPr firstRow="1" firstCol="1" bandRow="1"/>
              <a:tblGrid>
                <a:gridCol w="3292121">
                  <a:extLst>
                    <a:ext uri="{9D8B030D-6E8A-4147-A177-3AD203B41FA5}">
                      <a16:colId xmlns:a16="http://schemas.microsoft.com/office/drawing/2014/main" val="3228845764"/>
                    </a:ext>
                  </a:extLst>
                </a:gridCol>
                <a:gridCol w="372429">
                  <a:extLst>
                    <a:ext uri="{9D8B030D-6E8A-4147-A177-3AD203B41FA5}">
                      <a16:colId xmlns:a16="http://schemas.microsoft.com/office/drawing/2014/main" val="2656788581"/>
                    </a:ext>
                  </a:extLst>
                </a:gridCol>
                <a:gridCol w="652653">
                  <a:extLst>
                    <a:ext uri="{9D8B030D-6E8A-4147-A177-3AD203B41FA5}">
                      <a16:colId xmlns:a16="http://schemas.microsoft.com/office/drawing/2014/main" val="4069465777"/>
                    </a:ext>
                  </a:extLst>
                </a:gridCol>
                <a:gridCol w="1013050">
                  <a:extLst>
                    <a:ext uri="{9D8B030D-6E8A-4147-A177-3AD203B41FA5}">
                      <a16:colId xmlns:a16="http://schemas.microsoft.com/office/drawing/2014/main" val="2702474704"/>
                    </a:ext>
                  </a:extLst>
                </a:gridCol>
                <a:gridCol w="1128913">
                  <a:extLst>
                    <a:ext uri="{9D8B030D-6E8A-4147-A177-3AD203B41FA5}">
                      <a16:colId xmlns:a16="http://schemas.microsoft.com/office/drawing/2014/main" val="363930309"/>
                    </a:ext>
                  </a:extLst>
                </a:gridCol>
              </a:tblGrid>
              <a:tr h="317770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Félagsleg tenging</a:t>
                      </a:r>
                      <a:endParaRPr lang="is-I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500044"/>
                  </a:ext>
                </a:extLst>
              </a:tr>
              <a:tr h="317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Íbúaþéttleiki*</a:t>
                      </a:r>
                      <a:endParaRPr lang="is-I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Tíðni</a:t>
                      </a:r>
                      <a:endParaRPr lang="is-I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607072"/>
                  </a:ext>
                </a:extLst>
              </a:tr>
              <a:tr h="317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0-9,9</a:t>
                      </a:r>
                      <a:endParaRPr lang="is-I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is-I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sinnum í viku</a:t>
                      </a:r>
                      <a:endParaRPr lang="is-I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335453"/>
                  </a:ext>
                </a:extLst>
              </a:tr>
              <a:tr h="317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10-19,9</a:t>
                      </a:r>
                      <a:endParaRPr lang="is-I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is-I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sinnum í viku</a:t>
                      </a:r>
                      <a:endParaRPr lang="is-I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296142"/>
                  </a:ext>
                </a:extLst>
              </a:tr>
              <a:tr h="317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20-</a:t>
                      </a:r>
                      <a:endParaRPr lang="is-I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is-I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sinnum í viku</a:t>
                      </a:r>
                      <a:endParaRPr lang="is-I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040733"/>
                  </a:ext>
                </a:extLst>
              </a:tr>
              <a:tr h="317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s-I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s-I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s-I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s-I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176986"/>
                  </a:ext>
                </a:extLst>
              </a:tr>
              <a:tr h="317770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Vinnusóknartenging</a:t>
                      </a:r>
                      <a:endParaRPr lang="is-I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67278"/>
                  </a:ext>
                </a:extLst>
              </a:tr>
              <a:tr h="317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Íbúaþéttleiki</a:t>
                      </a:r>
                      <a:endParaRPr lang="is-I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Tíðni</a:t>
                      </a:r>
                      <a:endParaRPr lang="is-I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384219"/>
                  </a:ext>
                </a:extLst>
              </a:tr>
              <a:tr h="317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0-49,9</a:t>
                      </a:r>
                      <a:endParaRPr lang="is-I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is-I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sinnum á dag</a:t>
                      </a:r>
                      <a:endParaRPr lang="is-I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851522"/>
                  </a:ext>
                </a:extLst>
              </a:tr>
              <a:tr h="635543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20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Tíðni eykst um eina ferð á dag fyrir hverja 50 íbúa/km sem bætast við</a:t>
                      </a:r>
                      <a:endParaRPr lang="is-I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201749"/>
                  </a:ext>
                </a:extLst>
              </a:tr>
              <a:tr h="317770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is-I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094200"/>
                  </a:ext>
                </a:extLst>
              </a:tr>
            </a:tbl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0E86C38E-915D-4AA0-95EA-F3C090E58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339" y="3639472"/>
            <a:ext cx="112852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s-IS" altLang="is-I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s-IS" altLang="is-I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948FD8-3823-48E6-A062-8C61AA72C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5748"/>
          </a:xfrm>
        </p:spPr>
        <p:txBody>
          <a:bodyPr/>
          <a:lstStyle/>
          <a:p>
            <a:r>
              <a:rPr lang="is-IS" b="1" dirty="0"/>
              <a:t>Þjónustustig</a:t>
            </a:r>
          </a:p>
        </p:txBody>
      </p:sp>
    </p:spTree>
    <p:extLst>
      <p:ext uri="{BB962C8B-B14F-4D97-AF65-F5344CB8AC3E}">
        <p14:creationId xmlns:p14="http://schemas.microsoft.com/office/powerpoint/2010/main" val="163762320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66D3EC-DDA2-4AA0-82C5-4EDF5FC6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5748"/>
          </a:xfrm>
        </p:spPr>
        <p:txBody>
          <a:bodyPr/>
          <a:lstStyle/>
          <a:p>
            <a:r>
              <a:rPr lang="is-IS" b="1" dirty="0"/>
              <a:t>Sameiginleg upplýsingaveita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020593-6082-491D-BB83-0F8EA9C19E0E}"/>
              </a:ext>
            </a:extLst>
          </p:cNvPr>
          <p:cNvSpPr txBox="1"/>
          <p:nvPr/>
        </p:nvSpPr>
        <p:spPr>
          <a:xfrm>
            <a:off x="838200" y="1870363"/>
            <a:ext cx="105156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is-IS" sz="3600" dirty="0"/>
              <a:t>Sameiginleg upplýsingaveita fyrir allar almenningssamgöngur.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is-IS" sz="3600" dirty="0"/>
              <a:t>Leiðartillögur sem tengir saman ferðamáta.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is-IS" sz="3600" dirty="0"/>
              <a:t>Möguleiki á kaupum á samþættum miða.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is-IS" sz="3600" dirty="0"/>
              <a:t>Tryggja upplýsingagjöf frá rekstraraðilum.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endParaRPr lang="is-IS" sz="3600" dirty="0"/>
          </a:p>
          <a:p>
            <a:pPr marL="285750" indent="-285750">
              <a:buFontTx/>
              <a:buChar char="-"/>
            </a:pPr>
            <a:endParaRPr lang="is-IS" sz="3600" dirty="0"/>
          </a:p>
          <a:p>
            <a:pPr marL="285750" indent="-285750">
              <a:buFontTx/>
              <a:buChar char="-"/>
            </a:pPr>
            <a:endParaRPr lang="is-IS" sz="3600" dirty="0"/>
          </a:p>
          <a:p>
            <a:pPr marL="285750" indent="-285750">
              <a:buFontTx/>
              <a:buChar char="-"/>
            </a:pPr>
            <a:endParaRPr lang="is-IS" sz="3600" dirty="0"/>
          </a:p>
        </p:txBody>
      </p:sp>
      <p:grpSp>
        <p:nvGrpSpPr>
          <p:cNvPr id="4" name="Group 42">
            <a:extLst>
              <a:ext uri="{FF2B5EF4-FFF2-40B4-BE49-F238E27FC236}">
                <a16:creationId xmlns:a16="http://schemas.microsoft.com/office/drawing/2014/main" id="{B0C126F1-2AD1-4538-BEE5-8B1CC03B369C}"/>
              </a:ext>
            </a:extLst>
          </p:cNvPr>
          <p:cNvGrpSpPr/>
          <p:nvPr/>
        </p:nvGrpSpPr>
        <p:grpSpPr>
          <a:xfrm>
            <a:off x="7628238" y="365125"/>
            <a:ext cx="4084326" cy="1962151"/>
            <a:chOff x="0" y="0"/>
            <a:chExt cx="4419600" cy="20554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39">
              <a:extLst>
                <a:ext uri="{FF2B5EF4-FFF2-40B4-BE49-F238E27FC236}">
                  <a16:creationId xmlns:a16="http://schemas.microsoft.com/office/drawing/2014/main" id="{443FB127-CFA7-4E52-BC82-44F1A6EF5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1925"/>
              <a:ext cx="4221480" cy="1177925"/>
            </a:xfrm>
            <a:prstGeom prst="rect">
              <a:avLst/>
            </a:prstGeom>
          </p:spPr>
        </p:pic>
        <p:pic>
          <p:nvPicPr>
            <p:cNvPr id="8" name="Picture 41">
              <a:extLst>
                <a:ext uri="{FF2B5EF4-FFF2-40B4-BE49-F238E27FC236}">
                  <a16:creationId xmlns:a16="http://schemas.microsoft.com/office/drawing/2014/main" id="{99006ABE-CC16-4ED6-8C36-F86A84779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850" y="0"/>
              <a:ext cx="1428750" cy="2055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5105379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66D3EC-DDA2-4AA0-82C5-4EDF5FC6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5748"/>
          </a:xfrm>
        </p:spPr>
        <p:txBody>
          <a:bodyPr/>
          <a:lstStyle/>
          <a:p>
            <a:r>
              <a:rPr lang="is-IS" b="1" dirty="0"/>
              <a:t>Fargjöld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020593-6082-491D-BB83-0F8EA9C19E0E}"/>
              </a:ext>
            </a:extLst>
          </p:cNvPr>
          <p:cNvSpPr txBox="1"/>
          <p:nvPr/>
        </p:nvSpPr>
        <p:spPr>
          <a:xfrm>
            <a:off x="838200" y="1870363"/>
            <a:ext cx="105156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is-IS" sz="3600" dirty="0"/>
              <a:t>Tryggja að almenningssamgöngur </a:t>
            </a:r>
            <a:br>
              <a:rPr lang="is-IS" sz="3600" dirty="0"/>
            </a:br>
            <a:r>
              <a:rPr lang="is-IS" sz="3600" dirty="0"/>
              <a:t>séu raunhæfur valkostur.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is-IS" sz="3600" dirty="0"/>
              <a:t>Hvað er „sanngjarnt fargjald“?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is-IS" sz="3600" dirty="0"/>
              <a:t>Eldsneytiskostnaður bifreiðar.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is-IS" sz="3600" dirty="0"/>
              <a:t>Hlutfall af lágmarkslaunum.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endParaRPr lang="is-IS" sz="3600" dirty="0"/>
          </a:p>
          <a:p>
            <a:pPr marL="285750" indent="-285750">
              <a:buFontTx/>
              <a:buChar char="-"/>
            </a:pPr>
            <a:endParaRPr lang="is-IS" sz="3600" dirty="0"/>
          </a:p>
          <a:p>
            <a:pPr marL="285750" indent="-285750">
              <a:buFontTx/>
              <a:buChar char="-"/>
            </a:pPr>
            <a:endParaRPr lang="is-IS" sz="3600" dirty="0"/>
          </a:p>
          <a:p>
            <a:pPr marL="285750" indent="-285750">
              <a:buFontTx/>
              <a:buChar char="-"/>
            </a:pPr>
            <a:endParaRPr lang="is-IS" sz="3600" dirty="0"/>
          </a:p>
        </p:txBody>
      </p:sp>
      <p:graphicFrame>
        <p:nvGraphicFramePr>
          <p:cNvPr id="9" name="Chart 156">
            <a:extLst>
              <a:ext uri="{FF2B5EF4-FFF2-40B4-BE49-F238E27FC236}">
                <a16:creationId xmlns:a16="http://schemas.microsoft.com/office/drawing/2014/main" id="{345087D6-9D26-4A8A-9F44-EE48101E4D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00946"/>
              </p:ext>
            </p:extLst>
          </p:nvPr>
        </p:nvGraphicFramePr>
        <p:xfrm>
          <a:off x="7403343" y="2583809"/>
          <a:ext cx="4260850" cy="3560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7691310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66D3EC-DDA2-4AA0-82C5-4EDF5FC6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5748"/>
          </a:xfrm>
        </p:spPr>
        <p:txBody>
          <a:bodyPr/>
          <a:lstStyle/>
          <a:p>
            <a:r>
              <a:rPr lang="is-IS" b="1" dirty="0"/>
              <a:t>Innviðir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020593-6082-491D-BB83-0F8EA9C19E0E}"/>
              </a:ext>
            </a:extLst>
          </p:cNvPr>
          <p:cNvSpPr txBox="1"/>
          <p:nvPr/>
        </p:nvSpPr>
        <p:spPr>
          <a:xfrm>
            <a:off x="838200" y="1870363"/>
            <a:ext cx="10515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is-IS" sz="3600" dirty="0"/>
              <a:t>Tengingar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is-IS" sz="3600" dirty="0"/>
              <a:t>Farartæki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is-IS" sz="3600" dirty="0"/>
              <a:t>Stoppistöðvar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is-IS" sz="3600" dirty="0"/>
              <a:t>Markaðssetning og þróun</a:t>
            </a:r>
          </a:p>
          <a:p>
            <a:pPr marL="285750" indent="-285750">
              <a:buFontTx/>
              <a:buChar char="-"/>
            </a:pPr>
            <a:endParaRPr lang="is-IS" sz="3600" dirty="0"/>
          </a:p>
          <a:p>
            <a:pPr marL="285750" indent="-285750">
              <a:buFontTx/>
              <a:buChar char="-"/>
            </a:pPr>
            <a:endParaRPr lang="is-IS" sz="3600" dirty="0"/>
          </a:p>
          <a:p>
            <a:pPr marL="285750" indent="-285750">
              <a:buFontTx/>
              <a:buChar char="-"/>
            </a:pPr>
            <a:endParaRPr lang="is-IS" sz="3600" dirty="0"/>
          </a:p>
        </p:txBody>
      </p:sp>
      <p:pic>
        <p:nvPicPr>
          <p:cNvPr id="8" name="Mynd 7">
            <a:extLst>
              <a:ext uri="{FF2B5EF4-FFF2-40B4-BE49-F238E27FC236}">
                <a16:creationId xmlns:a16="http://schemas.microsoft.com/office/drawing/2014/main" id="{475C8B2E-68F9-4044-9C26-280B839EB6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B6E7FA"/>
              </a:clrFrom>
              <a:clrTo>
                <a:srgbClr val="B6E7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1300" y="3238500"/>
            <a:ext cx="56007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71523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9D97A-36E1-4A76-BC31-306AD27EC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861" y="1435332"/>
            <a:ext cx="9741243" cy="2387600"/>
          </a:xfrm>
        </p:spPr>
        <p:txBody>
          <a:bodyPr>
            <a:normAutofit/>
          </a:bodyPr>
          <a:lstStyle/>
          <a:p>
            <a:pPr algn="l"/>
            <a:r>
              <a:rPr lang="is-IS" sz="4800" b="1" dirty="0"/>
              <a:t>Hvað gerist næst?</a:t>
            </a:r>
          </a:p>
        </p:txBody>
      </p:sp>
      <p:grpSp>
        <p:nvGrpSpPr>
          <p:cNvPr id="4" name="Hópur 38">
            <a:extLst>
              <a:ext uri="{FF2B5EF4-FFF2-40B4-BE49-F238E27FC236}">
                <a16:creationId xmlns:a16="http://schemas.microsoft.com/office/drawing/2014/main" id="{06AAC1D2-6287-4B40-911D-6968812EC520}"/>
              </a:ext>
            </a:extLst>
          </p:cNvPr>
          <p:cNvGrpSpPr/>
          <p:nvPr/>
        </p:nvGrpSpPr>
        <p:grpSpPr>
          <a:xfrm>
            <a:off x="7403247" y="1846673"/>
            <a:ext cx="3529996" cy="3164654"/>
            <a:chOff x="0" y="-27"/>
            <a:chExt cx="5928995" cy="556449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" name="Hópur 72">
              <a:extLst>
                <a:ext uri="{FF2B5EF4-FFF2-40B4-BE49-F238E27FC236}">
                  <a16:creationId xmlns:a16="http://schemas.microsoft.com/office/drawing/2014/main" id="{C50ED0CC-5602-491E-9FF7-B5A8CE86D660}"/>
                </a:ext>
              </a:extLst>
            </p:cNvPr>
            <p:cNvGrpSpPr/>
            <p:nvPr/>
          </p:nvGrpSpPr>
          <p:grpSpPr>
            <a:xfrm rot="1823682">
              <a:off x="3409380" y="3486863"/>
              <a:ext cx="1947545" cy="2077602"/>
              <a:chOff x="3403643" y="3493275"/>
              <a:chExt cx="1947942" cy="2077602"/>
            </a:xfrm>
            <a:grpFill/>
          </p:grpSpPr>
          <p:cxnSp>
            <p:nvCxnSpPr>
              <p:cNvPr id="30" name="Bein tengilína 9">
                <a:extLst>
                  <a:ext uri="{FF2B5EF4-FFF2-40B4-BE49-F238E27FC236}">
                    <a16:creationId xmlns:a16="http://schemas.microsoft.com/office/drawing/2014/main" id="{980CB9D4-216C-4A89-9A02-0953DA700E56}"/>
                  </a:ext>
                </a:extLst>
              </p:cNvPr>
              <p:cNvCxnSpPr/>
              <p:nvPr/>
            </p:nvCxnSpPr>
            <p:spPr>
              <a:xfrm>
                <a:off x="3426221" y="4546880"/>
                <a:ext cx="1512711" cy="0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Sporaskja 10">
                <a:extLst>
                  <a:ext uri="{FF2B5EF4-FFF2-40B4-BE49-F238E27FC236}">
                    <a16:creationId xmlns:a16="http://schemas.microsoft.com/office/drawing/2014/main" id="{1D5090C5-CF70-466C-91D4-163156B5FDED}"/>
                  </a:ext>
                </a:extLst>
              </p:cNvPr>
              <p:cNvSpPr/>
              <p:nvPr/>
            </p:nvSpPr>
            <p:spPr>
              <a:xfrm>
                <a:off x="4911318" y="4321109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  <p:cxnSp>
            <p:nvCxnSpPr>
              <p:cNvPr id="32" name="Bein tengilína 11">
                <a:extLst>
                  <a:ext uri="{FF2B5EF4-FFF2-40B4-BE49-F238E27FC236}">
                    <a16:creationId xmlns:a16="http://schemas.microsoft.com/office/drawing/2014/main" id="{8FFB2EBE-56D8-472D-8C8A-9C46959444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3643" y="4566167"/>
                <a:ext cx="1507675" cy="742717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Bein tengilína 12">
                <a:extLst>
                  <a:ext uri="{FF2B5EF4-FFF2-40B4-BE49-F238E27FC236}">
                    <a16:creationId xmlns:a16="http://schemas.microsoft.com/office/drawing/2014/main" id="{3C84A498-023C-45B2-8812-730089256E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03643" y="3779238"/>
                <a:ext cx="1507675" cy="750707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Sporaskja 13">
                <a:extLst>
                  <a:ext uri="{FF2B5EF4-FFF2-40B4-BE49-F238E27FC236}">
                    <a16:creationId xmlns:a16="http://schemas.microsoft.com/office/drawing/2014/main" id="{12299046-098A-4B71-B662-51C15ACA411E}"/>
                  </a:ext>
                </a:extLst>
              </p:cNvPr>
              <p:cNvSpPr/>
              <p:nvPr/>
            </p:nvSpPr>
            <p:spPr>
              <a:xfrm>
                <a:off x="4862342" y="3493275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35" name="Sporaskja 14">
                <a:extLst>
                  <a:ext uri="{FF2B5EF4-FFF2-40B4-BE49-F238E27FC236}">
                    <a16:creationId xmlns:a16="http://schemas.microsoft.com/office/drawing/2014/main" id="{FB7379C6-5C0B-4E3C-8E30-4994EFA960EE}"/>
                  </a:ext>
                </a:extLst>
              </p:cNvPr>
              <p:cNvSpPr/>
              <p:nvPr/>
            </p:nvSpPr>
            <p:spPr>
              <a:xfrm>
                <a:off x="4861126" y="5119334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</p:grpSp>
        <p:grpSp>
          <p:nvGrpSpPr>
            <p:cNvPr id="6" name="Hópur 81">
              <a:extLst>
                <a:ext uri="{FF2B5EF4-FFF2-40B4-BE49-F238E27FC236}">
                  <a16:creationId xmlns:a16="http://schemas.microsoft.com/office/drawing/2014/main" id="{4BEE593E-D7A8-48C8-AE2E-96C2161512A5}"/>
                </a:ext>
              </a:extLst>
            </p:cNvPr>
            <p:cNvGrpSpPr/>
            <p:nvPr/>
          </p:nvGrpSpPr>
          <p:grpSpPr>
            <a:xfrm>
              <a:off x="3981450" y="1753038"/>
              <a:ext cx="1947545" cy="2077602"/>
              <a:chOff x="3978317" y="1761963"/>
              <a:chExt cx="1947942" cy="2077602"/>
            </a:xfrm>
            <a:grpFill/>
          </p:grpSpPr>
          <p:cxnSp>
            <p:nvCxnSpPr>
              <p:cNvPr id="24" name="Bein tengilína 16">
                <a:extLst>
                  <a:ext uri="{FF2B5EF4-FFF2-40B4-BE49-F238E27FC236}">
                    <a16:creationId xmlns:a16="http://schemas.microsoft.com/office/drawing/2014/main" id="{7FF1F539-8247-40AE-85F7-CDDC3A9B3C45}"/>
                  </a:ext>
                </a:extLst>
              </p:cNvPr>
              <p:cNvCxnSpPr/>
              <p:nvPr/>
            </p:nvCxnSpPr>
            <p:spPr>
              <a:xfrm>
                <a:off x="4000895" y="2815568"/>
                <a:ext cx="1512711" cy="0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Sporaskja 17">
                <a:extLst>
                  <a:ext uri="{FF2B5EF4-FFF2-40B4-BE49-F238E27FC236}">
                    <a16:creationId xmlns:a16="http://schemas.microsoft.com/office/drawing/2014/main" id="{E726DF55-1424-4B08-AFF9-A9C909BAAD93}"/>
                  </a:ext>
                </a:extLst>
              </p:cNvPr>
              <p:cNvSpPr/>
              <p:nvPr/>
            </p:nvSpPr>
            <p:spPr>
              <a:xfrm>
                <a:off x="5485992" y="2589797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  <p:cxnSp>
            <p:nvCxnSpPr>
              <p:cNvPr id="26" name="Bein tengilína 18">
                <a:extLst>
                  <a:ext uri="{FF2B5EF4-FFF2-40B4-BE49-F238E27FC236}">
                    <a16:creationId xmlns:a16="http://schemas.microsoft.com/office/drawing/2014/main" id="{8DEA6B0A-12EA-413E-B601-17B403DEA6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8317" y="2834855"/>
                <a:ext cx="1507675" cy="742717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Bein tengilína 19">
                <a:extLst>
                  <a:ext uri="{FF2B5EF4-FFF2-40B4-BE49-F238E27FC236}">
                    <a16:creationId xmlns:a16="http://schemas.microsoft.com/office/drawing/2014/main" id="{AFBF4CB2-6FE8-4720-873C-7D0A4DFC36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78317" y="2047926"/>
                <a:ext cx="1507675" cy="750707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Sporaskja 20">
                <a:extLst>
                  <a:ext uri="{FF2B5EF4-FFF2-40B4-BE49-F238E27FC236}">
                    <a16:creationId xmlns:a16="http://schemas.microsoft.com/office/drawing/2014/main" id="{88DE5572-6E67-4507-B088-CC932EA4B7E7}"/>
                  </a:ext>
                </a:extLst>
              </p:cNvPr>
              <p:cNvSpPr/>
              <p:nvPr/>
            </p:nvSpPr>
            <p:spPr>
              <a:xfrm>
                <a:off x="5437016" y="1761963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29" name="Sporaskja 21">
                <a:extLst>
                  <a:ext uri="{FF2B5EF4-FFF2-40B4-BE49-F238E27FC236}">
                    <a16:creationId xmlns:a16="http://schemas.microsoft.com/office/drawing/2014/main" id="{DD702971-445E-4BA2-938F-202B3A5AA640}"/>
                  </a:ext>
                </a:extLst>
              </p:cNvPr>
              <p:cNvSpPr/>
              <p:nvPr/>
            </p:nvSpPr>
            <p:spPr>
              <a:xfrm>
                <a:off x="5435800" y="3388022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</p:grpSp>
        <p:grpSp>
          <p:nvGrpSpPr>
            <p:cNvPr id="7" name="Hópur 15">
              <a:extLst>
                <a:ext uri="{FF2B5EF4-FFF2-40B4-BE49-F238E27FC236}">
                  <a16:creationId xmlns:a16="http://schemas.microsoft.com/office/drawing/2014/main" id="{F6DB1D1F-D410-40EA-B016-BC28FF1F17AC}"/>
                </a:ext>
              </a:extLst>
            </p:cNvPr>
            <p:cNvGrpSpPr/>
            <p:nvPr/>
          </p:nvGrpSpPr>
          <p:grpSpPr>
            <a:xfrm rot="20021665">
              <a:off x="3533890" y="-27"/>
              <a:ext cx="1947545" cy="2077602"/>
              <a:chOff x="3480868" y="0"/>
              <a:chExt cx="1947942" cy="2077602"/>
            </a:xfrm>
            <a:grpFill/>
          </p:grpSpPr>
          <p:cxnSp>
            <p:nvCxnSpPr>
              <p:cNvPr id="18" name="Bein tengilína 23">
                <a:extLst>
                  <a:ext uri="{FF2B5EF4-FFF2-40B4-BE49-F238E27FC236}">
                    <a16:creationId xmlns:a16="http://schemas.microsoft.com/office/drawing/2014/main" id="{0613CADA-D942-4C58-9BA3-A7E44B0E7AD1}"/>
                  </a:ext>
                </a:extLst>
              </p:cNvPr>
              <p:cNvCxnSpPr/>
              <p:nvPr/>
            </p:nvCxnSpPr>
            <p:spPr>
              <a:xfrm>
                <a:off x="3503446" y="1053605"/>
                <a:ext cx="1512711" cy="0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Sporaskja 24">
                <a:extLst>
                  <a:ext uri="{FF2B5EF4-FFF2-40B4-BE49-F238E27FC236}">
                    <a16:creationId xmlns:a16="http://schemas.microsoft.com/office/drawing/2014/main" id="{7546A5A6-CEB3-4392-849C-78E68B978558}"/>
                  </a:ext>
                </a:extLst>
              </p:cNvPr>
              <p:cNvSpPr/>
              <p:nvPr/>
            </p:nvSpPr>
            <p:spPr>
              <a:xfrm>
                <a:off x="4988543" y="827834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  <p:cxnSp>
            <p:nvCxnSpPr>
              <p:cNvPr id="20" name="Bein tengilína 25">
                <a:extLst>
                  <a:ext uri="{FF2B5EF4-FFF2-40B4-BE49-F238E27FC236}">
                    <a16:creationId xmlns:a16="http://schemas.microsoft.com/office/drawing/2014/main" id="{783F7C13-873D-42C9-B03B-7AB2E8CC1C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80868" y="1072892"/>
                <a:ext cx="1507675" cy="742717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Bein tengilína 26">
                <a:extLst>
                  <a:ext uri="{FF2B5EF4-FFF2-40B4-BE49-F238E27FC236}">
                    <a16:creationId xmlns:a16="http://schemas.microsoft.com/office/drawing/2014/main" id="{0DBD7CF1-5D19-4E51-84A1-E6CDB4535B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80868" y="285963"/>
                <a:ext cx="1507675" cy="750707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Sporaskja 27">
                <a:extLst>
                  <a:ext uri="{FF2B5EF4-FFF2-40B4-BE49-F238E27FC236}">
                    <a16:creationId xmlns:a16="http://schemas.microsoft.com/office/drawing/2014/main" id="{707A6716-6A86-4948-9D9E-612B049EC07B}"/>
                  </a:ext>
                </a:extLst>
              </p:cNvPr>
              <p:cNvSpPr/>
              <p:nvPr/>
            </p:nvSpPr>
            <p:spPr>
              <a:xfrm>
                <a:off x="4939567" y="0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23" name="Sporaskja 28">
                <a:extLst>
                  <a:ext uri="{FF2B5EF4-FFF2-40B4-BE49-F238E27FC236}">
                    <a16:creationId xmlns:a16="http://schemas.microsoft.com/office/drawing/2014/main" id="{CAA70991-088B-4FC6-8EE5-28475F438BBB}"/>
                  </a:ext>
                </a:extLst>
              </p:cNvPr>
              <p:cNvSpPr/>
              <p:nvPr/>
            </p:nvSpPr>
            <p:spPr>
              <a:xfrm>
                <a:off x="4938351" y="1626059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</p:grpSp>
        <p:cxnSp>
          <p:nvCxnSpPr>
            <p:cNvPr id="8" name="Bein tengilína 7">
              <a:extLst>
                <a:ext uri="{FF2B5EF4-FFF2-40B4-BE49-F238E27FC236}">
                  <a16:creationId xmlns:a16="http://schemas.microsoft.com/office/drawing/2014/main" id="{F9899A5A-1539-4EA3-8A1F-02F1093A2D0C}"/>
                </a:ext>
              </a:extLst>
            </p:cNvPr>
            <p:cNvCxnSpPr/>
            <p:nvPr/>
          </p:nvCxnSpPr>
          <p:spPr>
            <a:xfrm>
              <a:off x="333375" y="2828925"/>
              <a:ext cx="151257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poraskja 8">
              <a:extLst>
                <a:ext uri="{FF2B5EF4-FFF2-40B4-BE49-F238E27FC236}">
                  <a16:creationId xmlns:a16="http://schemas.microsoft.com/office/drawing/2014/main" id="{8B1FA907-4A49-4063-A34D-0406D689082F}"/>
                </a:ext>
              </a:extLst>
            </p:cNvPr>
            <p:cNvSpPr/>
            <p:nvPr/>
          </p:nvSpPr>
          <p:spPr>
            <a:xfrm>
              <a:off x="0" y="2602924"/>
              <a:ext cx="440055" cy="45148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s-I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99599D5-4B8A-4F5D-90FE-45CABE35C9BD}"/>
                </a:ext>
              </a:extLst>
            </p:cNvPr>
            <p:cNvGrpSpPr/>
            <p:nvPr/>
          </p:nvGrpSpPr>
          <p:grpSpPr>
            <a:xfrm>
              <a:off x="2124075" y="1371729"/>
              <a:ext cx="1947545" cy="2786640"/>
              <a:chOff x="2117883" y="1386164"/>
              <a:chExt cx="1947942" cy="2786640"/>
            </a:xfrm>
            <a:grpFill/>
          </p:grpSpPr>
          <p:cxnSp>
            <p:nvCxnSpPr>
              <p:cNvPr id="12" name="Bein tengilína 32">
                <a:extLst>
                  <a:ext uri="{FF2B5EF4-FFF2-40B4-BE49-F238E27FC236}">
                    <a16:creationId xmlns:a16="http://schemas.microsoft.com/office/drawing/2014/main" id="{495921E1-86DE-4257-A4DC-7B5BADDA9DF2}"/>
                  </a:ext>
                </a:extLst>
              </p:cNvPr>
              <p:cNvCxnSpPr/>
              <p:nvPr/>
            </p:nvCxnSpPr>
            <p:spPr>
              <a:xfrm>
                <a:off x="2140461" y="2798163"/>
                <a:ext cx="1512711" cy="0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Sporaskja 33">
                <a:extLst>
                  <a:ext uri="{FF2B5EF4-FFF2-40B4-BE49-F238E27FC236}">
                    <a16:creationId xmlns:a16="http://schemas.microsoft.com/office/drawing/2014/main" id="{BB515F08-C15D-42A3-84A1-9F888BD4E0E3}"/>
                  </a:ext>
                </a:extLst>
              </p:cNvPr>
              <p:cNvSpPr/>
              <p:nvPr/>
            </p:nvSpPr>
            <p:spPr>
              <a:xfrm>
                <a:off x="3625558" y="2572392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  <p:cxnSp>
            <p:nvCxnSpPr>
              <p:cNvPr id="14" name="Bein tengilína 34">
                <a:extLst>
                  <a:ext uri="{FF2B5EF4-FFF2-40B4-BE49-F238E27FC236}">
                    <a16:creationId xmlns:a16="http://schemas.microsoft.com/office/drawing/2014/main" id="{831D4B24-6954-4171-A873-54C7AF7891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7883" y="2817450"/>
                <a:ext cx="1191451" cy="1022115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Bein tengilína 35">
                <a:extLst>
                  <a:ext uri="{FF2B5EF4-FFF2-40B4-BE49-F238E27FC236}">
                    <a16:creationId xmlns:a16="http://schemas.microsoft.com/office/drawing/2014/main" id="{92F6E895-A799-4935-ACD8-D6F206ECC9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17883" y="1724821"/>
                <a:ext cx="1253372" cy="1056408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Sporaskja 36">
                <a:extLst>
                  <a:ext uri="{FF2B5EF4-FFF2-40B4-BE49-F238E27FC236}">
                    <a16:creationId xmlns:a16="http://schemas.microsoft.com/office/drawing/2014/main" id="{EC210F90-8D00-47D0-BBB5-B7A0C6991E40}"/>
                  </a:ext>
                </a:extLst>
              </p:cNvPr>
              <p:cNvSpPr/>
              <p:nvPr/>
            </p:nvSpPr>
            <p:spPr>
              <a:xfrm>
                <a:off x="3243091" y="1386164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17" name="Sporaskja 37">
                <a:extLst>
                  <a:ext uri="{FF2B5EF4-FFF2-40B4-BE49-F238E27FC236}">
                    <a16:creationId xmlns:a16="http://schemas.microsoft.com/office/drawing/2014/main" id="{285479B5-A305-426A-89E0-4C8B4BB61782}"/>
                  </a:ext>
                </a:extLst>
              </p:cNvPr>
              <p:cNvSpPr/>
              <p:nvPr/>
            </p:nvSpPr>
            <p:spPr>
              <a:xfrm>
                <a:off x="3157854" y="3721261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</p:grpSp>
        <p:sp>
          <p:nvSpPr>
            <p:cNvPr id="11" name="Sporaskja 53">
              <a:extLst>
                <a:ext uri="{FF2B5EF4-FFF2-40B4-BE49-F238E27FC236}">
                  <a16:creationId xmlns:a16="http://schemas.microsoft.com/office/drawing/2014/main" id="{F27B78F2-52EF-476C-8125-7345CAD2B3C2}"/>
                </a:ext>
              </a:extLst>
            </p:cNvPr>
            <p:cNvSpPr/>
            <p:nvPr/>
          </p:nvSpPr>
          <p:spPr>
            <a:xfrm>
              <a:off x="1733550" y="2589358"/>
              <a:ext cx="440055" cy="45148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s-IS"/>
            </a:p>
          </p:txBody>
        </p:sp>
      </p:grpSp>
    </p:spTree>
    <p:extLst>
      <p:ext uri="{BB962C8B-B14F-4D97-AF65-F5344CB8AC3E}">
        <p14:creationId xmlns:p14="http://schemas.microsoft.com/office/powerpoint/2010/main" val="37383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0E86C38E-915D-4AA0-95EA-F3C090E58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339" y="3639472"/>
            <a:ext cx="112852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s-IS" altLang="is-I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s-IS" altLang="is-I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9">
            <a:extLst>
              <a:ext uri="{FF2B5EF4-FFF2-40B4-BE49-F238E27FC236}">
                <a16:creationId xmlns:a16="http://schemas.microsoft.com/office/drawing/2014/main" id="{63449D35-DB80-45EE-85CD-50EDCDF303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889" y="2487247"/>
            <a:ext cx="3710222" cy="188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16786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C04BE26B-EBF1-4C6E-AA2A-B38FC31C8C53}"/>
              </a:ext>
            </a:extLst>
          </p:cNvPr>
          <p:cNvSpPr txBox="1"/>
          <p:nvPr/>
        </p:nvSpPr>
        <p:spPr>
          <a:xfrm>
            <a:off x="838858" y="551289"/>
            <a:ext cx="830972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is-IS" sz="3600" i="1" dirty="0"/>
              <a:t>„Landsmenn eiga að hafa jafnan aðgang </a:t>
            </a:r>
            <a:br>
              <a:rPr lang="is-IS" sz="3600" i="1" dirty="0"/>
            </a:br>
            <a:r>
              <a:rPr lang="is-IS" sz="3600" i="1" dirty="0"/>
              <a:t>að þjónustu, atvinnutækifærum og lífskjörum um land allt.“</a:t>
            </a:r>
          </a:p>
          <a:p>
            <a:pPr algn="ctr">
              <a:spcAft>
                <a:spcPts val="1200"/>
              </a:spcAft>
            </a:pPr>
            <a:endParaRPr lang="is-IS" sz="2000" i="1" dirty="0"/>
          </a:p>
          <a:p>
            <a:pPr algn="ctr">
              <a:spcAft>
                <a:spcPts val="1200"/>
              </a:spcAft>
            </a:pPr>
            <a:r>
              <a:rPr lang="is-IS" sz="3600" i="1" dirty="0"/>
              <a:t>„Áfram þarf að byggja upp almenningssamgöngur um land allt …“</a:t>
            </a:r>
          </a:p>
          <a:p>
            <a:pPr algn="ctr">
              <a:spcAft>
                <a:spcPts val="1200"/>
              </a:spcAft>
            </a:pPr>
            <a:endParaRPr lang="is-IS" sz="2000" i="1" dirty="0"/>
          </a:p>
          <a:p>
            <a:pPr algn="ctr">
              <a:spcAft>
                <a:spcPts val="1200"/>
              </a:spcAft>
            </a:pPr>
            <a:r>
              <a:rPr lang="is-IS" sz="3600" i="1" dirty="0"/>
              <a:t>„Unnið verður að því að gera innanlandsflug að hagkvæmari kosti </a:t>
            </a:r>
            <a:br>
              <a:rPr lang="is-IS" sz="3600" i="1" dirty="0"/>
            </a:br>
            <a:r>
              <a:rPr lang="is-IS" sz="3600" i="1" dirty="0"/>
              <a:t>fyrir íbúa landsbyggðanna.</a:t>
            </a:r>
          </a:p>
        </p:txBody>
      </p:sp>
      <p:pic>
        <p:nvPicPr>
          <p:cNvPr id="8" name="Mynd 7">
            <a:extLst>
              <a:ext uri="{FF2B5EF4-FFF2-40B4-BE49-F238E27FC236}">
                <a16:creationId xmlns:a16="http://schemas.microsoft.com/office/drawing/2014/main" id="{51536689-0A89-4806-8BEF-3EC0B8120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4298">
            <a:off x="9494599" y="3239312"/>
            <a:ext cx="2376961" cy="3382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1958554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63B6-1E73-4C9D-8B48-A7D9CF5D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/>
              <a:t>Stefna 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04BE26B-EBF1-4C6E-AA2A-B38FC31C8C53}"/>
              </a:ext>
            </a:extLst>
          </p:cNvPr>
          <p:cNvSpPr txBox="1"/>
          <p:nvPr/>
        </p:nvSpPr>
        <p:spPr>
          <a:xfrm>
            <a:off x="715977" y="1690688"/>
            <a:ext cx="1016927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s-IS" sz="3200" dirty="0"/>
              <a:t>Heildstæð stefnumótun fyrir almenningssamgöngur </a:t>
            </a:r>
            <a:br>
              <a:rPr lang="is-IS" sz="3200" dirty="0"/>
            </a:br>
            <a:r>
              <a:rPr lang="is-IS" sz="3200" dirty="0"/>
              <a:t>á vegum ríkisins í fyrsta sinn.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s-IS" sz="3200" dirty="0"/>
              <a:t>Flug, ferjur og almenningsvagnar myndi eina heild.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s-IS" sz="3200" dirty="0"/>
              <a:t>Samræmd þjónustuviðmið fyrir leiðarkerfi allra samgöngumáta.</a:t>
            </a:r>
          </a:p>
          <a:p>
            <a:pPr>
              <a:spcAft>
                <a:spcPts val="1200"/>
              </a:spcAft>
            </a:pPr>
            <a:endParaRPr lang="is-IS" sz="3600" dirty="0"/>
          </a:p>
          <a:p>
            <a:pPr>
              <a:spcAft>
                <a:spcPts val="1200"/>
              </a:spcAft>
            </a:pPr>
            <a:r>
              <a:rPr lang="is-IS" sz="3600" b="1" dirty="0"/>
              <a:t>  Markmið: Auka hlutdeild almenningssamgangna</a:t>
            </a:r>
          </a:p>
        </p:txBody>
      </p:sp>
    </p:spTree>
    <p:extLst>
      <p:ext uri="{BB962C8B-B14F-4D97-AF65-F5344CB8AC3E}">
        <p14:creationId xmlns:p14="http://schemas.microsoft.com/office/powerpoint/2010/main" val="1979219669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63B6-1E73-4C9D-8B48-A7D9CF5D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/>
              <a:t>Stefna 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04BE26B-EBF1-4C6E-AA2A-B38FC31C8C53}"/>
              </a:ext>
            </a:extLst>
          </p:cNvPr>
          <p:cNvSpPr txBox="1"/>
          <p:nvPr/>
        </p:nvSpPr>
        <p:spPr>
          <a:xfrm>
            <a:off x="677066" y="1690688"/>
            <a:ext cx="10515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s-IS" sz="3200" dirty="0"/>
              <a:t>Skýrsla og tillögur komnar í samráðsgátt.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s-IS" sz="3200" dirty="0"/>
              <a:t>Opið frá og með deginum í dag til fim. 7. mars.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s-IS" sz="3200" dirty="0"/>
              <a:t>Málþing um almenningssamgöngur fim. 28. febrúar.</a:t>
            </a:r>
          </a:p>
        </p:txBody>
      </p:sp>
      <p:pic>
        <p:nvPicPr>
          <p:cNvPr id="3" name="Mynd 2">
            <a:extLst>
              <a:ext uri="{FF2B5EF4-FFF2-40B4-BE49-F238E27FC236}">
                <a16:creationId xmlns:a16="http://schemas.microsoft.com/office/drawing/2014/main" id="{49F2962B-10F1-4FF1-98BB-893B1446CE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0338" y="4757501"/>
            <a:ext cx="6482923" cy="152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2125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B2935C-91DE-43BC-B164-042C8AC16E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7558" b="15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5663B6-1E73-4C9D-8B48-A7D9CF5D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/>
              <a:t>Núverandi kerfi</a:t>
            </a:r>
          </a:p>
        </p:txBody>
      </p:sp>
    </p:spTree>
    <p:extLst>
      <p:ext uri="{BB962C8B-B14F-4D97-AF65-F5344CB8AC3E}">
        <p14:creationId xmlns:p14="http://schemas.microsoft.com/office/powerpoint/2010/main" val="1069439476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63B6-1E73-4C9D-8B48-A7D9CF5D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/>
              <a:t>Ferðavenjur á Íslandi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7FF4A7C-F86B-413F-ACA3-B5605394CB31}"/>
              </a:ext>
            </a:extLst>
          </p:cNvPr>
          <p:cNvGraphicFramePr/>
          <p:nvPr>
            <p:extLst/>
          </p:nvPr>
        </p:nvGraphicFramePr>
        <p:xfrm>
          <a:off x="1129741" y="1811550"/>
          <a:ext cx="4290757" cy="397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75157F0-6D5E-4C3B-9B02-608B888DE7C7}"/>
              </a:ext>
            </a:extLst>
          </p:cNvPr>
          <p:cNvGraphicFramePr/>
          <p:nvPr>
            <p:extLst/>
          </p:nvPr>
        </p:nvGraphicFramePr>
        <p:xfrm>
          <a:off x="5961184" y="1869989"/>
          <a:ext cx="5101075" cy="4132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353386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9D97A-36E1-4A76-BC31-306AD27EC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757" y="1122363"/>
            <a:ext cx="9741243" cy="2773420"/>
          </a:xfrm>
        </p:spPr>
        <p:txBody>
          <a:bodyPr>
            <a:normAutofit/>
          </a:bodyPr>
          <a:lstStyle/>
          <a:p>
            <a:pPr algn="l"/>
            <a:r>
              <a:rPr lang="is-IS" sz="4800" b="1" dirty="0"/>
              <a:t>Helstu atriði í tillögum </a:t>
            </a:r>
            <a:br>
              <a:rPr lang="is-IS" sz="4800" b="1" dirty="0"/>
            </a:br>
            <a:r>
              <a:rPr lang="is-IS" sz="4800" b="1" dirty="0"/>
              <a:t>að nýrri stefnu</a:t>
            </a:r>
          </a:p>
        </p:txBody>
      </p:sp>
      <p:grpSp>
        <p:nvGrpSpPr>
          <p:cNvPr id="4" name="Hópur 38">
            <a:extLst>
              <a:ext uri="{FF2B5EF4-FFF2-40B4-BE49-F238E27FC236}">
                <a16:creationId xmlns:a16="http://schemas.microsoft.com/office/drawing/2014/main" id="{06AAC1D2-6287-4B40-911D-6968812EC520}"/>
              </a:ext>
            </a:extLst>
          </p:cNvPr>
          <p:cNvGrpSpPr/>
          <p:nvPr/>
        </p:nvGrpSpPr>
        <p:grpSpPr>
          <a:xfrm>
            <a:off x="7518577" y="1664044"/>
            <a:ext cx="3529996" cy="3164654"/>
            <a:chOff x="0" y="-27"/>
            <a:chExt cx="5928995" cy="556449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" name="Hópur 72">
              <a:extLst>
                <a:ext uri="{FF2B5EF4-FFF2-40B4-BE49-F238E27FC236}">
                  <a16:creationId xmlns:a16="http://schemas.microsoft.com/office/drawing/2014/main" id="{C50ED0CC-5602-491E-9FF7-B5A8CE86D660}"/>
                </a:ext>
              </a:extLst>
            </p:cNvPr>
            <p:cNvGrpSpPr/>
            <p:nvPr/>
          </p:nvGrpSpPr>
          <p:grpSpPr>
            <a:xfrm rot="1823682">
              <a:off x="3409380" y="3486863"/>
              <a:ext cx="1947545" cy="2077602"/>
              <a:chOff x="3403643" y="3493275"/>
              <a:chExt cx="1947942" cy="2077602"/>
            </a:xfrm>
            <a:grpFill/>
          </p:grpSpPr>
          <p:cxnSp>
            <p:nvCxnSpPr>
              <p:cNvPr id="30" name="Bein tengilína 9">
                <a:extLst>
                  <a:ext uri="{FF2B5EF4-FFF2-40B4-BE49-F238E27FC236}">
                    <a16:creationId xmlns:a16="http://schemas.microsoft.com/office/drawing/2014/main" id="{980CB9D4-216C-4A89-9A02-0953DA700E56}"/>
                  </a:ext>
                </a:extLst>
              </p:cNvPr>
              <p:cNvCxnSpPr/>
              <p:nvPr/>
            </p:nvCxnSpPr>
            <p:spPr>
              <a:xfrm>
                <a:off x="3426221" y="4546880"/>
                <a:ext cx="1512711" cy="0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Sporaskja 10">
                <a:extLst>
                  <a:ext uri="{FF2B5EF4-FFF2-40B4-BE49-F238E27FC236}">
                    <a16:creationId xmlns:a16="http://schemas.microsoft.com/office/drawing/2014/main" id="{1D5090C5-CF70-466C-91D4-163156B5FDED}"/>
                  </a:ext>
                </a:extLst>
              </p:cNvPr>
              <p:cNvSpPr/>
              <p:nvPr/>
            </p:nvSpPr>
            <p:spPr>
              <a:xfrm>
                <a:off x="4911318" y="4321109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  <p:cxnSp>
            <p:nvCxnSpPr>
              <p:cNvPr id="32" name="Bein tengilína 11">
                <a:extLst>
                  <a:ext uri="{FF2B5EF4-FFF2-40B4-BE49-F238E27FC236}">
                    <a16:creationId xmlns:a16="http://schemas.microsoft.com/office/drawing/2014/main" id="{8FFB2EBE-56D8-472D-8C8A-9C46959444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3643" y="4566167"/>
                <a:ext cx="1507675" cy="742717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Bein tengilína 12">
                <a:extLst>
                  <a:ext uri="{FF2B5EF4-FFF2-40B4-BE49-F238E27FC236}">
                    <a16:creationId xmlns:a16="http://schemas.microsoft.com/office/drawing/2014/main" id="{3C84A498-023C-45B2-8812-730089256E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03643" y="3779238"/>
                <a:ext cx="1507675" cy="750707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Sporaskja 13">
                <a:extLst>
                  <a:ext uri="{FF2B5EF4-FFF2-40B4-BE49-F238E27FC236}">
                    <a16:creationId xmlns:a16="http://schemas.microsoft.com/office/drawing/2014/main" id="{12299046-098A-4B71-B662-51C15ACA411E}"/>
                  </a:ext>
                </a:extLst>
              </p:cNvPr>
              <p:cNvSpPr/>
              <p:nvPr/>
            </p:nvSpPr>
            <p:spPr>
              <a:xfrm>
                <a:off x="4862342" y="3493275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35" name="Sporaskja 14">
                <a:extLst>
                  <a:ext uri="{FF2B5EF4-FFF2-40B4-BE49-F238E27FC236}">
                    <a16:creationId xmlns:a16="http://schemas.microsoft.com/office/drawing/2014/main" id="{FB7379C6-5C0B-4E3C-8E30-4994EFA960EE}"/>
                  </a:ext>
                </a:extLst>
              </p:cNvPr>
              <p:cNvSpPr/>
              <p:nvPr/>
            </p:nvSpPr>
            <p:spPr>
              <a:xfrm>
                <a:off x="4861126" y="5119334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</p:grpSp>
        <p:grpSp>
          <p:nvGrpSpPr>
            <p:cNvPr id="6" name="Hópur 81">
              <a:extLst>
                <a:ext uri="{FF2B5EF4-FFF2-40B4-BE49-F238E27FC236}">
                  <a16:creationId xmlns:a16="http://schemas.microsoft.com/office/drawing/2014/main" id="{4BEE593E-D7A8-48C8-AE2E-96C2161512A5}"/>
                </a:ext>
              </a:extLst>
            </p:cNvPr>
            <p:cNvGrpSpPr/>
            <p:nvPr/>
          </p:nvGrpSpPr>
          <p:grpSpPr>
            <a:xfrm>
              <a:off x="3981450" y="1753038"/>
              <a:ext cx="1947545" cy="2077602"/>
              <a:chOff x="3978317" y="1761963"/>
              <a:chExt cx="1947942" cy="2077602"/>
            </a:xfrm>
            <a:grpFill/>
          </p:grpSpPr>
          <p:cxnSp>
            <p:nvCxnSpPr>
              <p:cNvPr id="24" name="Bein tengilína 16">
                <a:extLst>
                  <a:ext uri="{FF2B5EF4-FFF2-40B4-BE49-F238E27FC236}">
                    <a16:creationId xmlns:a16="http://schemas.microsoft.com/office/drawing/2014/main" id="{7FF1F539-8247-40AE-85F7-CDDC3A9B3C45}"/>
                  </a:ext>
                </a:extLst>
              </p:cNvPr>
              <p:cNvCxnSpPr/>
              <p:nvPr/>
            </p:nvCxnSpPr>
            <p:spPr>
              <a:xfrm>
                <a:off x="4000895" y="2815568"/>
                <a:ext cx="1512711" cy="0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Sporaskja 17">
                <a:extLst>
                  <a:ext uri="{FF2B5EF4-FFF2-40B4-BE49-F238E27FC236}">
                    <a16:creationId xmlns:a16="http://schemas.microsoft.com/office/drawing/2014/main" id="{E726DF55-1424-4B08-AFF9-A9C909BAAD93}"/>
                  </a:ext>
                </a:extLst>
              </p:cNvPr>
              <p:cNvSpPr/>
              <p:nvPr/>
            </p:nvSpPr>
            <p:spPr>
              <a:xfrm>
                <a:off x="5485992" y="2589797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  <p:cxnSp>
            <p:nvCxnSpPr>
              <p:cNvPr id="26" name="Bein tengilína 18">
                <a:extLst>
                  <a:ext uri="{FF2B5EF4-FFF2-40B4-BE49-F238E27FC236}">
                    <a16:creationId xmlns:a16="http://schemas.microsoft.com/office/drawing/2014/main" id="{8DEA6B0A-12EA-413E-B601-17B403DEA6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8317" y="2834855"/>
                <a:ext cx="1507675" cy="742717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Bein tengilína 19">
                <a:extLst>
                  <a:ext uri="{FF2B5EF4-FFF2-40B4-BE49-F238E27FC236}">
                    <a16:creationId xmlns:a16="http://schemas.microsoft.com/office/drawing/2014/main" id="{AFBF4CB2-6FE8-4720-873C-7D0A4DFC36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78317" y="2047926"/>
                <a:ext cx="1507675" cy="750707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Sporaskja 20">
                <a:extLst>
                  <a:ext uri="{FF2B5EF4-FFF2-40B4-BE49-F238E27FC236}">
                    <a16:creationId xmlns:a16="http://schemas.microsoft.com/office/drawing/2014/main" id="{88DE5572-6E67-4507-B088-CC932EA4B7E7}"/>
                  </a:ext>
                </a:extLst>
              </p:cNvPr>
              <p:cNvSpPr/>
              <p:nvPr/>
            </p:nvSpPr>
            <p:spPr>
              <a:xfrm>
                <a:off x="5437016" y="1761963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29" name="Sporaskja 21">
                <a:extLst>
                  <a:ext uri="{FF2B5EF4-FFF2-40B4-BE49-F238E27FC236}">
                    <a16:creationId xmlns:a16="http://schemas.microsoft.com/office/drawing/2014/main" id="{DD702971-445E-4BA2-938F-202B3A5AA640}"/>
                  </a:ext>
                </a:extLst>
              </p:cNvPr>
              <p:cNvSpPr/>
              <p:nvPr/>
            </p:nvSpPr>
            <p:spPr>
              <a:xfrm>
                <a:off x="5435800" y="3388022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</p:grpSp>
        <p:grpSp>
          <p:nvGrpSpPr>
            <p:cNvPr id="7" name="Hópur 15">
              <a:extLst>
                <a:ext uri="{FF2B5EF4-FFF2-40B4-BE49-F238E27FC236}">
                  <a16:creationId xmlns:a16="http://schemas.microsoft.com/office/drawing/2014/main" id="{F6DB1D1F-D410-40EA-B016-BC28FF1F17AC}"/>
                </a:ext>
              </a:extLst>
            </p:cNvPr>
            <p:cNvGrpSpPr/>
            <p:nvPr/>
          </p:nvGrpSpPr>
          <p:grpSpPr>
            <a:xfrm rot="20021665">
              <a:off x="3533890" y="-27"/>
              <a:ext cx="1947545" cy="2077602"/>
              <a:chOff x="3480868" y="0"/>
              <a:chExt cx="1947942" cy="2077602"/>
            </a:xfrm>
            <a:grpFill/>
          </p:grpSpPr>
          <p:cxnSp>
            <p:nvCxnSpPr>
              <p:cNvPr id="18" name="Bein tengilína 23">
                <a:extLst>
                  <a:ext uri="{FF2B5EF4-FFF2-40B4-BE49-F238E27FC236}">
                    <a16:creationId xmlns:a16="http://schemas.microsoft.com/office/drawing/2014/main" id="{0613CADA-D942-4C58-9BA3-A7E44B0E7AD1}"/>
                  </a:ext>
                </a:extLst>
              </p:cNvPr>
              <p:cNvCxnSpPr/>
              <p:nvPr/>
            </p:nvCxnSpPr>
            <p:spPr>
              <a:xfrm>
                <a:off x="3503446" y="1053605"/>
                <a:ext cx="1512711" cy="0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Sporaskja 24">
                <a:extLst>
                  <a:ext uri="{FF2B5EF4-FFF2-40B4-BE49-F238E27FC236}">
                    <a16:creationId xmlns:a16="http://schemas.microsoft.com/office/drawing/2014/main" id="{7546A5A6-CEB3-4392-849C-78E68B978558}"/>
                  </a:ext>
                </a:extLst>
              </p:cNvPr>
              <p:cNvSpPr/>
              <p:nvPr/>
            </p:nvSpPr>
            <p:spPr>
              <a:xfrm>
                <a:off x="4988543" y="827834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  <p:cxnSp>
            <p:nvCxnSpPr>
              <p:cNvPr id="20" name="Bein tengilína 25">
                <a:extLst>
                  <a:ext uri="{FF2B5EF4-FFF2-40B4-BE49-F238E27FC236}">
                    <a16:creationId xmlns:a16="http://schemas.microsoft.com/office/drawing/2014/main" id="{783F7C13-873D-42C9-B03B-7AB2E8CC1C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80868" y="1072892"/>
                <a:ext cx="1507675" cy="742717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Bein tengilína 26">
                <a:extLst>
                  <a:ext uri="{FF2B5EF4-FFF2-40B4-BE49-F238E27FC236}">
                    <a16:creationId xmlns:a16="http://schemas.microsoft.com/office/drawing/2014/main" id="{0DBD7CF1-5D19-4E51-84A1-E6CDB4535B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80868" y="285963"/>
                <a:ext cx="1507675" cy="750707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Sporaskja 27">
                <a:extLst>
                  <a:ext uri="{FF2B5EF4-FFF2-40B4-BE49-F238E27FC236}">
                    <a16:creationId xmlns:a16="http://schemas.microsoft.com/office/drawing/2014/main" id="{707A6716-6A86-4948-9D9E-612B049EC07B}"/>
                  </a:ext>
                </a:extLst>
              </p:cNvPr>
              <p:cNvSpPr/>
              <p:nvPr/>
            </p:nvSpPr>
            <p:spPr>
              <a:xfrm>
                <a:off x="4939567" y="0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23" name="Sporaskja 28">
                <a:extLst>
                  <a:ext uri="{FF2B5EF4-FFF2-40B4-BE49-F238E27FC236}">
                    <a16:creationId xmlns:a16="http://schemas.microsoft.com/office/drawing/2014/main" id="{CAA70991-088B-4FC6-8EE5-28475F438BBB}"/>
                  </a:ext>
                </a:extLst>
              </p:cNvPr>
              <p:cNvSpPr/>
              <p:nvPr/>
            </p:nvSpPr>
            <p:spPr>
              <a:xfrm>
                <a:off x="4938351" y="1626059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</p:grpSp>
        <p:cxnSp>
          <p:nvCxnSpPr>
            <p:cNvPr id="8" name="Bein tengilína 7">
              <a:extLst>
                <a:ext uri="{FF2B5EF4-FFF2-40B4-BE49-F238E27FC236}">
                  <a16:creationId xmlns:a16="http://schemas.microsoft.com/office/drawing/2014/main" id="{F9899A5A-1539-4EA3-8A1F-02F1093A2D0C}"/>
                </a:ext>
              </a:extLst>
            </p:cNvPr>
            <p:cNvCxnSpPr/>
            <p:nvPr/>
          </p:nvCxnSpPr>
          <p:spPr>
            <a:xfrm>
              <a:off x="333375" y="2828925"/>
              <a:ext cx="151257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poraskja 8">
              <a:extLst>
                <a:ext uri="{FF2B5EF4-FFF2-40B4-BE49-F238E27FC236}">
                  <a16:creationId xmlns:a16="http://schemas.microsoft.com/office/drawing/2014/main" id="{8B1FA907-4A49-4063-A34D-0406D689082F}"/>
                </a:ext>
              </a:extLst>
            </p:cNvPr>
            <p:cNvSpPr/>
            <p:nvPr/>
          </p:nvSpPr>
          <p:spPr>
            <a:xfrm>
              <a:off x="0" y="2602924"/>
              <a:ext cx="440055" cy="45148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s-I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99599D5-4B8A-4F5D-90FE-45CABE35C9BD}"/>
                </a:ext>
              </a:extLst>
            </p:cNvPr>
            <p:cNvGrpSpPr/>
            <p:nvPr/>
          </p:nvGrpSpPr>
          <p:grpSpPr>
            <a:xfrm>
              <a:off x="2124075" y="1371729"/>
              <a:ext cx="1947545" cy="2786640"/>
              <a:chOff x="2117883" y="1386164"/>
              <a:chExt cx="1947942" cy="2786640"/>
            </a:xfrm>
            <a:grpFill/>
          </p:grpSpPr>
          <p:cxnSp>
            <p:nvCxnSpPr>
              <p:cNvPr id="12" name="Bein tengilína 32">
                <a:extLst>
                  <a:ext uri="{FF2B5EF4-FFF2-40B4-BE49-F238E27FC236}">
                    <a16:creationId xmlns:a16="http://schemas.microsoft.com/office/drawing/2014/main" id="{495921E1-86DE-4257-A4DC-7B5BADDA9DF2}"/>
                  </a:ext>
                </a:extLst>
              </p:cNvPr>
              <p:cNvCxnSpPr/>
              <p:nvPr/>
            </p:nvCxnSpPr>
            <p:spPr>
              <a:xfrm>
                <a:off x="2140461" y="2798163"/>
                <a:ext cx="1512711" cy="0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Sporaskja 33">
                <a:extLst>
                  <a:ext uri="{FF2B5EF4-FFF2-40B4-BE49-F238E27FC236}">
                    <a16:creationId xmlns:a16="http://schemas.microsoft.com/office/drawing/2014/main" id="{BB515F08-C15D-42A3-84A1-9F888BD4E0E3}"/>
                  </a:ext>
                </a:extLst>
              </p:cNvPr>
              <p:cNvSpPr/>
              <p:nvPr/>
            </p:nvSpPr>
            <p:spPr>
              <a:xfrm>
                <a:off x="3625558" y="2572392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  <p:cxnSp>
            <p:nvCxnSpPr>
              <p:cNvPr id="14" name="Bein tengilína 34">
                <a:extLst>
                  <a:ext uri="{FF2B5EF4-FFF2-40B4-BE49-F238E27FC236}">
                    <a16:creationId xmlns:a16="http://schemas.microsoft.com/office/drawing/2014/main" id="{831D4B24-6954-4171-A873-54C7AF7891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7883" y="2817450"/>
                <a:ext cx="1191451" cy="1022115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Bein tengilína 35">
                <a:extLst>
                  <a:ext uri="{FF2B5EF4-FFF2-40B4-BE49-F238E27FC236}">
                    <a16:creationId xmlns:a16="http://schemas.microsoft.com/office/drawing/2014/main" id="{92F6E895-A799-4935-ACD8-D6F206ECC9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17883" y="1724821"/>
                <a:ext cx="1253372" cy="1056408"/>
              </a:xfrm>
              <a:prstGeom prst="lin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Sporaskja 36">
                <a:extLst>
                  <a:ext uri="{FF2B5EF4-FFF2-40B4-BE49-F238E27FC236}">
                    <a16:creationId xmlns:a16="http://schemas.microsoft.com/office/drawing/2014/main" id="{EC210F90-8D00-47D0-BBB5-B7A0C6991E40}"/>
                  </a:ext>
                </a:extLst>
              </p:cNvPr>
              <p:cNvSpPr/>
              <p:nvPr/>
            </p:nvSpPr>
            <p:spPr>
              <a:xfrm>
                <a:off x="3243091" y="1386164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  <p:sp>
            <p:nvSpPr>
              <p:cNvPr id="17" name="Sporaskja 37">
                <a:extLst>
                  <a:ext uri="{FF2B5EF4-FFF2-40B4-BE49-F238E27FC236}">
                    <a16:creationId xmlns:a16="http://schemas.microsoft.com/office/drawing/2014/main" id="{285479B5-A305-426A-89E0-4C8B4BB61782}"/>
                  </a:ext>
                </a:extLst>
              </p:cNvPr>
              <p:cNvSpPr/>
              <p:nvPr/>
            </p:nvSpPr>
            <p:spPr>
              <a:xfrm>
                <a:off x="3157854" y="3721261"/>
                <a:ext cx="440267" cy="451543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s-IS"/>
              </a:p>
            </p:txBody>
          </p:sp>
        </p:grpSp>
        <p:sp>
          <p:nvSpPr>
            <p:cNvPr id="11" name="Sporaskja 53">
              <a:extLst>
                <a:ext uri="{FF2B5EF4-FFF2-40B4-BE49-F238E27FC236}">
                  <a16:creationId xmlns:a16="http://schemas.microsoft.com/office/drawing/2014/main" id="{F27B78F2-52EF-476C-8125-7345CAD2B3C2}"/>
                </a:ext>
              </a:extLst>
            </p:cNvPr>
            <p:cNvSpPr/>
            <p:nvPr/>
          </p:nvSpPr>
          <p:spPr>
            <a:xfrm>
              <a:off x="1733550" y="2589358"/>
              <a:ext cx="440055" cy="45148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s-IS"/>
            </a:p>
          </p:txBody>
        </p:sp>
      </p:grpSp>
    </p:spTree>
    <p:extLst>
      <p:ext uri="{BB962C8B-B14F-4D97-AF65-F5344CB8AC3E}">
        <p14:creationId xmlns:p14="http://schemas.microsoft.com/office/powerpoint/2010/main" val="123482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66D3EC-DDA2-4AA0-82C5-4EDF5FC6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5748"/>
          </a:xfrm>
        </p:spPr>
        <p:txBody>
          <a:bodyPr/>
          <a:lstStyle/>
          <a:p>
            <a:r>
              <a:rPr lang="is-IS" b="1" dirty="0"/>
              <a:t>Eitt leiðarkerfi fyrir allt landið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020593-6082-491D-BB83-0F8EA9C19E0E}"/>
              </a:ext>
            </a:extLst>
          </p:cNvPr>
          <p:cNvSpPr txBox="1"/>
          <p:nvPr/>
        </p:nvSpPr>
        <p:spPr>
          <a:xfrm>
            <a:off x="838200" y="1870363"/>
            <a:ext cx="667155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s-IS" sz="3600" dirty="0"/>
              <a:t>Helstu skiptistöðvar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s-IS" sz="2800" i="1" dirty="0"/>
              <a:t>Höfuðborgarsvæðið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s-IS" sz="2800" i="1" dirty="0"/>
              <a:t>Borgarnes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s-IS" sz="2800" i="1" dirty="0"/>
              <a:t>Selfoss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s-IS" sz="2800" i="1" dirty="0"/>
              <a:t>Akureyri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s-IS" sz="2800" i="1" dirty="0"/>
              <a:t>Egilsstaðir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CF23C9D-F8CE-4394-88B5-0A7EC85CD0BD}"/>
              </a:ext>
            </a:extLst>
          </p:cNvPr>
          <p:cNvSpPr txBox="1"/>
          <p:nvPr/>
        </p:nvSpPr>
        <p:spPr>
          <a:xfrm>
            <a:off x="6096000" y="1870363"/>
            <a:ext cx="667155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s-IS" sz="3600" dirty="0"/>
              <a:t>Aðrar skiptistöðvar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s-IS" sz="2800" i="1" dirty="0"/>
              <a:t>Ísafjörður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s-IS" sz="2800" i="1" dirty="0"/>
              <a:t>Bíldudalur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s-IS" sz="2800" i="1" dirty="0"/>
              <a:t>Stykkishólmur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s-IS" sz="2800" i="1" dirty="0"/>
              <a:t>Húsavík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s-IS" sz="2800" i="1" dirty="0"/>
              <a:t>Reyðarfjörður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s-IS" sz="2800" i="1" dirty="0"/>
              <a:t>Höfn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s-IS" sz="2800" i="1" dirty="0"/>
              <a:t>Reykjanesbær</a:t>
            </a:r>
          </a:p>
        </p:txBody>
      </p:sp>
    </p:spTree>
    <p:extLst>
      <p:ext uri="{BB962C8B-B14F-4D97-AF65-F5344CB8AC3E}">
        <p14:creationId xmlns:p14="http://schemas.microsoft.com/office/powerpoint/2010/main" val="1845625976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D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66D3EC-DDA2-4AA0-82C5-4EDF5FC6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5748"/>
          </a:xfrm>
        </p:spPr>
        <p:txBody>
          <a:bodyPr/>
          <a:lstStyle/>
          <a:p>
            <a:r>
              <a:rPr lang="is-IS" b="1" dirty="0"/>
              <a:t>Þjónustustig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020593-6082-491D-BB83-0F8EA9C19E0E}"/>
              </a:ext>
            </a:extLst>
          </p:cNvPr>
          <p:cNvSpPr txBox="1"/>
          <p:nvPr/>
        </p:nvSpPr>
        <p:spPr>
          <a:xfrm>
            <a:off x="838200" y="1870363"/>
            <a:ext cx="6671553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is-IS" sz="3600" dirty="0"/>
              <a:t>Vinnusóknartenging.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is-IS" sz="2800" i="1" dirty="0"/>
              <a:t>Tíð, dagleg tenging innan vinnusóknarsvæðis.</a:t>
            </a:r>
          </a:p>
          <a:p>
            <a:pPr lvl="1">
              <a:spcAft>
                <a:spcPts val="1200"/>
              </a:spcAft>
            </a:pPr>
            <a:endParaRPr lang="is-IS" sz="2800" i="1" dirty="0"/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is-IS" sz="3600" dirty="0"/>
              <a:t>Félagsleg tenging.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is-IS" sz="2800" i="1" dirty="0"/>
              <a:t>Tenging yfir lengri leið til kjarna.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endParaRPr lang="is-IS" sz="2800" i="1" dirty="0"/>
          </a:p>
          <a:p>
            <a:pPr marL="285750" indent="-285750">
              <a:spcAft>
                <a:spcPts val="1200"/>
              </a:spcAft>
              <a:buFontTx/>
              <a:buChar char="-"/>
            </a:pPr>
            <a:endParaRPr lang="is-IS" sz="3600" dirty="0"/>
          </a:p>
          <a:p>
            <a:pPr marL="285750" indent="-285750">
              <a:spcAft>
                <a:spcPts val="1200"/>
              </a:spcAft>
              <a:buFontTx/>
              <a:buChar char="-"/>
            </a:pPr>
            <a:endParaRPr lang="is-IS" sz="3600" dirty="0"/>
          </a:p>
          <a:p>
            <a:pPr marL="285750" indent="-285750">
              <a:buFontTx/>
              <a:buChar char="-"/>
            </a:pPr>
            <a:endParaRPr lang="is-IS" sz="3600" dirty="0"/>
          </a:p>
          <a:p>
            <a:pPr marL="285750" indent="-285750">
              <a:buFontTx/>
              <a:buChar char="-"/>
            </a:pPr>
            <a:endParaRPr lang="is-IS" sz="3600" dirty="0"/>
          </a:p>
          <a:p>
            <a:pPr marL="285750" indent="-285750">
              <a:buFontTx/>
              <a:buChar char="-"/>
            </a:pPr>
            <a:endParaRPr lang="is-IS" sz="3600" dirty="0"/>
          </a:p>
        </p:txBody>
      </p:sp>
      <p:pic>
        <p:nvPicPr>
          <p:cNvPr id="4" name="Mynd 3">
            <a:extLst>
              <a:ext uri="{FF2B5EF4-FFF2-40B4-BE49-F238E27FC236}">
                <a16:creationId xmlns:a16="http://schemas.microsoft.com/office/drawing/2014/main" id="{AFE9C6F7-C024-42E8-A185-D651F7F79E0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474" y="699563"/>
            <a:ext cx="4539994" cy="31593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4091161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215</Words>
  <Application>Microsoft Office PowerPoint</Application>
  <PresentationFormat>Víðskjár</PresentationFormat>
  <Paragraphs>108</Paragraphs>
  <Slides>15</Slides>
  <Notes>0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4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Ferðumst saman</vt:lpstr>
      <vt:lpstr>PowerPoint-kynning</vt:lpstr>
      <vt:lpstr>Stefna </vt:lpstr>
      <vt:lpstr>Stefna </vt:lpstr>
      <vt:lpstr>Núverandi kerfi</vt:lpstr>
      <vt:lpstr>Ferðavenjur á Íslandi</vt:lpstr>
      <vt:lpstr>Helstu atriði í tillögum  að nýrri stefnu</vt:lpstr>
      <vt:lpstr>Eitt leiðarkerfi fyrir allt landið</vt:lpstr>
      <vt:lpstr>Þjónustustig</vt:lpstr>
      <vt:lpstr>Þjónustustig</vt:lpstr>
      <vt:lpstr>Sameiginleg upplýsingaveita</vt:lpstr>
      <vt:lpstr>Fargjöld</vt:lpstr>
      <vt:lpstr>Innviðir</vt:lpstr>
      <vt:lpstr>Hvað gerist næst?</vt:lpstr>
      <vt:lpstr>PowerPoint-kynning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Árni Freyr Stefánsson</dc:creator>
  <cp:lastModifiedBy>Þórmundur Jónatansson</cp:lastModifiedBy>
  <cp:revision>62</cp:revision>
  <cp:lastPrinted>2019-02-13T17:30:36Z</cp:lastPrinted>
  <dcterms:created xsi:type="dcterms:W3CDTF">2018-08-31T11:11:33Z</dcterms:created>
  <dcterms:modified xsi:type="dcterms:W3CDTF">2019-02-13T20:47:12Z</dcterms:modified>
</cp:coreProperties>
</file>