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1" r:id="rId2"/>
    <p:sldId id="260" r:id="rId3"/>
    <p:sldId id="259" r:id="rId4"/>
    <p:sldId id="273" r:id="rId5"/>
    <p:sldId id="279" r:id="rId6"/>
    <p:sldId id="287" r:id="rId7"/>
    <p:sldId id="288" r:id="rId8"/>
    <p:sldId id="289" r:id="rId9"/>
    <p:sldId id="290" r:id="rId10"/>
    <p:sldId id="291" r:id="rId11"/>
    <p:sldId id="264" r:id="rId12"/>
    <p:sldId id="268" r:id="rId13"/>
    <p:sldId id="266" r:id="rId14"/>
    <p:sldId id="278" r:id="rId15"/>
    <p:sldId id="274" r:id="rId16"/>
    <p:sldId id="276" r:id="rId17"/>
    <p:sldId id="269" r:id="rId18"/>
    <p:sldId id="285" r:id="rId19"/>
  </p:sldIdLst>
  <p:sldSz cx="12192000" cy="6858000"/>
  <p:notesSz cx="6797675" cy="9926638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9AA31-D46E-4EE1-8D50-CBDA0EBC9F1A}" type="datetimeFigureOut">
              <a:rPr lang="is-IS" smtClean="0"/>
              <a:t>22.3.2018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71B83-B5C5-486F-BD7D-68896C1AA7A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00561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Með lögunum um gerð landsáætlunar um innviði var innleitt nýtt fyrirkomulag við uppbygginu innviða til verndar náttúru og menningarsögulegra minja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Alveg ný nálgun - unnin langtímaáætlun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Innan langtímaáætlunar unnar verkefnaáætlanir þar sem verkefni eru skilgreind og þeim forgangsraðað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Erum hér að kynna fyrstu verkefnaáætlun sem tekur til ársins 2018-2020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Verkefnaáætlunin er til 3 ára og hér eru kynnt verkefni sem fara af stað nú í ár.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Gerum ráð fyrir að endurskoða verkefnaáætlunina eftir eitt ár og taka þá til skoðunar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Hér er gerð tillaga að ráðstöfun fjármuna til fjölbreyttra verkefna. Því miður er ekki hægt að fjármagna nema hluta þeirra verkefna sem mikilvægt er að ráðast í   </a:t>
            </a:r>
          </a:p>
          <a:p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Í fyrsta lagi eru hér gerð tillaga að fjármögnun verkefna á um 70 stöðum á landinu, þar sem vinna á að ýmsum efnislegum innviðum. Þetta eru verkefni á ábyrgð sjö stofnana, auk sveitarfélaga. Alls eru þetta tillögur að verkefnum fyrir um 1.5 milljarða</a:t>
            </a:r>
          </a:p>
          <a:p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Í öðru lagi verða fjármögnuð nokkur óstaðbundin verkefni, sem annars vegar eiga að efla fagþekkingu, hönnum og samræmingu og svo hins vegar vöktun á náttúrufari svæða</a:t>
            </a:r>
          </a:p>
          <a:p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Í þriðja lagi er lagt til að auka verulega við landvörslu í ár. Lagðar eru til 200 milljónir króna til aukinnar landvörslu árið 2018 og verður það átak útfært í samstarfi stofnana og sveitarfélaga</a:t>
            </a:r>
          </a:p>
          <a:p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is-IS" dirty="0"/>
              <a:t>MENNINGAMINJAR</a:t>
            </a:r>
          </a:p>
          <a:p>
            <a:r>
              <a:rPr lang="is-IS" dirty="0"/>
              <a:t>GESTASTOFUR UTAN ÞESSARA UPPHÆÐAR (HELLISSANDUR, KIRKJUBÆJARKLAUSTUR, HAKIÐ Á ÞINGVÖLLUM)</a:t>
            </a:r>
          </a:p>
          <a:p>
            <a:r>
              <a:rPr lang="is-IS" dirty="0"/>
              <a:t>MAT Á KOSTNAÐI VIÐ ALLAR INNSENDAR TILLÖGUR (5,8-7,0 MILLJARÐAR?)</a:t>
            </a:r>
          </a:p>
          <a:p>
            <a:r>
              <a:rPr lang="is-IS" dirty="0"/>
              <a:t>SKIPTING VERKEFNA (WC, GÖNGUSTÍGAR, SKILTI...)</a:t>
            </a:r>
          </a:p>
          <a:p>
            <a:r>
              <a:rPr lang="is-IS" dirty="0"/>
              <a:t>SKIPTING Á LANDSHLUTA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B4D5A-02C4-4967-B367-972E31ECCD64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39124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b="1" dirty="0"/>
              <a:t>Þjóðgarðurinn Snæfellsjökull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Lagt er til að fjármagna verkefni á mikilvægum stöðum innan þjóðgarðsins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s-IS" dirty="0"/>
              <a:t>við Djúpalónssand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s-IS" dirty="0"/>
              <a:t>á Malarrifi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s-IS" dirty="0"/>
              <a:t>í Öndverðarnesi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Alls eru þetta rúmlega 100 milljónir sem renna til að vernda náttúru og bæta aðstöðu þjóðgarðinum. Þessi verkefni eru á vegum Umhverfisstofnunar</a:t>
            </a:r>
          </a:p>
          <a:p>
            <a:endParaRPr lang="is-IS" dirty="0"/>
          </a:p>
          <a:p>
            <a:r>
              <a:rPr lang="is-IS" dirty="0"/>
              <a:t>EFNAHAGSLEG ÁHRIF – JUKKA</a:t>
            </a:r>
          </a:p>
          <a:p>
            <a:endParaRPr lang="is-IS" dirty="0"/>
          </a:p>
          <a:p>
            <a:r>
              <a:rPr lang="is-IS" b="1" dirty="0"/>
              <a:t>Dettifoss í Vatnajökulsþjóðgarði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Gert er ráð fyrir að gera Vatnajökulsþjóðgarði kleift að bæta verulega aðstöðuna við Dettifoss, en það eru verkefni í tengslum við göngustíga, göngupalla og hreinlætisaðstöðu . Lagt er til að þangað renni um 100 milljónir króna. 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B4D5A-02C4-4967-B367-972E31ECCD64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55150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Með landsáætlun er einnig fjallað um gönguleiðir, en þær hafa verið hálf munaðarlausar. Sérstök áhersla er á gönguleiðina </a:t>
            </a:r>
            <a:r>
              <a:rPr lang="is-IS" b="1" dirty="0"/>
              <a:t>Laugaveginn</a:t>
            </a:r>
            <a:r>
              <a:rPr lang="is-IS" dirty="0"/>
              <a:t> og eru áætlaða um 60 milljónir í verkefni tengdum umbótum á honum. Að þessu verkefni munu ýmsir aðilar koma og verður skipaður vinnuhópur til að...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B4D5A-02C4-4967-B367-972E31ECCD64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805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Mosaviðgerðir í Eldhrauni (ASCENT-verkefnið), ljósm. Örn Þór Halldórsson</a:t>
            </a:r>
          </a:p>
          <a:p>
            <a:endParaRPr lang="is-IS" dirty="0"/>
          </a:p>
          <a:p>
            <a:r>
              <a:rPr lang="is-IS" dirty="0"/>
              <a:t>Ná markmiðum laganna, tengjast ekki beint tilteknum stöðum</a:t>
            </a:r>
          </a:p>
          <a:p>
            <a:r>
              <a:rPr lang="is-IS" dirty="0"/>
              <a:t>10 m.kr. frá ANR og 10 m.kr. frá UAR á ári þessi þrjú ár</a:t>
            </a:r>
          </a:p>
          <a:p>
            <a:endParaRPr lang="is-IS" dirty="0"/>
          </a:p>
          <a:p>
            <a:endParaRPr lang="is-IS" dirty="0"/>
          </a:p>
          <a:p>
            <a:r>
              <a:rPr lang="is-IS" dirty="0"/>
              <a:t>YFIRLÝSING RÁÐHERRANNA Á EFTIR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B4D5A-02C4-4967-B367-972E31ECCD64}" type="slidenum">
              <a:rPr lang="is-IS" smtClean="0"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7289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37B19-777F-4134-B9D8-5B7E88674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16FCE-16A5-4566-B33C-9E3025823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D50AA-4144-4A04-946E-9CF25C4F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E64-F64C-4E53-8C53-2C6035795BD6}" type="datetimeFigureOut">
              <a:rPr lang="is-IS" smtClean="0"/>
              <a:t>22.3.2018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8B242-6A4C-4625-8B1F-B2B7A3187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B4EFE-1AA5-440B-A6A3-2563DC50B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0B55-CB6F-4B4F-AFCF-174D783C8E3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46700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CAE79-15D0-47EA-8664-05475A74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A56B23-A5AB-49FD-A35C-968F4E99A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CCFA8-EB3C-4C66-98FB-D1400ECD5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E64-F64C-4E53-8C53-2C6035795BD6}" type="datetimeFigureOut">
              <a:rPr lang="is-IS" smtClean="0"/>
              <a:t>22.3.2018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06F2-CA5F-407D-9FF7-8D5C8F02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01A23-ABF3-4261-B1CD-5E93BC766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0B55-CB6F-4B4F-AFCF-174D783C8E3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2879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D06D14-D26C-4781-91F6-AD8944EB71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539AE-DAFB-46E8-AD9E-5519EBA70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EEF58-15AE-46F9-9FD6-7AB7A4AA6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E64-F64C-4E53-8C53-2C6035795BD6}" type="datetimeFigureOut">
              <a:rPr lang="is-IS" smtClean="0"/>
              <a:t>22.3.2018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DBC18-E82B-4DF8-A9D2-294A709F0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50204-87E2-40E3-A8F3-A1E757CED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0B55-CB6F-4B4F-AFCF-174D783C8E3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7977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22CB1-54F9-46F9-A0ED-86BECEAA2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C7A57-8F10-4114-9BFE-15B23AA6B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46044-4678-461D-BD31-52AD4FF1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E64-F64C-4E53-8C53-2C6035795BD6}" type="datetimeFigureOut">
              <a:rPr lang="is-IS" smtClean="0"/>
              <a:t>22.3.2018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5EAFB-FE7B-4D61-9A0F-6AA6D5E5A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E0D64-4CC5-41FC-871D-5FF47EB8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0B55-CB6F-4B4F-AFCF-174D783C8E3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95087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5A5F4-EEAE-4805-9EE6-D02D550B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DAC57-E081-4C4A-8E61-076CB78E6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6A848-F9FD-41A0-BFB3-80E63999C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E64-F64C-4E53-8C53-2C6035795BD6}" type="datetimeFigureOut">
              <a:rPr lang="is-IS" smtClean="0"/>
              <a:t>22.3.2018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7F582-6FC5-4CE3-AF7F-A1FD81A3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0EBC-DA58-4995-807B-093A6FD1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0B55-CB6F-4B4F-AFCF-174D783C8E3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49936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05D3A-9DC9-41C4-B1E1-573F27FCC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BDEB4-E55B-4A48-BCD6-5739AC6BD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7A6CA-D7A0-4349-8B24-48A2E09C9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F5623-44C8-4F7D-AEBB-B753CF3A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E64-F64C-4E53-8C53-2C6035795BD6}" type="datetimeFigureOut">
              <a:rPr lang="is-IS" smtClean="0"/>
              <a:t>22.3.2018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C7C56-8366-4DED-968A-D544B8AA1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68BBE-C319-4B80-97C5-7A4276C7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0B55-CB6F-4B4F-AFCF-174D783C8E3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6647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879FE-52FD-4BCF-A648-5B5DE12ED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C59C6-05F2-48C1-B6BF-338499509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1B9B5A-EEEE-4E19-A502-C92C017AE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8F845E-6BC4-4BFB-AD55-2C282CAEB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3DED86-1B20-443E-B97C-25A001C38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AE28D3-A430-4EC6-ACFB-DC3AED0A4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E64-F64C-4E53-8C53-2C6035795BD6}" type="datetimeFigureOut">
              <a:rPr lang="is-IS" smtClean="0"/>
              <a:t>22.3.2018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DCE1CE-51BF-4A19-B93F-8CCDE104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067383-0A7A-46B3-8333-739800CF5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0B55-CB6F-4B4F-AFCF-174D783C8E3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09092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B086B-AF45-43C5-A43D-531272F5E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FE604A-DC77-4B58-9D01-FA531463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E64-F64C-4E53-8C53-2C6035795BD6}" type="datetimeFigureOut">
              <a:rPr lang="is-IS" smtClean="0"/>
              <a:t>22.3.2018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35BEA-0815-4B56-B466-A5449C52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0B7CF-44AA-45BC-AD14-837C926BD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0B55-CB6F-4B4F-AFCF-174D783C8E3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6641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B48DF-5087-43E9-A40B-B11DCEC5B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E64-F64C-4E53-8C53-2C6035795BD6}" type="datetimeFigureOut">
              <a:rPr lang="is-IS" smtClean="0"/>
              <a:t>22.3.2018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A60277-E215-4307-BD3C-CFABA4E36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5A564-DBEB-4DCC-B96C-4BBD1453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0B55-CB6F-4B4F-AFCF-174D783C8E3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1720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DE2BB-4FD4-4667-BB9B-6BDA1795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1854D-66AB-4504-839B-4160A2A45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FB5F4-1F14-46E5-AF51-AAE0AADB1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63047-035F-480D-9A56-023E35DA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E64-F64C-4E53-8C53-2C6035795BD6}" type="datetimeFigureOut">
              <a:rPr lang="is-IS" smtClean="0"/>
              <a:t>22.3.2018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85DA8-8CA7-4185-B608-1FCF5163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39A05-5D19-4FFE-9A55-DB98F4E7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0B55-CB6F-4B4F-AFCF-174D783C8E3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0120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2BF9-27DD-4305-BB04-BDE9C0C11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86783-CDE3-49F6-B414-4D20C727A2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33A5FC-ED3C-481E-8EC3-A7CD80739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CC3260-A697-43E6-BBFD-EE89E3F70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E64-F64C-4E53-8C53-2C6035795BD6}" type="datetimeFigureOut">
              <a:rPr lang="is-IS" smtClean="0"/>
              <a:t>22.3.2018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0358C-5159-48C9-A889-09734E43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FB9E7-41DA-475A-B3F8-87BF0ABC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0B55-CB6F-4B4F-AFCF-174D783C8E3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90043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3FB0-6A85-440B-AAB6-060C90BF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434B8-BC60-4096-861C-954E66400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2E5F3-D1A1-43A1-B5CA-1D089D9C5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70E64-F64C-4E53-8C53-2C6035795BD6}" type="datetimeFigureOut">
              <a:rPr lang="is-IS" smtClean="0"/>
              <a:t>22.3.2018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88655-4606-4B7D-9773-CFA5BD9C4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D20D7-0087-4E01-AD65-3F306979B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70B55-CB6F-4B4F-AFCF-174D783C8E3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5329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cky mountain&#10;&#10;Description generated with very high confidence">
            <a:extLst>
              <a:ext uri="{FF2B5EF4-FFF2-40B4-BE49-F238E27FC236}">
                <a16:creationId xmlns:a16="http://schemas.microsoft.com/office/drawing/2014/main" id="{A8E0FF08-503B-40F3-949A-71EA519B0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983"/>
            <a:ext cx="12192000" cy="762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67E22B-9A68-449D-8DF5-CA6B83B7935C}"/>
              </a:ext>
            </a:extLst>
          </p:cNvPr>
          <p:cNvSpPr txBox="1"/>
          <p:nvPr/>
        </p:nvSpPr>
        <p:spPr>
          <a:xfrm>
            <a:off x="5968263" y="374031"/>
            <a:ext cx="28420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>
                <a:solidFill>
                  <a:schemeClr val="bg1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Stórsókn</a:t>
            </a:r>
            <a:r>
              <a:rPr lang="is-IS" dirty="0">
                <a:solidFill>
                  <a:schemeClr val="bg1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</a:p>
          <a:p>
            <a:r>
              <a:rPr lang="is-IS" dirty="0">
                <a:solidFill>
                  <a:schemeClr val="bg1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í </a:t>
            </a:r>
            <a:r>
              <a:rPr lang="is-IS" sz="2400" dirty="0">
                <a:solidFill>
                  <a:schemeClr val="bg1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uppbyggingu innviða </a:t>
            </a:r>
          </a:p>
          <a:p>
            <a:r>
              <a:rPr lang="is-IS" dirty="0">
                <a:solidFill>
                  <a:schemeClr val="bg1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á ferðamannastöðum í </a:t>
            </a:r>
            <a:r>
              <a:rPr lang="is-IS" sz="2400" dirty="0">
                <a:solidFill>
                  <a:schemeClr val="bg1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náttúru Íslands</a:t>
            </a:r>
          </a:p>
        </p:txBody>
      </p:sp>
    </p:spTree>
    <p:extLst>
      <p:ext uri="{BB962C8B-B14F-4D97-AF65-F5344CB8AC3E}">
        <p14:creationId xmlns:p14="http://schemas.microsoft.com/office/powerpoint/2010/main" val="2310292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F4ED27-8710-40F2-A657-89F823AA1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27"/>
          <a:stretch/>
        </p:blipFill>
        <p:spPr>
          <a:xfrm>
            <a:off x="-1" y="-1"/>
            <a:ext cx="3038833" cy="24324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4A96A6-D5CD-4282-BF8F-84CEBEAE4919}"/>
              </a:ext>
            </a:extLst>
          </p:cNvPr>
          <p:cNvSpPr/>
          <p:nvPr/>
        </p:nvSpPr>
        <p:spPr>
          <a:xfrm>
            <a:off x="7468299" y="4227816"/>
            <a:ext cx="39724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4000" dirty="0">
                <a:latin typeface="Arial Rounded MT Bold" panose="020F0704030504030204" pitchFamily="34" charset="0"/>
              </a:rPr>
              <a:t>Landvarsla</a:t>
            </a:r>
            <a:r>
              <a:rPr lang="is-IS" dirty="0">
                <a:latin typeface="Arial Rounded MT Bold" panose="020F0704030504030204" pitchFamily="34" charset="0"/>
              </a:rPr>
              <a:t> </a:t>
            </a:r>
          </a:p>
          <a:p>
            <a:pPr algn="r"/>
            <a:r>
              <a:rPr lang="is-IS" sz="2400" dirty="0">
                <a:latin typeface="Arial Rounded MT Bold" panose="020F0704030504030204" pitchFamily="34" charset="0"/>
              </a:rPr>
              <a:t>stofnanir og</a:t>
            </a:r>
          </a:p>
          <a:p>
            <a:pPr algn="r"/>
            <a:r>
              <a:rPr lang="is-IS" sz="2400" dirty="0">
                <a:latin typeface="Arial Rounded MT Bold" panose="020F0704030504030204" pitchFamily="34" charset="0"/>
              </a:rPr>
              <a:t>samstarf við sveitarfélög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BC63F7-F8B7-4B51-958E-5ED5A9C5F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44500"/>
            <a:ext cx="3472422" cy="2313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CDC9B2-9FAC-4019-99AB-CF45C541F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84" y="-5325"/>
            <a:ext cx="3664533" cy="2441495"/>
          </a:xfrm>
          <a:prstGeom prst="rect">
            <a:avLst/>
          </a:prstGeom>
        </p:spPr>
      </p:pic>
      <p:pic>
        <p:nvPicPr>
          <p:cNvPr id="1032" name="Picture 8" descr="Mynd frá Umhverfisstofnun.">
            <a:extLst>
              <a:ext uri="{FF2B5EF4-FFF2-40B4-BE49-F238E27FC236}">
                <a16:creationId xmlns:a16="http://schemas.microsoft.com/office/drawing/2014/main" id="{31BEFC18-8317-44FC-8F45-DA47B2138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421" y="4490732"/>
            <a:ext cx="3156358" cy="236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329576-038C-4A5E-936A-66C2E363A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9" r="1" b="20920"/>
          <a:stretch/>
        </p:blipFill>
        <p:spPr>
          <a:xfrm>
            <a:off x="-1" y="2381948"/>
            <a:ext cx="4500983" cy="2162552"/>
          </a:xfrm>
          <a:prstGeom prst="rect">
            <a:avLst/>
          </a:prstGeom>
        </p:spPr>
      </p:pic>
      <p:pic>
        <p:nvPicPr>
          <p:cNvPr id="1034" name="Picture 10" descr="Mynd frá Gudbjorg Runolfsdottir.">
            <a:extLst>
              <a:ext uri="{FF2B5EF4-FFF2-40B4-BE49-F238E27FC236}">
                <a16:creationId xmlns:a16="http://schemas.microsoft.com/office/drawing/2014/main" id="{A32E8168-765C-4BA2-A429-29FC50ADA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763" y="2381946"/>
            <a:ext cx="2162554" cy="216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198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D06462B-2EA5-4B08-B983-EC35194AC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B2D168-D167-4D6C-8D89-DF42DD5DB6B4}"/>
              </a:ext>
            </a:extLst>
          </p:cNvPr>
          <p:cNvSpPr/>
          <p:nvPr/>
        </p:nvSpPr>
        <p:spPr>
          <a:xfrm>
            <a:off x="7622312" y="5500260"/>
            <a:ext cx="4980742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s-IS" sz="32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Framkvæmdasjóður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s-IS" sz="32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    ferðamannastaða</a:t>
            </a:r>
            <a:endParaRPr lang="is-IS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F8AFD7-A0F8-405B-975A-DA1AE494FE45}"/>
              </a:ext>
            </a:extLst>
          </p:cNvPr>
          <p:cNvSpPr txBox="1"/>
          <p:nvPr/>
        </p:nvSpPr>
        <p:spPr>
          <a:xfrm>
            <a:off x="1458158" y="438150"/>
            <a:ext cx="6010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dirty="0"/>
              <a:t>Stuðla að uppbyggingu, viðhaldi og verndun ferðamannastaða sem eru í eigu eða umsjón sveitarfélaga og einkaaðila</a:t>
            </a:r>
          </a:p>
        </p:txBody>
      </p:sp>
    </p:spTree>
    <p:extLst>
      <p:ext uri="{BB962C8B-B14F-4D97-AF65-F5344CB8AC3E}">
        <p14:creationId xmlns:p14="http://schemas.microsoft.com/office/powerpoint/2010/main" val="712806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F4A350-7535-4062-BDC2-7EE9267721DD}"/>
              </a:ext>
            </a:extLst>
          </p:cNvPr>
          <p:cNvSpPr/>
          <p:nvPr/>
        </p:nvSpPr>
        <p:spPr>
          <a:xfrm>
            <a:off x="1397068" y="3873756"/>
            <a:ext cx="9804331" cy="57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Göngustígar við </a:t>
            </a:r>
            <a:r>
              <a:rPr lang="is-IS" sz="32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Goðafoss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eru dæmi um </a:t>
            </a:r>
            <a:r>
              <a:rPr lang="is-IS" sz="28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vel heppnað verkefni</a:t>
            </a:r>
            <a:endParaRPr lang="is-IS" sz="2800" dirty="0">
              <a:effectLst/>
              <a:latin typeface="Arial Rounded MT Bold" panose="020F07040305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AEC06-A88C-42B6-90CB-DF829708A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17" r="13146"/>
          <a:stretch/>
        </p:blipFill>
        <p:spPr>
          <a:xfrm>
            <a:off x="4020576" y="704851"/>
            <a:ext cx="4399524" cy="2880000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8D8A0E27-8AA0-4426-B23D-657DF97DE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6" t="3284"/>
          <a:stretch/>
        </p:blipFill>
        <p:spPr>
          <a:xfrm>
            <a:off x="-1" y="733424"/>
            <a:ext cx="4043263" cy="2880000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84CFEB28-88CF-4DF7-9895-4533DAD07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5" y="704850"/>
            <a:ext cx="3840000" cy="28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476FCD-57E0-4519-BFC2-4F266B08D9F8}"/>
              </a:ext>
            </a:extLst>
          </p:cNvPr>
          <p:cNvSpPr txBox="1"/>
          <p:nvPr/>
        </p:nvSpPr>
        <p:spPr>
          <a:xfrm>
            <a:off x="1439317" y="2932419"/>
            <a:ext cx="26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>
                <a:solidFill>
                  <a:schemeClr val="bg1"/>
                </a:solidFill>
                <a:latin typeface="Arial Rounded MT Bold" panose="020F0704030504030204" pitchFamily="34" charset="0"/>
              </a:rPr>
              <a:t>Austan megin </a:t>
            </a:r>
            <a:r>
              <a:rPr lang="is-I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2012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D059D9-B5E4-421A-94B7-CE1DCCADB09E}"/>
              </a:ext>
            </a:extLst>
          </p:cNvPr>
          <p:cNvSpPr txBox="1"/>
          <p:nvPr/>
        </p:nvSpPr>
        <p:spPr>
          <a:xfrm>
            <a:off x="5796592" y="2933637"/>
            <a:ext cx="26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>
                <a:solidFill>
                  <a:schemeClr val="bg1"/>
                </a:solidFill>
                <a:latin typeface="Arial Rounded MT Bold" panose="020F0704030504030204" pitchFamily="34" charset="0"/>
              </a:rPr>
              <a:t>Austan megin </a:t>
            </a:r>
            <a:r>
              <a:rPr lang="is-I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5251DE-26BA-499D-B43E-4D3336BD93D7}"/>
              </a:ext>
            </a:extLst>
          </p:cNvPr>
          <p:cNvSpPr txBox="1"/>
          <p:nvPr/>
        </p:nvSpPr>
        <p:spPr>
          <a:xfrm>
            <a:off x="9568492" y="2932419"/>
            <a:ext cx="26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>
                <a:solidFill>
                  <a:schemeClr val="bg1"/>
                </a:solidFill>
                <a:latin typeface="Arial Rounded MT Bold" panose="020F0704030504030204" pitchFamily="34" charset="0"/>
              </a:rPr>
              <a:t>Vestan megin </a:t>
            </a:r>
            <a:r>
              <a:rPr lang="is-I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686706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F8238B-8125-4280-A572-466F7F2E5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96"/>
          <a:stretch/>
        </p:blipFill>
        <p:spPr>
          <a:xfrm>
            <a:off x="588000" y="264699"/>
            <a:ext cx="11016000" cy="6202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6D9BD929-6C61-4A9E-ADEE-A2EA87B7D8A9}"/>
              </a:ext>
            </a:extLst>
          </p:cNvPr>
          <p:cNvSpPr txBox="1"/>
          <p:nvPr/>
        </p:nvSpPr>
        <p:spPr>
          <a:xfrm>
            <a:off x="3703393" y="2884070"/>
            <a:ext cx="2743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s-IS" dirty="0">
                <a:latin typeface="Arial Rounded MT Bold" panose="020F0704030504030204" pitchFamily="34" charset="0"/>
              </a:rPr>
              <a:t>Úthlutun 2018</a:t>
            </a:r>
          </a:p>
          <a:p>
            <a:pPr algn="r"/>
            <a:r>
              <a:rPr lang="is-IS" sz="4800" dirty="0">
                <a:latin typeface="Arial Rounded MT Bold" panose="020F0704030504030204" pitchFamily="34" charset="0"/>
              </a:rPr>
              <a:t>56</a:t>
            </a:r>
            <a:r>
              <a:rPr lang="is-IS" dirty="0">
                <a:latin typeface="Arial Rounded MT Bold" panose="020F0704030504030204" pitchFamily="34" charset="0"/>
              </a:rPr>
              <a:t> </a:t>
            </a:r>
            <a:r>
              <a:rPr lang="is-IS" sz="2000" dirty="0">
                <a:latin typeface="Arial Rounded MT Bold" panose="020F0704030504030204" pitchFamily="34" charset="0"/>
              </a:rPr>
              <a:t>staðir</a:t>
            </a:r>
          </a:p>
          <a:p>
            <a:pPr algn="r"/>
            <a:r>
              <a:rPr lang="is-IS" sz="4800" dirty="0">
                <a:latin typeface="Arial Rounded MT Bold" panose="020F0704030504030204" pitchFamily="34" charset="0"/>
              </a:rPr>
              <a:t>722</a:t>
            </a:r>
            <a:r>
              <a:rPr lang="is-IS" dirty="0">
                <a:latin typeface="Arial Rounded MT Bold" panose="020F0704030504030204" pitchFamily="34" charset="0"/>
              </a:rPr>
              <a:t> </a:t>
            </a:r>
            <a:r>
              <a:rPr lang="is-IS" sz="2000" dirty="0">
                <a:latin typeface="Arial Rounded MT Bold" panose="020F0704030504030204" pitchFamily="34" charset="0"/>
              </a:rPr>
              <a:t>milljónir</a:t>
            </a:r>
          </a:p>
        </p:txBody>
      </p:sp>
    </p:spTree>
    <p:extLst>
      <p:ext uri="{BB962C8B-B14F-4D97-AF65-F5344CB8AC3E}">
        <p14:creationId xmlns:p14="http://schemas.microsoft.com/office/powerpoint/2010/main" val="2598660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2DB647-16AF-4273-9334-BE9E3F1F8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67" y="181519"/>
            <a:ext cx="10815343" cy="6322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74379A-B241-4C17-BACC-F7AD75F89EB7}"/>
              </a:ext>
            </a:extLst>
          </p:cNvPr>
          <p:cNvSpPr/>
          <p:nvPr/>
        </p:nvSpPr>
        <p:spPr>
          <a:xfrm>
            <a:off x="-1" y="4752975"/>
            <a:ext cx="11720946" cy="95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A7F0CA-7761-4376-9D26-CC3D343C6A7D}"/>
              </a:ext>
            </a:extLst>
          </p:cNvPr>
          <p:cNvSpPr txBox="1"/>
          <p:nvPr/>
        </p:nvSpPr>
        <p:spPr>
          <a:xfrm>
            <a:off x="1197769" y="4981575"/>
            <a:ext cx="10437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>
                <a:latin typeface="Arial Rounded MT Bold" panose="020F0704030504030204" pitchFamily="34" charset="0"/>
              </a:rPr>
              <a:t>Fjölga </a:t>
            </a:r>
            <a:r>
              <a:rPr lang="is-IS" sz="2800" dirty="0">
                <a:latin typeface="Arial Rounded MT Bold" panose="020F0704030504030204" pitchFamily="34" charset="0"/>
              </a:rPr>
              <a:t>„SEGLUM“ </a:t>
            </a:r>
            <a:r>
              <a:rPr lang="is-IS" dirty="0">
                <a:latin typeface="Arial Rounded MT Bold" panose="020F0704030504030204" pitchFamily="34" charset="0"/>
              </a:rPr>
              <a:t>til að dreifa álagi og efla ferðamennsku á minna sóttum svæðum</a:t>
            </a:r>
            <a:endParaRPr lang="is-IS" sz="2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53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4D223B-6909-4CFB-BCA1-D5A29C624602}"/>
              </a:ext>
            </a:extLst>
          </p:cNvPr>
          <p:cNvSpPr/>
          <p:nvPr/>
        </p:nvSpPr>
        <p:spPr>
          <a:xfrm>
            <a:off x="1193834" y="911481"/>
            <a:ext cx="980433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Verkefni sem leitast við að tryggja </a:t>
            </a:r>
            <a:r>
              <a:rPr lang="is-IS" sz="32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öryggi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ferðamanna og </a:t>
            </a:r>
            <a:r>
              <a:rPr lang="is-IS" sz="32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vernda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náttúru </a:t>
            </a:r>
            <a:endParaRPr lang="is-IS" sz="2800" dirty="0">
              <a:effectLst/>
              <a:latin typeface="Arial Rounded MT Bold" panose="020F07040305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702BE0-A43B-4DF4-A9EC-7E737E895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4"/>
          <a:stretch/>
        </p:blipFill>
        <p:spPr>
          <a:xfrm>
            <a:off x="1343025" y="2009275"/>
            <a:ext cx="4333875" cy="3006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ECA6EB-5773-472A-8A8D-4A2A53FC0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725" y="2009275"/>
            <a:ext cx="4526818" cy="3017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D2AF73-02B4-477A-94A9-D833E2884F20}"/>
              </a:ext>
            </a:extLst>
          </p:cNvPr>
          <p:cNvSpPr txBox="1"/>
          <p:nvPr/>
        </p:nvSpPr>
        <p:spPr>
          <a:xfrm>
            <a:off x="1343024" y="5372100"/>
            <a:ext cx="9315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dirty="0">
                <a:latin typeface="Arial Rounded MT Bold" panose="020F0704030504030204" pitchFamily="34" charset="0"/>
              </a:rPr>
              <a:t>Fossárvík</a:t>
            </a:r>
            <a:r>
              <a:rPr lang="is-IS" dirty="0">
                <a:latin typeface="Arial Rounded MT Bold" panose="020F0704030504030204" pitchFamily="34" charset="0"/>
              </a:rPr>
              <a:t> Djúpavogi </a:t>
            </a:r>
            <a:r>
              <a:rPr lang="is-IS" dirty="0"/>
              <a:t>Skipuleggja svæðið í heild sinni, laga göngustíga og auka öryggi</a:t>
            </a:r>
          </a:p>
        </p:txBody>
      </p:sp>
    </p:spTree>
    <p:extLst>
      <p:ext uri="{BB962C8B-B14F-4D97-AF65-F5344CB8AC3E}">
        <p14:creationId xmlns:p14="http://schemas.microsoft.com/office/powerpoint/2010/main" val="1288693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4D223B-6909-4CFB-BCA1-D5A29C624602}"/>
              </a:ext>
            </a:extLst>
          </p:cNvPr>
          <p:cNvSpPr/>
          <p:nvPr/>
        </p:nvSpPr>
        <p:spPr>
          <a:xfrm>
            <a:off x="1193834" y="911481"/>
            <a:ext cx="980433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Verkefni sem leitast við að tryggja </a:t>
            </a:r>
            <a:r>
              <a:rPr lang="is-IS" sz="32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öryggi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ferðamanna og </a:t>
            </a:r>
            <a:r>
              <a:rPr lang="is-IS" sz="32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vernda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náttúru </a:t>
            </a:r>
            <a:endParaRPr lang="is-IS" sz="2800" dirty="0">
              <a:effectLst/>
              <a:latin typeface="Arial Rounded MT Bold" panose="020F07040305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D2AF73-02B4-477A-94A9-D833E2884F20}"/>
              </a:ext>
            </a:extLst>
          </p:cNvPr>
          <p:cNvSpPr txBox="1"/>
          <p:nvPr/>
        </p:nvSpPr>
        <p:spPr>
          <a:xfrm>
            <a:off x="8285279" y="3429000"/>
            <a:ext cx="3297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dirty="0">
                <a:latin typeface="Arial Rounded MT Bold" panose="020F0704030504030204" pitchFamily="34" charset="0"/>
              </a:rPr>
              <a:t>Brúarfoss</a:t>
            </a:r>
            <a:r>
              <a:rPr lang="is-IS" dirty="0">
                <a:latin typeface="Arial Rounded MT Bold" panose="020F0704030504030204" pitchFamily="34" charset="0"/>
              </a:rPr>
              <a:t>       </a:t>
            </a:r>
          </a:p>
          <a:p>
            <a:pPr>
              <a:lnSpc>
                <a:spcPct val="150000"/>
              </a:lnSpc>
            </a:pPr>
            <a:r>
              <a:rPr lang="is-IS" sz="2000" dirty="0"/>
              <a:t>Dæmi um sjálfsprottinn ferðamannastað vegna samfélagsmiðla</a:t>
            </a:r>
            <a:endParaRPr lang="is-IS" sz="2000" dirty="0">
              <a:latin typeface="Arial Rounded MT Bold" panose="020F0704030504030204" pitchFamily="34" charset="0"/>
            </a:endParaRPr>
          </a:p>
        </p:txBody>
      </p:sp>
      <p:pic>
        <p:nvPicPr>
          <p:cNvPr id="8" name="Content Placeholder 14">
            <a:extLst>
              <a:ext uri="{FF2B5EF4-FFF2-40B4-BE49-F238E27FC236}">
                <a16:creationId xmlns:a16="http://schemas.microsoft.com/office/drawing/2014/main" id="{98BAA3B6-8208-42D7-B63C-3F22468A1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6349" y="1530753"/>
            <a:ext cx="6894630" cy="482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95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F4A350-7535-4062-BDC2-7EE9267721DD}"/>
              </a:ext>
            </a:extLst>
          </p:cNvPr>
          <p:cNvSpPr/>
          <p:nvPr/>
        </p:nvSpPr>
        <p:spPr>
          <a:xfrm>
            <a:off x="246538" y="549616"/>
            <a:ext cx="393644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>
              <a:lnSpc>
                <a:spcPct val="107000"/>
              </a:lnSpc>
              <a:spcAft>
                <a:spcPts val="0"/>
              </a:spcAft>
            </a:pPr>
            <a:r>
              <a:rPr lang="is-IS" sz="20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Styrkir yfir </a:t>
            </a:r>
            <a:r>
              <a:rPr lang="is-IS" sz="2000" dirty="0">
                <a:solidFill>
                  <a:srgbClr val="00206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15</a:t>
            </a:r>
            <a:r>
              <a:rPr lang="is-IS" sz="20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milljónir:</a:t>
            </a:r>
            <a:endParaRPr lang="is-IS" sz="2000" dirty="0">
              <a:effectLst/>
              <a:latin typeface="Arial Rounded MT Bold" panose="020F07040305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ECCE3F-3439-4580-ABC5-00E6C9BDB890}"/>
              </a:ext>
            </a:extLst>
          </p:cNvPr>
          <p:cNvSpPr/>
          <p:nvPr/>
        </p:nvSpPr>
        <p:spPr>
          <a:xfrm>
            <a:off x="1612734" y="1067825"/>
            <a:ext cx="10487025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>
              <a:lnSpc>
                <a:spcPct val="150000"/>
              </a:lnSpc>
              <a:spcAft>
                <a:spcPts val="0"/>
              </a:spcAft>
            </a:pPr>
            <a:r>
              <a:rPr lang="is-IS" dirty="0">
                <a:solidFill>
                  <a:srgbClr val="00206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77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 </a:t>
            </a:r>
            <a:r>
              <a:rPr lang="is-IS" sz="16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Hafnarhólmi á Borgarfirði eystri   </a:t>
            </a:r>
            <a:r>
              <a:rPr lang="is-IS" sz="1600" dirty="0">
                <a:solidFill>
                  <a:srgbClr val="000000"/>
                </a:solidFill>
                <a:ea typeface="Calibri" panose="020F0502020204030204" pitchFamily="34" charset="0"/>
                <a:cs typeface="Helv"/>
              </a:rPr>
              <a:t>bygging þjónustuhúss með aðstöðu til fuglaskoðunar</a:t>
            </a:r>
          </a:p>
          <a:p>
            <a:pPr marL="9525">
              <a:lnSpc>
                <a:spcPct val="150000"/>
              </a:lnSpc>
              <a:spcAft>
                <a:spcPts val="0"/>
              </a:spcAft>
            </a:pPr>
            <a:r>
              <a:rPr lang="is-IS" dirty="0">
                <a:solidFill>
                  <a:srgbClr val="00206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74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 </a:t>
            </a:r>
            <a:r>
              <a:rPr lang="is-IS" sz="16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Goðafoss í Þingeyjarsveit   </a:t>
            </a:r>
            <a:r>
              <a:rPr lang="is-IS" sz="1600" dirty="0">
                <a:solidFill>
                  <a:srgbClr val="000000"/>
                </a:solidFill>
              </a:rPr>
              <a:t>framkvæmdir að vestanverðu: bílastæði, útsýnispallur, göngustígar, upplýsingaskilti o.fl.</a:t>
            </a:r>
          </a:p>
          <a:p>
            <a:pPr marL="9525">
              <a:lnSpc>
                <a:spcPct val="150000"/>
              </a:lnSpc>
              <a:spcAft>
                <a:spcPts val="0"/>
              </a:spcAft>
            </a:pPr>
            <a:r>
              <a:rPr lang="is-IS" dirty="0">
                <a:solidFill>
                  <a:srgbClr val="00206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62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 </a:t>
            </a:r>
            <a:r>
              <a:rPr lang="is-IS" sz="16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Kirkjufellsfoss á Snæfellsnesi   </a:t>
            </a:r>
            <a:r>
              <a:rPr lang="is-IS" sz="1600" dirty="0">
                <a:solidFill>
                  <a:srgbClr val="000000"/>
                </a:solidFill>
              </a:rPr>
              <a:t>áningarstaður, gönguleið, bílastæði og upplýsingaskilti  (háð skipulagi)</a:t>
            </a:r>
          </a:p>
          <a:p>
            <a:pPr marL="9525">
              <a:lnSpc>
                <a:spcPct val="150000"/>
              </a:lnSpc>
              <a:spcAft>
                <a:spcPts val="0"/>
              </a:spcAft>
            </a:pPr>
            <a:r>
              <a:rPr lang="is-IS" dirty="0">
                <a:solidFill>
                  <a:srgbClr val="00206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57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 </a:t>
            </a:r>
            <a:r>
              <a:rPr lang="is-IS" sz="1600" dirty="0" err="1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Þrístapar</a:t>
            </a:r>
            <a:r>
              <a:rPr lang="is-IS" sz="16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í Húnavatnshreppi</a:t>
            </a:r>
            <a:r>
              <a:rPr lang="is-IS" sz="1600" dirty="0">
                <a:solidFill>
                  <a:srgbClr val="000000"/>
                </a:solidFill>
                <a:ea typeface="Calibri" panose="020F0502020204030204" pitchFamily="34" charset="0"/>
                <a:cs typeface="Helv"/>
              </a:rPr>
              <a:t>   aðkomusvæði, stígagerð, bílastæði, fræðsluskilti</a:t>
            </a:r>
          </a:p>
          <a:p>
            <a:pPr marL="9525">
              <a:lnSpc>
                <a:spcPct val="150000"/>
              </a:lnSpc>
              <a:spcAft>
                <a:spcPts val="0"/>
              </a:spcAft>
            </a:pPr>
            <a:r>
              <a:rPr lang="is-IS" dirty="0">
                <a:solidFill>
                  <a:srgbClr val="00206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45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 </a:t>
            </a:r>
            <a:r>
              <a:rPr lang="is-IS" sz="1600" dirty="0" err="1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Hrísatjörn</a:t>
            </a:r>
            <a:r>
              <a:rPr lang="is-IS" sz="16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í Dalvíkurbyggð   </a:t>
            </a:r>
            <a:r>
              <a:rPr lang="is-IS" sz="1600" dirty="0">
                <a:solidFill>
                  <a:srgbClr val="000000"/>
                </a:solidFill>
                <a:ea typeface="Calibri" panose="020F0502020204030204" pitchFamily="34" charset="0"/>
                <a:cs typeface="Helv"/>
              </a:rPr>
              <a:t>áningarstaður á fuglaskoðunarsvæði</a:t>
            </a:r>
          </a:p>
          <a:p>
            <a:pPr marL="9525">
              <a:lnSpc>
                <a:spcPct val="150000"/>
              </a:lnSpc>
              <a:spcAft>
                <a:spcPts val="0"/>
              </a:spcAft>
            </a:pPr>
            <a:r>
              <a:rPr lang="is-IS" dirty="0">
                <a:solidFill>
                  <a:srgbClr val="00206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32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 </a:t>
            </a:r>
            <a:r>
              <a:rPr lang="is-IS" sz="16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Gamla </a:t>
            </a:r>
            <a:r>
              <a:rPr lang="is-IS" sz="1600" dirty="0" err="1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Blönduósbrúin</a:t>
            </a:r>
            <a:r>
              <a:rPr lang="is-IS" sz="1600" dirty="0">
                <a:solidFill>
                  <a:srgbClr val="000000"/>
                </a:solidFill>
                <a:ea typeface="Calibri" panose="020F0502020204030204" pitchFamily="34" charset="0"/>
                <a:cs typeface="Helv"/>
              </a:rPr>
              <a:t>   gerð að göngubrú</a:t>
            </a:r>
          </a:p>
          <a:p>
            <a:pPr marL="9525">
              <a:lnSpc>
                <a:spcPct val="150000"/>
              </a:lnSpc>
              <a:spcAft>
                <a:spcPts val="0"/>
              </a:spcAft>
            </a:pPr>
            <a:r>
              <a:rPr lang="is-IS" dirty="0">
                <a:solidFill>
                  <a:srgbClr val="00206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27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 </a:t>
            </a:r>
            <a:r>
              <a:rPr lang="is-IS" sz="16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Grýtubakkahreppur</a:t>
            </a:r>
            <a:r>
              <a:rPr lang="is-IS" sz="1600" dirty="0">
                <a:solidFill>
                  <a:srgbClr val="000000"/>
                </a:solidFill>
                <a:ea typeface="Calibri" panose="020F0502020204030204" pitchFamily="34" charset="0"/>
                <a:cs typeface="Helv"/>
              </a:rPr>
              <a:t>   „Þar sem vegurinn endar“ áningarstaður</a:t>
            </a:r>
          </a:p>
          <a:p>
            <a:pPr marL="9525">
              <a:lnSpc>
                <a:spcPct val="150000"/>
              </a:lnSpc>
              <a:spcAft>
                <a:spcPts val="0"/>
              </a:spcAft>
            </a:pPr>
            <a:r>
              <a:rPr lang="is-IS" dirty="0">
                <a:solidFill>
                  <a:srgbClr val="00206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23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 </a:t>
            </a:r>
            <a:r>
              <a:rPr lang="is-IS" sz="16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Heimskautsgerði í Norðurþingi</a:t>
            </a:r>
            <a:r>
              <a:rPr lang="is-IS" sz="1600" dirty="0">
                <a:solidFill>
                  <a:srgbClr val="000000"/>
                </a:solidFill>
                <a:ea typeface="Calibri" panose="020F0502020204030204" pitchFamily="34" charset="0"/>
                <a:cs typeface="Helv"/>
              </a:rPr>
              <a:t>   göngubrú</a:t>
            </a:r>
          </a:p>
          <a:p>
            <a:pPr marL="9525">
              <a:lnSpc>
                <a:spcPct val="150000"/>
              </a:lnSpc>
              <a:spcAft>
                <a:spcPts val="0"/>
              </a:spcAft>
            </a:pPr>
            <a:r>
              <a:rPr lang="is-IS" dirty="0">
                <a:solidFill>
                  <a:srgbClr val="00206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22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 </a:t>
            </a:r>
            <a:r>
              <a:rPr lang="is-IS" sz="16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Félagsheimilið Herðubreið á Seyðisfirði</a:t>
            </a:r>
            <a:r>
              <a:rPr lang="is-IS" sz="1600" dirty="0">
                <a:solidFill>
                  <a:srgbClr val="000000"/>
                </a:solidFill>
                <a:ea typeface="Calibri" panose="020F0502020204030204" pitchFamily="34" charset="0"/>
                <a:cs typeface="Helv"/>
              </a:rPr>
              <a:t>   salerni, aðgengi og bílastæði</a:t>
            </a:r>
          </a:p>
          <a:p>
            <a:pPr marL="9525">
              <a:lnSpc>
                <a:spcPct val="150000"/>
              </a:lnSpc>
              <a:spcAft>
                <a:spcPts val="0"/>
              </a:spcAft>
            </a:pPr>
            <a:r>
              <a:rPr lang="is-IS" dirty="0">
                <a:solidFill>
                  <a:srgbClr val="00206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22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 </a:t>
            </a:r>
            <a:r>
              <a:rPr lang="is-IS" sz="16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Óbyggðasetur í Fljótsdal</a:t>
            </a:r>
            <a:r>
              <a:rPr lang="is-IS" sz="1600" dirty="0">
                <a:solidFill>
                  <a:srgbClr val="000000"/>
                </a:solidFill>
                <a:ea typeface="Calibri" panose="020F0502020204030204" pitchFamily="34" charset="0"/>
                <a:cs typeface="Helv"/>
              </a:rPr>
              <a:t>   stjörnuskoðunarhús og heit laug</a:t>
            </a:r>
          </a:p>
          <a:p>
            <a:pPr marL="9525">
              <a:lnSpc>
                <a:spcPct val="150000"/>
              </a:lnSpc>
              <a:spcAft>
                <a:spcPts val="0"/>
              </a:spcAft>
            </a:pPr>
            <a:r>
              <a:rPr lang="is-IS" dirty="0">
                <a:solidFill>
                  <a:srgbClr val="00206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19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 </a:t>
            </a:r>
            <a:r>
              <a:rPr lang="is-IS" sz="16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Fólkvangur Neskaupsstaðar</a:t>
            </a:r>
            <a:r>
              <a:rPr lang="is-IS" sz="1600" dirty="0">
                <a:solidFill>
                  <a:srgbClr val="000000"/>
                </a:solidFill>
                <a:ea typeface="Calibri" panose="020F0502020204030204" pitchFamily="34" charset="0"/>
                <a:cs typeface="Helv"/>
              </a:rPr>
              <a:t>   áningarstaður, bílastæði, þjónustuhús og göngustígar</a:t>
            </a:r>
          </a:p>
          <a:p>
            <a:pPr marL="9525">
              <a:lnSpc>
                <a:spcPct val="150000"/>
              </a:lnSpc>
              <a:spcAft>
                <a:spcPts val="0"/>
              </a:spcAft>
            </a:pPr>
            <a:r>
              <a:rPr lang="is-IS" dirty="0">
                <a:solidFill>
                  <a:srgbClr val="00206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15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 </a:t>
            </a:r>
            <a:r>
              <a:rPr lang="is-IS" sz="16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Fuglastígur á Norðausturlandi</a:t>
            </a:r>
            <a:r>
              <a:rPr lang="is-IS" sz="1600" dirty="0">
                <a:solidFill>
                  <a:srgbClr val="000000"/>
                </a:solidFill>
                <a:ea typeface="Calibri" panose="020F0502020204030204" pitchFamily="34" charset="0"/>
                <a:cs typeface="Helv"/>
              </a:rPr>
              <a:t>   bygging þriggja fuglaskoðunarskýla og hönnun skýlis til selaskoðunar   </a:t>
            </a:r>
          </a:p>
          <a:p>
            <a:pPr marL="9525">
              <a:lnSpc>
                <a:spcPct val="150000"/>
              </a:lnSpc>
              <a:spcAft>
                <a:spcPts val="0"/>
              </a:spcAft>
            </a:pPr>
            <a:r>
              <a:rPr lang="is-IS" dirty="0">
                <a:solidFill>
                  <a:srgbClr val="00206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15</a:t>
            </a:r>
            <a:r>
              <a:rPr lang="is-IS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 </a:t>
            </a:r>
            <a:r>
              <a:rPr lang="is-IS" sz="16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Aurora </a:t>
            </a:r>
            <a:r>
              <a:rPr lang="is-IS" sz="1600" dirty="0" err="1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Observatory</a:t>
            </a:r>
            <a:r>
              <a:rPr lang="is-IS" sz="1600" dirty="0">
                <a:solidFill>
                  <a:srgbClr val="0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Helv"/>
              </a:rPr>
              <a:t> í Þingeyjarsveit</a:t>
            </a:r>
            <a:r>
              <a:rPr lang="is-IS" sz="1600" dirty="0">
                <a:solidFill>
                  <a:srgbClr val="000000"/>
                </a:solidFill>
                <a:ea typeface="Calibri" panose="020F0502020204030204" pitchFamily="34" charset="0"/>
                <a:cs typeface="Helv"/>
              </a:rPr>
              <a:t>   vegútskot, upplýsingaskilti og göngustígur við norðurljósasýningu </a:t>
            </a:r>
            <a:r>
              <a:rPr lang="is-IS" sz="1600" dirty="0" err="1">
                <a:solidFill>
                  <a:srgbClr val="000000"/>
                </a:solidFill>
                <a:ea typeface="Calibri" panose="020F0502020204030204" pitchFamily="34" charset="0"/>
                <a:cs typeface="Helv"/>
              </a:rPr>
              <a:t>Kárhóli</a:t>
            </a:r>
            <a:endParaRPr lang="is-IS" dirty="0">
              <a:latin typeface="Arial Rounded MT Bold" panose="020F07040305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706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E6558A-0476-4CFD-9367-7CD802861B52}"/>
              </a:ext>
            </a:extLst>
          </p:cNvPr>
          <p:cNvSpPr/>
          <p:nvPr/>
        </p:nvSpPr>
        <p:spPr>
          <a:xfrm>
            <a:off x="5150714" y="646918"/>
            <a:ext cx="4402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800" b="0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ég vil efla þess dáð, </a:t>
            </a:r>
          </a:p>
          <a:p>
            <a:r>
              <a:rPr lang="is-IS" sz="2800" b="0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ég vil styrkja þess hag</a:t>
            </a:r>
            <a:endParaRPr lang="is-I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1E86643-D307-41BC-964A-947E360A1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58" r="-1" b="4232"/>
          <a:stretch/>
        </p:blipFill>
        <p:spPr>
          <a:xfrm>
            <a:off x="-66501" y="0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00E871-99FD-4B66-B36E-0B53A8954E1F}"/>
              </a:ext>
            </a:extLst>
          </p:cNvPr>
          <p:cNvSpPr/>
          <p:nvPr/>
        </p:nvSpPr>
        <p:spPr>
          <a:xfrm>
            <a:off x="3703376" y="4664738"/>
            <a:ext cx="4402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800" b="0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ég vil efla þess dáð, </a:t>
            </a:r>
          </a:p>
          <a:p>
            <a:r>
              <a:rPr lang="is-IS" sz="2800" b="0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ég vil styrkja þess hag</a:t>
            </a:r>
            <a:endParaRPr lang="is-I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92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67E22B-9A68-449D-8DF5-CA6B83B7935C}"/>
              </a:ext>
            </a:extLst>
          </p:cNvPr>
          <p:cNvSpPr txBox="1"/>
          <p:nvPr/>
        </p:nvSpPr>
        <p:spPr>
          <a:xfrm>
            <a:off x="9655276" y="3792527"/>
            <a:ext cx="1870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>
                <a:latin typeface="Arial Rounded MT Bold" panose="020F0704030504030204" pitchFamily="34" charset="0"/>
              </a:rPr>
              <a:t>2018  </a:t>
            </a:r>
            <a:r>
              <a:rPr lang="is-IS" sz="1600" dirty="0">
                <a:latin typeface="Arial Rounded MT Bold" panose="020F0704030504030204" pitchFamily="34" charset="0"/>
              </a:rPr>
              <a:t>=</a:t>
            </a:r>
            <a:r>
              <a:rPr lang="is-IS" dirty="0">
                <a:latin typeface="Arial Rounded MT Bold" panose="020F0704030504030204" pitchFamily="34" charset="0"/>
              </a:rPr>
              <a:t>  </a:t>
            </a:r>
            <a:r>
              <a:rPr lang="is-IS" sz="2800" dirty="0">
                <a:latin typeface="Arial Rounded MT Bold" panose="020F0704030504030204" pitchFamily="34" charset="0"/>
              </a:rPr>
              <a:t>2,4</a:t>
            </a:r>
            <a:endParaRPr lang="is-IS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471A03-BF3D-4E9B-980C-7E815E146851}"/>
              </a:ext>
            </a:extLst>
          </p:cNvPr>
          <p:cNvSpPr txBox="1"/>
          <p:nvPr/>
        </p:nvSpPr>
        <p:spPr>
          <a:xfrm>
            <a:off x="7785716" y="3106057"/>
            <a:ext cx="2423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>
                <a:solidFill>
                  <a:schemeClr val="bg1"/>
                </a:solidFill>
              </a:rPr>
              <a:t>Mynd af náttúru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DE2D8B-B36A-4774-A7F3-DCC03791981E}"/>
              </a:ext>
            </a:extLst>
          </p:cNvPr>
          <p:cNvSpPr/>
          <p:nvPr/>
        </p:nvSpPr>
        <p:spPr>
          <a:xfrm>
            <a:off x="9650132" y="3067050"/>
            <a:ext cx="18703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600" dirty="0">
                <a:latin typeface="Arial Rounded MT Bold" panose="020F0704030504030204" pitchFamily="34" charset="0"/>
              </a:rPr>
              <a:t>2008  =  0,5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EFB42A-C031-4314-B675-81B0C42D70E6}"/>
              </a:ext>
            </a:extLst>
          </p:cNvPr>
          <p:cNvSpPr txBox="1"/>
          <p:nvPr/>
        </p:nvSpPr>
        <p:spPr>
          <a:xfrm>
            <a:off x="9448150" y="1239009"/>
            <a:ext cx="2705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dirty="0">
                <a:latin typeface="Arial Rounded MT Bold" panose="020F0704030504030204" pitchFamily="34" charset="0"/>
              </a:rPr>
              <a:t>Fjöldi </a:t>
            </a:r>
            <a:r>
              <a:rPr lang="is-IS" sz="1700" dirty="0">
                <a:latin typeface="Arial Rounded MT Bold" panose="020F0704030504030204" pitchFamily="34" charset="0"/>
              </a:rPr>
              <a:t>erlendra</a:t>
            </a:r>
            <a:r>
              <a:rPr lang="is-IS" dirty="0">
                <a:latin typeface="Arial Rounded MT Bold" panose="020F0704030504030204" pitchFamily="34" charset="0"/>
              </a:rPr>
              <a:t> </a:t>
            </a:r>
            <a:r>
              <a:rPr lang="is-IS" sz="2800" dirty="0">
                <a:latin typeface="Arial Rounded MT Bold" panose="020F0704030504030204" pitchFamily="34" charset="0"/>
              </a:rPr>
              <a:t>ferðamanna</a:t>
            </a:r>
            <a:r>
              <a:rPr lang="is-IS" dirty="0"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10" name="Picture 9" descr="A group of people standing on the side of a mountain&#10;&#10;Description generated with very high confidence">
            <a:extLst>
              <a:ext uri="{FF2B5EF4-FFF2-40B4-BE49-F238E27FC236}">
                <a16:creationId xmlns:a16="http://schemas.microsoft.com/office/drawing/2014/main" id="{146F7300-00FD-4A58-8FFF-9BBD84C04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705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grassy hill&#10;&#10;Description generated with very high confidence">
            <a:extLst>
              <a:ext uri="{FF2B5EF4-FFF2-40B4-BE49-F238E27FC236}">
                <a16:creationId xmlns:a16="http://schemas.microsoft.com/office/drawing/2014/main" id="{3241A319-0915-4CB3-9357-45F1C3D2E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10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67E22B-9A68-449D-8DF5-CA6B83B7935C}"/>
              </a:ext>
            </a:extLst>
          </p:cNvPr>
          <p:cNvSpPr txBox="1"/>
          <p:nvPr/>
        </p:nvSpPr>
        <p:spPr>
          <a:xfrm>
            <a:off x="2829160" y="4806659"/>
            <a:ext cx="6065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s-IS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Framkvæmdasjóður ferðamannastaða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C8C25A-1429-403F-BF1F-405BED100F33}"/>
              </a:ext>
            </a:extLst>
          </p:cNvPr>
          <p:cNvSpPr/>
          <p:nvPr/>
        </p:nvSpPr>
        <p:spPr>
          <a:xfrm>
            <a:off x="5004372" y="3547547"/>
            <a:ext cx="389023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Landsáætlun</a:t>
            </a:r>
            <a:r>
              <a:rPr lang="is-IS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r"/>
            <a:r>
              <a:rPr lang="is-I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um uppbyggingu innviða </a:t>
            </a:r>
            <a:endParaRPr lang="is-IS" sz="2400" dirty="0"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8AA3C-B12E-4EF9-9586-B3D6A1B5D16A}"/>
              </a:ext>
            </a:extLst>
          </p:cNvPr>
          <p:cNvSpPr txBox="1"/>
          <p:nvPr/>
        </p:nvSpPr>
        <p:spPr>
          <a:xfrm>
            <a:off x="9281650" y="3821774"/>
            <a:ext cx="25011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4000" dirty="0">
                <a:latin typeface="Arial Rounded MT Bold" panose="020F0704030504030204" pitchFamily="34" charset="0"/>
              </a:rPr>
              <a:t>2.100</a:t>
            </a:r>
            <a:r>
              <a:rPr lang="is-IS" dirty="0">
                <a:latin typeface="Arial Rounded MT Bold" panose="020F0704030504030204" pitchFamily="34" charset="0"/>
              </a:rPr>
              <a:t> milljónir</a:t>
            </a:r>
          </a:p>
          <a:p>
            <a:pPr algn="r"/>
            <a:r>
              <a:rPr lang="is-IS" sz="1200" dirty="0">
                <a:latin typeface="Arial Rounded MT Bold" panose="020F0704030504030204" pitchFamily="34" charset="0"/>
              </a:rPr>
              <a:t>2018 - 2020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7A268D-83F4-4B99-83EB-4CEEA6467ABF}"/>
              </a:ext>
            </a:extLst>
          </p:cNvPr>
          <p:cNvSpPr txBox="1"/>
          <p:nvPr/>
        </p:nvSpPr>
        <p:spPr>
          <a:xfrm>
            <a:off x="9286570" y="5124554"/>
            <a:ext cx="25011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4000" dirty="0">
                <a:latin typeface="Arial Rounded MT Bold" panose="020F0704030504030204" pitchFamily="34" charset="0"/>
              </a:rPr>
              <a:t>2.200</a:t>
            </a:r>
            <a:r>
              <a:rPr lang="is-IS" dirty="0">
                <a:latin typeface="Arial Rounded MT Bold" panose="020F0704030504030204" pitchFamily="34" charset="0"/>
              </a:rPr>
              <a:t> milljónir</a:t>
            </a:r>
          </a:p>
          <a:p>
            <a:pPr algn="r"/>
            <a:r>
              <a:rPr lang="is-IS" sz="1200" dirty="0">
                <a:latin typeface="Arial Rounded MT Bold" panose="020F0704030504030204" pitchFamily="34" charset="0"/>
              </a:rPr>
              <a:t>2018 - 2020</a:t>
            </a:r>
          </a:p>
        </p:txBody>
      </p:sp>
    </p:spTree>
    <p:extLst>
      <p:ext uri="{BB962C8B-B14F-4D97-AF65-F5344CB8AC3E}">
        <p14:creationId xmlns:p14="http://schemas.microsoft.com/office/powerpoint/2010/main" val="3068660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7C3A73-78DF-4896-8E50-0EC09CFB067E}"/>
              </a:ext>
            </a:extLst>
          </p:cNvPr>
          <p:cNvGrpSpPr>
            <a:grpSpLocks noChangeAspect="1"/>
          </p:cNvGrpSpPr>
          <p:nvPr/>
        </p:nvGrpSpPr>
        <p:grpSpPr>
          <a:xfrm>
            <a:off x="333378" y="161374"/>
            <a:ext cx="11328063" cy="6377940"/>
            <a:chOff x="0" y="0"/>
            <a:chExt cx="12180711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r="4196"/>
            <a:stretch/>
          </p:blipFill>
          <p:spPr>
            <a:xfrm>
              <a:off x="0" y="0"/>
              <a:ext cx="12180711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7714400" y="5894962"/>
              <a:ext cx="43093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sz="1600" dirty="0"/>
                <a:t>Framkvæmdasjóður ferðamannastaða 2018</a:t>
              </a:r>
            </a:p>
            <a:p>
              <a:r>
                <a:rPr lang="is-IS" sz="1600" dirty="0"/>
                <a:t>Landsáætlun um innviði 2018-2020</a:t>
              </a:r>
            </a:p>
          </p:txBody>
        </p:sp>
        <p:sp>
          <p:nvSpPr>
            <p:cNvPr id="6" name="Regular Pentagon 5"/>
            <p:cNvSpPr/>
            <p:nvPr/>
          </p:nvSpPr>
          <p:spPr>
            <a:xfrm>
              <a:off x="7614648" y="6250460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7" name="Oval 6"/>
            <p:cNvSpPr/>
            <p:nvPr/>
          </p:nvSpPr>
          <p:spPr>
            <a:xfrm>
              <a:off x="7627113" y="6021421"/>
              <a:ext cx="88507" cy="10782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8" name="Regular Pentagon 7"/>
            <p:cNvSpPr/>
            <p:nvPr/>
          </p:nvSpPr>
          <p:spPr>
            <a:xfrm>
              <a:off x="958924" y="3626409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9" name="Regular Pentagon 8"/>
            <p:cNvSpPr/>
            <p:nvPr/>
          </p:nvSpPr>
          <p:spPr>
            <a:xfrm>
              <a:off x="1058676" y="3832841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0" name="Regular Pentagon 9"/>
            <p:cNvSpPr/>
            <p:nvPr/>
          </p:nvSpPr>
          <p:spPr>
            <a:xfrm>
              <a:off x="1166930" y="3865379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1" name="Regular Pentagon 10"/>
            <p:cNvSpPr/>
            <p:nvPr/>
          </p:nvSpPr>
          <p:spPr>
            <a:xfrm>
              <a:off x="1363476" y="3778809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2" name="Regular Pentagon 11"/>
            <p:cNvSpPr/>
            <p:nvPr/>
          </p:nvSpPr>
          <p:spPr>
            <a:xfrm>
              <a:off x="2472028" y="3811346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3" name="Regular Pentagon 12"/>
            <p:cNvSpPr/>
            <p:nvPr/>
          </p:nvSpPr>
          <p:spPr>
            <a:xfrm>
              <a:off x="3585933" y="3956779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4" name="Regular Pentagon 13"/>
            <p:cNvSpPr/>
            <p:nvPr/>
          </p:nvSpPr>
          <p:spPr>
            <a:xfrm>
              <a:off x="3306072" y="4006575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5" name="Regular Pentagon 14"/>
            <p:cNvSpPr/>
            <p:nvPr/>
          </p:nvSpPr>
          <p:spPr>
            <a:xfrm>
              <a:off x="3857483" y="3832840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6" name="Regular Pentagon 15"/>
            <p:cNvSpPr/>
            <p:nvPr/>
          </p:nvSpPr>
          <p:spPr>
            <a:xfrm>
              <a:off x="3164755" y="3703281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7" name="Regular Pentagon 16"/>
            <p:cNvSpPr/>
            <p:nvPr/>
          </p:nvSpPr>
          <p:spPr>
            <a:xfrm>
              <a:off x="3129110" y="3778809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8" name="Regular Pentagon 17"/>
            <p:cNvSpPr/>
            <p:nvPr/>
          </p:nvSpPr>
          <p:spPr>
            <a:xfrm>
              <a:off x="3093465" y="3865379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9" name="Regular Pentagon 18"/>
            <p:cNvSpPr/>
            <p:nvPr/>
          </p:nvSpPr>
          <p:spPr>
            <a:xfrm>
              <a:off x="2020370" y="2513055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0" name="Regular Pentagon 19"/>
            <p:cNvSpPr/>
            <p:nvPr/>
          </p:nvSpPr>
          <p:spPr>
            <a:xfrm>
              <a:off x="1715570" y="2150066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1" name="Regular Pentagon 20"/>
            <p:cNvSpPr/>
            <p:nvPr/>
          </p:nvSpPr>
          <p:spPr>
            <a:xfrm>
              <a:off x="535163" y="2258131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2" name="Regular Pentagon 21"/>
            <p:cNvSpPr/>
            <p:nvPr/>
          </p:nvSpPr>
          <p:spPr>
            <a:xfrm>
              <a:off x="1266682" y="1360357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3" name="Regular Pentagon 22"/>
            <p:cNvSpPr/>
            <p:nvPr/>
          </p:nvSpPr>
          <p:spPr>
            <a:xfrm>
              <a:off x="1970494" y="1252292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4" name="Regular Pentagon 23"/>
            <p:cNvSpPr/>
            <p:nvPr/>
          </p:nvSpPr>
          <p:spPr>
            <a:xfrm>
              <a:off x="2422152" y="487520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5" name="Regular Pentagon 24"/>
            <p:cNvSpPr/>
            <p:nvPr/>
          </p:nvSpPr>
          <p:spPr>
            <a:xfrm>
              <a:off x="1665694" y="1751055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6" name="Regular Pentagon 25"/>
            <p:cNvSpPr/>
            <p:nvPr/>
          </p:nvSpPr>
          <p:spPr>
            <a:xfrm>
              <a:off x="3907359" y="2042001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7" name="Regular Pentagon 26"/>
            <p:cNvSpPr/>
            <p:nvPr/>
          </p:nvSpPr>
          <p:spPr>
            <a:xfrm>
              <a:off x="3857483" y="2204098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8" name="Regular Pentagon 27"/>
            <p:cNvSpPr/>
            <p:nvPr/>
          </p:nvSpPr>
          <p:spPr>
            <a:xfrm>
              <a:off x="4076385" y="2312163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9" name="Regular Pentagon 28"/>
            <p:cNvSpPr/>
            <p:nvPr/>
          </p:nvSpPr>
          <p:spPr>
            <a:xfrm>
              <a:off x="4866282" y="3595216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30" name="Regular Pentagon 29"/>
            <p:cNvSpPr/>
            <p:nvPr/>
          </p:nvSpPr>
          <p:spPr>
            <a:xfrm>
              <a:off x="6040479" y="1805087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31" name="Regular Pentagon 30"/>
            <p:cNvSpPr/>
            <p:nvPr/>
          </p:nvSpPr>
          <p:spPr>
            <a:xfrm>
              <a:off x="6350820" y="1913152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32" name="Regular Pentagon 31"/>
            <p:cNvSpPr/>
            <p:nvPr/>
          </p:nvSpPr>
          <p:spPr>
            <a:xfrm>
              <a:off x="7340036" y="3162833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33" name="Regular Pentagon 32"/>
            <p:cNvSpPr/>
            <p:nvPr/>
          </p:nvSpPr>
          <p:spPr>
            <a:xfrm>
              <a:off x="7032843" y="2096033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34" name="Regular Pentagon 33"/>
            <p:cNvSpPr/>
            <p:nvPr/>
          </p:nvSpPr>
          <p:spPr>
            <a:xfrm>
              <a:off x="7179803" y="2105570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35" name="Regular Pentagon 34"/>
            <p:cNvSpPr/>
            <p:nvPr/>
          </p:nvSpPr>
          <p:spPr>
            <a:xfrm>
              <a:off x="7232347" y="1987968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36" name="Regular Pentagon 35"/>
            <p:cNvSpPr/>
            <p:nvPr/>
          </p:nvSpPr>
          <p:spPr>
            <a:xfrm>
              <a:off x="7564772" y="1137140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37" name="Regular Pentagon 36"/>
            <p:cNvSpPr/>
            <p:nvPr/>
          </p:nvSpPr>
          <p:spPr>
            <a:xfrm>
              <a:off x="7577237" y="1317446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38" name="Regular Pentagon 37"/>
            <p:cNvSpPr/>
            <p:nvPr/>
          </p:nvSpPr>
          <p:spPr>
            <a:xfrm>
              <a:off x="7643928" y="1544218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39" name="Regular Pentagon 38"/>
            <p:cNvSpPr/>
            <p:nvPr/>
          </p:nvSpPr>
          <p:spPr>
            <a:xfrm>
              <a:off x="9110646" y="472121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40" name="Regular Pentagon 39"/>
            <p:cNvSpPr/>
            <p:nvPr/>
          </p:nvSpPr>
          <p:spPr>
            <a:xfrm>
              <a:off x="9335090" y="2115107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41" name="Regular Pentagon 40"/>
            <p:cNvSpPr/>
            <p:nvPr/>
          </p:nvSpPr>
          <p:spPr>
            <a:xfrm>
              <a:off x="9819200" y="2893449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42" name="Regular Pentagon 41"/>
            <p:cNvSpPr/>
            <p:nvPr/>
          </p:nvSpPr>
          <p:spPr>
            <a:xfrm>
              <a:off x="9010894" y="3108800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43" name="Regular Pentagon 42"/>
            <p:cNvSpPr/>
            <p:nvPr/>
          </p:nvSpPr>
          <p:spPr>
            <a:xfrm>
              <a:off x="9210398" y="2993042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44" name="Regular Pentagon 43"/>
            <p:cNvSpPr/>
            <p:nvPr/>
          </p:nvSpPr>
          <p:spPr>
            <a:xfrm>
              <a:off x="9459970" y="3973444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45" name="Regular Pentagon 44"/>
            <p:cNvSpPr/>
            <p:nvPr/>
          </p:nvSpPr>
          <p:spPr>
            <a:xfrm>
              <a:off x="9426720" y="4081509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46" name="Regular Pentagon 45"/>
            <p:cNvSpPr/>
            <p:nvPr/>
          </p:nvSpPr>
          <p:spPr>
            <a:xfrm>
              <a:off x="8398523" y="3848714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47" name="Regular Pentagon 46"/>
            <p:cNvSpPr/>
            <p:nvPr/>
          </p:nvSpPr>
          <p:spPr>
            <a:xfrm>
              <a:off x="7467498" y="3865378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48" name="Regular Pentagon 47"/>
            <p:cNvSpPr/>
            <p:nvPr/>
          </p:nvSpPr>
          <p:spPr>
            <a:xfrm>
              <a:off x="6450572" y="3880337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49" name="Regular Pentagon 48"/>
            <p:cNvSpPr/>
            <p:nvPr/>
          </p:nvSpPr>
          <p:spPr>
            <a:xfrm>
              <a:off x="7874821" y="5218848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50" name="Regular Pentagon 49"/>
            <p:cNvSpPr/>
            <p:nvPr/>
          </p:nvSpPr>
          <p:spPr>
            <a:xfrm>
              <a:off x="7714400" y="5216008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51" name="Regular Pentagon 50"/>
            <p:cNvSpPr/>
            <p:nvPr/>
          </p:nvSpPr>
          <p:spPr>
            <a:xfrm>
              <a:off x="7613156" y="5161975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52" name="Regular Pentagon 51"/>
            <p:cNvSpPr/>
            <p:nvPr/>
          </p:nvSpPr>
          <p:spPr>
            <a:xfrm>
              <a:off x="6400696" y="5583610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53" name="Regular Pentagon 52"/>
            <p:cNvSpPr/>
            <p:nvPr/>
          </p:nvSpPr>
          <p:spPr>
            <a:xfrm>
              <a:off x="6217663" y="5691675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54" name="Regular Pentagon 53"/>
            <p:cNvSpPr/>
            <p:nvPr/>
          </p:nvSpPr>
          <p:spPr>
            <a:xfrm>
              <a:off x="6167787" y="5745707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55" name="Regular Pentagon 54"/>
            <p:cNvSpPr/>
            <p:nvPr/>
          </p:nvSpPr>
          <p:spPr>
            <a:xfrm>
              <a:off x="5990603" y="5913356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56" name="Regular Pentagon 55"/>
            <p:cNvSpPr/>
            <p:nvPr/>
          </p:nvSpPr>
          <p:spPr>
            <a:xfrm>
              <a:off x="5890851" y="6331645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57" name="Regular Pentagon 56"/>
            <p:cNvSpPr/>
            <p:nvPr/>
          </p:nvSpPr>
          <p:spPr>
            <a:xfrm>
              <a:off x="5280288" y="6540131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58" name="Regular Pentagon 57"/>
            <p:cNvSpPr/>
            <p:nvPr/>
          </p:nvSpPr>
          <p:spPr>
            <a:xfrm>
              <a:off x="4816406" y="6250460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59" name="Regular Pentagon 58"/>
            <p:cNvSpPr/>
            <p:nvPr/>
          </p:nvSpPr>
          <p:spPr>
            <a:xfrm>
              <a:off x="4766530" y="6210676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60" name="Regular Pentagon 59"/>
            <p:cNvSpPr/>
            <p:nvPr/>
          </p:nvSpPr>
          <p:spPr>
            <a:xfrm>
              <a:off x="4966034" y="5972864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61" name="Regular Pentagon 60"/>
            <p:cNvSpPr/>
            <p:nvPr/>
          </p:nvSpPr>
          <p:spPr>
            <a:xfrm>
              <a:off x="5134711" y="5529577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62" name="Regular Pentagon 61"/>
            <p:cNvSpPr/>
            <p:nvPr/>
          </p:nvSpPr>
          <p:spPr>
            <a:xfrm>
              <a:off x="3408510" y="5270040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63" name="Regular Pentagon 62"/>
            <p:cNvSpPr/>
            <p:nvPr/>
          </p:nvSpPr>
          <p:spPr>
            <a:xfrm>
              <a:off x="3458386" y="4895130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64" name="Regular Pentagon 63"/>
            <p:cNvSpPr/>
            <p:nvPr/>
          </p:nvSpPr>
          <p:spPr>
            <a:xfrm>
              <a:off x="3508262" y="4841978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65" name="Regular Pentagon 64"/>
            <p:cNvSpPr/>
            <p:nvPr/>
          </p:nvSpPr>
          <p:spPr>
            <a:xfrm>
              <a:off x="3807607" y="4949162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66" name="Regular Pentagon 65"/>
            <p:cNvSpPr/>
            <p:nvPr/>
          </p:nvSpPr>
          <p:spPr>
            <a:xfrm>
              <a:off x="4007111" y="5161975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67" name="Regular Pentagon 66"/>
            <p:cNvSpPr/>
            <p:nvPr/>
          </p:nvSpPr>
          <p:spPr>
            <a:xfrm>
              <a:off x="4425517" y="5714467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68" name="Regular Pentagon 67"/>
            <p:cNvSpPr/>
            <p:nvPr/>
          </p:nvSpPr>
          <p:spPr>
            <a:xfrm>
              <a:off x="4226013" y="4733913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69" name="Regular Pentagon 68"/>
            <p:cNvSpPr/>
            <p:nvPr/>
          </p:nvSpPr>
          <p:spPr>
            <a:xfrm>
              <a:off x="4275889" y="4787065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70" name="Regular Pentagon 69"/>
            <p:cNvSpPr/>
            <p:nvPr/>
          </p:nvSpPr>
          <p:spPr>
            <a:xfrm>
              <a:off x="4425517" y="4679000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71" name="Regular Pentagon 70"/>
            <p:cNvSpPr/>
            <p:nvPr/>
          </p:nvSpPr>
          <p:spPr>
            <a:xfrm>
              <a:off x="4525269" y="5149810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72" name="Regular Pentagon 71"/>
            <p:cNvSpPr/>
            <p:nvPr/>
          </p:nvSpPr>
          <p:spPr>
            <a:xfrm>
              <a:off x="4575145" y="5149809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73" name="Regular Pentagon 72"/>
            <p:cNvSpPr/>
            <p:nvPr/>
          </p:nvSpPr>
          <p:spPr>
            <a:xfrm>
              <a:off x="4525269" y="5216888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74" name="Regular Pentagon 73"/>
            <p:cNvSpPr/>
            <p:nvPr/>
          </p:nvSpPr>
          <p:spPr>
            <a:xfrm>
              <a:off x="2211962" y="5691674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75" name="Regular Pentagon 74"/>
            <p:cNvSpPr/>
            <p:nvPr/>
          </p:nvSpPr>
          <p:spPr>
            <a:xfrm>
              <a:off x="2236900" y="5583609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76" name="Regular Pentagon 75"/>
            <p:cNvSpPr/>
            <p:nvPr/>
          </p:nvSpPr>
          <p:spPr>
            <a:xfrm>
              <a:off x="2472028" y="5691763"/>
              <a:ext cx="99752" cy="108065"/>
            </a:xfrm>
            <a:prstGeom prst="pentagon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1480298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37EF12-1018-49B7-A7CA-F4E1377EDF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9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F35056-9FC4-4246-B0E7-1A2FB6C2335B}"/>
              </a:ext>
            </a:extLst>
          </p:cNvPr>
          <p:cNvSpPr/>
          <p:nvPr/>
        </p:nvSpPr>
        <p:spPr>
          <a:xfrm>
            <a:off x="548640" y="3766533"/>
            <a:ext cx="290361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Ný hugsun</a:t>
            </a:r>
            <a:r>
              <a:rPr lang="is-IS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r"/>
            <a:r>
              <a:rPr lang="is-I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langtímasýn </a:t>
            </a:r>
            <a:endParaRPr lang="is-IS" sz="2400" dirty="0">
              <a:latin typeface="Arial Rounded MT Bold" panose="020F07040305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834324-2154-45BA-B867-DCA4629E8245}"/>
              </a:ext>
            </a:extLst>
          </p:cNvPr>
          <p:cNvSpPr txBox="1"/>
          <p:nvPr/>
        </p:nvSpPr>
        <p:spPr>
          <a:xfrm>
            <a:off x="548640" y="2191043"/>
            <a:ext cx="10615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Landsáætlun um uppbyggingu innviða</a:t>
            </a:r>
          </a:p>
        </p:txBody>
      </p:sp>
    </p:spTree>
    <p:extLst>
      <p:ext uri="{BB962C8B-B14F-4D97-AF65-F5344CB8AC3E}">
        <p14:creationId xmlns:p14="http://schemas.microsoft.com/office/powerpoint/2010/main" val="2447967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ynd 8">
            <a:extLst>
              <a:ext uri="{FF2B5EF4-FFF2-40B4-BE49-F238E27FC236}">
                <a16:creationId xmlns:a16="http://schemas.microsoft.com/office/drawing/2014/main" id="{82F0F77F-FCCA-4CB2-AEB0-B180D645A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273" y="4338021"/>
            <a:ext cx="4457149" cy="2434966"/>
          </a:xfrm>
          <a:prstGeom prst="rect">
            <a:avLst/>
          </a:prstGeom>
        </p:spPr>
      </p:pic>
      <p:pic>
        <p:nvPicPr>
          <p:cNvPr id="4" name="Mynd 3">
            <a:extLst>
              <a:ext uri="{FF2B5EF4-FFF2-40B4-BE49-F238E27FC236}">
                <a16:creationId xmlns:a16="http://schemas.microsoft.com/office/drawing/2014/main" id="{48C85C4A-1BCD-43DE-9F83-30396C763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949" y="3137333"/>
            <a:ext cx="2721275" cy="1701189"/>
          </a:xfrm>
          <a:prstGeom prst="rect">
            <a:avLst/>
          </a:prstGeom>
        </p:spPr>
      </p:pic>
      <p:pic>
        <p:nvPicPr>
          <p:cNvPr id="5" name="Mynd 4">
            <a:extLst>
              <a:ext uri="{FF2B5EF4-FFF2-40B4-BE49-F238E27FC236}">
                <a16:creationId xmlns:a16="http://schemas.microsoft.com/office/drawing/2014/main" id="{AEE3F45B-BCC0-4874-BD01-B6FE99A44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074" y="630312"/>
            <a:ext cx="2525327" cy="2068451"/>
          </a:xfrm>
          <a:prstGeom prst="rect">
            <a:avLst/>
          </a:prstGeom>
        </p:spPr>
      </p:pic>
      <p:pic>
        <p:nvPicPr>
          <p:cNvPr id="7" name="Mynd 6">
            <a:extLst>
              <a:ext uri="{FF2B5EF4-FFF2-40B4-BE49-F238E27FC236}">
                <a16:creationId xmlns:a16="http://schemas.microsoft.com/office/drawing/2014/main" id="{224C3C5A-F876-4CBB-92C7-8FC9CBA6F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493" y="251014"/>
            <a:ext cx="2950657" cy="2858948"/>
          </a:xfrm>
          <a:prstGeom prst="rect">
            <a:avLst/>
          </a:prstGeom>
        </p:spPr>
      </p:pic>
      <p:pic>
        <p:nvPicPr>
          <p:cNvPr id="10" name="Mynd 9">
            <a:extLst>
              <a:ext uri="{FF2B5EF4-FFF2-40B4-BE49-F238E27FC236}">
                <a16:creationId xmlns:a16="http://schemas.microsoft.com/office/drawing/2014/main" id="{99487C68-43FB-494B-B5C1-74CBF8A94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776" y="5204126"/>
            <a:ext cx="859469" cy="601628"/>
          </a:xfrm>
          <a:prstGeom prst="rect">
            <a:avLst/>
          </a:prstGeom>
        </p:spPr>
      </p:pic>
      <p:pic>
        <p:nvPicPr>
          <p:cNvPr id="11" name="Mynd 10">
            <a:extLst>
              <a:ext uri="{FF2B5EF4-FFF2-40B4-BE49-F238E27FC236}">
                <a16:creationId xmlns:a16="http://schemas.microsoft.com/office/drawing/2014/main" id="{26F1A33C-CB6B-48A0-AEA7-FBA959207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3593" y="4909112"/>
            <a:ext cx="586360" cy="735959"/>
          </a:xfrm>
          <a:prstGeom prst="rect">
            <a:avLst/>
          </a:prstGeom>
        </p:spPr>
      </p:pic>
      <p:pic>
        <p:nvPicPr>
          <p:cNvPr id="6" name="Mynd 5">
            <a:extLst>
              <a:ext uri="{FF2B5EF4-FFF2-40B4-BE49-F238E27FC236}">
                <a16:creationId xmlns:a16="http://schemas.microsoft.com/office/drawing/2014/main" id="{7B0B82D8-034B-41E6-AF4B-427588915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8394" y="793762"/>
            <a:ext cx="1921098" cy="1905000"/>
          </a:xfrm>
          <a:prstGeom prst="rect">
            <a:avLst/>
          </a:prstGeom>
        </p:spPr>
      </p:pic>
      <p:pic>
        <p:nvPicPr>
          <p:cNvPr id="8" name="Mynd 7">
            <a:extLst>
              <a:ext uri="{FF2B5EF4-FFF2-40B4-BE49-F238E27FC236}">
                <a16:creationId xmlns:a16="http://schemas.microsoft.com/office/drawing/2014/main" id="{558001DF-1C8F-4C54-AB36-01CA8E33B1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1250" y="2698762"/>
            <a:ext cx="2417543" cy="24349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85821A-556D-4CA3-9D3D-219211AAFB62}"/>
              </a:ext>
            </a:extLst>
          </p:cNvPr>
          <p:cNvSpPr txBox="1"/>
          <p:nvPr/>
        </p:nvSpPr>
        <p:spPr>
          <a:xfrm>
            <a:off x="-57991" y="2581263"/>
            <a:ext cx="341066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s-IS" dirty="0">
                <a:latin typeface="Arial Rounded MT Bold" panose="020F0704030504030204" pitchFamily="34" charset="0"/>
              </a:rPr>
              <a:t>Úthlutun 2018-2020</a:t>
            </a:r>
          </a:p>
          <a:p>
            <a:pPr algn="r"/>
            <a:r>
              <a:rPr lang="is-IS" sz="4800" dirty="0">
                <a:latin typeface="Arial Rounded MT Bold" panose="020F0704030504030204" pitchFamily="34" charset="0"/>
              </a:rPr>
              <a:t>71</a:t>
            </a:r>
            <a:r>
              <a:rPr lang="is-IS" dirty="0">
                <a:latin typeface="Arial Rounded MT Bold" panose="020F0704030504030204" pitchFamily="34" charset="0"/>
              </a:rPr>
              <a:t> </a:t>
            </a:r>
            <a:r>
              <a:rPr lang="is-IS" sz="2000" dirty="0">
                <a:latin typeface="Arial Rounded MT Bold" panose="020F0704030504030204" pitchFamily="34" charset="0"/>
              </a:rPr>
              <a:t>staður</a:t>
            </a:r>
          </a:p>
          <a:p>
            <a:pPr algn="r"/>
            <a:r>
              <a:rPr lang="is-IS" sz="4800" dirty="0">
                <a:latin typeface="Arial Rounded MT Bold" panose="020F0704030504030204" pitchFamily="34" charset="0"/>
              </a:rPr>
              <a:t>1</a:t>
            </a:r>
            <a:r>
              <a:rPr lang="is-IS" sz="2000" dirty="0">
                <a:latin typeface="Arial Rounded MT Bold" panose="020F0704030504030204" pitchFamily="34" charset="0"/>
              </a:rPr>
              <a:t> gönguleið</a:t>
            </a:r>
          </a:p>
          <a:p>
            <a:pPr algn="r"/>
            <a:r>
              <a:rPr lang="is-IS" sz="2000" dirty="0">
                <a:latin typeface="Arial Rounded MT Bold" panose="020F0704030504030204" pitchFamily="34" charset="0"/>
              </a:rPr>
              <a:t>landvarsla</a:t>
            </a:r>
          </a:p>
          <a:p>
            <a:pPr algn="r"/>
            <a:r>
              <a:rPr lang="is-IS" sz="4800" dirty="0">
                <a:latin typeface="Arial Rounded MT Bold" panose="020F0704030504030204" pitchFamily="34" charset="0"/>
              </a:rPr>
              <a:t>2.080</a:t>
            </a:r>
            <a:r>
              <a:rPr lang="is-IS" dirty="0">
                <a:latin typeface="Arial Rounded MT Bold" panose="020F0704030504030204" pitchFamily="34" charset="0"/>
              </a:rPr>
              <a:t> </a:t>
            </a:r>
            <a:r>
              <a:rPr lang="is-IS" sz="2000" dirty="0">
                <a:latin typeface="Arial Rounded MT Bold" panose="020F0704030504030204" pitchFamily="34" charset="0"/>
              </a:rPr>
              <a:t>milljónir</a:t>
            </a:r>
          </a:p>
        </p:txBody>
      </p:sp>
    </p:spTree>
    <p:extLst>
      <p:ext uri="{BB962C8B-B14F-4D97-AF65-F5344CB8AC3E}">
        <p14:creationId xmlns:p14="http://schemas.microsoft.com/office/powerpoint/2010/main" val="4268213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ynd 3">
            <a:extLst>
              <a:ext uri="{FF2B5EF4-FFF2-40B4-BE49-F238E27FC236}">
                <a16:creationId xmlns:a16="http://schemas.microsoft.com/office/drawing/2014/main" id="{979E3450-B17C-4E1D-9081-B698643729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93" b="17507"/>
          <a:stretch/>
        </p:blipFill>
        <p:spPr>
          <a:xfrm>
            <a:off x="-1" y="0"/>
            <a:ext cx="6230489" cy="350465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F2523BF-4F79-42B1-B160-80EE4ACA69CB}"/>
              </a:ext>
            </a:extLst>
          </p:cNvPr>
          <p:cNvSpPr/>
          <p:nvPr/>
        </p:nvSpPr>
        <p:spPr>
          <a:xfrm>
            <a:off x="83742" y="3983471"/>
            <a:ext cx="600023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3200" dirty="0">
                <a:latin typeface="Arial Rounded MT Bold" panose="020F0704030504030204" pitchFamily="34" charset="0"/>
              </a:rPr>
              <a:t>Þjóðgarðurinn Snæfellsjökull </a:t>
            </a:r>
          </a:p>
          <a:p>
            <a:pPr algn="r"/>
            <a:r>
              <a:rPr lang="is-IS" sz="2000" dirty="0">
                <a:latin typeface="Arial Rounded MT Bold" panose="020F0704030504030204" pitchFamily="34" charset="0"/>
              </a:rPr>
              <a:t>Djúpalónssandur, Malarrif, Öndverðarnes </a:t>
            </a:r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63CBD5D2-8B7D-42CE-ABF2-209D136AD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73" b="22727"/>
          <a:stretch/>
        </p:blipFill>
        <p:spPr>
          <a:xfrm>
            <a:off x="6230489" y="3504650"/>
            <a:ext cx="5961511" cy="3353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DE2486-0427-43CF-95A4-923AB1693D30}"/>
              </a:ext>
            </a:extLst>
          </p:cNvPr>
          <p:cNvSpPr/>
          <p:nvPr/>
        </p:nvSpPr>
        <p:spPr>
          <a:xfrm>
            <a:off x="8662934" y="2283770"/>
            <a:ext cx="340356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4000" dirty="0">
                <a:latin typeface="Arial Rounded MT Bold" panose="020F0704030504030204" pitchFamily="34" charset="0"/>
              </a:rPr>
              <a:t>Dettifoss</a:t>
            </a:r>
            <a:r>
              <a:rPr lang="is-IS" dirty="0">
                <a:latin typeface="Arial Rounded MT Bold" panose="020F0704030504030204" pitchFamily="34" charset="0"/>
              </a:rPr>
              <a:t> </a:t>
            </a:r>
          </a:p>
          <a:p>
            <a:pPr algn="r"/>
            <a:r>
              <a:rPr lang="is-IS" sz="2400" dirty="0">
                <a:latin typeface="Arial Rounded MT Bold" panose="020F0704030504030204" pitchFamily="34" charset="0"/>
              </a:rPr>
              <a:t>Vatnajökulsþjóðgarði </a:t>
            </a:r>
          </a:p>
        </p:txBody>
      </p:sp>
    </p:spTree>
    <p:extLst>
      <p:ext uri="{BB962C8B-B14F-4D97-AF65-F5344CB8AC3E}">
        <p14:creationId xmlns:p14="http://schemas.microsoft.com/office/powerpoint/2010/main" val="677137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798D0D4-C62E-4BFE-BF76-19BE92058D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2" b="9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5CE0F8E-CAF0-499F-81A4-7AE9268206B4}"/>
              </a:ext>
            </a:extLst>
          </p:cNvPr>
          <p:cNvSpPr/>
          <p:nvPr/>
        </p:nvSpPr>
        <p:spPr>
          <a:xfrm>
            <a:off x="546145" y="5250574"/>
            <a:ext cx="394640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Laugavegurinn</a:t>
            </a:r>
            <a:r>
              <a:rPr lang="is-IS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r"/>
            <a:r>
              <a:rPr lang="is-I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gönguleiðir </a:t>
            </a:r>
            <a:endParaRPr lang="is-IS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113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5A296D1-F9AC-4C82-9A06-E224655F7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 b="40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668259-4E74-4C98-91F3-9B9097E8E24E}"/>
              </a:ext>
            </a:extLst>
          </p:cNvPr>
          <p:cNvSpPr/>
          <p:nvPr/>
        </p:nvSpPr>
        <p:spPr>
          <a:xfrm>
            <a:off x="-184018" y="5023685"/>
            <a:ext cx="8505149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Óstaðbundin áhersluverkefni </a:t>
            </a:r>
          </a:p>
          <a:p>
            <a:pPr algn="r"/>
            <a:r>
              <a:rPr lang="is-IS" sz="23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fagþekking, hönnun og yfirbragð, miðlun vöktun náttúru</a:t>
            </a:r>
            <a:r>
              <a:rPr lang="is-I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805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617</Words>
  <Application>Microsoft Office PowerPoint</Application>
  <PresentationFormat>Widescreen</PresentationFormat>
  <Paragraphs>113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Aharoni</vt:lpstr>
      <vt:lpstr>Arial</vt:lpstr>
      <vt:lpstr>Arial Rounded MT Bold</vt:lpstr>
      <vt:lpstr>Calibri</vt:lpstr>
      <vt:lpstr>Calibri Light</vt:lpstr>
      <vt:lpstr>Helv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Þórir Hrafnsson</dc:creator>
  <cp:lastModifiedBy>Þórir Hrafnsson</cp:lastModifiedBy>
  <cp:revision>49</cp:revision>
  <cp:lastPrinted>2018-03-22T11:19:17Z</cp:lastPrinted>
  <dcterms:created xsi:type="dcterms:W3CDTF">2018-03-21T08:28:29Z</dcterms:created>
  <dcterms:modified xsi:type="dcterms:W3CDTF">2018-03-22T12:19:04Z</dcterms:modified>
</cp:coreProperties>
</file>