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drawings/drawing10.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8.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9.xml" ContentType="application/vnd.openxmlformats-officedocument.drawingml.chart+xml"/>
  <Override PartName="/ppt/notesSlides/notesSlide45.xml" ContentType="application/vnd.openxmlformats-officedocument.presentationml.notesSlide+xml"/>
  <Override PartName="/ppt/charts/chart30.xml" ContentType="application/vnd.openxmlformats-officedocument.drawingml.chart+xml"/>
  <Override PartName="/ppt/notesSlides/notesSlide46.xml" ContentType="application/vnd.openxmlformats-officedocument.presentationml.notesSlide+xml"/>
  <Override PartName="/ppt/charts/chart31.xml" ContentType="application/vnd.openxmlformats-officedocument.drawingml.chart+xml"/>
  <Override PartName="/ppt/notesSlides/notesSlide47.xml" ContentType="application/vnd.openxmlformats-officedocument.presentationml.notesSlide+xml"/>
  <Override PartName="/ppt/charts/chart32.xml" ContentType="application/vnd.openxmlformats-officedocument.drawingml.chart+xml"/>
  <Override PartName="/ppt/notesSlides/notesSlide48.xml" ContentType="application/vnd.openxmlformats-officedocument.presentationml.notesSlide+xml"/>
  <Override PartName="/ppt/charts/chart33.xml" ContentType="application/vnd.openxmlformats-officedocument.drawingml.chart+xml"/>
  <Override PartName="/ppt/notesSlides/notesSlide49.xml" ContentType="application/vnd.openxmlformats-officedocument.presentationml.notesSlide+xml"/>
  <Override PartName="/ppt/charts/chart34.xml" ContentType="application/vnd.openxmlformats-officedocument.drawingml.chart+xml"/>
  <Override PartName="/ppt/notesSlides/notesSlide50.xml" ContentType="application/vnd.openxmlformats-officedocument.presentationml.notesSlide+xml"/>
  <Override PartName="/ppt/charts/chart35.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6.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7.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8.xml" ContentType="application/vnd.openxmlformats-officedocument.drawingml.chart+xml"/>
  <Override PartName="/ppt/notesSlides/notesSlide60.xml" ContentType="application/vnd.openxmlformats-officedocument.presentationml.notesSlide+xml"/>
  <Override PartName="/ppt/charts/chart39.xml" ContentType="application/vnd.openxmlformats-officedocument.drawingml.chart+xml"/>
  <Override PartName="/ppt/notesSlides/notesSlide61.xml" ContentType="application/vnd.openxmlformats-officedocument.presentationml.notesSlide+xml"/>
  <Override PartName="/ppt/charts/chart40.xml" ContentType="application/vnd.openxmlformats-officedocument.drawingml.chart+xml"/>
  <Override PartName="/ppt/notesSlides/notesSlide62.xml" ContentType="application/vnd.openxmlformats-officedocument.presentationml.notesSlide+xml"/>
  <Override PartName="/ppt/charts/chart41.xml" ContentType="application/vnd.openxmlformats-officedocument.drawingml.chart+xml"/>
  <Override PartName="/ppt/drawings/drawing11.xml" ContentType="application/vnd.openxmlformats-officedocument.drawingml.chartshapes+xml"/>
  <Override PartName="/ppt/notesSlides/notesSlide63.xml" ContentType="application/vnd.openxmlformats-officedocument.presentationml.notesSlide+xml"/>
  <Override PartName="/ppt/charts/chart42.xml" ContentType="application/vnd.openxmlformats-officedocument.drawingml.chart+xml"/>
  <Override PartName="/ppt/drawings/drawing12.xml" ContentType="application/vnd.openxmlformats-officedocument.drawingml.chartshapes+xml"/>
  <Override PartName="/ppt/notesSlides/notesSlide64.xml" ContentType="application/vnd.openxmlformats-officedocument.presentationml.notesSlide+xml"/>
  <Override PartName="/ppt/charts/chart43.xml" ContentType="application/vnd.openxmlformats-officedocument.drawingml.chart+xml"/>
  <Override PartName="/ppt/notesSlides/notesSlide65.xml" ContentType="application/vnd.openxmlformats-officedocument.presentationml.notesSlide+xml"/>
  <Override PartName="/ppt/charts/chart44.xml" ContentType="application/vnd.openxmlformats-officedocument.drawingml.chart+xml"/>
  <Override PartName="/ppt/notesSlides/notesSlide66.xml" ContentType="application/vnd.openxmlformats-officedocument.presentationml.notesSlide+xml"/>
  <Override PartName="/ppt/charts/chart45.xml" ContentType="application/vnd.openxmlformats-officedocument.drawingml.chart+xml"/>
  <Override PartName="/ppt/notesSlides/notesSlide67.xml" ContentType="application/vnd.openxmlformats-officedocument.presentationml.notesSlide+xml"/>
  <Override PartName="/ppt/charts/chart46.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47.xml" ContentType="application/vnd.openxmlformats-officedocument.drawingml.chart+xml"/>
  <Override PartName="/ppt/notesSlides/notesSlide71.xml" ContentType="application/vnd.openxmlformats-officedocument.presentationml.notesSlide+xml"/>
  <Override PartName="/ppt/charts/chart48.xml" ContentType="application/vnd.openxmlformats-officedocument.drawingml.chart+xml"/>
  <Override PartName="/ppt/notesSlides/notesSlide72.xml" ContentType="application/vnd.openxmlformats-officedocument.presentationml.notesSlide+xml"/>
  <Override PartName="/ppt/charts/chart49.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0.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51.xml" ContentType="application/vnd.openxmlformats-officedocument.drawingml.chart+xml"/>
  <Override PartName="/ppt/drawings/drawing13.xml" ContentType="application/vnd.openxmlformats-officedocument.drawingml.chartshape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52.xml" ContentType="application/vnd.openxmlformats-officedocument.drawingml.chart+xml"/>
  <Override PartName="/ppt/notesSlides/notesSlide87.xml" ContentType="application/vnd.openxmlformats-officedocument.presentationml.notesSlide+xml"/>
  <Override PartName="/ppt/charts/chart53.xml" ContentType="application/vnd.openxmlformats-officedocument.drawingml.chart+xml"/>
  <Override PartName="/ppt/notesSlides/notesSlide88.xml" ContentType="application/vnd.openxmlformats-officedocument.presentationml.notesSlide+xml"/>
  <Override PartName="/ppt/charts/chart54.xml" ContentType="application/vnd.openxmlformats-officedocument.drawingml.chart+xml"/>
  <Override PartName="/ppt/notesSlides/notesSlide89.xml" ContentType="application/vnd.openxmlformats-officedocument.presentationml.notesSlide+xml"/>
  <Override PartName="/ppt/charts/chart55.xml" ContentType="application/vnd.openxmlformats-officedocument.drawingml.chart+xml"/>
  <Override PartName="/ppt/notesSlides/notesSlide90.xml" ContentType="application/vnd.openxmlformats-officedocument.presentationml.notesSlide+xml"/>
  <Override PartName="/ppt/charts/chart56.xml" ContentType="application/vnd.openxmlformats-officedocument.drawingml.chart+xml"/>
  <Override PartName="/ppt/notesSlides/notesSlide91.xml" ContentType="application/vnd.openxmlformats-officedocument.presentationml.notesSlide+xml"/>
  <Override PartName="/ppt/charts/chart57.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58.xml" ContentType="application/vnd.openxmlformats-officedocument.drawingml.chart+xml"/>
  <Override PartName="/ppt/notesSlides/notesSlide98.xml" ContentType="application/vnd.openxmlformats-officedocument.presentationml.notesSlide+xml"/>
  <Override PartName="/ppt/charts/chart59.xml" ContentType="application/vnd.openxmlformats-officedocument.drawingml.chart+xml"/>
  <Override PartName="/ppt/drawings/drawing14.xml" ContentType="application/vnd.openxmlformats-officedocument.drawingml.chartshape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60.xml" ContentType="application/vnd.openxmlformats-officedocument.drawingml.chart+xml"/>
  <Override PartName="/ppt/drawings/drawing15.xml" ContentType="application/vnd.openxmlformats-officedocument.drawingml.chartshape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61.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62.xml" ContentType="application/vnd.openxmlformats-officedocument.drawingml.chart+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63.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64.xml" ContentType="application/vnd.openxmlformats-officedocument.drawingml.chart+xml"/>
  <Override PartName="/ppt/notesSlides/notesSlide110.xml" ContentType="application/vnd.openxmlformats-officedocument.presentationml.notesSlide+xml"/>
  <Override PartName="/ppt/charts/chart65.xml" ContentType="application/vnd.openxmlformats-officedocument.drawingml.chart+xml"/>
  <Override PartName="/ppt/drawings/drawing16.xml" ContentType="application/vnd.openxmlformats-officedocument.drawingml.chartshapes+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drawings/drawing17.xml" ContentType="application/vnd.openxmlformats-officedocument.drawingml.chartshapes+xml"/>
  <Override PartName="/ppt/charts/chart71.xml" ContentType="application/vnd.openxmlformats-officedocument.drawingml.chart+xml"/>
  <Override PartName="/ppt/charts/chart72.xml" ContentType="application/vnd.openxmlformats-officedocument.drawingml.chart+xml"/>
  <Override PartName="/ppt/notesSlides/notesSlide111.xml" ContentType="application/vnd.openxmlformats-officedocument.presentationml.notesSlide+xml"/>
  <Override PartName="/ppt/charts/chart73.xml" ContentType="application/vnd.openxmlformats-officedocument.drawingml.chart+xml"/>
  <Override PartName="/ppt/notesSlides/notesSlide112.xml" ContentType="application/vnd.openxmlformats-officedocument.presentationml.notesSlide+xml"/>
  <Override PartName="/ppt/charts/chart74.xml" ContentType="application/vnd.openxmlformats-officedocument.drawingml.chart+xml"/>
  <Override PartName="/ppt/notesSlides/notesSlide113.xml" ContentType="application/vnd.openxmlformats-officedocument.presentationml.notesSlide+xml"/>
  <Override PartName="/ppt/charts/chart75.xml" ContentType="application/vnd.openxmlformats-officedocument.drawingml.chart+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78.xml" ContentType="application/vnd.openxmlformats-officedocument.drawingml.chart+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837" r:id="rId1"/>
  </p:sldMasterIdLst>
  <p:notesMasterIdLst>
    <p:notesMasterId r:id="rId135"/>
  </p:notesMasterIdLst>
  <p:handoutMasterIdLst>
    <p:handoutMasterId r:id="rId136"/>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40"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Lst>
  <p:sldSz cx="9144000" cy="6858000" type="screen4x3"/>
  <p:notesSz cx="6858000" cy="9144000"/>
  <p:defaultTextStyle>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2343" autoAdjust="0"/>
  </p:normalViewPr>
  <p:slideViewPr>
    <p:cSldViewPr snapToGrid="0" snapToObjects="1" showGuides="1">
      <p:cViewPr>
        <p:scale>
          <a:sx n="75" d="100"/>
          <a:sy n="75" d="100"/>
        </p:scale>
        <p:origin x="-2736" y="-720"/>
      </p:cViewPr>
      <p:guideLst>
        <p:guide orient="horz" pos="2465"/>
        <p:guide pos="5205"/>
        <p:guide pos="2880"/>
        <p:guide pos="47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oleObject" Target="file:///\\arnar\r09$\r09esfi\Stefna_Myndir%20og%20toflur_Lokautgafa%202014-2017_kynning%20sept.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arnar\r09$\r09esfi\Stefna_Myndir%20og%20toflur_Lokautgafa%202014-2017_kynning%20sept.xlsx" TargetMode="Externa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160"/>
      <c:depthPercent val="100"/>
      <c:rAngAx val="0"/>
      <c:perspective val="50"/>
    </c:view3D>
    <c:floor>
      <c:thickness val="0"/>
    </c:floor>
    <c:sideWall>
      <c:thickness val="0"/>
    </c:sideWall>
    <c:backWall>
      <c:thickness val="0"/>
    </c:backWall>
    <c:plotArea>
      <c:layout/>
      <c:pie3DChart>
        <c:varyColors val="1"/>
        <c:ser>
          <c:idx val="0"/>
          <c:order val="0"/>
          <c:tx>
            <c:strRef>
              <c:f>Sheet1!$B$1</c:f>
              <c:strCache>
                <c:ptCount val="1"/>
                <c:pt idx="0">
                  <c:v>ISK bn.</c:v>
                </c:pt>
              </c:strCache>
            </c:strRef>
          </c:tx>
          <c:dPt>
            <c:idx val="2"/>
            <c:bubble3D val="0"/>
            <c:explosion val="19"/>
            <c:spPr>
              <a:solidFill>
                <a:schemeClr val="accent5">
                  <a:lumMod val="20000"/>
                  <a:lumOff val="80000"/>
                </a:schemeClr>
              </a:solidFill>
            </c:spPr>
          </c:dPt>
          <c:dLbls>
            <c:numFmt formatCode="#,##0.0" sourceLinked="0"/>
            <c:dLblPos val="outEnd"/>
            <c:showLegendKey val="0"/>
            <c:showVal val="1"/>
            <c:showCatName val="0"/>
            <c:showSerName val="0"/>
            <c:showPercent val="0"/>
            <c:showBubbleSize val="0"/>
            <c:showLeaderLines val="1"/>
          </c:dLbls>
          <c:cat>
            <c:strRef>
              <c:f>Sheet1!$A$2:$A$4</c:f>
              <c:strCache>
                <c:ptCount val="3"/>
                <c:pt idx="0">
                  <c:v>Expenditure</c:v>
                </c:pt>
                <c:pt idx="1">
                  <c:v>Revenue</c:v>
                </c:pt>
                <c:pt idx="2">
                  <c:v>Surplus</c:v>
                </c:pt>
              </c:strCache>
            </c:strRef>
          </c:cat>
          <c:val>
            <c:numRef>
              <c:f>Sheet1!$B$2:$B$4</c:f>
              <c:numCache>
                <c:formatCode>General</c:formatCode>
                <c:ptCount val="3"/>
                <c:pt idx="0">
                  <c:v>681</c:v>
                </c:pt>
                <c:pt idx="1">
                  <c:v>696.3</c:v>
                </c:pt>
                <c:pt idx="2">
                  <c:v>15.3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is-I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2023954752152E-2"/>
          <c:y val="9.5797332302932928E-2"/>
          <c:w val="0.93472451764553155"/>
          <c:h val="0.6898873250323948"/>
        </c:manualLayout>
      </c:layout>
      <c:lineChart>
        <c:grouping val="standard"/>
        <c:varyColors val="0"/>
        <c:ser>
          <c:idx val="1"/>
          <c:order val="0"/>
          <c:tx>
            <c:strRef>
              <c:f>Sheet1!$B$1</c:f>
              <c:strCache>
                <c:ptCount val="1"/>
                <c:pt idx="0">
                  <c:v>Gross Fixed Capital Formation</c:v>
                </c:pt>
              </c:strCache>
            </c:strRef>
          </c:tx>
          <c:spPr>
            <a:ln w="38100">
              <a:solidFill>
                <a:schemeClr val="accent2"/>
              </a:solidFill>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Sheet1!$B$2:$B$41</c:f>
              <c:numCache>
                <c:formatCode>0.0</c:formatCode>
                <c:ptCount val="40"/>
                <c:pt idx="0">
                  <c:v>26.55174571392817</c:v>
                </c:pt>
                <c:pt idx="1">
                  <c:v>25.774336283185839</c:v>
                </c:pt>
                <c:pt idx="2">
                  <c:v>25.700922603792925</c:v>
                </c:pt>
                <c:pt idx="3">
                  <c:v>22.600449066414559</c:v>
                </c:pt>
                <c:pt idx="4">
                  <c:v>22.291815742397137</c:v>
                </c:pt>
                <c:pt idx="5">
                  <c:v>21.570321079114287</c:v>
                </c:pt>
                <c:pt idx="6">
                  <c:v>19.726728604056674</c:v>
                </c:pt>
                <c:pt idx="7">
                  <c:v>20.900512011105459</c:v>
                </c:pt>
                <c:pt idx="8">
                  <c:v>20.120257053315761</c:v>
                </c:pt>
                <c:pt idx="9">
                  <c:v>18.985413137587052</c:v>
                </c:pt>
                <c:pt idx="10">
                  <c:v>19.460366091692535</c:v>
                </c:pt>
                <c:pt idx="11">
                  <c:v>19.724159568137168</c:v>
                </c:pt>
                <c:pt idx="12">
                  <c:v>18.073708727222908</c:v>
                </c:pt>
                <c:pt idx="13">
                  <c:v>16.354474512758106</c:v>
                </c:pt>
                <c:pt idx="14">
                  <c:v>15.946452987376386</c:v>
                </c:pt>
                <c:pt idx="15">
                  <c:v>15.669815622019634</c:v>
                </c:pt>
                <c:pt idx="16">
                  <c:v>18.944881017581213</c:v>
                </c:pt>
                <c:pt idx="17">
                  <c:v>21.34714182076603</c:v>
                </c:pt>
                <c:pt idx="18">
                  <c:v>25.609984844787721</c:v>
                </c:pt>
                <c:pt idx="19">
                  <c:v>23.405714285714286</c:v>
                </c:pt>
                <c:pt idx="20">
                  <c:v>24.319882862199606</c:v>
                </c:pt>
                <c:pt idx="21">
                  <c:v>23.137978214364004</c:v>
                </c:pt>
                <c:pt idx="22">
                  <c:v>19.811523573212781</c:v>
                </c:pt>
                <c:pt idx="23">
                  <c:v>21.428530315431519</c:v>
                </c:pt>
                <c:pt idx="24">
                  <c:v>24.846767653092339</c:v>
                </c:pt>
                <c:pt idx="25">
                  <c:v>29.482286355928839</c:v>
                </c:pt>
                <c:pt idx="26">
                  <c:v>35.720588492614681</c:v>
                </c:pt>
                <c:pt idx="27">
                  <c:v>29.253419965918624</c:v>
                </c:pt>
                <c:pt idx="28">
                  <c:v>25.406403479415911</c:v>
                </c:pt>
                <c:pt idx="29">
                  <c:v>15.161121048289642</c:v>
                </c:pt>
                <c:pt idx="30">
                  <c:v>14.09303481881177</c:v>
                </c:pt>
                <c:pt idx="31">
                  <c:v>15.482655384049918</c:v>
                </c:pt>
                <c:pt idx="32">
                  <c:v>16.143227477116913</c:v>
                </c:pt>
                <c:pt idx="33">
                  <c:v>15.443036897899029</c:v>
                </c:pt>
                <c:pt idx="34">
                  <c:v>16.622435956607415</c:v>
                </c:pt>
                <c:pt idx="35">
                  <c:v>18.912424725195915</c:v>
                </c:pt>
                <c:pt idx="36">
                  <c:v>21.04236770395584</c:v>
                </c:pt>
                <c:pt idx="37">
                  <c:v>21.083346024703566</c:v>
                </c:pt>
                <c:pt idx="38">
                  <c:v>20.466873918718079</c:v>
                </c:pt>
                <c:pt idx="39">
                  <c:v>21.006001329259924</c:v>
                </c:pt>
              </c:numCache>
            </c:numRef>
          </c:val>
          <c:smooth val="0"/>
        </c:ser>
        <c:ser>
          <c:idx val="0"/>
          <c:order val="1"/>
          <c:tx>
            <c:strRef>
              <c:f>Sheet1!$C$1</c:f>
              <c:strCache>
                <c:ptCount val="1"/>
                <c:pt idx="0">
                  <c:v>GFCF average 1980–2014</c:v>
                </c:pt>
              </c:strCache>
            </c:strRef>
          </c:tx>
          <c:spPr>
            <a:ln>
              <a:solidFill>
                <a:schemeClr val="accent6"/>
              </a:solidFill>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Sheet1!$C$2:$C$41</c:f>
              <c:numCache>
                <c:formatCode>0.0</c:formatCode>
                <c:ptCount val="40"/>
                <c:pt idx="0">
                  <c:v>21.288916950511627</c:v>
                </c:pt>
                <c:pt idx="1">
                  <c:v>21.288916950511627</c:v>
                </c:pt>
                <c:pt idx="2">
                  <c:v>21.288916950511627</c:v>
                </c:pt>
                <c:pt idx="3">
                  <c:v>21.288916950511627</c:v>
                </c:pt>
                <c:pt idx="4">
                  <c:v>21.288916950511627</c:v>
                </c:pt>
                <c:pt idx="5">
                  <c:v>21.288916950511627</c:v>
                </c:pt>
                <c:pt idx="6">
                  <c:v>21.288916950511627</c:v>
                </c:pt>
                <c:pt idx="7">
                  <c:v>21.288916950511627</c:v>
                </c:pt>
                <c:pt idx="8">
                  <c:v>21.288916950511627</c:v>
                </c:pt>
                <c:pt idx="9">
                  <c:v>21.288916950511627</c:v>
                </c:pt>
                <c:pt idx="10">
                  <c:v>21.288916950511627</c:v>
                </c:pt>
                <c:pt idx="11">
                  <c:v>21.288916950511627</c:v>
                </c:pt>
                <c:pt idx="12">
                  <c:v>21.288916950511627</c:v>
                </c:pt>
                <c:pt idx="13">
                  <c:v>21.288916950511627</c:v>
                </c:pt>
                <c:pt idx="14">
                  <c:v>21.288916950511627</c:v>
                </c:pt>
                <c:pt idx="15">
                  <c:v>21.288916950511627</c:v>
                </c:pt>
                <c:pt idx="16">
                  <c:v>21.288916950511627</c:v>
                </c:pt>
                <c:pt idx="17">
                  <c:v>21.288916950511627</c:v>
                </c:pt>
                <c:pt idx="18">
                  <c:v>21.288916950511627</c:v>
                </c:pt>
                <c:pt idx="19">
                  <c:v>21.288916950511627</c:v>
                </c:pt>
                <c:pt idx="20">
                  <c:v>21.288916950511627</c:v>
                </c:pt>
                <c:pt idx="21">
                  <c:v>21.288916950511627</c:v>
                </c:pt>
                <c:pt idx="22">
                  <c:v>21.288916950511627</c:v>
                </c:pt>
                <c:pt idx="23">
                  <c:v>21.288916950511627</c:v>
                </c:pt>
                <c:pt idx="24">
                  <c:v>21.288916950511627</c:v>
                </c:pt>
                <c:pt idx="25">
                  <c:v>21.288916950511627</c:v>
                </c:pt>
                <c:pt idx="26">
                  <c:v>21.288916950511627</c:v>
                </c:pt>
                <c:pt idx="27">
                  <c:v>21.288916950511627</c:v>
                </c:pt>
                <c:pt idx="28">
                  <c:v>21.288916950511627</c:v>
                </c:pt>
                <c:pt idx="29">
                  <c:v>21.288916950511627</c:v>
                </c:pt>
                <c:pt idx="30">
                  <c:v>21.288916950511627</c:v>
                </c:pt>
                <c:pt idx="31">
                  <c:v>21.288916950511627</c:v>
                </c:pt>
                <c:pt idx="32">
                  <c:v>21.288916950511627</c:v>
                </c:pt>
                <c:pt idx="33">
                  <c:v>21.288916950511627</c:v>
                </c:pt>
                <c:pt idx="34">
                  <c:v>21.288916950511627</c:v>
                </c:pt>
                <c:pt idx="35">
                  <c:v>21.288916950511627</c:v>
                </c:pt>
                <c:pt idx="36">
                  <c:v>21.288916950511627</c:v>
                </c:pt>
                <c:pt idx="37">
                  <c:v>21.288916950511627</c:v>
                </c:pt>
                <c:pt idx="38">
                  <c:v>21.288916950511627</c:v>
                </c:pt>
                <c:pt idx="39">
                  <c:v>21.288916950511627</c:v>
                </c:pt>
              </c:numCache>
            </c:numRef>
          </c:val>
          <c:smooth val="0"/>
        </c:ser>
        <c:ser>
          <c:idx val="2"/>
          <c:order val="2"/>
          <c:tx>
            <c:strRef>
              <c:f>Sheet1!$D$1</c:f>
              <c:strCache>
                <c:ptCount val="1"/>
                <c:pt idx="0">
                  <c:v>Business Sector Investment</c:v>
                </c:pt>
              </c:strCache>
            </c:strRef>
          </c:tx>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Sheet1!$D$2:$D$41</c:f>
              <c:numCache>
                <c:formatCode>0.0</c:formatCode>
                <c:ptCount val="40"/>
                <c:pt idx="0">
                  <c:v>16.242022275059441</c:v>
                </c:pt>
                <c:pt idx="1">
                  <c:v>15.969831053901851</c:v>
                </c:pt>
                <c:pt idx="2">
                  <c:v>15.200410046130189</c:v>
                </c:pt>
                <c:pt idx="3">
                  <c:v>13.097819664381943</c:v>
                </c:pt>
                <c:pt idx="4">
                  <c:v>12.99798747763864</c:v>
                </c:pt>
                <c:pt idx="5">
                  <c:v>13.188091062560437</c:v>
                </c:pt>
                <c:pt idx="6">
                  <c:v>12.739584429410563</c:v>
                </c:pt>
                <c:pt idx="7">
                  <c:v>13.680632478713745</c:v>
                </c:pt>
                <c:pt idx="8">
                  <c:v>11.967972671661919</c:v>
                </c:pt>
                <c:pt idx="9">
                  <c:v>10.757513018382586</c:v>
                </c:pt>
                <c:pt idx="10">
                  <c:v>10.288689602812859</c:v>
                </c:pt>
                <c:pt idx="11">
                  <c:v>10.528897509766963</c:v>
                </c:pt>
                <c:pt idx="12">
                  <c:v>8.9783158340494964</c:v>
                </c:pt>
                <c:pt idx="13">
                  <c:v>7.0502791137895731</c:v>
                </c:pt>
                <c:pt idx="14">
                  <c:v>7.0020395833617242</c:v>
                </c:pt>
                <c:pt idx="15">
                  <c:v>7.5440571084968937</c:v>
                </c:pt>
                <c:pt idx="16">
                  <c:v>10.913439546757084</c:v>
                </c:pt>
                <c:pt idx="17">
                  <c:v>13.421820173815199</c:v>
                </c:pt>
                <c:pt idx="18">
                  <c:v>17.226479957107262</c:v>
                </c:pt>
                <c:pt idx="19">
                  <c:v>15.213899613899615</c:v>
                </c:pt>
                <c:pt idx="20">
                  <c:v>15.601361869087135</c:v>
                </c:pt>
                <c:pt idx="21">
                  <c:v>14.102205524772781</c:v>
                </c:pt>
                <c:pt idx="22">
                  <c:v>11.02613227795403</c:v>
                </c:pt>
                <c:pt idx="23">
                  <c:v>12.665840128101966</c:v>
                </c:pt>
                <c:pt idx="24">
                  <c:v>15.077648093488843</c:v>
                </c:pt>
                <c:pt idx="25">
                  <c:v>20.315350312571478</c:v>
                </c:pt>
                <c:pt idx="26">
                  <c:v>25.327729594026081</c:v>
                </c:pt>
                <c:pt idx="27">
                  <c:v>18.057303582620392</c:v>
                </c:pt>
                <c:pt idx="28">
                  <c:v>15.624939431958992</c:v>
                </c:pt>
                <c:pt idx="29">
                  <c:v>8.8791913799671516</c:v>
                </c:pt>
                <c:pt idx="30">
                  <c:v>8.736935157419671</c:v>
                </c:pt>
                <c:pt idx="31">
                  <c:v>10.519266935227705</c:v>
                </c:pt>
                <c:pt idx="32">
                  <c:v>11.147959971801633</c:v>
                </c:pt>
                <c:pt idx="33">
                  <c:v>10.018592232519341</c:v>
                </c:pt>
                <c:pt idx="34">
                  <c:v>10.850102541668841</c:v>
                </c:pt>
                <c:pt idx="35">
                  <c:v>12.143747403406731</c:v>
                </c:pt>
                <c:pt idx="36">
                  <c:v>13.654285281627999</c:v>
                </c:pt>
                <c:pt idx="37">
                  <c:v>13.292195305176376</c:v>
                </c:pt>
                <c:pt idx="38">
                  <c:v>12.346954513906216</c:v>
                </c:pt>
                <c:pt idx="39">
                  <c:v>12.46386630532972</c:v>
                </c:pt>
              </c:numCache>
            </c:numRef>
          </c:val>
          <c:smooth val="0"/>
        </c:ser>
        <c:ser>
          <c:idx val="3"/>
          <c:order val="3"/>
          <c:tx>
            <c:strRef>
              <c:f>Sheet1!$E$1</c:f>
              <c:strCache>
                <c:ptCount val="1"/>
                <c:pt idx="0">
                  <c:v>BSI average 1980-2014</c:v>
                </c:pt>
              </c:strCache>
            </c:strRef>
          </c:tx>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Sheet1!$E$2:$E$41</c:f>
              <c:numCache>
                <c:formatCode>0.0</c:formatCode>
                <c:ptCount val="40"/>
                <c:pt idx="0">
                  <c:v>12.913152607282402</c:v>
                </c:pt>
                <c:pt idx="1">
                  <c:v>12.913152607282402</c:v>
                </c:pt>
                <c:pt idx="2">
                  <c:v>12.913152607282402</c:v>
                </c:pt>
                <c:pt idx="3">
                  <c:v>12.913152607282402</c:v>
                </c:pt>
                <c:pt idx="4">
                  <c:v>12.913152607282401</c:v>
                </c:pt>
                <c:pt idx="5">
                  <c:v>12.913152607282401</c:v>
                </c:pt>
                <c:pt idx="6">
                  <c:v>12.913152607282401</c:v>
                </c:pt>
                <c:pt idx="7">
                  <c:v>12.913152607282401</c:v>
                </c:pt>
                <c:pt idx="8">
                  <c:v>12.913152607282401</c:v>
                </c:pt>
                <c:pt idx="9">
                  <c:v>12.913152607282401</c:v>
                </c:pt>
                <c:pt idx="10">
                  <c:v>12.913152607282401</c:v>
                </c:pt>
                <c:pt idx="11">
                  <c:v>12.913152607282401</c:v>
                </c:pt>
                <c:pt idx="12">
                  <c:v>12.913152607282401</c:v>
                </c:pt>
                <c:pt idx="13">
                  <c:v>12.913152607282401</c:v>
                </c:pt>
                <c:pt idx="14">
                  <c:v>12.913152607282401</c:v>
                </c:pt>
                <c:pt idx="15">
                  <c:v>12.913152607282401</c:v>
                </c:pt>
                <c:pt idx="16">
                  <c:v>12.913152607282401</c:v>
                </c:pt>
                <c:pt idx="17">
                  <c:v>12.913152607282401</c:v>
                </c:pt>
                <c:pt idx="18">
                  <c:v>12.913152607282401</c:v>
                </c:pt>
                <c:pt idx="19">
                  <c:v>12.913152607282401</c:v>
                </c:pt>
                <c:pt idx="20">
                  <c:v>12.913152607282401</c:v>
                </c:pt>
                <c:pt idx="21">
                  <c:v>12.913152607282401</c:v>
                </c:pt>
                <c:pt idx="22">
                  <c:v>12.913152607282401</c:v>
                </c:pt>
                <c:pt idx="23">
                  <c:v>12.913152607282401</c:v>
                </c:pt>
                <c:pt idx="24">
                  <c:v>12.913152607282401</c:v>
                </c:pt>
                <c:pt idx="25">
                  <c:v>12.913152607282401</c:v>
                </c:pt>
                <c:pt idx="26">
                  <c:v>12.913152607282401</c:v>
                </c:pt>
                <c:pt idx="27">
                  <c:v>12.913152607282401</c:v>
                </c:pt>
                <c:pt idx="28">
                  <c:v>12.913152607282401</c:v>
                </c:pt>
                <c:pt idx="29">
                  <c:v>12.913152607282401</c:v>
                </c:pt>
                <c:pt idx="30">
                  <c:v>12.913152607282401</c:v>
                </c:pt>
                <c:pt idx="31">
                  <c:v>12.913152607282401</c:v>
                </c:pt>
                <c:pt idx="32">
                  <c:v>12.913152607282401</c:v>
                </c:pt>
                <c:pt idx="33">
                  <c:v>12.913152607282401</c:v>
                </c:pt>
                <c:pt idx="34">
                  <c:v>12.913152607282401</c:v>
                </c:pt>
                <c:pt idx="35">
                  <c:v>12.913152607282401</c:v>
                </c:pt>
                <c:pt idx="36">
                  <c:v>12.913152607282401</c:v>
                </c:pt>
                <c:pt idx="37">
                  <c:v>12.913152607282401</c:v>
                </c:pt>
                <c:pt idx="38">
                  <c:v>12.913152607282401</c:v>
                </c:pt>
                <c:pt idx="39">
                  <c:v>12.913152607282401</c:v>
                </c:pt>
              </c:numCache>
            </c:numRef>
          </c:val>
          <c:smooth val="0"/>
        </c:ser>
        <c:dLbls>
          <c:showLegendKey val="0"/>
          <c:showVal val="0"/>
          <c:showCatName val="0"/>
          <c:showSerName val="0"/>
          <c:showPercent val="0"/>
          <c:showBubbleSize val="0"/>
        </c:dLbls>
        <c:marker val="1"/>
        <c:smooth val="0"/>
        <c:axId val="104994688"/>
        <c:axId val="104996224"/>
      </c:lineChart>
      <c:catAx>
        <c:axId val="104994688"/>
        <c:scaling>
          <c:orientation val="minMax"/>
        </c:scaling>
        <c:delete val="0"/>
        <c:axPos val="b"/>
        <c:numFmt formatCode="General" sourceLinked="1"/>
        <c:majorTickMark val="out"/>
        <c:minorTickMark val="none"/>
        <c:tickLblPos val="nextTo"/>
        <c:crossAx val="104996224"/>
        <c:crosses val="autoZero"/>
        <c:auto val="1"/>
        <c:lblAlgn val="ctr"/>
        <c:lblOffset val="100"/>
        <c:tickLblSkip val="1"/>
        <c:noMultiLvlLbl val="0"/>
      </c:catAx>
      <c:valAx>
        <c:axId val="104996224"/>
        <c:scaling>
          <c:orientation val="minMax"/>
          <c:max val="40"/>
          <c:min val="0"/>
        </c:scaling>
        <c:delete val="0"/>
        <c:axPos val="l"/>
        <c:majorGridlines>
          <c:spPr>
            <a:ln>
              <a:prstDash val="dash"/>
            </a:ln>
          </c:spPr>
        </c:majorGridlines>
        <c:title>
          <c:tx>
            <c:rich>
              <a:bodyPr rot="0" vert="horz"/>
              <a:lstStyle/>
              <a:p>
                <a:pPr>
                  <a:defRPr/>
                </a:pPr>
                <a:r>
                  <a:rPr lang="is-IS" dirty="0" smtClean="0"/>
                  <a:t>% of GDP</a:t>
                </a:r>
                <a:endParaRPr lang="is-IS" dirty="0"/>
              </a:p>
            </c:rich>
          </c:tx>
          <c:layout>
            <c:manualLayout>
              <c:xMode val="edge"/>
              <c:yMode val="edge"/>
              <c:x val="0"/>
              <c:y val="6.8650699501521164E-4"/>
            </c:manualLayout>
          </c:layout>
          <c:overlay val="0"/>
        </c:title>
        <c:numFmt formatCode="#,##0" sourceLinked="0"/>
        <c:majorTickMark val="out"/>
        <c:minorTickMark val="none"/>
        <c:tickLblPos val="nextTo"/>
        <c:crossAx val="104994688"/>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81631444128588E-2"/>
          <c:y val="0.10310801541882182"/>
          <c:w val="0.93472451764553155"/>
          <c:h val="0.8263713265206728"/>
        </c:manualLayout>
      </c:layout>
      <c:lineChart>
        <c:grouping val="standard"/>
        <c:varyColors val="0"/>
        <c:ser>
          <c:idx val="0"/>
          <c:order val="0"/>
          <c:tx>
            <c:strRef>
              <c:f>Sheet1!$B$1</c:f>
              <c:strCache>
                <c:ptCount val="1"/>
                <c:pt idx="0">
                  <c:v>Series 1</c:v>
                </c:pt>
              </c:strCache>
            </c:strRef>
          </c:tx>
          <c:spPr>
            <a:ln w="38100"/>
          </c:spPr>
          <c:marker>
            <c:symbol val="none"/>
          </c:marker>
          <c:cat>
            <c:strRef>
              <c:f>Sheet1!$A$2:$A$14</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Sheet1!$B$2:$B$14</c:f>
              <c:numCache>
                <c:formatCode>General</c:formatCode>
                <c:ptCount val="13"/>
                <c:pt idx="0">
                  <c:v>7</c:v>
                </c:pt>
                <c:pt idx="1">
                  <c:v>-6.9</c:v>
                </c:pt>
                <c:pt idx="2">
                  <c:v>-9.9</c:v>
                </c:pt>
                <c:pt idx="3">
                  <c:v>-0.2</c:v>
                </c:pt>
                <c:pt idx="4">
                  <c:v>2.6</c:v>
                </c:pt>
                <c:pt idx="5">
                  <c:v>1.9</c:v>
                </c:pt>
                <c:pt idx="6">
                  <c:v>0.5</c:v>
                </c:pt>
                <c:pt idx="7">
                  <c:v>3.7</c:v>
                </c:pt>
                <c:pt idx="8">
                  <c:v>4.2</c:v>
                </c:pt>
                <c:pt idx="9">
                  <c:v>4.0999999999999996</c:v>
                </c:pt>
                <c:pt idx="10">
                  <c:v>3</c:v>
                </c:pt>
                <c:pt idx="11">
                  <c:v>2.5</c:v>
                </c:pt>
                <c:pt idx="12">
                  <c:v>2.5</c:v>
                </c:pt>
              </c:numCache>
            </c:numRef>
          </c:val>
          <c:smooth val="0"/>
        </c:ser>
        <c:dLbls>
          <c:showLegendKey val="0"/>
          <c:showVal val="0"/>
          <c:showCatName val="0"/>
          <c:showSerName val="0"/>
          <c:showPercent val="0"/>
          <c:showBubbleSize val="0"/>
        </c:dLbls>
        <c:marker val="1"/>
        <c:smooth val="0"/>
        <c:axId val="111602304"/>
        <c:axId val="111604096"/>
      </c:lineChart>
      <c:catAx>
        <c:axId val="111602304"/>
        <c:scaling>
          <c:orientation val="minMax"/>
        </c:scaling>
        <c:delete val="0"/>
        <c:axPos val="b"/>
        <c:numFmt formatCode="General" sourceLinked="1"/>
        <c:majorTickMark val="out"/>
        <c:minorTickMark val="none"/>
        <c:tickLblPos val="low"/>
        <c:crossAx val="111604096"/>
        <c:crosses val="autoZero"/>
        <c:auto val="1"/>
        <c:lblAlgn val="ctr"/>
        <c:lblOffset val="100"/>
        <c:noMultiLvlLbl val="0"/>
      </c:catAx>
      <c:valAx>
        <c:axId val="111604096"/>
        <c:scaling>
          <c:orientation val="minMax"/>
          <c:max val="10"/>
        </c:scaling>
        <c:delete val="0"/>
        <c:axPos val="l"/>
        <c:majorGridlines>
          <c:spPr>
            <a:ln>
              <a:prstDash val="dash"/>
            </a:ln>
          </c:spPr>
        </c:majorGridlines>
        <c:numFmt formatCode="#,##0" sourceLinked="0"/>
        <c:majorTickMark val="out"/>
        <c:minorTickMark val="none"/>
        <c:tickLblPos val="nextTo"/>
        <c:crossAx val="111602304"/>
        <c:crosses val="autoZero"/>
        <c:crossBetween val="between"/>
        <c:majorUnit val="2"/>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73997660785319441"/>
        </c:manualLayout>
      </c:layout>
      <c:lineChart>
        <c:grouping val="standard"/>
        <c:varyColors val="0"/>
        <c:ser>
          <c:idx val="0"/>
          <c:order val="0"/>
          <c:tx>
            <c:strRef>
              <c:f>Sheet1!$B$1</c:f>
              <c:strCache>
                <c:ptCount val="1"/>
                <c:pt idx="0">
                  <c:v>Fjárfesting atvinnuvega</c:v>
                </c:pt>
              </c:strCache>
            </c:strRef>
          </c:tx>
          <c:spPr>
            <a:ln w="38100">
              <a:solidFill>
                <a:schemeClr val="accent1"/>
              </a:solidFill>
            </a:ln>
          </c:spPr>
          <c:marker>
            <c:symbol val="none"/>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-21.9</c:v>
                </c:pt>
                <c:pt idx="1">
                  <c:v>-21.4</c:v>
                </c:pt>
                <c:pt idx="2">
                  <c:v>-51.1</c:v>
                </c:pt>
                <c:pt idx="3">
                  <c:v>-1.9</c:v>
                </c:pt>
                <c:pt idx="4">
                  <c:v>23.3</c:v>
                </c:pt>
                <c:pt idx="5">
                  <c:v>8.3000000000000007</c:v>
                </c:pt>
                <c:pt idx="6">
                  <c:v>-6.7</c:v>
                </c:pt>
                <c:pt idx="7">
                  <c:v>15.1</c:v>
                </c:pt>
                <c:pt idx="8" formatCode="#,##0.0">
                  <c:v>20.8</c:v>
                </c:pt>
                <c:pt idx="9" formatCode="#,##0.0">
                  <c:v>16</c:v>
                </c:pt>
                <c:pt idx="10">
                  <c:v>1.5</c:v>
                </c:pt>
                <c:pt idx="11">
                  <c:v>-3</c:v>
                </c:pt>
                <c:pt idx="12" formatCode="#,##0.0">
                  <c:v>4.2</c:v>
                </c:pt>
              </c:numCache>
            </c:numRef>
          </c:val>
          <c:smooth val="0"/>
        </c:ser>
        <c:dLbls>
          <c:showLegendKey val="0"/>
          <c:showVal val="0"/>
          <c:showCatName val="0"/>
          <c:showSerName val="0"/>
          <c:showPercent val="0"/>
          <c:showBubbleSize val="0"/>
        </c:dLbls>
        <c:marker val="1"/>
        <c:smooth val="0"/>
        <c:axId val="22318464"/>
        <c:axId val="22332544"/>
      </c:lineChart>
      <c:catAx>
        <c:axId val="22318464"/>
        <c:scaling>
          <c:orientation val="minMax"/>
        </c:scaling>
        <c:delete val="0"/>
        <c:axPos val="b"/>
        <c:numFmt formatCode="General" sourceLinked="1"/>
        <c:majorTickMark val="out"/>
        <c:minorTickMark val="none"/>
        <c:tickLblPos val="low"/>
        <c:crossAx val="22332544"/>
        <c:crosses val="autoZero"/>
        <c:auto val="1"/>
        <c:lblAlgn val="ctr"/>
        <c:lblOffset val="100"/>
        <c:noMultiLvlLbl val="0"/>
      </c:catAx>
      <c:valAx>
        <c:axId val="22332544"/>
        <c:scaling>
          <c:orientation val="minMax"/>
        </c:scaling>
        <c:delete val="0"/>
        <c:axPos val="l"/>
        <c:majorGridlines>
          <c:spPr>
            <a:ln>
              <a:prstDash val="dash"/>
            </a:ln>
          </c:spPr>
        </c:majorGridlines>
        <c:title>
          <c:tx>
            <c:rich>
              <a:bodyPr rot="0" vert="horz"/>
              <a:lstStyle/>
              <a:p>
                <a:pPr>
                  <a:defRPr/>
                </a:pPr>
                <a:r>
                  <a:rPr lang="is-IS"/>
                  <a:t>%</a:t>
                </a:r>
              </a:p>
            </c:rich>
          </c:tx>
          <c:layout>
            <c:manualLayout>
              <c:xMode val="edge"/>
              <c:yMode val="edge"/>
              <c:x val="3.4560787721603099E-2"/>
              <c:y val="4.6230183211291E-2"/>
            </c:manualLayout>
          </c:layout>
          <c:overlay val="0"/>
        </c:title>
        <c:numFmt formatCode="General" sourceLinked="1"/>
        <c:majorTickMark val="out"/>
        <c:minorTickMark val="none"/>
        <c:tickLblPos val="nextTo"/>
        <c:crossAx val="22318464"/>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2023954752152E-2"/>
          <c:y val="9.5797332302932928E-2"/>
          <c:w val="0.93472451764553155"/>
          <c:h val="0.79322526246412173"/>
        </c:manualLayout>
      </c:layout>
      <c:lineChart>
        <c:grouping val="standard"/>
        <c:varyColors val="0"/>
        <c:ser>
          <c:idx val="1"/>
          <c:order val="0"/>
          <c:tx>
            <c:strRef>
              <c:f>Sheet1!$C$1</c:f>
              <c:strCache>
                <c:ptCount val="1"/>
                <c:pt idx="0">
                  <c:v>Atvinnuleysi </c:v>
                </c:pt>
              </c:strCache>
            </c:strRef>
          </c:tx>
          <c:spPr>
            <a:ln w="38100">
              <a:solidFill>
                <a:schemeClr val="accent1"/>
              </a:solidFill>
            </a:ln>
          </c:spPr>
          <c:marker>
            <c:symbol val="none"/>
          </c:marker>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#,##0.0</c:formatCode>
                <c:ptCount val="17"/>
                <c:pt idx="0">
                  <c:v>3.3</c:v>
                </c:pt>
                <c:pt idx="1">
                  <c:v>3.1</c:v>
                </c:pt>
                <c:pt idx="2">
                  <c:v>2.6</c:v>
                </c:pt>
                <c:pt idx="3">
                  <c:v>2.9</c:v>
                </c:pt>
                <c:pt idx="4">
                  <c:v>2.2999999999999998</c:v>
                </c:pt>
                <c:pt idx="5">
                  <c:v>3</c:v>
                </c:pt>
                <c:pt idx="6">
                  <c:v>7.2</c:v>
                </c:pt>
                <c:pt idx="7">
                  <c:v>7.6</c:v>
                </c:pt>
                <c:pt idx="8">
                  <c:v>7.1</c:v>
                </c:pt>
                <c:pt idx="9">
                  <c:v>6</c:v>
                </c:pt>
                <c:pt idx="10">
                  <c:v>5.4</c:v>
                </c:pt>
                <c:pt idx="11">
                  <c:v>3.6</c:v>
                </c:pt>
                <c:pt idx="12">
                  <c:v>3.1</c:v>
                </c:pt>
                <c:pt idx="13">
                  <c:v>3</c:v>
                </c:pt>
                <c:pt idx="14">
                  <c:v>2.9</c:v>
                </c:pt>
                <c:pt idx="15">
                  <c:v>3</c:v>
                </c:pt>
                <c:pt idx="16">
                  <c:v>3</c:v>
                </c:pt>
              </c:numCache>
            </c:numRef>
          </c:val>
          <c:smooth val="0"/>
        </c:ser>
        <c:dLbls>
          <c:showLegendKey val="0"/>
          <c:showVal val="0"/>
          <c:showCatName val="0"/>
          <c:showSerName val="0"/>
          <c:showPercent val="0"/>
          <c:showBubbleSize val="0"/>
        </c:dLbls>
        <c:marker val="1"/>
        <c:smooth val="0"/>
        <c:axId val="22351232"/>
        <c:axId val="22406272"/>
      </c:lineChart>
      <c:catAx>
        <c:axId val="22351232"/>
        <c:scaling>
          <c:orientation val="minMax"/>
        </c:scaling>
        <c:delete val="0"/>
        <c:axPos val="b"/>
        <c:numFmt formatCode="General" sourceLinked="1"/>
        <c:majorTickMark val="out"/>
        <c:minorTickMark val="none"/>
        <c:tickLblPos val="nextTo"/>
        <c:crossAx val="22406272"/>
        <c:crosses val="autoZero"/>
        <c:auto val="1"/>
        <c:lblAlgn val="ctr"/>
        <c:lblOffset val="100"/>
        <c:tickLblSkip val="1"/>
        <c:noMultiLvlLbl val="0"/>
      </c:catAx>
      <c:valAx>
        <c:axId val="22406272"/>
        <c:scaling>
          <c:orientation val="minMax"/>
          <c:max val="8"/>
          <c:min val="0"/>
        </c:scaling>
        <c:delete val="0"/>
        <c:axPos val="l"/>
        <c:majorGridlines>
          <c:spPr>
            <a:ln>
              <a:prstDash val="dash"/>
            </a:ln>
          </c:spPr>
        </c:majorGridlines>
        <c:title>
          <c:tx>
            <c:rich>
              <a:bodyPr rot="0" vert="horz"/>
              <a:lstStyle/>
              <a:p>
                <a:pPr>
                  <a:defRPr/>
                </a:pPr>
                <a:r>
                  <a:rPr lang="is-IS" dirty="0" smtClean="0"/>
                  <a:t>%</a:t>
                </a:r>
                <a:endParaRPr lang="is-IS" dirty="0"/>
              </a:p>
            </c:rich>
          </c:tx>
          <c:layout>
            <c:manualLayout>
              <c:xMode val="edge"/>
              <c:yMode val="edge"/>
              <c:x val="0"/>
              <c:y val="6.8650699501521164E-4"/>
            </c:manualLayout>
          </c:layout>
          <c:overlay val="0"/>
        </c:title>
        <c:numFmt formatCode="#,##0" sourceLinked="0"/>
        <c:majorTickMark val="out"/>
        <c:minorTickMark val="none"/>
        <c:tickLblPos val="nextTo"/>
        <c:crossAx val="22351232"/>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69594553117202407"/>
        </c:manualLayout>
      </c:layout>
      <c:areaChart>
        <c:grouping val="stacked"/>
        <c:varyColors val="0"/>
        <c:ser>
          <c:idx val="1"/>
          <c:order val="1"/>
          <c:tx>
            <c:strRef>
              <c:f>Sheet1!$C$1</c:f>
              <c:strCache>
                <c:ptCount val="1"/>
                <c:pt idx="0">
                  <c:v>Secondary education</c:v>
                </c:pt>
              </c:strCache>
            </c:strRef>
          </c:tx>
          <c:cat>
            <c:strRef>
              <c:f>Sheet1!$A$2:$A$25</c:f>
              <c:strCach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strCache>
            </c:strRef>
          </c:cat>
          <c:val>
            <c:numRef>
              <c:f>Sheet1!$C$2:$C$25</c:f>
              <c:numCache>
                <c:formatCode>0.0</c:formatCode>
                <c:ptCount val="24"/>
                <c:pt idx="0">
                  <c:v>0.76388888888888895</c:v>
                </c:pt>
                <c:pt idx="1">
                  <c:v>1.3870967741935483</c:v>
                </c:pt>
                <c:pt idx="2">
                  <c:v>1.6736842105263157</c:v>
                </c:pt>
                <c:pt idx="3">
                  <c:v>1.7207792207792207</c:v>
                </c:pt>
                <c:pt idx="4">
                  <c:v>1.7694444444444446</c:v>
                </c:pt>
                <c:pt idx="5">
                  <c:v>1.0763636363636364</c:v>
                </c:pt>
                <c:pt idx="6">
                  <c:v>1.2315789473684209</c:v>
                </c:pt>
                <c:pt idx="7">
                  <c:v>0.57857142857142863</c:v>
                </c:pt>
                <c:pt idx="8">
                  <c:v>0.5161290322580645</c:v>
                </c:pt>
                <c:pt idx="9">
                  <c:v>0.68378378378378379</c:v>
                </c:pt>
                <c:pt idx="10">
                  <c:v>0.74594594594594588</c:v>
                </c:pt>
                <c:pt idx="11">
                  <c:v>1.0584905660377357</c:v>
                </c:pt>
                <c:pt idx="12">
                  <c:v>0.85555555555555551</c:v>
                </c:pt>
                <c:pt idx="13">
                  <c:v>1.0122448979591836</c:v>
                </c:pt>
                <c:pt idx="14">
                  <c:v>0.72558139534883725</c:v>
                </c:pt>
                <c:pt idx="15">
                  <c:v>0.81200000000000006</c:v>
                </c:pt>
                <c:pt idx="16">
                  <c:v>0.60238095238095235</c:v>
                </c:pt>
                <c:pt idx="17">
                  <c:v>0.65454545454545454</c:v>
                </c:pt>
                <c:pt idx="18">
                  <c:v>2.2534351145038172</c:v>
                </c:pt>
                <c:pt idx="19">
                  <c:v>2.6627737226277373</c:v>
                </c:pt>
                <c:pt idx="20">
                  <c:v>2.180314960629921</c:v>
                </c:pt>
                <c:pt idx="21">
                  <c:v>1.7064220183486238</c:v>
                </c:pt>
                <c:pt idx="22">
                  <c:v>1.5660000000000001</c:v>
                </c:pt>
                <c:pt idx="23">
                  <c:v>1.6129032258064515</c:v>
                </c:pt>
              </c:numCache>
            </c:numRef>
          </c:val>
        </c:ser>
        <c:ser>
          <c:idx val="0"/>
          <c:order val="0"/>
          <c:tx>
            <c:strRef>
              <c:f>Sheet1!$B$1</c:f>
              <c:strCache>
                <c:ptCount val="1"/>
                <c:pt idx="0">
                  <c:v>Primary education</c:v>
                </c:pt>
              </c:strCache>
            </c:strRef>
          </c:tx>
          <c:cat>
            <c:strRef>
              <c:f>Sheet1!$A$2:$A$25</c:f>
              <c:strCach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strCache>
            </c:strRef>
          </c:cat>
          <c:val>
            <c:numRef>
              <c:f>Sheet1!$B$2:$B$25</c:f>
              <c:numCache>
                <c:formatCode>0.0</c:formatCode>
                <c:ptCount val="24"/>
                <c:pt idx="0">
                  <c:v>1.7361111111111112</c:v>
                </c:pt>
                <c:pt idx="1">
                  <c:v>2.7741935483870965</c:v>
                </c:pt>
                <c:pt idx="2">
                  <c:v>3.4171052631578949</c:v>
                </c:pt>
                <c:pt idx="3">
                  <c:v>3.5103896103896104</c:v>
                </c:pt>
                <c:pt idx="4">
                  <c:v>3.0625</c:v>
                </c:pt>
                <c:pt idx="5">
                  <c:v>2.4890909090909092</c:v>
                </c:pt>
                <c:pt idx="6">
                  <c:v>2.5315789473684212</c:v>
                </c:pt>
                <c:pt idx="7">
                  <c:v>1.9285714285714288</c:v>
                </c:pt>
                <c:pt idx="8">
                  <c:v>1.4193548387096775</c:v>
                </c:pt>
                <c:pt idx="9">
                  <c:v>1.4918918918918918</c:v>
                </c:pt>
                <c:pt idx="10">
                  <c:v>1.4297297297297296</c:v>
                </c:pt>
                <c:pt idx="11">
                  <c:v>1.992452830188679</c:v>
                </c:pt>
                <c:pt idx="12">
                  <c:v>1.9555555555555553</c:v>
                </c:pt>
                <c:pt idx="13">
                  <c:v>1.7714285714285714</c:v>
                </c:pt>
                <c:pt idx="14">
                  <c:v>1.5116279069767444</c:v>
                </c:pt>
                <c:pt idx="15">
                  <c:v>1.798</c:v>
                </c:pt>
                <c:pt idx="16">
                  <c:v>1.4785714285714286</c:v>
                </c:pt>
                <c:pt idx="17">
                  <c:v>1.9090909090909092</c:v>
                </c:pt>
                <c:pt idx="18">
                  <c:v>3.7923664122137404</c:v>
                </c:pt>
                <c:pt idx="19">
                  <c:v>3.8832116788321169</c:v>
                </c:pt>
                <c:pt idx="20">
                  <c:v>3.5779527559055118</c:v>
                </c:pt>
                <c:pt idx="21">
                  <c:v>3.4128440366972477</c:v>
                </c:pt>
                <c:pt idx="22">
                  <c:v>2.7</c:v>
                </c:pt>
                <c:pt idx="23">
                  <c:v>2.204301075268817</c:v>
                </c:pt>
              </c:numCache>
            </c:numRef>
          </c:val>
        </c:ser>
        <c:ser>
          <c:idx val="2"/>
          <c:order val="2"/>
          <c:tx>
            <c:strRef>
              <c:f>Sheet1!$D$1</c:f>
              <c:strCache>
                <c:ptCount val="1"/>
                <c:pt idx="0">
                  <c:v>University education</c:v>
                </c:pt>
              </c:strCache>
            </c:strRef>
          </c:tx>
          <c:cat>
            <c:strRef>
              <c:f>Sheet1!$A$2:$A$25</c:f>
              <c:strCach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strCache>
            </c:strRef>
          </c:cat>
          <c:val>
            <c:numRef>
              <c:f>Sheet1!$D$2:$D$25</c:f>
              <c:numCache>
                <c:formatCode>General</c:formatCode>
                <c:ptCount val="24"/>
                <c:pt idx="0">
                  <c:v>0</c:v>
                </c:pt>
                <c:pt idx="1">
                  <c:v>0.13870967741935483</c:v>
                </c:pt>
                <c:pt idx="2">
                  <c:v>0.20921052631578946</c:v>
                </c:pt>
                <c:pt idx="3">
                  <c:v>6.883116883116884E-2</c:v>
                </c:pt>
                <c:pt idx="4">
                  <c:v>0.13611111111111113</c:v>
                </c:pt>
                <c:pt idx="5">
                  <c:v>0.13454545454545455</c:v>
                </c:pt>
                <c:pt idx="6">
                  <c:v>0.13684210526315788</c:v>
                </c:pt>
                <c:pt idx="7">
                  <c:v>0.12857142857142859</c:v>
                </c:pt>
                <c:pt idx="8">
                  <c:v>0.12903225806451613</c:v>
                </c:pt>
                <c:pt idx="9">
                  <c:v>0.12432432432432432</c:v>
                </c:pt>
                <c:pt idx="10">
                  <c:v>0.12432432432432432</c:v>
                </c:pt>
                <c:pt idx="11">
                  <c:v>0.24905660377358488</c:v>
                </c:pt>
                <c:pt idx="12">
                  <c:v>0.48888888888888882</c:v>
                </c:pt>
                <c:pt idx="13">
                  <c:v>0.31632653061224492</c:v>
                </c:pt>
                <c:pt idx="14">
                  <c:v>0.30232558139534882</c:v>
                </c:pt>
                <c:pt idx="15">
                  <c:v>0.34799999999999998</c:v>
                </c:pt>
                <c:pt idx="16">
                  <c:v>0.21904761904761902</c:v>
                </c:pt>
                <c:pt idx="17">
                  <c:v>0.43636363636363634</c:v>
                </c:pt>
                <c:pt idx="18">
                  <c:v>1.1541984732824426</c:v>
                </c:pt>
                <c:pt idx="19">
                  <c:v>1.0540145985401459</c:v>
                </c:pt>
                <c:pt idx="20">
                  <c:v>1.3417322834645669</c:v>
                </c:pt>
                <c:pt idx="21">
                  <c:v>0.88073394495412849</c:v>
                </c:pt>
                <c:pt idx="22">
                  <c:v>1.1340000000000001</c:v>
                </c:pt>
                <c:pt idx="23">
                  <c:v>1.1827956989247312</c:v>
                </c:pt>
              </c:numCache>
            </c:numRef>
          </c:val>
        </c:ser>
        <c:dLbls>
          <c:showLegendKey val="0"/>
          <c:showVal val="0"/>
          <c:showCatName val="0"/>
          <c:showSerName val="0"/>
          <c:showPercent val="0"/>
          <c:showBubbleSize val="0"/>
        </c:dLbls>
        <c:axId val="24324736"/>
        <c:axId val="24338816"/>
      </c:areaChart>
      <c:catAx>
        <c:axId val="24324736"/>
        <c:scaling>
          <c:orientation val="minMax"/>
        </c:scaling>
        <c:delete val="0"/>
        <c:axPos val="b"/>
        <c:numFmt formatCode="General" sourceLinked="1"/>
        <c:majorTickMark val="out"/>
        <c:minorTickMark val="none"/>
        <c:tickLblPos val="low"/>
        <c:crossAx val="24338816"/>
        <c:crosses val="autoZero"/>
        <c:auto val="1"/>
        <c:lblAlgn val="ctr"/>
        <c:lblOffset val="100"/>
        <c:tickLblSkip val="2"/>
        <c:noMultiLvlLbl val="0"/>
      </c:catAx>
      <c:valAx>
        <c:axId val="24338816"/>
        <c:scaling>
          <c:orientation val="minMax"/>
          <c:max val="8"/>
        </c:scaling>
        <c:delete val="0"/>
        <c:axPos val="l"/>
        <c:majorGridlines>
          <c:spPr>
            <a:ln>
              <a:prstDash val="dash"/>
            </a:ln>
          </c:spPr>
        </c:majorGridlines>
        <c:numFmt formatCode="0.0" sourceLinked="1"/>
        <c:majorTickMark val="out"/>
        <c:minorTickMark val="none"/>
        <c:tickLblPos val="nextTo"/>
        <c:crossAx val="24324736"/>
        <c:crosses val="autoZero"/>
        <c:crossBetween val="midCat"/>
      </c:valAx>
    </c:plotArea>
    <c:legend>
      <c:legendPos val="b"/>
      <c:layout>
        <c:manualLayout>
          <c:xMode val="edge"/>
          <c:yMode val="edge"/>
          <c:x val="9.9826379664831669E-2"/>
          <c:y val="0.92819237731348903"/>
          <c:w val="0.83978243420426868"/>
          <c:h val="5.5551466627412949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69594553117202407"/>
        </c:manualLayout>
      </c:layout>
      <c:areaChart>
        <c:grouping val="stacked"/>
        <c:varyColors val="0"/>
        <c:ser>
          <c:idx val="1"/>
          <c:order val="1"/>
          <c:tx>
            <c:strRef>
              <c:f>Sheet1!$C$1</c:f>
              <c:strCache>
                <c:ptCount val="1"/>
                <c:pt idx="0">
                  <c:v>&lt;3 months</c:v>
                </c:pt>
              </c:strCache>
            </c:strRef>
          </c:tx>
          <c:cat>
            <c:strRef>
              <c:f>Sheet1!$A$2:$A$13</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Sheet1!$C$2:$C$13</c:f>
              <c:numCache>
                <c:formatCode>0.0</c:formatCode>
                <c:ptCount val="12"/>
                <c:pt idx="0">
                  <c:v>2.0166666666666666</c:v>
                </c:pt>
                <c:pt idx="1">
                  <c:v>2.1510204081632653</c:v>
                </c:pt>
                <c:pt idx="2">
                  <c:v>1.8139534883720931</c:v>
                </c:pt>
                <c:pt idx="3">
                  <c:v>2.3199999999999998</c:v>
                </c:pt>
                <c:pt idx="4">
                  <c:v>1.8619047619047617</c:v>
                </c:pt>
                <c:pt idx="5">
                  <c:v>2.5636363636363635</c:v>
                </c:pt>
                <c:pt idx="6">
                  <c:v>3.7923664122137404</c:v>
                </c:pt>
                <c:pt idx="7">
                  <c:v>3.2729927007299269</c:v>
                </c:pt>
                <c:pt idx="8">
                  <c:v>3.0748031496062991</c:v>
                </c:pt>
                <c:pt idx="9">
                  <c:v>2.7522935779816518</c:v>
                </c:pt>
                <c:pt idx="10">
                  <c:v>2.7540000000000004</c:v>
                </c:pt>
                <c:pt idx="11">
                  <c:v>2.7956989247311825</c:v>
                </c:pt>
              </c:numCache>
            </c:numRef>
          </c:val>
        </c:ser>
        <c:ser>
          <c:idx val="0"/>
          <c:order val="0"/>
          <c:tx>
            <c:strRef>
              <c:f>Sheet1!$B$1</c:f>
              <c:strCache>
                <c:ptCount val="1"/>
                <c:pt idx="0">
                  <c:v>3 to 5 months</c:v>
                </c:pt>
              </c:strCache>
            </c:strRef>
          </c:tx>
          <c:cat>
            <c:strRef>
              <c:f>Sheet1!$A$2:$A$13</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Sheet1!$B$2:$B$13</c:f>
              <c:numCache>
                <c:formatCode>0.0</c:formatCode>
                <c:ptCount val="12"/>
                <c:pt idx="0">
                  <c:v>0.67222222222222217</c:v>
                </c:pt>
                <c:pt idx="1">
                  <c:v>0.37959183673469388</c:v>
                </c:pt>
                <c:pt idx="2">
                  <c:v>0.24186046511627907</c:v>
                </c:pt>
                <c:pt idx="3">
                  <c:v>0.17399999999999999</c:v>
                </c:pt>
                <c:pt idx="4">
                  <c:v>0.16428571428571426</c:v>
                </c:pt>
                <c:pt idx="5">
                  <c:v>0.27272727272727271</c:v>
                </c:pt>
                <c:pt idx="6">
                  <c:v>1.7587786259541984</c:v>
                </c:pt>
                <c:pt idx="7">
                  <c:v>1.275912408759124</c:v>
                </c:pt>
                <c:pt idx="8">
                  <c:v>1.2299212598425195</c:v>
                </c:pt>
                <c:pt idx="9">
                  <c:v>0.99082568807339455</c:v>
                </c:pt>
                <c:pt idx="10">
                  <c:v>0.8640000000000001</c:v>
                </c:pt>
                <c:pt idx="11">
                  <c:v>0.75268817204301075</c:v>
                </c:pt>
              </c:numCache>
            </c:numRef>
          </c:val>
        </c:ser>
        <c:ser>
          <c:idx val="2"/>
          <c:order val="2"/>
          <c:tx>
            <c:strRef>
              <c:f>Sheet1!$D$1</c:f>
              <c:strCache>
                <c:ptCount val="1"/>
                <c:pt idx="0">
                  <c:v>6 to 11 months</c:v>
                </c:pt>
              </c:strCache>
            </c:strRef>
          </c:tx>
          <c:cat>
            <c:strRef>
              <c:f>Sheet1!$A$2:$A$13</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Sheet1!$D$2:$D$13</c:f>
              <c:numCache>
                <c:formatCode>General</c:formatCode>
                <c:ptCount val="12"/>
                <c:pt idx="0">
                  <c:v>0.36666666666666664</c:v>
                </c:pt>
                <c:pt idx="1">
                  <c:v>0.2530612244897959</c:v>
                </c:pt>
                <c:pt idx="2">
                  <c:v>0.18139534883720931</c:v>
                </c:pt>
                <c:pt idx="3">
                  <c:v>0.11599999999999999</c:v>
                </c:pt>
                <c:pt idx="4">
                  <c:v>5.4761904761904755E-2</c:v>
                </c:pt>
                <c:pt idx="5" formatCode="0.0">
                  <c:v>0.10909090909090909</c:v>
                </c:pt>
                <c:pt idx="6" formatCode="0.0">
                  <c:v>1.2091603053435116</c:v>
                </c:pt>
                <c:pt idx="7" formatCode="0.0">
                  <c:v>1.4423357664233576</c:v>
                </c:pt>
                <c:pt idx="8" formatCode="0.0">
                  <c:v>0.83858267716535428</c:v>
                </c:pt>
                <c:pt idx="9" formatCode="0.0">
                  <c:v>0.7155963302752294</c:v>
                </c:pt>
                <c:pt idx="10" formatCode="0.0">
                  <c:v>0.59400000000000008</c:v>
                </c:pt>
                <c:pt idx="11" formatCode="0.0">
                  <c:v>0.69892473118279563</c:v>
                </c:pt>
              </c:numCache>
            </c:numRef>
          </c:val>
        </c:ser>
        <c:ser>
          <c:idx val="3"/>
          <c:order val="3"/>
          <c:tx>
            <c:strRef>
              <c:f>Sheet1!$E$1</c:f>
              <c:strCache>
                <c:ptCount val="1"/>
                <c:pt idx="0">
                  <c:v>Year or longer</c:v>
                </c:pt>
              </c:strCache>
            </c:strRef>
          </c:tx>
          <c:spPr>
            <a:ln w="25400">
              <a:noFill/>
            </a:ln>
          </c:spPr>
          <c:cat>
            <c:strRef>
              <c:f>Sheet1!$A$2:$A$13</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Sheet1!$E$2:$E$13</c:f>
              <c:numCache>
                <c:formatCode>General</c:formatCode>
                <c:ptCount val="12"/>
                <c:pt idx="0">
                  <c:v>0.24444444444444441</c:v>
                </c:pt>
                <c:pt idx="1">
                  <c:v>0.37959183673469388</c:v>
                </c:pt>
                <c:pt idx="2">
                  <c:v>0.30232558139534882</c:v>
                </c:pt>
                <c:pt idx="3">
                  <c:v>0.23199999999999998</c:v>
                </c:pt>
                <c:pt idx="4">
                  <c:v>0.21904761904761902</c:v>
                </c:pt>
                <c:pt idx="5" formatCode="0.0">
                  <c:v>0.10909090909090909</c:v>
                </c:pt>
                <c:pt idx="6" formatCode="0.0">
                  <c:v>0.49465648854961836</c:v>
                </c:pt>
                <c:pt idx="7" formatCode="0.0">
                  <c:v>1.5532846715328466</c:v>
                </c:pt>
                <c:pt idx="8" formatCode="0.0">
                  <c:v>1.9007874015748032</c:v>
                </c:pt>
                <c:pt idx="9" formatCode="0.0">
                  <c:v>1.5412844036697249</c:v>
                </c:pt>
                <c:pt idx="10" formatCode="0.0">
                  <c:v>1.1340000000000001</c:v>
                </c:pt>
                <c:pt idx="11" formatCode="0.0">
                  <c:v>0.69892473118279563</c:v>
                </c:pt>
              </c:numCache>
            </c:numRef>
          </c:val>
        </c:ser>
        <c:dLbls>
          <c:showLegendKey val="0"/>
          <c:showVal val="0"/>
          <c:showCatName val="0"/>
          <c:showSerName val="0"/>
          <c:showPercent val="0"/>
          <c:showBubbleSize val="0"/>
        </c:dLbls>
        <c:axId val="24375680"/>
        <c:axId val="24377216"/>
      </c:areaChart>
      <c:catAx>
        <c:axId val="24375680"/>
        <c:scaling>
          <c:orientation val="minMax"/>
        </c:scaling>
        <c:delete val="0"/>
        <c:axPos val="b"/>
        <c:numFmt formatCode="General" sourceLinked="1"/>
        <c:majorTickMark val="out"/>
        <c:minorTickMark val="none"/>
        <c:tickLblPos val="low"/>
        <c:crossAx val="24377216"/>
        <c:crosses val="autoZero"/>
        <c:auto val="1"/>
        <c:lblAlgn val="ctr"/>
        <c:lblOffset val="100"/>
        <c:tickLblSkip val="2"/>
        <c:noMultiLvlLbl val="0"/>
      </c:catAx>
      <c:valAx>
        <c:axId val="24377216"/>
        <c:scaling>
          <c:orientation val="minMax"/>
          <c:max val="8"/>
        </c:scaling>
        <c:delete val="0"/>
        <c:axPos val="l"/>
        <c:majorGridlines>
          <c:spPr>
            <a:ln>
              <a:prstDash val="dash"/>
            </a:ln>
          </c:spPr>
        </c:majorGridlines>
        <c:numFmt formatCode="0.0" sourceLinked="1"/>
        <c:majorTickMark val="out"/>
        <c:minorTickMark val="none"/>
        <c:tickLblPos val="nextTo"/>
        <c:crossAx val="24375680"/>
        <c:crosses val="autoZero"/>
        <c:crossBetween val="midCat"/>
      </c:valAx>
    </c:plotArea>
    <c:legend>
      <c:legendPos val="b"/>
      <c:layout>
        <c:manualLayout>
          <c:xMode val="edge"/>
          <c:yMode val="edge"/>
          <c:x val="9.9826379664831669E-2"/>
          <c:y val="0.92819237731348903"/>
          <c:w val="0.87405709436948176"/>
          <c:h val="5.5551466627412949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4.3998649903994304E-2"/>
          <c:w val="0.91832820644932611"/>
          <c:h val="0.78400768453436476"/>
        </c:manualLayout>
      </c:layout>
      <c:barChart>
        <c:barDir val="bar"/>
        <c:grouping val="clustered"/>
        <c:varyColors val="0"/>
        <c:ser>
          <c:idx val="0"/>
          <c:order val="0"/>
          <c:tx>
            <c:strRef>
              <c:f>Sheet1!$B$1</c:f>
              <c:strCache>
                <c:ptCount val="1"/>
                <c:pt idx="0">
                  <c:v>Productivity</c:v>
                </c:pt>
              </c:strCache>
            </c:strRef>
          </c:tx>
          <c:invertIfNegative val="0"/>
          <c:cat>
            <c:strRef>
              <c:f>Sheet1!$A$2:$A$10</c:f>
              <c:strCache>
                <c:ptCount val="9"/>
                <c:pt idx="0">
                  <c:v>Misc. specialised services</c:v>
                </c:pt>
                <c:pt idx="1">
                  <c:v>Tourism</c:v>
                </c:pt>
                <c:pt idx="2">
                  <c:v>Public sector, etc.</c:v>
                </c:pt>
                <c:pt idx="3">
                  <c:v>Retail and wholesale trade</c:v>
                </c:pt>
                <c:pt idx="4">
                  <c:v>Fisheries</c:v>
                </c:pt>
                <c:pt idx="5">
                  <c:v>Manufacturing</c:v>
                </c:pt>
                <c:pt idx="6">
                  <c:v>Construction</c:v>
                </c:pt>
                <c:pt idx="7">
                  <c:v>IT and telecom</c:v>
                </c:pt>
                <c:pt idx="8">
                  <c:v>Financial services</c:v>
                </c:pt>
              </c:strCache>
            </c:strRef>
          </c:cat>
          <c:val>
            <c:numRef>
              <c:f>Sheet1!$B$2:$B$10</c:f>
              <c:numCache>
                <c:formatCode>General</c:formatCode>
                <c:ptCount val="9"/>
                <c:pt idx="0">
                  <c:v>-4.12</c:v>
                </c:pt>
                <c:pt idx="1">
                  <c:v>-1.23</c:v>
                </c:pt>
                <c:pt idx="2">
                  <c:v>0.11</c:v>
                </c:pt>
                <c:pt idx="3">
                  <c:v>0.39</c:v>
                </c:pt>
                <c:pt idx="4">
                  <c:v>1.49</c:v>
                </c:pt>
                <c:pt idx="5">
                  <c:v>1.87</c:v>
                </c:pt>
                <c:pt idx="6">
                  <c:v>2</c:v>
                </c:pt>
                <c:pt idx="7">
                  <c:v>2.41</c:v>
                </c:pt>
                <c:pt idx="8">
                  <c:v>4.0199999999999996</c:v>
                </c:pt>
              </c:numCache>
            </c:numRef>
          </c:val>
        </c:ser>
        <c:ser>
          <c:idx val="1"/>
          <c:order val="1"/>
          <c:tx>
            <c:strRef>
              <c:f>Sheet1!$C$1</c:f>
              <c:strCache>
                <c:ptCount val="1"/>
                <c:pt idx="0">
                  <c:v>Total hours worked</c:v>
                </c:pt>
              </c:strCache>
            </c:strRef>
          </c:tx>
          <c:invertIfNegative val="0"/>
          <c:cat>
            <c:strRef>
              <c:f>Sheet1!$A$2:$A$10</c:f>
              <c:strCache>
                <c:ptCount val="9"/>
                <c:pt idx="0">
                  <c:v>Misc. specialised services</c:v>
                </c:pt>
                <c:pt idx="1">
                  <c:v>Tourism</c:v>
                </c:pt>
                <c:pt idx="2">
                  <c:v>Public sector, etc.</c:v>
                </c:pt>
                <c:pt idx="3">
                  <c:v>Retail and wholesale trade</c:v>
                </c:pt>
                <c:pt idx="4">
                  <c:v>Fisheries</c:v>
                </c:pt>
                <c:pt idx="5">
                  <c:v>Manufacturing</c:v>
                </c:pt>
                <c:pt idx="6">
                  <c:v>Construction</c:v>
                </c:pt>
                <c:pt idx="7">
                  <c:v>IT and telecom</c:v>
                </c:pt>
                <c:pt idx="8">
                  <c:v>Financial services</c:v>
                </c:pt>
              </c:strCache>
            </c:strRef>
          </c:cat>
          <c:val>
            <c:numRef>
              <c:f>Sheet1!$C$2:$C$10</c:f>
              <c:numCache>
                <c:formatCode>General</c:formatCode>
                <c:ptCount val="9"/>
                <c:pt idx="0">
                  <c:v>3.64</c:v>
                </c:pt>
                <c:pt idx="1">
                  <c:v>8.9600000000000009</c:v>
                </c:pt>
                <c:pt idx="2">
                  <c:v>-0.45</c:v>
                </c:pt>
                <c:pt idx="3">
                  <c:v>-1.08</c:v>
                </c:pt>
                <c:pt idx="4">
                  <c:v>0.44</c:v>
                </c:pt>
                <c:pt idx="5">
                  <c:v>0.13</c:v>
                </c:pt>
                <c:pt idx="6" formatCode="#,##0.0">
                  <c:v>-7.17</c:v>
                </c:pt>
                <c:pt idx="7" formatCode="#,##0.0">
                  <c:v>0.74</c:v>
                </c:pt>
                <c:pt idx="8" formatCode="#,##0.0">
                  <c:v>-5.0599999999999996</c:v>
                </c:pt>
              </c:numCache>
            </c:numRef>
          </c:val>
        </c:ser>
        <c:dLbls>
          <c:showLegendKey val="0"/>
          <c:showVal val="0"/>
          <c:showCatName val="0"/>
          <c:showSerName val="0"/>
          <c:showPercent val="0"/>
          <c:showBubbleSize val="0"/>
        </c:dLbls>
        <c:gapWidth val="150"/>
        <c:axId val="111613440"/>
        <c:axId val="111615360"/>
      </c:barChart>
      <c:catAx>
        <c:axId val="111613440"/>
        <c:scaling>
          <c:orientation val="minMax"/>
        </c:scaling>
        <c:delete val="0"/>
        <c:axPos val="l"/>
        <c:title>
          <c:tx>
            <c:rich>
              <a:bodyPr rot="0" vert="horz"/>
              <a:lstStyle/>
              <a:p>
                <a:pPr>
                  <a:defRPr/>
                </a:pPr>
                <a:r>
                  <a:rPr lang="is-IS"/>
                  <a:t>% </a:t>
                </a:r>
              </a:p>
            </c:rich>
          </c:tx>
          <c:layout>
            <c:manualLayout>
              <c:xMode val="edge"/>
              <c:yMode val="edge"/>
              <c:x val="0.93643277207581654"/>
              <c:y val="0.89748692476885716"/>
            </c:manualLayout>
          </c:layout>
          <c:overlay val="0"/>
        </c:title>
        <c:numFmt formatCode="General" sourceLinked="1"/>
        <c:majorTickMark val="out"/>
        <c:minorTickMark val="none"/>
        <c:tickLblPos val="low"/>
        <c:crossAx val="111615360"/>
        <c:crosses val="autoZero"/>
        <c:auto val="1"/>
        <c:lblAlgn val="ctr"/>
        <c:lblOffset val="100"/>
        <c:noMultiLvlLbl val="0"/>
      </c:catAx>
      <c:valAx>
        <c:axId val="111615360"/>
        <c:scaling>
          <c:orientation val="minMax"/>
          <c:min val="-10"/>
        </c:scaling>
        <c:delete val="0"/>
        <c:axPos val="b"/>
        <c:majorGridlines>
          <c:spPr>
            <a:ln>
              <a:prstDash val="dash"/>
            </a:ln>
          </c:spPr>
        </c:majorGridlines>
        <c:numFmt formatCode="General" sourceLinked="1"/>
        <c:majorTickMark val="out"/>
        <c:minorTickMark val="none"/>
        <c:tickLblPos val="nextTo"/>
        <c:crossAx val="111613440"/>
        <c:crosses val="autoZero"/>
        <c:crossBetween val="between"/>
      </c:valAx>
    </c:plotArea>
    <c:legend>
      <c:legendPos val="b"/>
      <c:layout/>
      <c:overlay val="0"/>
    </c:legend>
    <c:plotVisOnly val="1"/>
    <c:dispBlanksAs val="gap"/>
    <c:showDLblsOverMax val="0"/>
  </c:chart>
  <c:txPr>
    <a:bodyPr/>
    <a:lstStyle/>
    <a:p>
      <a:pPr>
        <a:defRPr sz="1400">
          <a:latin typeface="+mj-lt"/>
        </a:defRPr>
      </a:pPr>
      <a:endParaRPr lang="is-I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28299447643687E-2"/>
          <c:y val="7.7831341176394508E-2"/>
          <c:w val="0.92292957783262153"/>
          <c:h val="0.78031351766022561"/>
        </c:manualLayout>
      </c:layout>
      <c:lineChart>
        <c:grouping val="standard"/>
        <c:varyColors val="0"/>
        <c:ser>
          <c:idx val="0"/>
          <c:order val="0"/>
          <c:tx>
            <c:strRef>
              <c:f>Sheet1!$B$1</c:f>
              <c:strCache>
                <c:ptCount val="1"/>
                <c:pt idx="0">
                  <c:v>Iceland</c:v>
                </c:pt>
              </c:strCache>
            </c:strRef>
          </c:tx>
          <c:spPr>
            <a:ln w="38100"/>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General</c:formatCode>
                <c:ptCount val="16"/>
                <c:pt idx="0">
                  <c:v>100</c:v>
                </c:pt>
                <c:pt idx="1">
                  <c:v>102.8</c:v>
                </c:pt>
                <c:pt idx="2">
                  <c:v>109.1</c:v>
                </c:pt>
                <c:pt idx="3">
                  <c:v>112.8</c:v>
                </c:pt>
                <c:pt idx="4">
                  <c:v>116.1</c:v>
                </c:pt>
                <c:pt idx="5">
                  <c:v>111.5</c:v>
                </c:pt>
                <c:pt idx="6">
                  <c:v>117.4</c:v>
                </c:pt>
                <c:pt idx="7">
                  <c:v>130.4</c:v>
                </c:pt>
                <c:pt idx="8">
                  <c:v>137.30000000000001</c:v>
                </c:pt>
                <c:pt idx="9">
                  <c:v>148</c:v>
                </c:pt>
                <c:pt idx="10">
                  <c:v>149.5</c:v>
                </c:pt>
                <c:pt idx="11">
                  <c:v>163.1</c:v>
                </c:pt>
                <c:pt idx="12">
                  <c:v>171.7</c:v>
                </c:pt>
                <c:pt idx="13">
                  <c:v>185</c:v>
                </c:pt>
                <c:pt idx="14">
                  <c:v>196.2</c:v>
                </c:pt>
                <c:pt idx="15">
                  <c:v>208.5</c:v>
                </c:pt>
              </c:numCache>
            </c:numRef>
          </c:val>
          <c:smooth val="0"/>
        </c:ser>
        <c:ser>
          <c:idx val="1"/>
          <c:order val="1"/>
          <c:tx>
            <c:strRef>
              <c:f>Sheet1!$C$1</c:f>
              <c:strCache>
                <c:ptCount val="1"/>
                <c:pt idx="0">
                  <c:v>Germany</c:v>
                </c:pt>
              </c:strCache>
            </c:strRef>
          </c:tx>
          <c:spPr>
            <a:ln w="38100"/>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Sheet1!$C$2:$C$17</c:f>
              <c:numCache>
                <c:formatCode>General</c:formatCode>
                <c:ptCount val="16"/>
                <c:pt idx="0">
                  <c:v>100</c:v>
                </c:pt>
                <c:pt idx="1">
                  <c:v>100.4</c:v>
                </c:pt>
                <c:pt idx="2">
                  <c:v>100.2</c:v>
                </c:pt>
                <c:pt idx="3">
                  <c:v>101</c:v>
                </c:pt>
                <c:pt idx="4">
                  <c:v>102.2</c:v>
                </c:pt>
                <c:pt idx="5">
                  <c:v>102</c:v>
                </c:pt>
                <c:pt idx="6">
                  <c:v>101.3</c:v>
                </c:pt>
                <c:pt idx="7">
                  <c:v>99.3</c:v>
                </c:pt>
                <c:pt idx="8">
                  <c:v>98.6</c:v>
                </c:pt>
                <c:pt idx="9">
                  <c:v>101.2</c:v>
                </c:pt>
                <c:pt idx="10">
                  <c:v>107.5</c:v>
                </c:pt>
                <c:pt idx="11">
                  <c:v>106.4</c:v>
                </c:pt>
                <c:pt idx="12">
                  <c:v>107</c:v>
                </c:pt>
                <c:pt idx="13">
                  <c:v>110.3</c:v>
                </c:pt>
                <c:pt idx="14">
                  <c:v>112.8</c:v>
                </c:pt>
              </c:numCache>
            </c:numRef>
          </c:val>
          <c:smooth val="0"/>
        </c:ser>
        <c:ser>
          <c:idx val="2"/>
          <c:order val="2"/>
          <c:tx>
            <c:strRef>
              <c:f>Sheet1!$D$1</c:f>
              <c:strCache>
                <c:ptCount val="1"/>
                <c:pt idx="0">
                  <c:v>OECD</c:v>
                </c:pt>
              </c:strCache>
            </c:strRef>
          </c:tx>
          <c:spPr>
            <a:ln w="38100"/>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Sheet1!$D$2:$D$17</c:f>
              <c:numCache>
                <c:formatCode>General</c:formatCode>
                <c:ptCount val="16"/>
                <c:pt idx="0">
                  <c:v>100</c:v>
                </c:pt>
                <c:pt idx="1">
                  <c:v>102</c:v>
                </c:pt>
                <c:pt idx="2">
                  <c:v>103.9</c:v>
                </c:pt>
                <c:pt idx="3">
                  <c:v>104.5</c:v>
                </c:pt>
                <c:pt idx="4">
                  <c:v>105.5</c:v>
                </c:pt>
                <c:pt idx="5">
                  <c:v>106.7</c:v>
                </c:pt>
                <c:pt idx="6">
                  <c:v>108.2</c:v>
                </c:pt>
                <c:pt idx="7">
                  <c:v>110.1</c:v>
                </c:pt>
                <c:pt idx="8">
                  <c:v>112.3</c:v>
                </c:pt>
                <c:pt idx="9">
                  <c:v>115.2</c:v>
                </c:pt>
                <c:pt idx="10">
                  <c:v>116.9</c:v>
                </c:pt>
                <c:pt idx="11">
                  <c:v>116.1</c:v>
                </c:pt>
                <c:pt idx="12">
                  <c:v>117.5</c:v>
                </c:pt>
                <c:pt idx="13">
                  <c:v>119.3</c:v>
                </c:pt>
                <c:pt idx="14">
                  <c:v>120</c:v>
                </c:pt>
              </c:numCache>
            </c:numRef>
          </c:val>
          <c:smooth val="0"/>
        </c:ser>
        <c:ser>
          <c:idx val="3"/>
          <c:order val="3"/>
          <c:tx>
            <c:strRef>
              <c:f>Sheet1!$E$1</c:f>
              <c:strCache>
                <c:ptCount val="1"/>
                <c:pt idx="0">
                  <c:v>Euro area</c:v>
                </c:pt>
              </c:strCache>
            </c:strRef>
          </c:tx>
          <c:spPr>
            <a:ln w="38100"/>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Sheet1!$E$2:$E$17</c:f>
              <c:numCache>
                <c:formatCode>General</c:formatCode>
                <c:ptCount val="16"/>
                <c:pt idx="0">
                  <c:v>100</c:v>
                </c:pt>
                <c:pt idx="1">
                  <c:v>101</c:v>
                </c:pt>
                <c:pt idx="2">
                  <c:v>103</c:v>
                </c:pt>
                <c:pt idx="3">
                  <c:v>105.5</c:v>
                </c:pt>
                <c:pt idx="4">
                  <c:v>107.8</c:v>
                </c:pt>
                <c:pt idx="5">
                  <c:v>108.6</c:v>
                </c:pt>
                <c:pt idx="6">
                  <c:v>110.2</c:v>
                </c:pt>
                <c:pt idx="7">
                  <c:v>111.1</c:v>
                </c:pt>
                <c:pt idx="8">
                  <c:v>112.7</c:v>
                </c:pt>
                <c:pt idx="9">
                  <c:v>117</c:v>
                </c:pt>
                <c:pt idx="10">
                  <c:v>122.2</c:v>
                </c:pt>
                <c:pt idx="11">
                  <c:v>121.4</c:v>
                </c:pt>
                <c:pt idx="12">
                  <c:v>122</c:v>
                </c:pt>
                <c:pt idx="13">
                  <c:v>124.3</c:v>
                </c:pt>
                <c:pt idx="14">
                  <c:v>125.9</c:v>
                </c:pt>
              </c:numCache>
            </c:numRef>
          </c:val>
          <c:smooth val="0"/>
        </c:ser>
        <c:ser>
          <c:idx val="4"/>
          <c:order val="4"/>
          <c:tx>
            <c:strRef>
              <c:f>Sheet1!$F$1</c:f>
              <c:strCache>
                <c:ptCount val="1"/>
                <c:pt idx="0">
                  <c:v>USA</c:v>
                </c:pt>
              </c:strCache>
            </c:strRef>
          </c:tx>
          <c:spPr>
            <a:ln w="38100"/>
          </c:spPr>
          <c:marker>
            <c:symbol val="none"/>
          </c:marker>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Sheet1!$F$2:$F$17</c:f>
              <c:numCache>
                <c:formatCode>General</c:formatCode>
                <c:ptCount val="16"/>
                <c:pt idx="0">
                  <c:v>100</c:v>
                </c:pt>
                <c:pt idx="1">
                  <c:v>103.9</c:v>
                </c:pt>
                <c:pt idx="2">
                  <c:v>106.1</c:v>
                </c:pt>
                <c:pt idx="3">
                  <c:v>105.8</c:v>
                </c:pt>
                <c:pt idx="4">
                  <c:v>106.9</c:v>
                </c:pt>
                <c:pt idx="5">
                  <c:v>109</c:v>
                </c:pt>
                <c:pt idx="6">
                  <c:v>110.8</c:v>
                </c:pt>
                <c:pt idx="7">
                  <c:v>114.2</c:v>
                </c:pt>
                <c:pt idx="8">
                  <c:v>117.9</c:v>
                </c:pt>
                <c:pt idx="9">
                  <c:v>120.7</c:v>
                </c:pt>
                <c:pt idx="10">
                  <c:v>119.7</c:v>
                </c:pt>
                <c:pt idx="11">
                  <c:v>119.3</c:v>
                </c:pt>
                <c:pt idx="12">
                  <c:v>121.7</c:v>
                </c:pt>
                <c:pt idx="13">
                  <c:v>123.7</c:v>
                </c:pt>
                <c:pt idx="14">
                  <c:v>124.1</c:v>
                </c:pt>
              </c:numCache>
            </c:numRef>
          </c:val>
          <c:smooth val="0"/>
        </c:ser>
        <c:dLbls>
          <c:showLegendKey val="0"/>
          <c:showVal val="0"/>
          <c:showCatName val="0"/>
          <c:showSerName val="0"/>
          <c:showPercent val="0"/>
          <c:showBubbleSize val="0"/>
        </c:dLbls>
        <c:marker val="1"/>
        <c:smooth val="0"/>
        <c:axId val="111658496"/>
        <c:axId val="111660032"/>
      </c:lineChart>
      <c:catAx>
        <c:axId val="111658496"/>
        <c:scaling>
          <c:orientation val="minMax"/>
        </c:scaling>
        <c:delete val="0"/>
        <c:axPos val="b"/>
        <c:numFmt formatCode="General" sourceLinked="1"/>
        <c:majorTickMark val="out"/>
        <c:minorTickMark val="none"/>
        <c:tickLblPos val="nextTo"/>
        <c:crossAx val="111660032"/>
        <c:crosses val="autoZero"/>
        <c:auto val="1"/>
        <c:lblAlgn val="ctr"/>
        <c:lblOffset val="100"/>
        <c:noMultiLvlLbl val="0"/>
      </c:catAx>
      <c:valAx>
        <c:axId val="111660032"/>
        <c:scaling>
          <c:orientation val="minMax"/>
          <c:max val="220"/>
          <c:min val="80"/>
        </c:scaling>
        <c:delete val="0"/>
        <c:axPos val="l"/>
        <c:majorGridlines>
          <c:spPr>
            <a:ln>
              <a:prstDash val="dash"/>
            </a:ln>
          </c:spPr>
        </c:majorGridlines>
        <c:numFmt formatCode="#,##0" sourceLinked="0"/>
        <c:majorTickMark val="out"/>
        <c:minorTickMark val="none"/>
        <c:tickLblPos val="nextTo"/>
        <c:crossAx val="111658496"/>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81631444128588E-2"/>
          <c:y val="0.11262958653160987"/>
          <c:w val="0.93472451764553155"/>
          <c:h val="0.7843197789978027"/>
        </c:manualLayout>
      </c:layout>
      <c:lineChart>
        <c:grouping val="standard"/>
        <c:varyColors val="0"/>
        <c:ser>
          <c:idx val="0"/>
          <c:order val="0"/>
          <c:tx>
            <c:strRef>
              <c:f>Sheet1!$B$1</c:f>
              <c:strCache>
                <c:ptCount val="1"/>
                <c:pt idx="0">
                  <c:v>CPI</c:v>
                </c:pt>
              </c:strCache>
            </c:strRef>
          </c:tx>
          <c:spPr>
            <a:ln w="38100"/>
          </c:spPr>
          <c:marker>
            <c:symbol val="none"/>
          </c:marker>
          <c:cat>
            <c:strRef>
              <c:f>Sheet1!$A$2:$A$63</c:f>
              <c:strCache>
                <c:ptCount val="62"/>
                <c:pt idx="0">
                  <c:v>2000 q1</c:v>
                </c:pt>
                <c:pt idx="1">
                  <c:v>2000 q2</c:v>
                </c:pt>
                <c:pt idx="2">
                  <c:v>2000 q3</c:v>
                </c:pt>
                <c:pt idx="3">
                  <c:v>2000 q4</c:v>
                </c:pt>
                <c:pt idx="4">
                  <c:v>2001 q1</c:v>
                </c:pt>
                <c:pt idx="5">
                  <c:v>2001 q2</c:v>
                </c:pt>
                <c:pt idx="6">
                  <c:v>2001 q3</c:v>
                </c:pt>
                <c:pt idx="7">
                  <c:v>2001 q4</c:v>
                </c:pt>
                <c:pt idx="8">
                  <c:v>2002 q1</c:v>
                </c:pt>
                <c:pt idx="9">
                  <c:v>2002 q2</c:v>
                </c:pt>
                <c:pt idx="10">
                  <c:v>2002 q3</c:v>
                </c:pt>
                <c:pt idx="11">
                  <c:v>2002 q4</c:v>
                </c:pt>
                <c:pt idx="12">
                  <c:v>2003 q1</c:v>
                </c:pt>
                <c:pt idx="13">
                  <c:v>2003 q2</c:v>
                </c:pt>
                <c:pt idx="14">
                  <c:v>2003 q3</c:v>
                </c:pt>
                <c:pt idx="15">
                  <c:v>2003 q4</c:v>
                </c:pt>
                <c:pt idx="16">
                  <c:v>2004 q1</c:v>
                </c:pt>
                <c:pt idx="17">
                  <c:v>2004 q2</c:v>
                </c:pt>
                <c:pt idx="18">
                  <c:v>2004 q3</c:v>
                </c:pt>
                <c:pt idx="19">
                  <c:v>2004 q4</c:v>
                </c:pt>
                <c:pt idx="20">
                  <c:v>2005 q1</c:v>
                </c:pt>
                <c:pt idx="21">
                  <c:v>2005 q2</c:v>
                </c:pt>
                <c:pt idx="22">
                  <c:v>2005 q3</c:v>
                </c:pt>
                <c:pt idx="23">
                  <c:v>2005 q4</c:v>
                </c:pt>
                <c:pt idx="24">
                  <c:v>2006 q1</c:v>
                </c:pt>
                <c:pt idx="25">
                  <c:v>2006 q2</c:v>
                </c:pt>
                <c:pt idx="26">
                  <c:v>2006 q3</c:v>
                </c:pt>
                <c:pt idx="27">
                  <c:v>2006 q4</c:v>
                </c:pt>
                <c:pt idx="28">
                  <c:v>2007 q1</c:v>
                </c:pt>
                <c:pt idx="29">
                  <c:v>2007 q2</c:v>
                </c:pt>
                <c:pt idx="30">
                  <c:v>2007 q3</c:v>
                </c:pt>
                <c:pt idx="31">
                  <c:v>2007 q4</c:v>
                </c:pt>
                <c:pt idx="32">
                  <c:v>2008 q1</c:v>
                </c:pt>
                <c:pt idx="33">
                  <c:v>2008 q2</c:v>
                </c:pt>
                <c:pt idx="34">
                  <c:v>2008 q3</c:v>
                </c:pt>
                <c:pt idx="35">
                  <c:v>2008 q4</c:v>
                </c:pt>
                <c:pt idx="36">
                  <c:v>2009 q1</c:v>
                </c:pt>
                <c:pt idx="37">
                  <c:v>2009 q2</c:v>
                </c:pt>
                <c:pt idx="38">
                  <c:v>2009 q3</c:v>
                </c:pt>
                <c:pt idx="39">
                  <c:v>2009 q4</c:v>
                </c:pt>
                <c:pt idx="40">
                  <c:v>2010 q1</c:v>
                </c:pt>
                <c:pt idx="41">
                  <c:v>2010 q2</c:v>
                </c:pt>
                <c:pt idx="42">
                  <c:v>2010 q3</c:v>
                </c:pt>
                <c:pt idx="43">
                  <c:v>2010 q4</c:v>
                </c:pt>
                <c:pt idx="44">
                  <c:v>2011 q1</c:v>
                </c:pt>
                <c:pt idx="45">
                  <c:v>2011 q2</c:v>
                </c:pt>
                <c:pt idx="46">
                  <c:v>2011 q3</c:v>
                </c:pt>
                <c:pt idx="47">
                  <c:v>2011 q4</c:v>
                </c:pt>
                <c:pt idx="48">
                  <c:v>2012 q1</c:v>
                </c:pt>
                <c:pt idx="49">
                  <c:v>2012 q2</c:v>
                </c:pt>
                <c:pt idx="50">
                  <c:v>2012 q3</c:v>
                </c:pt>
                <c:pt idx="51">
                  <c:v>2012 q4</c:v>
                </c:pt>
                <c:pt idx="52">
                  <c:v>2013 q1</c:v>
                </c:pt>
                <c:pt idx="53">
                  <c:v>2013 q2</c:v>
                </c:pt>
                <c:pt idx="54">
                  <c:v>2013 q3</c:v>
                </c:pt>
                <c:pt idx="55">
                  <c:v>2013 q4</c:v>
                </c:pt>
                <c:pt idx="56">
                  <c:v>2014 q1</c:v>
                </c:pt>
                <c:pt idx="57">
                  <c:v>2014 q2</c:v>
                </c:pt>
                <c:pt idx="58">
                  <c:v>2014 q3</c:v>
                </c:pt>
                <c:pt idx="59">
                  <c:v>2014 q4</c:v>
                </c:pt>
                <c:pt idx="60">
                  <c:v>2015 q1</c:v>
                </c:pt>
                <c:pt idx="61">
                  <c:v>2015 q2</c:v>
                </c:pt>
              </c:strCache>
            </c:strRef>
          </c:cat>
          <c:val>
            <c:numRef>
              <c:f>Sheet1!$B$2:$B$63</c:f>
              <c:numCache>
                <c:formatCode>General</c:formatCode>
                <c:ptCount val="62"/>
                <c:pt idx="0">
                  <c:v>101.7</c:v>
                </c:pt>
                <c:pt idx="1">
                  <c:v>103.1</c:v>
                </c:pt>
                <c:pt idx="2">
                  <c:v>99.3</c:v>
                </c:pt>
                <c:pt idx="3">
                  <c:v>95.9</c:v>
                </c:pt>
                <c:pt idx="4">
                  <c:v>93.5</c:v>
                </c:pt>
                <c:pt idx="5">
                  <c:v>86</c:v>
                </c:pt>
                <c:pt idx="6">
                  <c:v>86.3</c:v>
                </c:pt>
                <c:pt idx="7">
                  <c:v>83.4</c:v>
                </c:pt>
                <c:pt idx="8">
                  <c:v>88</c:v>
                </c:pt>
                <c:pt idx="9">
                  <c:v>92.1</c:v>
                </c:pt>
                <c:pt idx="10">
                  <c:v>93.7</c:v>
                </c:pt>
                <c:pt idx="11">
                  <c:v>93.1</c:v>
                </c:pt>
                <c:pt idx="12">
                  <c:v>97</c:v>
                </c:pt>
                <c:pt idx="13">
                  <c:v>98.3</c:v>
                </c:pt>
                <c:pt idx="14">
                  <c:v>94.2</c:v>
                </c:pt>
                <c:pt idx="15">
                  <c:v>94.6</c:v>
                </c:pt>
                <c:pt idx="16">
                  <c:v>97.7</c:v>
                </c:pt>
                <c:pt idx="17">
                  <c:v>96.5</c:v>
                </c:pt>
                <c:pt idx="18">
                  <c:v>97.6</c:v>
                </c:pt>
                <c:pt idx="19">
                  <c:v>100.7</c:v>
                </c:pt>
                <c:pt idx="20">
                  <c:v>108.7</c:v>
                </c:pt>
                <c:pt idx="21">
                  <c:v>107</c:v>
                </c:pt>
                <c:pt idx="22">
                  <c:v>111.8</c:v>
                </c:pt>
                <c:pt idx="23">
                  <c:v>118.1</c:v>
                </c:pt>
                <c:pt idx="24">
                  <c:v>112.8</c:v>
                </c:pt>
                <c:pt idx="25">
                  <c:v>98.2</c:v>
                </c:pt>
                <c:pt idx="26">
                  <c:v>101.4</c:v>
                </c:pt>
                <c:pt idx="27">
                  <c:v>104.5</c:v>
                </c:pt>
                <c:pt idx="28">
                  <c:v>104.9</c:v>
                </c:pt>
                <c:pt idx="29">
                  <c:v>109.7</c:v>
                </c:pt>
                <c:pt idx="30">
                  <c:v>110</c:v>
                </c:pt>
                <c:pt idx="31">
                  <c:v>109.8</c:v>
                </c:pt>
                <c:pt idx="32">
                  <c:v>98.9</c:v>
                </c:pt>
                <c:pt idx="33">
                  <c:v>89.1</c:v>
                </c:pt>
                <c:pt idx="34">
                  <c:v>85.7</c:v>
                </c:pt>
                <c:pt idx="35">
                  <c:v>68.400000000000006</c:v>
                </c:pt>
                <c:pt idx="36">
                  <c:v>76.5</c:v>
                </c:pt>
                <c:pt idx="37">
                  <c:v>68.7</c:v>
                </c:pt>
                <c:pt idx="38">
                  <c:v>67.099999999999994</c:v>
                </c:pt>
                <c:pt idx="39">
                  <c:v>67.7</c:v>
                </c:pt>
                <c:pt idx="40">
                  <c:v>69.7</c:v>
                </c:pt>
                <c:pt idx="41">
                  <c:v>73.400000000000006</c:v>
                </c:pt>
                <c:pt idx="42">
                  <c:v>76.7</c:v>
                </c:pt>
                <c:pt idx="43">
                  <c:v>77.900000000000006</c:v>
                </c:pt>
                <c:pt idx="44">
                  <c:v>74.900000000000006</c:v>
                </c:pt>
                <c:pt idx="45">
                  <c:v>74.3</c:v>
                </c:pt>
                <c:pt idx="46">
                  <c:v>75</c:v>
                </c:pt>
                <c:pt idx="47">
                  <c:v>76.7</c:v>
                </c:pt>
                <c:pt idx="48">
                  <c:v>74.599999999999994</c:v>
                </c:pt>
                <c:pt idx="49">
                  <c:v>75.099999999999994</c:v>
                </c:pt>
                <c:pt idx="50">
                  <c:v>78.599999999999994</c:v>
                </c:pt>
                <c:pt idx="51">
                  <c:v>75.099999999999994</c:v>
                </c:pt>
                <c:pt idx="52">
                  <c:v>75</c:v>
                </c:pt>
                <c:pt idx="53">
                  <c:v>80.400000000000006</c:v>
                </c:pt>
                <c:pt idx="54">
                  <c:v>80.099999999999994</c:v>
                </c:pt>
                <c:pt idx="55">
                  <c:v>79.8</c:v>
                </c:pt>
                <c:pt idx="56">
                  <c:v>83.8</c:v>
                </c:pt>
                <c:pt idx="57">
                  <c:v>84.4</c:v>
                </c:pt>
                <c:pt idx="58">
                  <c:v>84.3</c:v>
                </c:pt>
                <c:pt idx="59">
                  <c:v>84.4</c:v>
                </c:pt>
                <c:pt idx="60">
                  <c:v>85.1</c:v>
                </c:pt>
                <c:pt idx="61">
                  <c:v>85.8</c:v>
                </c:pt>
              </c:numCache>
            </c:numRef>
          </c:val>
          <c:smooth val="0"/>
        </c:ser>
        <c:ser>
          <c:idx val="1"/>
          <c:order val="1"/>
          <c:tx>
            <c:strRef>
              <c:f>Sheet1!$C$1</c:f>
              <c:strCache>
                <c:ptCount val="1"/>
                <c:pt idx="0">
                  <c:v>Wages</c:v>
                </c:pt>
              </c:strCache>
            </c:strRef>
          </c:tx>
          <c:marker>
            <c:symbol val="none"/>
          </c:marker>
          <c:cat>
            <c:strRef>
              <c:f>Sheet1!$A$2:$A$63</c:f>
              <c:strCache>
                <c:ptCount val="62"/>
                <c:pt idx="0">
                  <c:v>2000 q1</c:v>
                </c:pt>
                <c:pt idx="1">
                  <c:v>2000 q2</c:v>
                </c:pt>
                <c:pt idx="2">
                  <c:v>2000 q3</c:v>
                </c:pt>
                <c:pt idx="3">
                  <c:v>2000 q4</c:v>
                </c:pt>
                <c:pt idx="4">
                  <c:v>2001 q1</c:v>
                </c:pt>
                <c:pt idx="5">
                  <c:v>2001 q2</c:v>
                </c:pt>
                <c:pt idx="6">
                  <c:v>2001 q3</c:v>
                </c:pt>
                <c:pt idx="7">
                  <c:v>2001 q4</c:v>
                </c:pt>
                <c:pt idx="8">
                  <c:v>2002 q1</c:v>
                </c:pt>
                <c:pt idx="9">
                  <c:v>2002 q2</c:v>
                </c:pt>
                <c:pt idx="10">
                  <c:v>2002 q3</c:v>
                </c:pt>
                <c:pt idx="11">
                  <c:v>2002 q4</c:v>
                </c:pt>
                <c:pt idx="12">
                  <c:v>2003 q1</c:v>
                </c:pt>
                <c:pt idx="13">
                  <c:v>2003 q2</c:v>
                </c:pt>
                <c:pt idx="14">
                  <c:v>2003 q3</c:v>
                </c:pt>
                <c:pt idx="15">
                  <c:v>2003 q4</c:v>
                </c:pt>
                <c:pt idx="16">
                  <c:v>2004 q1</c:v>
                </c:pt>
                <c:pt idx="17">
                  <c:v>2004 q2</c:v>
                </c:pt>
                <c:pt idx="18">
                  <c:v>2004 q3</c:v>
                </c:pt>
                <c:pt idx="19">
                  <c:v>2004 q4</c:v>
                </c:pt>
                <c:pt idx="20">
                  <c:v>2005 q1</c:v>
                </c:pt>
                <c:pt idx="21">
                  <c:v>2005 q2</c:v>
                </c:pt>
                <c:pt idx="22">
                  <c:v>2005 q3</c:v>
                </c:pt>
                <c:pt idx="23">
                  <c:v>2005 q4</c:v>
                </c:pt>
                <c:pt idx="24">
                  <c:v>2006 q1</c:v>
                </c:pt>
                <c:pt idx="25">
                  <c:v>2006 q2</c:v>
                </c:pt>
                <c:pt idx="26">
                  <c:v>2006 q3</c:v>
                </c:pt>
                <c:pt idx="27">
                  <c:v>2006 q4</c:v>
                </c:pt>
                <c:pt idx="28">
                  <c:v>2007 q1</c:v>
                </c:pt>
                <c:pt idx="29">
                  <c:v>2007 q2</c:v>
                </c:pt>
                <c:pt idx="30">
                  <c:v>2007 q3</c:v>
                </c:pt>
                <c:pt idx="31">
                  <c:v>2007 q4</c:v>
                </c:pt>
                <c:pt idx="32">
                  <c:v>2008 q1</c:v>
                </c:pt>
                <c:pt idx="33">
                  <c:v>2008 q2</c:v>
                </c:pt>
                <c:pt idx="34">
                  <c:v>2008 q3</c:v>
                </c:pt>
                <c:pt idx="35">
                  <c:v>2008 q4</c:v>
                </c:pt>
                <c:pt idx="36">
                  <c:v>2009 q1</c:v>
                </c:pt>
                <c:pt idx="37">
                  <c:v>2009 q2</c:v>
                </c:pt>
                <c:pt idx="38">
                  <c:v>2009 q3</c:v>
                </c:pt>
                <c:pt idx="39">
                  <c:v>2009 q4</c:v>
                </c:pt>
                <c:pt idx="40">
                  <c:v>2010 q1</c:v>
                </c:pt>
                <c:pt idx="41">
                  <c:v>2010 q2</c:v>
                </c:pt>
                <c:pt idx="42">
                  <c:v>2010 q3</c:v>
                </c:pt>
                <c:pt idx="43">
                  <c:v>2010 q4</c:v>
                </c:pt>
                <c:pt idx="44">
                  <c:v>2011 q1</c:v>
                </c:pt>
                <c:pt idx="45">
                  <c:v>2011 q2</c:v>
                </c:pt>
                <c:pt idx="46">
                  <c:v>2011 q3</c:v>
                </c:pt>
                <c:pt idx="47">
                  <c:v>2011 q4</c:v>
                </c:pt>
                <c:pt idx="48">
                  <c:v>2012 q1</c:v>
                </c:pt>
                <c:pt idx="49">
                  <c:v>2012 q2</c:v>
                </c:pt>
                <c:pt idx="50">
                  <c:v>2012 q3</c:v>
                </c:pt>
                <c:pt idx="51">
                  <c:v>2012 q4</c:v>
                </c:pt>
                <c:pt idx="52">
                  <c:v>2013 q1</c:v>
                </c:pt>
                <c:pt idx="53">
                  <c:v>2013 q2</c:v>
                </c:pt>
                <c:pt idx="54">
                  <c:v>2013 q3</c:v>
                </c:pt>
                <c:pt idx="55">
                  <c:v>2013 q4</c:v>
                </c:pt>
                <c:pt idx="56">
                  <c:v>2014 q1</c:v>
                </c:pt>
                <c:pt idx="57">
                  <c:v>2014 q2</c:v>
                </c:pt>
                <c:pt idx="58">
                  <c:v>2014 q3</c:v>
                </c:pt>
                <c:pt idx="59">
                  <c:v>2014 q4</c:v>
                </c:pt>
                <c:pt idx="60">
                  <c:v>2015 q1</c:v>
                </c:pt>
                <c:pt idx="61">
                  <c:v>2015 q2</c:v>
                </c:pt>
              </c:strCache>
            </c:strRef>
          </c:cat>
          <c:val>
            <c:numRef>
              <c:f>Sheet1!$C$2:$C$63</c:f>
              <c:numCache>
                <c:formatCode>General</c:formatCode>
                <c:ptCount val="62"/>
                <c:pt idx="0">
                  <c:v>94.9</c:v>
                </c:pt>
                <c:pt idx="1">
                  <c:v>110.7</c:v>
                </c:pt>
                <c:pt idx="2">
                  <c:v>99.7</c:v>
                </c:pt>
                <c:pt idx="3">
                  <c:v>94.7</c:v>
                </c:pt>
                <c:pt idx="4">
                  <c:v>93.4</c:v>
                </c:pt>
                <c:pt idx="5">
                  <c:v>89.7</c:v>
                </c:pt>
                <c:pt idx="6">
                  <c:v>86.1</c:v>
                </c:pt>
                <c:pt idx="7">
                  <c:v>76.599999999999994</c:v>
                </c:pt>
                <c:pt idx="8">
                  <c:v>84.9</c:v>
                </c:pt>
                <c:pt idx="9">
                  <c:v>94.1</c:v>
                </c:pt>
                <c:pt idx="10">
                  <c:v>91.7</c:v>
                </c:pt>
                <c:pt idx="11">
                  <c:v>87.2</c:v>
                </c:pt>
                <c:pt idx="12">
                  <c:v>88.2</c:v>
                </c:pt>
                <c:pt idx="13">
                  <c:v>102.7</c:v>
                </c:pt>
                <c:pt idx="14">
                  <c:v>96.7</c:v>
                </c:pt>
                <c:pt idx="15">
                  <c:v>91.6</c:v>
                </c:pt>
                <c:pt idx="16">
                  <c:v>85.8</c:v>
                </c:pt>
                <c:pt idx="17">
                  <c:v>94.1</c:v>
                </c:pt>
                <c:pt idx="18">
                  <c:v>91.7</c:v>
                </c:pt>
                <c:pt idx="19">
                  <c:v>90.5</c:v>
                </c:pt>
                <c:pt idx="20">
                  <c:v>98.4</c:v>
                </c:pt>
                <c:pt idx="21">
                  <c:v>104.6</c:v>
                </c:pt>
                <c:pt idx="22">
                  <c:v>104.3</c:v>
                </c:pt>
                <c:pt idx="23">
                  <c:v>110.1</c:v>
                </c:pt>
                <c:pt idx="24">
                  <c:v>107.1</c:v>
                </c:pt>
                <c:pt idx="25">
                  <c:v>98.1</c:v>
                </c:pt>
                <c:pt idx="26">
                  <c:v>100.2</c:v>
                </c:pt>
                <c:pt idx="27">
                  <c:v>102.7</c:v>
                </c:pt>
                <c:pt idx="28">
                  <c:v>102.7</c:v>
                </c:pt>
                <c:pt idx="29">
                  <c:v>111.6</c:v>
                </c:pt>
                <c:pt idx="30">
                  <c:v>107</c:v>
                </c:pt>
                <c:pt idx="31">
                  <c:v>102.9</c:v>
                </c:pt>
                <c:pt idx="32">
                  <c:v>91.5</c:v>
                </c:pt>
                <c:pt idx="33">
                  <c:v>88.5</c:v>
                </c:pt>
                <c:pt idx="34">
                  <c:v>81.099999999999994</c:v>
                </c:pt>
                <c:pt idx="35">
                  <c:v>56.6</c:v>
                </c:pt>
                <c:pt idx="36">
                  <c:v>61</c:v>
                </c:pt>
                <c:pt idx="37">
                  <c:v>57.6</c:v>
                </c:pt>
                <c:pt idx="38">
                  <c:v>54.8</c:v>
                </c:pt>
                <c:pt idx="39">
                  <c:v>55.1</c:v>
                </c:pt>
                <c:pt idx="40">
                  <c:v>57.8</c:v>
                </c:pt>
                <c:pt idx="41">
                  <c:v>65</c:v>
                </c:pt>
                <c:pt idx="42">
                  <c:v>67.3</c:v>
                </c:pt>
                <c:pt idx="43">
                  <c:v>66.7</c:v>
                </c:pt>
                <c:pt idx="44">
                  <c:v>62</c:v>
                </c:pt>
                <c:pt idx="45">
                  <c:v>68</c:v>
                </c:pt>
                <c:pt idx="46">
                  <c:v>67.5</c:v>
                </c:pt>
                <c:pt idx="47">
                  <c:v>66.099999999999994</c:v>
                </c:pt>
                <c:pt idx="48">
                  <c:v>62.8</c:v>
                </c:pt>
                <c:pt idx="49">
                  <c:v>72.2</c:v>
                </c:pt>
                <c:pt idx="50">
                  <c:v>71.599999999999994</c:v>
                </c:pt>
                <c:pt idx="51">
                  <c:v>64.900000000000006</c:v>
                </c:pt>
                <c:pt idx="52">
                  <c:v>64.099999999999994</c:v>
                </c:pt>
                <c:pt idx="53">
                  <c:v>76.8</c:v>
                </c:pt>
                <c:pt idx="54">
                  <c:v>72.599999999999994</c:v>
                </c:pt>
                <c:pt idx="55">
                  <c:v>70.3</c:v>
                </c:pt>
                <c:pt idx="56">
                  <c:v>74.099999999999994</c:v>
                </c:pt>
                <c:pt idx="57">
                  <c:v>81.7</c:v>
                </c:pt>
                <c:pt idx="58">
                  <c:v>77.7</c:v>
                </c:pt>
                <c:pt idx="59">
                  <c:v>75.5</c:v>
                </c:pt>
                <c:pt idx="60">
                  <c:v>77.099999999999994</c:v>
                </c:pt>
                <c:pt idx="61">
                  <c:v>88.6</c:v>
                </c:pt>
              </c:numCache>
            </c:numRef>
          </c:val>
          <c:smooth val="0"/>
        </c:ser>
        <c:dLbls>
          <c:showLegendKey val="0"/>
          <c:showVal val="0"/>
          <c:showCatName val="0"/>
          <c:showSerName val="0"/>
          <c:showPercent val="0"/>
          <c:showBubbleSize val="0"/>
        </c:dLbls>
        <c:marker val="1"/>
        <c:smooth val="0"/>
        <c:axId val="122231424"/>
        <c:axId val="122233216"/>
      </c:lineChart>
      <c:catAx>
        <c:axId val="122231424"/>
        <c:scaling>
          <c:orientation val="minMax"/>
        </c:scaling>
        <c:delete val="0"/>
        <c:axPos val="b"/>
        <c:numFmt formatCode="General" sourceLinked="1"/>
        <c:majorTickMark val="out"/>
        <c:minorTickMark val="none"/>
        <c:tickLblPos val="low"/>
        <c:crossAx val="122233216"/>
        <c:crosses val="autoZero"/>
        <c:auto val="1"/>
        <c:lblAlgn val="ctr"/>
        <c:lblOffset val="100"/>
        <c:tickLblSkip val="8"/>
        <c:noMultiLvlLbl val="0"/>
      </c:catAx>
      <c:valAx>
        <c:axId val="122233216"/>
        <c:scaling>
          <c:orientation val="minMax"/>
        </c:scaling>
        <c:delete val="0"/>
        <c:axPos val="l"/>
        <c:majorGridlines>
          <c:spPr>
            <a:ln>
              <a:prstDash val="dash"/>
            </a:ln>
          </c:spPr>
        </c:majorGridlines>
        <c:numFmt formatCode="#,##0" sourceLinked="0"/>
        <c:majorTickMark val="out"/>
        <c:minorTickMark val="none"/>
        <c:tickLblPos val="nextTo"/>
        <c:crossAx val="122231424"/>
        <c:crosses val="autoZero"/>
        <c:crossBetween val="between"/>
      </c:valAx>
    </c:plotArea>
    <c:legend>
      <c:legendPos val="b"/>
      <c:layout>
        <c:manualLayout>
          <c:xMode val="edge"/>
          <c:yMode val="edge"/>
          <c:x val="0.14222038588357494"/>
          <c:y val="0.84880691289611132"/>
          <c:w val="0.81655896585582244"/>
          <c:h val="5.9828246432249217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81631444128588E-2"/>
          <c:y val="0.11262958653160987"/>
          <c:w val="0.93472451764553155"/>
          <c:h val="0.8263713265206728"/>
        </c:manualLayout>
      </c:layout>
      <c:lineChart>
        <c:grouping val="standard"/>
        <c:varyColors val="0"/>
        <c:ser>
          <c:idx val="0"/>
          <c:order val="0"/>
          <c:tx>
            <c:strRef>
              <c:f>Sheet1!$B$1</c:f>
              <c:strCache>
                <c:ptCount val="1"/>
                <c:pt idx="0">
                  <c:v>Vöru- og þjónustujöfnuður</c:v>
                </c:pt>
              </c:strCache>
            </c:strRef>
          </c:tx>
          <c:spPr>
            <a:ln w="38100"/>
          </c:spPr>
          <c:marker>
            <c:symbol val="none"/>
          </c:marker>
          <c:cat>
            <c:strRef>
              <c:f>Sheet1!$A$2:$A$83</c:f>
              <c:strCache>
                <c:ptCount val="81"/>
                <c:pt idx="0">
                  <c:v>1995</c:v>
                </c:pt>
                <c:pt idx="4">
                  <c:v>1996</c:v>
                </c:pt>
                <c:pt idx="8">
                  <c:v>1997</c:v>
                </c:pt>
                <c:pt idx="12">
                  <c:v>1998</c:v>
                </c:pt>
                <c:pt idx="16">
                  <c:v>1999</c:v>
                </c:pt>
                <c:pt idx="20">
                  <c:v>2000</c:v>
                </c:pt>
                <c:pt idx="24">
                  <c:v>2001</c:v>
                </c:pt>
                <c:pt idx="28">
                  <c:v>2002</c:v>
                </c:pt>
                <c:pt idx="32">
                  <c:v>2003</c:v>
                </c:pt>
                <c:pt idx="36">
                  <c:v>2004</c:v>
                </c:pt>
                <c:pt idx="40">
                  <c:v>2005</c:v>
                </c:pt>
                <c:pt idx="44">
                  <c:v>2006</c:v>
                </c:pt>
                <c:pt idx="48">
                  <c:v>2007</c:v>
                </c:pt>
                <c:pt idx="52">
                  <c:v>2008</c:v>
                </c:pt>
                <c:pt idx="56">
                  <c:v>2009</c:v>
                </c:pt>
                <c:pt idx="60">
                  <c:v>2010</c:v>
                </c:pt>
                <c:pt idx="64">
                  <c:v>2011</c:v>
                </c:pt>
                <c:pt idx="68">
                  <c:v>2012</c:v>
                </c:pt>
                <c:pt idx="72">
                  <c:v>2013</c:v>
                </c:pt>
                <c:pt idx="76">
                  <c:v>2014</c:v>
                </c:pt>
                <c:pt idx="80">
                  <c:v>2015</c:v>
                </c:pt>
              </c:strCache>
            </c:strRef>
          </c:cat>
          <c:val>
            <c:numRef>
              <c:f>Sheet1!$B$2:$B$83</c:f>
              <c:numCache>
                <c:formatCode>General</c:formatCode>
                <c:ptCount val="82"/>
                <c:pt idx="0">
                  <c:v>5617.3</c:v>
                </c:pt>
                <c:pt idx="1">
                  <c:v>3778.2</c:v>
                </c:pt>
                <c:pt idx="2">
                  <c:v>5899.7</c:v>
                </c:pt>
                <c:pt idx="3">
                  <c:v>602.79999999999995</c:v>
                </c:pt>
                <c:pt idx="4">
                  <c:v>4648.7</c:v>
                </c:pt>
                <c:pt idx="5">
                  <c:v>-1256.4000000000001</c:v>
                </c:pt>
                <c:pt idx="6">
                  <c:v>1500.3</c:v>
                </c:pt>
                <c:pt idx="7">
                  <c:v>-2459.6</c:v>
                </c:pt>
                <c:pt idx="8">
                  <c:v>4224.4000000000005</c:v>
                </c:pt>
                <c:pt idx="9">
                  <c:v>-897.4</c:v>
                </c:pt>
                <c:pt idx="10">
                  <c:v>1442.5</c:v>
                </c:pt>
                <c:pt idx="11">
                  <c:v>-2299.6999999999998</c:v>
                </c:pt>
                <c:pt idx="12">
                  <c:v>-12545.7</c:v>
                </c:pt>
                <c:pt idx="13">
                  <c:v>-4304</c:v>
                </c:pt>
                <c:pt idx="14">
                  <c:v>-2607</c:v>
                </c:pt>
                <c:pt idx="15">
                  <c:v>-6795.3</c:v>
                </c:pt>
                <c:pt idx="16">
                  <c:v>-2428.1</c:v>
                </c:pt>
                <c:pt idx="17">
                  <c:v>-11448.2</c:v>
                </c:pt>
                <c:pt idx="18">
                  <c:v>-7444.4</c:v>
                </c:pt>
                <c:pt idx="19">
                  <c:v>-8049.1</c:v>
                </c:pt>
                <c:pt idx="20">
                  <c:v>-7891.6</c:v>
                </c:pt>
                <c:pt idx="21">
                  <c:v>-16518.099999999995</c:v>
                </c:pt>
                <c:pt idx="22">
                  <c:v>-7683.2</c:v>
                </c:pt>
                <c:pt idx="23">
                  <c:v>-16794.5</c:v>
                </c:pt>
                <c:pt idx="24">
                  <c:v>-10606.9</c:v>
                </c:pt>
                <c:pt idx="25">
                  <c:v>-3942.8</c:v>
                </c:pt>
                <c:pt idx="26">
                  <c:v>-622.4</c:v>
                </c:pt>
                <c:pt idx="27">
                  <c:v>8202.7999999999975</c:v>
                </c:pt>
                <c:pt idx="28">
                  <c:v>4616.4000000000005</c:v>
                </c:pt>
                <c:pt idx="29">
                  <c:v>3184.4</c:v>
                </c:pt>
                <c:pt idx="30">
                  <c:v>4764.7</c:v>
                </c:pt>
                <c:pt idx="31">
                  <c:v>372.1</c:v>
                </c:pt>
                <c:pt idx="32">
                  <c:v>3243.9</c:v>
                </c:pt>
                <c:pt idx="33">
                  <c:v>-10814</c:v>
                </c:pt>
                <c:pt idx="34">
                  <c:v>-7311.4</c:v>
                </c:pt>
                <c:pt idx="35">
                  <c:v>-11058.7</c:v>
                </c:pt>
                <c:pt idx="36">
                  <c:v>-6298.3</c:v>
                </c:pt>
                <c:pt idx="37">
                  <c:v>-19453.3</c:v>
                </c:pt>
                <c:pt idx="38">
                  <c:v>-6757.1</c:v>
                </c:pt>
                <c:pt idx="39">
                  <c:v>-19158.5</c:v>
                </c:pt>
                <c:pt idx="40">
                  <c:v>-22579.5</c:v>
                </c:pt>
                <c:pt idx="41">
                  <c:v>-27285.4</c:v>
                </c:pt>
                <c:pt idx="42">
                  <c:v>-33598.6</c:v>
                </c:pt>
                <c:pt idx="43">
                  <c:v>-41391.800000000003</c:v>
                </c:pt>
                <c:pt idx="44">
                  <c:v>-44077.8</c:v>
                </c:pt>
                <c:pt idx="45">
                  <c:v>-51907.8</c:v>
                </c:pt>
                <c:pt idx="46">
                  <c:v>-45329.9</c:v>
                </c:pt>
                <c:pt idx="47">
                  <c:v>-63999.199999999997</c:v>
                </c:pt>
                <c:pt idx="48">
                  <c:v>-19696.099999999995</c:v>
                </c:pt>
                <c:pt idx="49">
                  <c:v>-38944.800000000003</c:v>
                </c:pt>
                <c:pt idx="50">
                  <c:v>-36478.800000000003</c:v>
                </c:pt>
                <c:pt idx="51">
                  <c:v>-29967.9</c:v>
                </c:pt>
                <c:pt idx="52">
                  <c:v>-35931.699999999997</c:v>
                </c:pt>
                <c:pt idx="53">
                  <c:v>-10402.299999999997</c:v>
                </c:pt>
                <c:pt idx="54">
                  <c:v>-19590.099999999995</c:v>
                </c:pt>
                <c:pt idx="55">
                  <c:v>31935.1</c:v>
                </c:pt>
                <c:pt idx="56">
                  <c:v>26903.4</c:v>
                </c:pt>
                <c:pt idx="57">
                  <c:v>34662.6</c:v>
                </c:pt>
                <c:pt idx="58">
                  <c:v>51824.5</c:v>
                </c:pt>
                <c:pt idx="59">
                  <c:v>30094</c:v>
                </c:pt>
                <c:pt idx="60">
                  <c:v>29859.200000000001</c:v>
                </c:pt>
                <c:pt idx="61">
                  <c:v>48386.1</c:v>
                </c:pt>
                <c:pt idx="62">
                  <c:v>53325</c:v>
                </c:pt>
                <c:pt idx="63">
                  <c:v>33653.1</c:v>
                </c:pt>
                <c:pt idx="64">
                  <c:v>26689.5</c:v>
                </c:pt>
                <c:pt idx="65">
                  <c:v>34057.4</c:v>
                </c:pt>
                <c:pt idx="66">
                  <c:v>62923.5</c:v>
                </c:pt>
                <c:pt idx="67">
                  <c:v>11732.7</c:v>
                </c:pt>
                <c:pt idx="68">
                  <c:v>14193</c:v>
                </c:pt>
                <c:pt idx="69">
                  <c:v>14529.1</c:v>
                </c:pt>
                <c:pt idx="70">
                  <c:v>59019.1</c:v>
                </c:pt>
                <c:pt idx="71">
                  <c:v>19210.599999999995</c:v>
                </c:pt>
                <c:pt idx="72">
                  <c:v>30115.3</c:v>
                </c:pt>
                <c:pt idx="73">
                  <c:v>21298.1</c:v>
                </c:pt>
                <c:pt idx="74">
                  <c:v>71888.100000000006</c:v>
                </c:pt>
                <c:pt idx="75">
                  <c:v>27623.3</c:v>
                </c:pt>
                <c:pt idx="76">
                  <c:v>11706.6</c:v>
                </c:pt>
                <c:pt idx="77">
                  <c:v>18284.900000000001</c:v>
                </c:pt>
                <c:pt idx="78">
                  <c:v>68218.600000000006</c:v>
                </c:pt>
                <c:pt idx="79">
                  <c:v>26320</c:v>
                </c:pt>
                <c:pt idx="80">
                  <c:v>23725.8</c:v>
                </c:pt>
                <c:pt idx="81">
                  <c:v>41941.9</c:v>
                </c:pt>
              </c:numCache>
            </c:numRef>
          </c:val>
          <c:smooth val="0"/>
        </c:ser>
        <c:dLbls>
          <c:showLegendKey val="0"/>
          <c:showVal val="0"/>
          <c:showCatName val="0"/>
          <c:showSerName val="0"/>
          <c:showPercent val="0"/>
          <c:showBubbleSize val="0"/>
        </c:dLbls>
        <c:marker val="1"/>
        <c:smooth val="0"/>
        <c:axId val="122285440"/>
        <c:axId val="122619008"/>
      </c:lineChart>
      <c:catAx>
        <c:axId val="122285440"/>
        <c:scaling>
          <c:orientation val="minMax"/>
        </c:scaling>
        <c:delete val="0"/>
        <c:axPos val="b"/>
        <c:numFmt formatCode="General" sourceLinked="1"/>
        <c:majorTickMark val="out"/>
        <c:minorTickMark val="none"/>
        <c:tickLblPos val="low"/>
        <c:crossAx val="122619008"/>
        <c:crosses val="autoZero"/>
        <c:auto val="1"/>
        <c:lblAlgn val="ctr"/>
        <c:lblOffset val="100"/>
        <c:tickLblSkip val="8"/>
        <c:noMultiLvlLbl val="0"/>
      </c:catAx>
      <c:valAx>
        <c:axId val="122619008"/>
        <c:scaling>
          <c:orientation val="minMax"/>
        </c:scaling>
        <c:delete val="0"/>
        <c:axPos val="l"/>
        <c:majorGridlines>
          <c:spPr>
            <a:ln>
              <a:prstDash val="dash"/>
            </a:ln>
          </c:spPr>
        </c:majorGridlines>
        <c:title>
          <c:tx>
            <c:rich>
              <a:bodyPr rot="0" vert="horz"/>
              <a:lstStyle/>
              <a:p>
                <a:pPr>
                  <a:defRPr/>
                </a:pPr>
                <a:r>
                  <a:rPr lang="is-IS" dirty="0" smtClean="0"/>
                  <a:t>b.kr.</a:t>
                </a:r>
                <a:endParaRPr lang="is-IS" dirty="0"/>
              </a:p>
            </c:rich>
          </c:tx>
          <c:layout>
            <c:manualLayout>
              <c:xMode val="edge"/>
              <c:yMode val="edge"/>
              <c:x val="2.2329096530401927E-2"/>
              <c:y val="2.3951154239061391E-2"/>
            </c:manualLayout>
          </c:layout>
          <c:overlay val="0"/>
        </c:title>
        <c:numFmt formatCode="#,##0" sourceLinked="0"/>
        <c:majorTickMark val="out"/>
        <c:minorTickMark val="none"/>
        <c:tickLblPos val="nextTo"/>
        <c:crossAx val="122285440"/>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61661787488799"/>
          <c:w val="0.794829347539736"/>
          <c:h val="0.67787119374613802"/>
        </c:manualLayout>
      </c:layout>
      <c:barChart>
        <c:barDir val="col"/>
        <c:grouping val="clustered"/>
        <c:varyColors val="0"/>
        <c:ser>
          <c:idx val="0"/>
          <c:order val="0"/>
          <c:tx>
            <c:strRef>
              <c:f>Sheet1!$B$1</c:f>
              <c:strCache>
                <c:ptCount val="1"/>
                <c:pt idx="0">
                  <c:v>Primary balance (L-axis)</c:v>
                </c:pt>
              </c:strCache>
            </c:strRef>
          </c:tx>
          <c:invertIfNegative val="0"/>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6.2853237907822113</c:v>
                </c:pt>
                <c:pt idx="1">
                  <c:v>7.2254929322226928</c:v>
                </c:pt>
                <c:pt idx="2">
                  <c:v>5.7818938494843799</c:v>
                </c:pt>
                <c:pt idx="3">
                  <c:v>1.2377527221700362</c:v>
                </c:pt>
                <c:pt idx="4">
                  <c:v>-4.584902198311525</c:v>
                </c:pt>
                <c:pt idx="5">
                  <c:v>-1.5400624500511775</c:v>
                </c:pt>
                <c:pt idx="6">
                  <c:v>0.10420757827433036</c:v>
                </c:pt>
                <c:pt idx="7">
                  <c:v>2.1827679227920882</c:v>
                </c:pt>
                <c:pt idx="8">
                  <c:v>3.2818964951908569</c:v>
                </c:pt>
                <c:pt idx="9">
                  <c:v>4.6286388424299751</c:v>
                </c:pt>
                <c:pt idx="10">
                  <c:v>3.6884565607018374</c:v>
                </c:pt>
                <c:pt idx="11">
                  <c:v>4.0648690071195368</c:v>
                </c:pt>
                <c:pt idx="12">
                  <c:v>4.0063388782294318</c:v>
                </c:pt>
                <c:pt idx="13">
                  <c:v>4.2952506576136571</c:v>
                </c:pt>
                <c:pt idx="14">
                  <c:v>4.3909619112304199</c:v>
                </c:pt>
              </c:numCache>
            </c:numRef>
          </c:val>
        </c:ser>
        <c:dLbls>
          <c:showLegendKey val="0"/>
          <c:showVal val="0"/>
          <c:showCatName val="0"/>
          <c:showSerName val="0"/>
          <c:showPercent val="0"/>
          <c:showBubbleSize val="0"/>
        </c:dLbls>
        <c:gapWidth val="150"/>
        <c:axId val="22000768"/>
        <c:axId val="22002304"/>
      </c:barChart>
      <c:lineChart>
        <c:grouping val="standard"/>
        <c:varyColors val="0"/>
        <c:ser>
          <c:idx val="1"/>
          <c:order val="1"/>
          <c:tx>
            <c:strRef>
              <c:f>Sheet1!$C$1</c:f>
              <c:strCache>
                <c:ptCount val="1"/>
                <c:pt idx="0">
                  <c:v>Primary revenue (R-axis)</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31.745343563976487</c:v>
                </c:pt>
                <c:pt idx="1">
                  <c:v>31.803966807593376</c:v>
                </c:pt>
                <c:pt idx="2">
                  <c:v>30.250717256005554</c:v>
                </c:pt>
                <c:pt idx="3">
                  <c:v>26.80188507125386</c:v>
                </c:pt>
                <c:pt idx="4">
                  <c:v>23.609811699246112</c:v>
                </c:pt>
                <c:pt idx="5">
                  <c:v>25.269842740970194</c:v>
                </c:pt>
                <c:pt idx="6">
                  <c:v>26.392763319955481</c:v>
                </c:pt>
                <c:pt idx="7">
                  <c:v>27.818784313794453</c:v>
                </c:pt>
                <c:pt idx="8">
                  <c:v>28.619977927786966</c:v>
                </c:pt>
                <c:pt idx="9">
                  <c:v>29.559512513501986</c:v>
                </c:pt>
                <c:pt idx="10">
                  <c:v>27.932136568087707</c:v>
                </c:pt>
                <c:pt idx="11">
                  <c:v>28.086493926095802</c:v>
                </c:pt>
                <c:pt idx="12">
                  <c:v>27.641885698051443</c:v>
                </c:pt>
                <c:pt idx="13">
                  <c:v>27.449957207968023</c:v>
                </c:pt>
                <c:pt idx="14">
                  <c:v>27.398170726704819</c:v>
                </c:pt>
              </c:numCache>
            </c:numRef>
          </c:val>
          <c:smooth val="0"/>
        </c:ser>
        <c:ser>
          <c:idx val="2"/>
          <c:order val="2"/>
          <c:tx>
            <c:strRef>
              <c:f>Sheet1!$D$1</c:f>
              <c:strCache>
                <c:ptCount val="1"/>
                <c:pt idx="0">
                  <c:v>Primary expend. (R-axis)</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c:v>25.460019773194276</c:v>
                </c:pt>
                <c:pt idx="1">
                  <c:v>24.578473875370683</c:v>
                </c:pt>
                <c:pt idx="2">
                  <c:v>24.468823406521174</c:v>
                </c:pt>
                <c:pt idx="3">
                  <c:v>25.564132349083824</c:v>
                </c:pt>
                <c:pt idx="4">
                  <c:v>28.194713897557637</c:v>
                </c:pt>
                <c:pt idx="5">
                  <c:v>26.809905191021372</c:v>
                </c:pt>
                <c:pt idx="6">
                  <c:v>26.288555741681151</c:v>
                </c:pt>
                <c:pt idx="7">
                  <c:v>25.636016391002364</c:v>
                </c:pt>
                <c:pt idx="8">
                  <c:v>25.338081432596109</c:v>
                </c:pt>
                <c:pt idx="9">
                  <c:v>24.93087367107201</c:v>
                </c:pt>
                <c:pt idx="10">
                  <c:v>24.243680007385869</c:v>
                </c:pt>
                <c:pt idx="11">
                  <c:v>24.021624918976265</c:v>
                </c:pt>
                <c:pt idx="12">
                  <c:v>23.635546819822011</c:v>
                </c:pt>
                <c:pt idx="13">
                  <c:v>23.154706550354366</c:v>
                </c:pt>
                <c:pt idx="14">
                  <c:v>23.007208815474399</c:v>
                </c:pt>
              </c:numCache>
            </c:numRef>
          </c:val>
          <c:smooth val="0"/>
        </c:ser>
        <c:dLbls>
          <c:showLegendKey val="0"/>
          <c:showVal val="0"/>
          <c:showCatName val="0"/>
          <c:showSerName val="0"/>
          <c:showPercent val="0"/>
          <c:showBubbleSize val="0"/>
        </c:dLbls>
        <c:marker val="1"/>
        <c:smooth val="0"/>
        <c:axId val="108295296"/>
        <c:axId val="22008576"/>
      </c:lineChart>
      <c:catAx>
        <c:axId val="22000768"/>
        <c:scaling>
          <c:orientation val="minMax"/>
        </c:scaling>
        <c:delete val="0"/>
        <c:axPos val="b"/>
        <c:numFmt formatCode="General" sourceLinked="1"/>
        <c:majorTickMark val="out"/>
        <c:minorTickMark val="none"/>
        <c:tickLblPos val="low"/>
        <c:txPr>
          <a:bodyPr/>
          <a:lstStyle/>
          <a:p>
            <a:pPr>
              <a:defRPr lang="is-IS" sz="1200"/>
            </a:pPr>
            <a:endParaRPr lang="is-IS"/>
          </a:p>
        </c:txPr>
        <c:crossAx val="22002304"/>
        <c:crosses val="autoZero"/>
        <c:auto val="1"/>
        <c:lblAlgn val="ctr"/>
        <c:lblOffset val="100"/>
        <c:noMultiLvlLbl val="0"/>
      </c:catAx>
      <c:valAx>
        <c:axId val="22002304"/>
        <c:scaling>
          <c:orientation val="minMax"/>
          <c:max val="8"/>
          <c:min val="-8"/>
        </c:scaling>
        <c:delete val="0"/>
        <c:axPos val="l"/>
        <c:majorGridlines>
          <c:spPr>
            <a:ln>
              <a:prstDash val="dash"/>
            </a:ln>
          </c:spPr>
        </c:majorGridlines>
        <c:title>
          <c:tx>
            <c:rich>
              <a:bodyPr rot="0" vert="horz"/>
              <a:lstStyle/>
              <a:p>
                <a:pPr>
                  <a:defRPr lang="is-IS" sz="1200"/>
                </a:pPr>
                <a:r>
                  <a:rPr lang="is-IS" sz="1200" baseline="0" smtClean="0"/>
                  <a:t>Balance </a:t>
                </a:r>
                <a:endParaRPr lang="is-IS" sz="1200" baseline="0" dirty="0" smtClean="0"/>
              </a:p>
              <a:p>
                <a:pPr>
                  <a:defRPr lang="is-IS" sz="1200"/>
                </a:pPr>
                <a:r>
                  <a:rPr lang="is-IS" sz="1200" baseline="0" smtClean="0"/>
                  <a:t>% of GDP</a:t>
                </a:r>
                <a:endParaRPr lang="is-IS" sz="1200" dirty="0"/>
              </a:p>
            </c:rich>
          </c:tx>
          <c:layout>
            <c:manualLayout>
              <c:xMode val="edge"/>
              <c:yMode val="edge"/>
              <c:x val="2.0878959952106101E-2"/>
              <c:y val="4.2496541193046897E-2"/>
            </c:manualLayout>
          </c:layout>
          <c:overlay val="0"/>
        </c:title>
        <c:numFmt formatCode="0.0" sourceLinked="1"/>
        <c:majorTickMark val="out"/>
        <c:minorTickMark val="none"/>
        <c:tickLblPos val="nextTo"/>
        <c:txPr>
          <a:bodyPr/>
          <a:lstStyle/>
          <a:p>
            <a:pPr>
              <a:defRPr lang="is-IS" sz="1200"/>
            </a:pPr>
            <a:endParaRPr lang="is-IS"/>
          </a:p>
        </c:txPr>
        <c:crossAx val="22000768"/>
        <c:crosses val="autoZero"/>
        <c:crossBetween val="between"/>
      </c:valAx>
      <c:valAx>
        <c:axId val="22008576"/>
        <c:scaling>
          <c:orientation val="minMax"/>
          <c:max val="32"/>
          <c:min val="22"/>
        </c:scaling>
        <c:delete val="0"/>
        <c:axPos val="r"/>
        <c:title>
          <c:tx>
            <c:rich>
              <a:bodyPr rot="0" vert="horz"/>
              <a:lstStyle/>
              <a:p>
                <a:pPr>
                  <a:defRPr lang="is-IS" sz="1200"/>
                </a:pPr>
                <a:r>
                  <a:rPr lang="is-IS" sz="1200" smtClean="0"/>
                  <a:t>Revenue, expend. </a:t>
                </a:r>
                <a:endParaRPr lang="is-IS" sz="1200" dirty="0" smtClean="0"/>
              </a:p>
              <a:p>
                <a:pPr>
                  <a:defRPr lang="is-IS" sz="1200"/>
                </a:pPr>
                <a:r>
                  <a:rPr lang="is-IS" sz="1200" smtClean="0"/>
                  <a:t>% of GDP</a:t>
                </a:r>
                <a:endParaRPr lang="is-IS" sz="1200" dirty="0"/>
              </a:p>
            </c:rich>
          </c:tx>
          <c:layout>
            <c:manualLayout>
              <c:xMode val="edge"/>
              <c:yMode val="edge"/>
              <c:x val="0.87086356946497001"/>
              <c:y val="5.2762821836783103E-2"/>
            </c:manualLayout>
          </c:layout>
          <c:overlay val="0"/>
        </c:title>
        <c:numFmt formatCode="0.0" sourceLinked="1"/>
        <c:majorTickMark val="out"/>
        <c:minorTickMark val="none"/>
        <c:tickLblPos val="nextTo"/>
        <c:txPr>
          <a:bodyPr/>
          <a:lstStyle/>
          <a:p>
            <a:pPr>
              <a:defRPr lang="is-IS" sz="1200"/>
            </a:pPr>
            <a:endParaRPr lang="is-IS"/>
          </a:p>
        </c:txPr>
        <c:crossAx val="108295296"/>
        <c:crosses val="max"/>
        <c:crossBetween val="between"/>
      </c:valAx>
      <c:catAx>
        <c:axId val="108295296"/>
        <c:scaling>
          <c:orientation val="minMax"/>
        </c:scaling>
        <c:delete val="1"/>
        <c:axPos val="b"/>
        <c:numFmt formatCode="General" sourceLinked="1"/>
        <c:majorTickMark val="out"/>
        <c:minorTickMark val="none"/>
        <c:tickLblPos val="nextTo"/>
        <c:crossAx val="22008576"/>
        <c:crosses val="autoZero"/>
        <c:auto val="1"/>
        <c:lblAlgn val="ctr"/>
        <c:lblOffset val="100"/>
        <c:noMultiLvlLbl val="0"/>
      </c:catAx>
    </c:plotArea>
    <c:legend>
      <c:legendPos val="b"/>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2023954752152E-2"/>
          <c:y val="0.15482844600441614"/>
          <c:w val="0.93472451764553155"/>
          <c:h val="0.70060938863490407"/>
        </c:manualLayout>
      </c:layout>
      <c:lineChart>
        <c:grouping val="standard"/>
        <c:varyColors val="0"/>
        <c:ser>
          <c:idx val="0"/>
          <c:order val="0"/>
          <c:tx>
            <c:strRef>
              <c:f>Sheet1!$B$1</c:f>
              <c:strCache>
                <c:ptCount val="1"/>
                <c:pt idx="0">
                  <c:v>Viðskiptakjör (2005=100)</c:v>
                </c:pt>
              </c:strCache>
            </c:strRef>
          </c:tx>
          <c:spPr>
            <a:ln w="38100"/>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93.13</c:v>
                </c:pt>
                <c:pt idx="1">
                  <c:v>85.460000000000008</c:v>
                </c:pt>
                <c:pt idx="2">
                  <c:v>89.58</c:v>
                </c:pt>
                <c:pt idx="3">
                  <c:v>86.960000000000008</c:v>
                </c:pt>
                <c:pt idx="4">
                  <c:v>84.32</c:v>
                </c:pt>
                <c:pt idx="5">
                  <c:v>82.72</c:v>
                </c:pt>
                <c:pt idx="6">
                  <c:v>85.490000000000009</c:v>
                </c:pt>
                <c:pt idx="7">
                  <c:v>90.35</c:v>
                </c:pt>
                <c:pt idx="8">
                  <c:v>90.88</c:v>
                </c:pt>
                <c:pt idx="9">
                  <c:v>89.710000000000008</c:v>
                </c:pt>
              </c:numCache>
            </c:numRef>
          </c:val>
          <c:smooth val="0"/>
        </c:ser>
        <c:dLbls>
          <c:showLegendKey val="0"/>
          <c:showVal val="0"/>
          <c:showCatName val="0"/>
          <c:showSerName val="0"/>
          <c:showPercent val="0"/>
          <c:showBubbleSize val="0"/>
        </c:dLbls>
        <c:marker val="1"/>
        <c:smooth val="0"/>
        <c:axId val="122662272"/>
        <c:axId val="122668160"/>
      </c:lineChart>
      <c:catAx>
        <c:axId val="122662272"/>
        <c:scaling>
          <c:orientation val="minMax"/>
        </c:scaling>
        <c:delete val="0"/>
        <c:axPos val="b"/>
        <c:numFmt formatCode="General" sourceLinked="1"/>
        <c:majorTickMark val="out"/>
        <c:minorTickMark val="none"/>
        <c:tickLblPos val="nextTo"/>
        <c:crossAx val="122668160"/>
        <c:crosses val="autoZero"/>
        <c:auto val="1"/>
        <c:lblAlgn val="ctr"/>
        <c:lblOffset val="100"/>
        <c:tickLblSkip val="1"/>
        <c:noMultiLvlLbl val="0"/>
      </c:catAx>
      <c:valAx>
        <c:axId val="122668160"/>
        <c:scaling>
          <c:orientation val="minMax"/>
          <c:min val="80"/>
        </c:scaling>
        <c:delete val="0"/>
        <c:axPos val="l"/>
        <c:majorGridlines>
          <c:spPr>
            <a:ln>
              <a:prstDash val="dash"/>
            </a:ln>
          </c:spPr>
        </c:majorGridlines>
        <c:title>
          <c:tx>
            <c:rich>
              <a:bodyPr rot="0" vert="horz"/>
              <a:lstStyle/>
              <a:p>
                <a:pPr>
                  <a:defRPr/>
                </a:pPr>
                <a:r>
                  <a:rPr lang="is-IS" dirty="0" smtClean="0"/>
                  <a:t>Index,</a:t>
                </a:r>
                <a:endParaRPr lang="is-IS" dirty="0"/>
              </a:p>
              <a:p>
                <a:pPr>
                  <a:defRPr/>
                </a:pPr>
                <a:r>
                  <a:rPr lang="is-IS" dirty="0"/>
                  <a:t>2005 = 100</a:t>
                </a:r>
              </a:p>
            </c:rich>
          </c:tx>
          <c:layout>
            <c:manualLayout>
              <c:xMode val="edge"/>
              <c:yMode val="edge"/>
              <c:x val="0"/>
              <c:y val="3.9332586670245043E-2"/>
            </c:manualLayout>
          </c:layout>
          <c:overlay val="0"/>
        </c:title>
        <c:numFmt formatCode="#,##0" sourceLinked="0"/>
        <c:majorTickMark val="out"/>
        <c:minorTickMark val="none"/>
        <c:tickLblPos val="nextTo"/>
        <c:crossAx val="122662272"/>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69594553117202407"/>
        </c:manualLayout>
      </c:layout>
      <c:barChart>
        <c:barDir val="col"/>
        <c:grouping val="stacked"/>
        <c:varyColors val="0"/>
        <c:ser>
          <c:idx val="0"/>
          <c:order val="0"/>
          <c:tx>
            <c:strRef>
              <c:f>Sheet1!$B$1</c:f>
              <c:strCache>
                <c:ptCount val="1"/>
                <c:pt idx="0">
                  <c:v>Corporate</c:v>
                </c:pt>
              </c:strCache>
            </c:strRef>
          </c:tx>
          <c:invertIfNegative val="0"/>
          <c:dPt>
            <c:idx val="8"/>
            <c:invertIfNegative val="0"/>
            <c:bubble3D val="0"/>
            <c:spPr/>
          </c:dPt>
          <c:dPt>
            <c:idx val="9"/>
            <c:invertIfNegative val="0"/>
            <c:bubble3D val="0"/>
            <c:spPr/>
          </c:dPt>
          <c:dPt>
            <c:idx val="10"/>
            <c:invertIfNegative val="0"/>
            <c:bubble3D val="0"/>
            <c:spPr/>
          </c:dPt>
          <c:dPt>
            <c:idx val="11"/>
            <c:invertIfNegative val="0"/>
            <c:bubble3D val="0"/>
            <c:spPr/>
          </c:dPt>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120.37</c:v>
                </c:pt>
                <c:pt idx="1">
                  <c:v>162.29</c:v>
                </c:pt>
                <c:pt idx="2">
                  <c:v>210.94</c:v>
                </c:pt>
                <c:pt idx="3">
                  <c:v>255.79</c:v>
                </c:pt>
                <c:pt idx="4">
                  <c:v>293.77</c:v>
                </c:pt>
                <c:pt idx="5">
                  <c:v>276.60000000000002</c:v>
                </c:pt>
                <c:pt idx="6">
                  <c:v>247.9</c:v>
                </c:pt>
                <c:pt idx="7">
                  <c:v>177.25</c:v>
                </c:pt>
                <c:pt idx="8">
                  <c:v>153.82</c:v>
                </c:pt>
                <c:pt idx="9">
                  <c:v>128.03</c:v>
                </c:pt>
                <c:pt idx="10">
                  <c:v>111.07</c:v>
                </c:pt>
              </c:numCache>
            </c:numRef>
          </c:val>
        </c:ser>
        <c:ser>
          <c:idx val="1"/>
          <c:order val="1"/>
          <c:tx>
            <c:strRef>
              <c:f>Sheet1!$C$1</c:f>
              <c:strCache>
                <c:ptCount val="1"/>
                <c:pt idx="0">
                  <c:v>Household</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Sheet1!$C$2:$C$12</c:f>
              <c:numCache>
                <c:formatCode>General</c:formatCode>
                <c:ptCount val="11"/>
                <c:pt idx="0">
                  <c:v>87.4</c:v>
                </c:pt>
                <c:pt idx="1">
                  <c:v>99.399999999999991</c:v>
                </c:pt>
                <c:pt idx="2">
                  <c:v>105.50000000000001</c:v>
                </c:pt>
                <c:pt idx="3">
                  <c:v>109</c:v>
                </c:pt>
                <c:pt idx="4">
                  <c:v>111.3</c:v>
                </c:pt>
                <c:pt idx="5">
                  <c:v>121.69999999999999</c:v>
                </c:pt>
                <c:pt idx="6" formatCode="#,##0.0">
                  <c:v>118.10000000000002</c:v>
                </c:pt>
                <c:pt idx="7" formatCode="#,##0.0">
                  <c:v>108.4</c:v>
                </c:pt>
                <c:pt idx="8" formatCode="#,##0.0">
                  <c:v>105.7</c:v>
                </c:pt>
                <c:pt idx="9" formatCode="#,##0.0">
                  <c:v>100.20000000000002</c:v>
                </c:pt>
                <c:pt idx="10" formatCode="#,##0.0">
                  <c:v>90.499999999999986</c:v>
                </c:pt>
              </c:numCache>
            </c:numRef>
          </c:val>
        </c:ser>
        <c:ser>
          <c:idx val="2"/>
          <c:order val="2"/>
          <c:tx>
            <c:strRef>
              <c:f>Sheet1!$D$1</c:f>
              <c:strCache>
                <c:ptCount val="1"/>
                <c:pt idx="0">
                  <c:v>Public sector</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Sheet1!$D$2:$D$12</c:f>
              <c:numCache>
                <c:formatCode>General</c:formatCode>
                <c:ptCount val="11"/>
                <c:pt idx="0">
                  <c:v>37.396574647747094</c:v>
                </c:pt>
                <c:pt idx="1">
                  <c:v>27.891451590645726</c:v>
                </c:pt>
                <c:pt idx="2">
                  <c:v>33.173714662809381</c:v>
                </c:pt>
                <c:pt idx="3">
                  <c:v>31.19806721789876</c:v>
                </c:pt>
                <c:pt idx="4">
                  <c:v>73.022040320574732</c:v>
                </c:pt>
                <c:pt idx="5">
                  <c:v>89.294084701762714</c:v>
                </c:pt>
                <c:pt idx="6">
                  <c:v>94.890654138153749</c:v>
                </c:pt>
                <c:pt idx="7">
                  <c:v>102.07345091539153</c:v>
                </c:pt>
                <c:pt idx="8">
                  <c:v>98.885883684549043</c:v>
                </c:pt>
                <c:pt idx="9">
                  <c:v>90.976843990145113</c:v>
                </c:pt>
                <c:pt idx="10">
                  <c:v>89.093910911155973</c:v>
                </c:pt>
              </c:numCache>
            </c:numRef>
          </c:val>
        </c:ser>
        <c:dLbls>
          <c:showLegendKey val="0"/>
          <c:showVal val="0"/>
          <c:showCatName val="0"/>
          <c:showSerName val="0"/>
          <c:showPercent val="0"/>
          <c:showBubbleSize val="0"/>
        </c:dLbls>
        <c:gapWidth val="150"/>
        <c:overlap val="100"/>
        <c:axId val="122731520"/>
        <c:axId val="122733312"/>
      </c:barChart>
      <c:catAx>
        <c:axId val="122731520"/>
        <c:scaling>
          <c:orientation val="minMax"/>
        </c:scaling>
        <c:delete val="0"/>
        <c:axPos val="b"/>
        <c:numFmt formatCode="General" sourceLinked="1"/>
        <c:majorTickMark val="out"/>
        <c:minorTickMark val="none"/>
        <c:tickLblPos val="low"/>
        <c:crossAx val="122733312"/>
        <c:crosses val="autoZero"/>
        <c:auto val="1"/>
        <c:lblAlgn val="ctr"/>
        <c:lblOffset val="100"/>
        <c:noMultiLvlLbl val="0"/>
      </c:catAx>
      <c:valAx>
        <c:axId val="122733312"/>
        <c:scaling>
          <c:orientation val="minMax"/>
          <c:max val="500"/>
        </c:scaling>
        <c:delete val="0"/>
        <c:axPos val="l"/>
        <c:majorGridlines>
          <c:spPr>
            <a:ln>
              <a:prstDash val="dash"/>
            </a:ln>
          </c:spPr>
        </c:majorGridlines>
        <c:title>
          <c:tx>
            <c:rich>
              <a:bodyPr rot="0" vert="horz"/>
              <a:lstStyle/>
              <a:p>
                <a:pPr>
                  <a:defRPr/>
                </a:pPr>
                <a:r>
                  <a:rPr lang="is-IS"/>
                  <a:t>% of GDP</a:t>
                </a:r>
              </a:p>
            </c:rich>
          </c:tx>
          <c:layout>
            <c:manualLayout>
              <c:xMode val="edge"/>
              <c:yMode val="edge"/>
              <c:x val="1.1520262573867691E-2"/>
              <c:y val="4.364011987710454E-2"/>
            </c:manualLayout>
          </c:layout>
          <c:overlay val="0"/>
        </c:title>
        <c:numFmt formatCode="General" sourceLinked="1"/>
        <c:majorTickMark val="out"/>
        <c:minorTickMark val="none"/>
        <c:tickLblPos val="nextTo"/>
        <c:crossAx val="122731520"/>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026377952755928E-2"/>
          <c:y val="0.16433828792791277"/>
          <c:w val="0.84716391076115471"/>
          <c:h val="0.66864141648069442"/>
        </c:manualLayout>
      </c:layout>
      <c:barChart>
        <c:barDir val="col"/>
        <c:grouping val="clustered"/>
        <c:varyColors val="0"/>
        <c:ser>
          <c:idx val="0"/>
          <c:order val="0"/>
          <c:tx>
            <c:strRef>
              <c:f>Sheet1!$B$1</c:f>
              <c:strCache>
                <c:ptCount val="1"/>
                <c:pt idx="0">
                  <c:v>Household debt, % of GDP (l-axis)</c:v>
                </c:pt>
              </c:strCache>
            </c:strRef>
          </c:tx>
          <c:invertIfNegative val="0"/>
          <c:cat>
            <c:numRef>
              <c:f>Sheet1!$A$2:$A$30</c:f>
              <c:numCache>
                <c:formatCode>General</c:formatCode>
                <c:ptCount val="29"/>
                <c:pt idx="0">
                  <c:v>2007</c:v>
                </c:pt>
                <c:pt idx="1">
                  <c:v>2008</c:v>
                </c:pt>
                <c:pt idx="2">
                  <c:v>2008</c:v>
                </c:pt>
                <c:pt idx="3">
                  <c:v>2008</c:v>
                </c:pt>
                <c:pt idx="4">
                  <c:v>2008</c:v>
                </c:pt>
                <c:pt idx="5">
                  <c:v>2009</c:v>
                </c:pt>
                <c:pt idx="6">
                  <c:v>2009</c:v>
                </c:pt>
                <c:pt idx="7">
                  <c:v>2009</c:v>
                </c:pt>
                <c:pt idx="8">
                  <c:v>2009</c:v>
                </c:pt>
                <c:pt idx="9">
                  <c:v>2010</c:v>
                </c:pt>
                <c:pt idx="10">
                  <c:v>2010</c:v>
                </c:pt>
                <c:pt idx="11">
                  <c:v>2010</c:v>
                </c:pt>
                <c:pt idx="12">
                  <c:v>2010</c:v>
                </c:pt>
                <c:pt idx="13">
                  <c:v>2011</c:v>
                </c:pt>
                <c:pt idx="14">
                  <c:v>2011</c:v>
                </c:pt>
                <c:pt idx="15">
                  <c:v>2011</c:v>
                </c:pt>
                <c:pt idx="16">
                  <c:v>2011</c:v>
                </c:pt>
                <c:pt idx="17">
                  <c:v>2012</c:v>
                </c:pt>
                <c:pt idx="18">
                  <c:v>2012</c:v>
                </c:pt>
                <c:pt idx="19">
                  <c:v>2012</c:v>
                </c:pt>
                <c:pt idx="20">
                  <c:v>2012</c:v>
                </c:pt>
                <c:pt idx="21">
                  <c:v>2013</c:v>
                </c:pt>
                <c:pt idx="22">
                  <c:v>2013</c:v>
                </c:pt>
                <c:pt idx="23">
                  <c:v>2013</c:v>
                </c:pt>
                <c:pt idx="24">
                  <c:v>2013</c:v>
                </c:pt>
                <c:pt idx="25">
                  <c:v>2014</c:v>
                </c:pt>
                <c:pt idx="26">
                  <c:v>2014</c:v>
                </c:pt>
                <c:pt idx="27">
                  <c:v>2014</c:v>
                </c:pt>
                <c:pt idx="28">
                  <c:v>2014</c:v>
                </c:pt>
              </c:numCache>
            </c:numRef>
          </c:cat>
          <c:val>
            <c:numRef>
              <c:f>Sheet1!$B$2:$B$30</c:f>
              <c:numCache>
                <c:formatCode>General</c:formatCode>
                <c:ptCount val="29"/>
                <c:pt idx="0">
                  <c:v>109</c:v>
                </c:pt>
                <c:pt idx="1">
                  <c:v>116.8</c:v>
                </c:pt>
                <c:pt idx="2">
                  <c:v>116.5</c:v>
                </c:pt>
                <c:pt idx="3">
                  <c:v>122.9</c:v>
                </c:pt>
                <c:pt idx="4">
                  <c:v>111.4</c:v>
                </c:pt>
                <c:pt idx="5">
                  <c:v>126.2</c:v>
                </c:pt>
                <c:pt idx="6">
                  <c:v>123.9</c:v>
                </c:pt>
                <c:pt idx="7">
                  <c:v>122.6</c:v>
                </c:pt>
                <c:pt idx="8">
                  <c:v>121.7</c:v>
                </c:pt>
                <c:pt idx="9">
                  <c:v>122.1</c:v>
                </c:pt>
                <c:pt idx="10">
                  <c:v>120.2</c:v>
                </c:pt>
                <c:pt idx="11">
                  <c:v>120.4</c:v>
                </c:pt>
                <c:pt idx="12">
                  <c:v>118.1</c:v>
                </c:pt>
                <c:pt idx="13">
                  <c:v>114.4</c:v>
                </c:pt>
                <c:pt idx="14">
                  <c:v>110.3</c:v>
                </c:pt>
                <c:pt idx="15">
                  <c:v>108</c:v>
                </c:pt>
                <c:pt idx="16">
                  <c:v>108.4</c:v>
                </c:pt>
                <c:pt idx="17">
                  <c:v>105.6</c:v>
                </c:pt>
                <c:pt idx="18">
                  <c:v>108.2</c:v>
                </c:pt>
                <c:pt idx="19">
                  <c:v>106</c:v>
                </c:pt>
                <c:pt idx="20">
                  <c:v>105.7</c:v>
                </c:pt>
                <c:pt idx="21">
                  <c:v>102.5</c:v>
                </c:pt>
                <c:pt idx="22">
                  <c:v>102.5</c:v>
                </c:pt>
                <c:pt idx="23">
                  <c:v>100.9</c:v>
                </c:pt>
                <c:pt idx="24">
                  <c:v>100.2</c:v>
                </c:pt>
                <c:pt idx="25">
                  <c:v>103</c:v>
                </c:pt>
                <c:pt idx="26">
                  <c:v>97.4</c:v>
                </c:pt>
                <c:pt idx="27">
                  <c:v>94.2</c:v>
                </c:pt>
                <c:pt idx="28">
                  <c:v>90.5</c:v>
                </c:pt>
              </c:numCache>
            </c:numRef>
          </c:val>
        </c:ser>
        <c:dLbls>
          <c:showLegendKey val="0"/>
          <c:showVal val="0"/>
          <c:showCatName val="0"/>
          <c:showSerName val="0"/>
          <c:showPercent val="0"/>
          <c:showBubbleSize val="0"/>
        </c:dLbls>
        <c:gapWidth val="150"/>
        <c:axId val="122775040"/>
        <c:axId val="122776576"/>
      </c:barChart>
      <c:lineChart>
        <c:grouping val="standard"/>
        <c:varyColors val="0"/>
        <c:ser>
          <c:idx val="2"/>
          <c:order val="1"/>
          <c:tx>
            <c:strRef>
              <c:f>Sheet1!$D$1</c:f>
              <c:strCache>
                <c:ptCount val="1"/>
                <c:pt idx="0">
                  <c:v>Housing capital (r-axis)</c:v>
                </c:pt>
              </c:strCache>
            </c:strRef>
          </c:tx>
          <c:spPr>
            <a:ln>
              <a:solidFill>
                <a:schemeClr val="accent2"/>
              </a:solidFill>
            </a:ln>
          </c:spPr>
          <c:marker>
            <c:symbol val="none"/>
          </c:marker>
          <c:cat>
            <c:numRef>
              <c:f>Sheet1!$A$2:$A$30</c:f>
              <c:numCache>
                <c:formatCode>General</c:formatCode>
                <c:ptCount val="29"/>
                <c:pt idx="0">
                  <c:v>2007</c:v>
                </c:pt>
                <c:pt idx="1">
                  <c:v>2008</c:v>
                </c:pt>
                <c:pt idx="2">
                  <c:v>2008</c:v>
                </c:pt>
                <c:pt idx="3">
                  <c:v>2008</c:v>
                </c:pt>
                <c:pt idx="4">
                  <c:v>2008</c:v>
                </c:pt>
                <c:pt idx="5">
                  <c:v>2009</c:v>
                </c:pt>
                <c:pt idx="6">
                  <c:v>2009</c:v>
                </c:pt>
                <c:pt idx="7">
                  <c:v>2009</c:v>
                </c:pt>
                <c:pt idx="8">
                  <c:v>2009</c:v>
                </c:pt>
                <c:pt idx="9">
                  <c:v>2010</c:v>
                </c:pt>
                <c:pt idx="10">
                  <c:v>2010</c:v>
                </c:pt>
                <c:pt idx="11">
                  <c:v>2010</c:v>
                </c:pt>
                <c:pt idx="12">
                  <c:v>2010</c:v>
                </c:pt>
                <c:pt idx="13">
                  <c:v>2011</c:v>
                </c:pt>
                <c:pt idx="14">
                  <c:v>2011</c:v>
                </c:pt>
                <c:pt idx="15">
                  <c:v>2011</c:v>
                </c:pt>
                <c:pt idx="16">
                  <c:v>2011</c:v>
                </c:pt>
                <c:pt idx="17">
                  <c:v>2012</c:v>
                </c:pt>
                <c:pt idx="18">
                  <c:v>2012</c:v>
                </c:pt>
                <c:pt idx="19">
                  <c:v>2012</c:v>
                </c:pt>
                <c:pt idx="20">
                  <c:v>2012</c:v>
                </c:pt>
                <c:pt idx="21">
                  <c:v>2013</c:v>
                </c:pt>
                <c:pt idx="22">
                  <c:v>2013</c:v>
                </c:pt>
                <c:pt idx="23">
                  <c:v>2013</c:v>
                </c:pt>
                <c:pt idx="24">
                  <c:v>2013</c:v>
                </c:pt>
                <c:pt idx="25">
                  <c:v>2014</c:v>
                </c:pt>
                <c:pt idx="26">
                  <c:v>2014</c:v>
                </c:pt>
                <c:pt idx="27">
                  <c:v>2014</c:v>
                </c:pt>
                <c:pt idx="28">
                  <c:v>2014</c:v>
                </c:pt>
              </c:numCache>
            </c:numRef>
          </c:cat>
          <c:val>
            <c:numRef>
              <c:f>Sheet1!$D$2:$D$30</c:f>
              <c:numCache>
                <c:formatCode>General</c:formatCode>
                <c:ptCount val="29"/>
                <c:pt idx="0">
                  <c:v>57.74</c:v>
                </c:pt>
                <c:pt idx="1">
                  <c:v>56.92</c:v>
                </c:pt>
                <c:pt idx="2">
                  <c:v>56.11</c:v>
                </c:pt>
                <c:pt idx="3">
                  <c:v>55.29</c:v>
                </c:pt>
                <c:pt idx="4">
                  <c:v>54.48</c:v>
                </c:pt>
                <c:pt idx="5">
                  <c:v>53.6</c:v>
                </c:pt>
                <c:pt idx="6">
                  <c:v>52.71</c:v>
                </c:pt>
                <c:pt idx="7">
                  <c:v>51.83</c:v>
                </c:pt>
                <c:pt idx="8">
                  <c:v>50.95</c:v>
                </c:pt>
                <c:pt idx="9">
                  <c:v>49.05</c:v>
                </c:pt>
                <c:pt idx="10">
                  <c:v>47.15</c:v>
                </c:pt>
                <c:pt idx="11">
                  <c:v>45.26</c:v>
                </c:pt>
                <c:pt idx="12">
                  <c:v>43.36</c:v>
                </c:pt>
                <c:pt idx="13">
                  <c:v>44.33</c:v>
                </c:pt>
                <c:pt idx="14">
                  <c:v>45.3</c:v>
                </c:pt>
                <c:pt idx="15">
                  <c:v>46.27</c:v>
                </c:pt>
                <c:pt idx="16">
                  <c:v>47.24</c:v>
                </c:pt>
                <c:pt idx="17">
                  <c:v>48.03</c:v>
                </c:pt>
                <c:pt idx="18">
                  <c:v>48.81</c:v>
                </c:pt>
                <c:pt idx="19">
                  <c:v>49.59</c:v>
                </c:pt>
                <c:pt idx="20">
                  <c:v>50.37</c:v>
                </c:pt>
                <c:pt idx="21">
                  <c:v>50.87</c:v>
                </c:pt>
                <c:pt idx="22">
                  <c:v>51.37</c:v>
                </c:pt>
                <c:pt idx="23">
                  <c:v>51.87</c:v>
                </c:pt>
                <c:pt idx="24">
                  <c:v>52.37</c:v>
                </c:pt>
                <c:pt idx="25">
                  <c:v>53.14</c:v>
                </c:pt>
                <c:pt idx="26">
                  <c:v>53.91</c:v>
                </c:pt>
                <c:pt idx="27">
                  <c:v>54.68</c:v>
                </c:pt>
                <c:pt idx="28">
                  <c:v>55.45</c:v>
                </c:pt>
              </c:numCache>
            </c:numRef>
          </c:val>
          <c:smooth val="0"/>
        </c:ser>
        <c:dLbls>
          <c:showLegendKey val="0"/>
          <c:showVal val="0"/>
          <c:showCatName val="0"/>
          <c:showSerName val="0"/>
          <c:showPercent val="0"/>
          <c:showBubbleSize val="0"/>
        </c:dLbls>
        <c:marker val="1"/>
        <c:smooth val="0"/>
        <c:axId val="122792960"/>
        <c:axId val="122791040"/>
      </c:lineChart>
      <c:catAx>
        <c:axId val="122775040"/>
        <c:scaling>
          <c:orientation val="minMax"/>
        </c:scaling>
        <c:delete val="0"/>
        <c:axPos val="b"/>
        <c:numFmt formatCode="General" sourceLinked="1"/>
        <c:majorTickMark val="out"/>
        <c:minorTickMark val="none"/>
        <c:tickLblPos val="nextTo"/>
        <c:crossAx val="122776576"/>
        <c:crosses val="autoZero"/>
        <c:auto val="1"/>
        <c:lblAlgn val="ctr"/>
        <c:lblOffset val="100"/>
        <c:tickLblSkip val="4"/>
        <c:noMultiLvlLbl val="0"/>
      </c:catAx>
      <c:valAx>
        <c:axId val="122776576"/>
        <c:scaling>
          <c:orientation val="minMax"/>
        </c:scaling>
        <c:delete val="0"/>
        <c:axPos val="l"/>
        <c:majorGridlines>
          <c:spPr>
            <a:ln>
              <a:prstDash val="dash"/>
            </a:ln>
          </c:spPr>
        </c:majorGridlines>
        <c:title>
          <c:tx>
            <c:rich>
              <a:bodyPr rot="0" vert="horz"/>
              <a:lstStyle/>
              <a:p>
                <a:pPr>
                  <a:defRPr/>
                </a:pPr>
                <a:r>
                  <a:rPr lang="is-IS" dirty="0" smtClean="0"/>
                  <a:t>Debt</a:t>
                </a:r>
                <a:endParaRPr lang="is-IS" dirty="0"/>
              </a:p>
              <a:p>
                <a:pPr>
                  <a:defRPr/>
                </a:pPr>
                <a:r>
                  <a:rPr lang="is-IS" dirty="0"/>
                  <a:t>% </a:t>
                </a:r>
                <a:r>
                  <a:rPr lang="is-IS" dirty="0" smtClean="0"/>
                  <a:t>of</a:t>
                </a:r>
                <a:r>
                  <a:rPr lang="is-IS" baseline="0" dirty="0" smtClean="0"/>
                  <a:t> GDP</a:t>
                </a:r>
                <a:endParaRPr lang="is-IS" dirty="0"/>
              </a:p>
            </c:rich>
          </c:tx>
          <c:layout>
            <c:manualLayout>
              <c:xMode val="edge"/>
              <c:yMode val="edge"/>
              <c:x val="0.02"/>
              <c:y val="1.8181818181818182E-3"/>
            </c:manualLayout>
          </c:layout>
          <c:overlay val="0"/>
        </c:title>
        <c:numFmt formatCode="General" sourceLinked="1"/>
        <c:majorTickMark val="out"/>
        <c:minorTickMark val="none"/>
        <c:tickLblPos val="nextTo"/>
        <c:crossAx val="122775040"/>
        <c:crosses val="autoZero"/>
        <c:crossBetween val="between"/>
      </c:valAx>
      <c:valAx>
        <c:axId val="122791040"/>
        <c:scaling>
          <c:orientation val="minMax"/>
          <c:max val="70"/>
        </c:scaling>
        <c:delete val="0"/>
        <c:axPos val="r"/>
        <c:title>
          <c:tx>
            <c:rich>
              <a:bodyPr rot="0" vert="horz"/>
              <a:lstStyle/>
              <a:p>
                <a:pPr>
                  <a:defRPr/>
                </a:pPr>
                <a:r>
                  <a:rPr lang="is-IS" dirty="0" smtClean="0"/>
                  <a:t>Housing</a:t>
                </a:r>
                <a:r>
                  <a:rPr lang="is-IS" baseline="0" dirty="0" smtClean="0"/>
                  <a:t> c</a:t>
                </a:r>
                <a:r>
                  <a:rPr lang="is-IS" dirty="0" smtClean="0"/>
                  <a:t>apital</a:t>
                </a:r>
                <a:endParaRPr lang="is-IS" dirty="0"/>
              </a:p>
              <a:p>
                <a:pPr>
                  <a:defRPr/>
                </a:pPr>
                <a:r>
                  <a:rPr lang="is-IS" dirty="0"/>
                  <a:t>%</a:t>
                </a:r>
              </a:p>
            </c:rich>
          </c:tx>
          <c:layout>
            <c:manualLayout>
              <c:xMode val="edge"/>
              <c:yMode val="edge"/>
              <c:x val="0.8882500000000001"/>
              <c:y val="1.8181818181818182E-3"/>
            </c:manualLayout>
          </c:layout>
          <c:overlay val="0"/>
        </c:title>
        <c:numFmt formatCode="General" sourceLinked="1"/>
        <c:majorTickMark val="out"/>
        <c:minorTickMark val="none"/>
        <c:tickLblPos val="nextTo"/>
        <c:crossAx val="122792960"/>
        <c:crosses val="max"/>
        <c:crossBetween val="between"/>
      </c:valAx>
      <c:catAx>
        <c:axId val="122792960"/>
        <c:scaling>
          <c:orientation val="minMax"/>
        </c:scaling>
        <c:delete val="1"/>
        <c:axPos val="b"/>
        <c:numFmt formatCode="General" sourceLinked="1"/>
        <c:majorTickMark val="out"/>
        <c:minorTickMark val="none"/>
        <c:tickLblPos val="none"/>
        <c:crossAx val="122791040"/>
        <c:crosses val="autoZero"/>
        <c:auto val="1"/>
        <c:lblAlgn val="ctr"/>
        <c:lblOffset val="100"/>
        <c:noMultiLvlLbl val="0"/>
      </c:cat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69594553117202407"/>
        </c:manualLayout>
      </c:layout>
      <c:barChart>
        <c:barDir val="col"/>
        <c:grouping val="stacked"/>
        <c:varyColors val="0"/>
        <c:ser>
          <c:idx val="0"/>
          <c:order val="0"/>
          <c:tx>
            <c:strRef>
              <c:f>Sheet1!$B$1</c:f>
              <c:strCache>
                <c:ptCount val="1"/>
                <c:pt idx="0">
                  <c:v>Indexed</c:v>
                </c:pt>
              </c:strCache>
            </c:strRef>
          </c:tx>
          <c:invertIfNegative val="0"/>
          <c:dPt>
            <c:idx val="8"/>
            <c:invertIfNegative val="0"/>
            <c:bubble3D val="0"/>
            <c:spPr/>
          </c:dPt>
          <c:dPt>
            <c:idx val="9"/>
            <c:invertIfNegative val="0"/>
            <c:bubble3D val="0"/>
            <c:spPr/>
          </c:dPt>
          <c:dPt>
            <c:idx val="10"/>
            <c:invertIfNegative val="0"/>
            <c:bubble3D val="0"/>
            <c:spPr/>
          </c:dPt>
          <c:dPt>
            <c:idx val="11"/>
            <c:invertIfNegative val="0"/>
            <c:bubble3D val="0"/>
            <c:spPr/>
          </c:dPt>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Sheet1!$B$2:$B$12</c:f>
              <c:numCache>
                <c:formatCode>General</c:formatCode>
                <c:ptCount val="11"/>
                <c:pt idx="0">
                  <c:v>74.8</c:v>
                </c:pt>
                <c:pt idx="1">
                  <c:v>85.2</c:v>
                </c:pt>
                <c:pt idx="2">
                  <c:v>85.4</c:v>
                </c:pt>
                <c:pt idx="3">
                  <c:v>84.7</c:v>
                </c:pt>
                <c:pt idx="4">
                  <c:v>78.599999999999994</c:v>
                </c:pt>
                <c:pt idx="5">
                  <c:v>92.6</c:v>
                </c:pt>
                <c:pt idx="6">
                  <c:v>90.9</c:v>
                </c:pt>
                <c:pt idx="7">
                  <c:v>87.1</c:v>
                </c:pt>
                <c:pt idx="8">
                  <c:v>85.5</c:v>
                </c:pt>
                <c:pt idx="9">
                  <c:v>80.400000000000006</c:v>
                </c:pt>
                <c:pt idx="10">
                  <c:v>72.599999999999994</c:v>
                </c:pt>
              </c:numCache>
            </c:numRef>
          </c:val>
        </c:ser>
        <c:ser>
          <c:idx val="1"/>
          <c:order val="1"/>
          <c:tx>
            <c:strRef>
              <c:f>Sheet1!$C$1</c:f>
              <c:strCache>
                <c:ptCount val="1"/>
                <c:pt idx="0">
                  <c:v>Exchange rate-linked</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Sheet1!$C$2:$C$12</c:f>
              <c:numCache>
                <c:formatCode>General</c:formatCode>
                <c:ptCount val="11"/>
                <c:pt idx="0">
                  <c:v>2.2000000000000002</c:v>
                </c:pt>
                <c:pt idx="1">
                  <c:v>3.1</c:v>
                </c:pt>
                <c:pt idx="2">
                  <c:v>7</c:v>
                </c:pt>
                <c:pt idx="3">
                  <c:v>11.7</c:v>
                </c:pt>
                <c:pt idx="4">
                  <c:v>20.6</c:v>
                </c:pt>
                <c:pt idx="5">
                  <c:v>16.600000000000001</c:v>
                </c:pt>
                <c:pt idx="6" formatCode="#,##0.0">
                  <c:v>13.5</c:v>
                </c:pt>
                <c:pt idx="7" formatCode="#,##0.0">
                  <c:v>3.2</c:v>
                </c:pt>
                <c:pt idx="8" formatCode="#,##0.0">
                  <c:v>1.7</c:v>
                </c:pt>
                <c:pt idx="9" formatCode="#,##0.0">
                  <c:v>1</c:v>
                </c:pt>
                <c:pt idx="10" formatCode="#,##0.0">
                  <c:v>0.6</c:v>
                </c:pt>
              </c:numCache>
            </c:numRef>
          </c:val>
        </c:ser>
        <c:ser>
          <c:idx val="3"/>
          <c:order val="3"/>
          <c:tx>
            <c:strRef>
              <c:f>Sheet1!$E$1</c:f>
              <c:strCache>
                <c:ptCount val="1"/>
                <c:pt idx="0">
                  <c:v>Overdraft</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Sheet1!$E$2:$E$12</c:f>
              <c:numCache>
                <c:formatCode>General</c:formatCode>
                <c:ptCount val="11"/>
                <c:pt idx="0">
                  <c:v>5.4</c:v>
                </c:pt>
                <c:pt idx="1">
                  <c:v>6.3</c:v>
                </c:pt>
                <c:pt idx="2">
                  <c:v>5.4</c:v>
                </c:pt>
                <c:pt idx="3">
                  <c:v>5.0999999999999996</c:v>
                </c:pt>
                <c:pt idx="4">
                  <c:v>3.4</c:v>
                </c:pt>
                <c:pt idx="5">
                  <c:v>4.3</c:v>
                </c:pt>
                <c:pt idx="6">
                  <c:v>4.9000000000000004</c:v>
                </c:pt>
                <c:pt idx="7">
                  <c:v>5.2</c:v>
                </c:pt>
                <c:pt idx="8">
                  <c:v>5.2</c:v>
                </c:pt>
                <c:pt idx="9">
                  <c:v>4.9000000000000004</c:v>
                </c:pt>
                <c:pt idx="10">
                  <c:v>4.0999999999999996</c:v>
                </c:pt>
              </c:numCache>
            </c:numRef>
          </c:val>
        </c:ser>
        <c:ser>
          <c:idx val="2"/>
          <c:order val="2"/>
          <c:tx>
            <c:strRef>
              <c:f>Sheet1!$D$1</c:f>
              <c:strCache>
                <c:ptCount val="1"/>
                <c:pt idx="0">
                  <c:v>Non-indexed</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Sheet1!$D$2:$D$12</c:f>
              <c:numCache>
                <c:formatCode>General</c:formatCode>
                <c:ptCount val="11"/>
                <c:pt idx="0">
                  <c:v>3.6</c:v>
                </c:pt>
                <c:pt idx="1">
                  <c:v>2.8</c:v>
                </c:pt>
                <c:pt idx="2">
                  <c:v>4</c:v>
                </c:pt>
                <c:pt idx="3">
                  <c:v>2.6</c:v>
                </c:pt>
                <c:pt idx="4">
                  <c:v>2</c:v>
                </c:pt>
                <c:pt idx="5">
                  <c:v>3</c:v>
                </c:pt>
                <c:pt idx="6">
                  <c:v>5.4</c:v>
                </c:pt>
                <c:pt idx="7">
                  <c:v>11.5</c:v>
                </c:pt>
                <c:pt idx="8">
                  <c:v>12.3</c:v>
                </c:pt>
                <c:pt idx="9">
                  <c:v>13</c:v>
                </c:pt>
                <c:pt idx="10">
                  <c:v>12.5</c:v>
                </c:pt>
              </c:numCache>
            </c:numRef>
          </c:val>
        </c:ser>
        <c:ser>
          <c:idx val="4"/>
          <c:order val="4"/>
          <c:tx>
            <c:strRef>
              <c:f>Sheet1!$F$1</c:f>
              <c:strCache>
                <c:ptCount val="1"/>
                <c:pt idx="0">
                  <c:v>Asset financing agreements</c:v>
                </c:pt>
              </c:strCache>
            </c:strRef>
          </c:tx>
          <c:invertIfNegative val="0"/>
          <c:cat>
            <c:numRef>
              <c:f>Sheet1!$A$2:$A$12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Sheet1!$F$2:$F$12</c:f>
              <c:numCache>
                <c:formatCode>General</c:formatCode>
                <c:ptCount val="11"/>
                <c:pt idx="0">
                  <c:v>1.4</c:v>
                </c:pt>
                <c:pt idx="1">
                  <c:v>2</c:v>
                </c:pt>
                <c:pt idx="2">
                  <c:v>3.7</c:v>
                </c:pt>
                <c:pt idx="3">
                  <c:v>4.9000000000000004</c:v>
                </c:pt>
                <c:pt idx="4">
                  <c:v>6.7</c:v>
                </c:pt>
                <c:pt idx="5">
                  <c:v>5.2</c:v>
                </c:pt>
                <c:pt idx="6">
                  <c:v>3.4</c:v>
                </c:pt>
                <c:pt idx="7">
                  <c:v>1.4</c:v>
                </c:pt>
                <c:pt idx="8">
                  <c:v>1</c:v>
                </c:pt>
                <c:pt idx="9">
                  <c:v>0.9</c:v>
                </c:pt>
                <c:pt idx="10">
                  <c:v>0.7</c:v>
                </c:pt>
              </c:numCache>
            </c:numRef>
          </c:val>
        </c:ser>
        <c:dLbls>
          <c:showLegendKey val="0"/>
          <c:showVal val="0"/>
          <c:showCatName val="0"/>
          <c:showSerName val="0"/>
          <c:showPercent val="0"/>
          <c:showBubbleSize val="0"/>
        </c:dLbls>
        <c:gapWidth val="150"/>
        <c:overlap val="100"/>
        <c:axId val="122882304"/>
        <c:axId val="122892288"/>
      </c:barChart>
      <c:catAx>
        <c:axId val="122882304"/>
        <c:scaling>
          <c:orientation val="minMax"/>
        </c:scaling>
        <c:delete val="0"/>
        <c:axPos val="b"/>
        <c:numFmt formatCode="General" sourceLinked="1"/>
        <c:majorTickMark val="out"/>
        <c:minorTickMark val="none"/>
        <c:tickLblPos val="low"/>
        <c:crossAx val="122892288"/>
        <c:crosses val="autoZero"/>
        <c:auto val="1"/>
        <c:lblAlgn val="ctr"/>
        <c:lblOffset val="100"/>
        <c:noMultiLvlLbl val="0"/>
      </c:catAx>
      <c:valAx>
        <c:axId val="122892288"/>
        <c:scaling>
          <c:orientation val="minMax"/>
        </c:scaling>
        <c:delete val="0"/>
        <c:axPos val="l"/>
        <c:majorGridlines>
          <c:spPr>
            <a:ln>
              <a:prstDash val="dash"/>
            </a:ln>
          </c:spPr>
        </c:majorGridlines>
        <c:title>
          <c:tx>
            <c:rich>
              <a:bodyPr rot="0" vert="horz"/>
              <a:lstStyle/>
              <a:p>
                <a:pPr>
                  <a:defRPr/>
                </a:pPr>
                <a:r>
                  <a:rPr lang="is-IS"/>
                  <a:t>%</a:t>
                </a:r>
              </a:p>
            </c:rich>
          </c:tx>
          <c:layout>
            <c:manualLayout>
              <c:xMode val="edge"/>
              <c:yMode val="edge"/>
              <c:x val="1.1520262573867691E-2"/>
              <c:y val="4.364011987710454E-2"/>
            </c:manualLayout>
          </c:layout>
          <c:overlay val="0"/>
        </c:title>
        <c:numFmt formatCode="General" sourceLinked="1"/>
        <c:majorTickMark val="out"/>
        <c:minorTickMark val="none"/>
        <c:tickLblPos val="nextTo"/>
        <c:crossAx val="122882304"/>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834375685999906E-2"/>
          <c:y val="0.14265077791326899"/>
          <c:w val="0.89006235455506499"/>
          <c:h val="0.62789340367217605"/>
        </c:manualLayout>
      </c:layout>
      <c:barChart>
        <c:barDir val="col"/>
        <c:grouping val="clustered"/>
        <c:varyColors val="0"/>
        <c:ser>
          <c:idx val="0"/>
          <c:order val="0"/>
          <c:tx>
            <c:strRef>
              <c:f>Sheet1!$B$1</c:f>
              <c:strCache>
                <c:ptCount val="1"/>
                <c:pt idx="0">
                  <c:v>Total balance incl. irregular items</c:v>
                </c:pt>
              </c:strCache>
            </c:strRef>
          </c:tx>
          <c:invertIfNegative val="0"/>
          <c:dLbls>
            <c:numFmt formatCode="#,##0" sourceLinked="0"/>
            <c:showLegendKey val="0"/>
            <c:showVal val="1"/>
            <c:showCatName val="0"/>
            <c:showSerName val="0"/>
            <c:showPercent val="0"/>
            <c:showBubbleSize val="0"/>
            <c:showLeaderLines val="0"/>
          </c:dLbls>
          <c:cat>
            <c:strRef>
              <c:f>Sheet1!$A$2:$A$11</c:f>
              <c:strCache>
                <c:ptCount val="10"/>
                <c:pt idx="0">
                  <c:v>2010</c:v>
                </c:pt>
                <c:pt idx="1">
                  <c:v>2011</c:v>
                </c:pt>
                <c:pt idx="2">
                  <c:v>2012</c:v>
                </c:pt>
                <c:pt idx="3">
                  <c:v>2013</c:v>
                </c:pt>
                <c:pt idx="4">
                  <c:v>2014</c:v>
                </c:pt>
                <c:pt idx="5">
                  <c:v>2015 proj.</c:v>
                </c:pt>
                <c:pt idx="6">
                  <c:v>2016</c:v>
                </c:pt>
                <c:pt idx="7">
                  <c:v>2017</c:v>
                </c:pt>
                <c:pt idx="8">
                  <c:v>2018</c:v>
                </c:pt>
                <c:pt idx="9">
                  <c:v>2019</c:v>
                </c:pt>
              </c:strCache>
            </c:strRef>
          </c:cat>
          <c:val>
            <c:numRef>
              <c:f>Sheet1!$B$2:$B$11</c:f>
              <c:numCache>
                <c:formatCode>General</c:formatCode>
                <c:ptCount val="10"/>
                <c:pt idx="0">
                  <c:v>-123.30000000000001</c:v>
                </c:pt>
                <c:pt idx="1">
                  <c:v>-89.399999999999977</c:v>
                </c:pt>
                <c:pt idx="2">
                  <c:v>-35.800000000000068</c:v>
                </c:pt>
                <c:pt idx="3">
                  <c:v>-0.80000000000006821</c:v>
                </c:pt>
                <c:pt idx="4">
                  <c:v>43</c:v>
                </c:pt>
                <c:pt idx="5">
                  <c:v>21.100000000000023</c:v>
                </c:pt>
                <c:pt idx="6">
                  <c:v>15.299999999999955</c:v>
                </c:pt>
                <c:pt idx="7">
                  <c:v>41.799999999999955</c:v>
                </c:pt>
                <c:pt idx="8">
                  <c:v>34.099999999999909</c:v>
                </c:pt>
                <c:pt idx="9">
                  <c:v>47.799999999999955</c:v>
                </c:pt>
              </c:numCache>
            </c:numRef>
          </c:val>
        </c:ser>
        <c:ser>
          <c:idx val="1"/>
          <c:order val="1"/>
          <c:tx>
            <c:strRef>
              <c:f>Sheet1!$C$1</c:f>
              <c:strCache>
                <c:ptCount val="1"/>
                <c:pt idx="0">
                  <c:v>Total balance excl. irregular items</c:v>
                </c:pt>
              </c:strCache>
            </c:strRef>
          </c:tx>
          <c:invertIfNegative val="0"/>
          <c:dLbls>
            <c:numFmt formatCode="#,##0" sourceLinked="0"/>
            <c:showLegendKey val="0"/>
            <c:showVal val="1"/>
            <c:showCatName val="0"/>
            <c:showSerName val="0"/>
            <c:showPercent val="0"/>
            <c:showBubbleSize val="0"/>
            <c:showLeaderLines val="0"/>
          </c:dLbls>
          <c:cat>
            <c:strRef>
              <c:f>Sheet1!$A$2:$A$11</c:f>
              <c:strCache>
                <c:ptCount val="10"/>
                <c:pt idx="0">
                  <c:v>2010</c:v>
                </c:pt>
                <c:pt idx="1">
                  <c:v>2011</c:v>
                </c:pt>
                <c:pt idx="2">
                  <c:v>2012</c:v>
                </c:pt>
                <c:pt idx="3">
                  <c:v>2013</c:v>
                </c:pt>
                <c:pt idx="4">
                  <c:v>2014</c:v>
                </c:pt>
                <c:pt idx="5">
                  <c:v>2015 proj.</c:v>
                </c:pt>
                <c:pt idx="6">
                  <c:v>2016</c:v>
                </c:pt>
                <c:pt idx="7">
                  <c:v>2017</c:v>
                </c:pt>
                <c:pt idx="8">
                  <c:v>2018</c:v>
                </c:pt>
                <c:pt idx="9">
                  <c:v>2019</c:v>
                </c:pt>
              </c:strCache>
            </c:strRef>
          </c:cat>
          <c:val>
            <c:numRef>
              <c:f>Sheet1!$C$2:$C$11</c:f>
              <c:numCache>
                <c:formatCode>General</c:formatCode>
                <c:ptCount val="10"/>
                <c:pt idx="0">
                  <c:v>-63.765166945930048</c:v>
                </c:pt>
                <c:pt idx="1">
                  <c:v>-44.425187588544986</c:v>
                </c:pt>
                <c:pt idx="2">
                  <c:v>-14.941383192890044</c:v>
                </c:pt>
                <c:pt idx="3">
                  <c:v>3.7289614452898832</c:v>
                </c:pt>
                <c:pt idx="4">
                  <c:v>31.764324356139923</c:v>
                </c:pt>
                <c:pt idx="5" formatCode="0.0000000">
                  <c:v>20.603034474483934</c:v>
                </c:pt>
                <c:pt idx="6" formatCode="#,##0.0000000">
                  <c:v>36.956445965793932</c:v>
                </c:pt>
                <c:pt idx="7" formatCode="#,##0.0000000">
                  <c:v>48.135400788595348</c:v>
                </c:pt>
                <c:pt idx="8" formatCode="#,##0.0000000">
                  <c:v>63.321922025801427</c:v>
                </c:pt>
                <c:pt idx="9" formatCode="#,##0.0000000">
                  <c:v>76.99202986044827</c:v>
                </c:pt>
              </c:numCache>
            </c:numRef>
          </c:val>
        </c:ser>
        <c:dLbls>
          <c:showLegendKey val="0"/>
          <c:showVal val="0"/>
          <c:showCatName val="0"/>
          <c:showSerName val="0"/>
          <c:showPercent val="0"/>
          <c:showBubbleSize val="0"/>
        </c:dLbls>
        <c:gapWidth val="150"/>
        <c:axId val="129293312"/>
        <c:axId val="129295104"/>
      </c:barChart>
      <c:catAx>
        <c:axId val="129293312"/>
        <c:scaling>
          <c:orientation val="minMax"/>
        </c:scaling>
        <c:delete val="0"/>
        <c:axPos val="b"/>
        <c:numFmt formatCode="General" sourceLinked="1"/>
        <c:majorTickMark val="out"/>
        <c:minorTickMark val="none"/>
        <c:tickLblPos val="low"/>
        <c:crossAx val="129295104"/>
        <c:crosses val="autoZero"/>
        <c:auto val="1"/>
        <c:lblAlgn val="ctr"/>
        <c:lblOffset val="100"/>
        <c:noMultiLvlLbl val="0"/>
      </c:catAx>
      <c:valAx>
        <c:axId val="129295104"/>
        <c:scaling>
          <c:orientation val="minMax"/>
        </c:scaling>
        <c:delete val="0"/>
        <c:axPos val="l"/>
        <c:majorGridlines>
          <c:spPr>
            <a:ln>
              <a:prstDash val="dash"/>
            </a:ln>
          </c:spPr>
        </c:majorGridlines>
        <c:title>
          <c:tx>
            <c:rich>
              <a:bodyPr rot="0" vert="horz"/>
              <a:lstStyle/>
              <a:p>
                <a:pPr>
                  <a:defRPr/>
                </a:pPr>
                <a:r>
                  <a:rPr lang="is-IS" baseline="0" smtClean="0"/>
                  <a:t>bn</a:t>
                </a:r>
                <a:r>
                  <a:rPr lang="is-IS" smtClean="0"/>
                  <a:t>. kr.</a:t>
                </a:r>
                <a:endParaRPr lang="is-IS" dirty="0"/>
              </a:p>
            </c:rich>
          </c:tx>
          <c:layout>
            <c:manualLayout>
              <c:xMode val="edge"/>
              <c:yMode val="edge"/>
              <c:x val="2.1125720686495101E-2"/>
              <c:y val="5.6481923464473602E-2"/>
            </c:manualLayout>
          </c:layout>
          <c:overlay val="0"/>
        </c:title>
        <c:numFmt formatCode="General" sourceLinked="1"/>
        <c:majorTickMark val="out"/>
        <c:minorTickMark val="none"/>
        <c:tickLblPos val="nextTo"/>
        <c:crossAx val="129293312"/>
        <c:crosses val="autoZero"/>
        <c:crossBetween val="between"/>
      </c:valAx>
    </c:plotArea>
    <c:legend>
      <c:legendPos val="b"/>
      <c:layout>
        <c:manualLayout>
          <c:xMode val="edge"/>
          <c:yMode val="edge"/>
          <c:x val="5.6583022802726722E-2"/>
          <c:y val="0.89093390414931539"/>
          <c:w val="0.89999997408264898"/>
          <c:h val="6.1388331251881999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4583467494072496E-2"/>
          <c:y val="8.0416932355513185E-2"/>
          <c:w val="0.88497043585165203"/>
          <c:h val="0.72333176156284251"/>
        </c:manualLayout>
      </c:layout>
      <c:barChart>
        <c:barDir val="col"/>
        <c:grouping val="clustered"/>
        <c:varyColors val="0"/>
        <c:ser>
          <c:idx val="0"/>
          <c:order val="0"/>
          <c:tx>
            <c:strRef>
              <c:f>Sheet1!$B$1</c:f>
              <c:strCache>
                <c:ptCount val="1"/>
                <c:pt idx="0">
                  <c:v>Interest revenue</c:v>
                </c:pt>
              </c:strCache>
            </c:strRef>
          </c:tx>
          <c:invertIfNegative val="0"/>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9.1560000000000006</c:v>
                </c:pt>
                <c:pt idx="1">
                  <c:v>17.733000000000001</c:v>
                </c:pt>
                <c:pt idx="2">
                  <c:v>24.484000000000002</c:v>
                </c:pt>
                <c:pt idx="3">
                  <c:v>41.783999999999999</c:v>
                </c:pt>
                <c:pt idx="4">
                  <c:v>44.106999999999999</c:v>
                </c:pt>
                <c:pt idx="5">
                  <c:v>29.254999999999999</c:v>
                </c:pt>
                <c:pt idx="6">
                  <c:v>19.369</c:v>
                </c:pt>
                <c:pt idx="7">
                  <c:v>21.768999999999998</c:v>
                </c:pt>
                <c:pt idx="8">
                  <c:v>16.460999999999999</c:v>
                </c:pt>
                <c:pt idx="9">
                  <c:v>18.098271115111135</c:v>
                </c:pt>
                <c:pt idx="10">
                  <c:v>17.545000000000002</c:v>
                </c:pt>
                <c:pt idx="11">
                  <c:v>16.622</c:v>
                </c:pt>
                <c:pt idx="12">
                  <c:v>16.634</c:v>
                </c:pt>
                <c:pt idx="13">
                  <c:v>18.245629302557603</c:v>
                </c:pt>
                <c:pt idx="14">
                  <c:v>17.419</c:v>
                </c:pt>
              </c:numCache>
            </c:numRef>
          </c:val>
        </c:ser>
        <c:ser>
          <c:idx val="1"/>
          <c:order val="1"/>
          <c:tx>
            <c:strRef>
              <c:f>Sheet1!$C$1</c:f>
              <c:strCache>
                <c:ptCount val="1"/>
                <c:pt idx="0">
                  <c:v>Interest expenditure</c:v>
                </c:pt>
              </c:strCache>
            </c:strRef>
          </c:tx>
          <c:invertIfNegative val="0"/>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13.419600000000001</c:v>
                </c:pt>
                <c:pt idx="1">
                  <c:v>14.908100000000001</c:v>
                </c:pt>
                <c:pt idx="2">
                  <c:v>22.220299999999998</c:v>
                </c:pt>
                <c:pt idx="3">
                  <c:v>35.496099999999998</c:v>
                </c:pt>
                <c:pt idx="4">
                  <c:v>84.342199999999991</c:v>
                </c:pt>
                <c:pt idx="5">
                  <c:v>68.101799999999997</c:v>
                </c:pt>
                <c:pt idx="6">
                  <c:v>65.588300000000004</c:v>
                </c:pt>
                <c:pt idx="7">
                  <c:v>75.624800000000008</c:v>
                </c:pt>
                <c:pt idx="8">
                  <c:v>74.405600000000007</c:v>
                </c:pt>
                <c:pt idx="9">
                  <c:v>78.55380000000001</c:v>
                </c:pt>
                <c:pt idx="10">
                  <c:v>76.810149741403336</c:v>
                </c:pt>
                <c:pt idx="11">
                  <c:v>74.42219291026575</c:v>
                </c:pt>
                <c:pt idx="12">
                  <c:v>68.388086876573624</c:v>
                </c:pt>
                <c:pt idx="13">
                  <c:v>68.659507238934097</c:v>
                </c:pt>
                <c:pt idx="14">
                  <c:v>62.942066298196337</c:v>
                </c:pt>
              </c:numCache>
            </c:numRef>
          </c:val>
        </c:ser>
        <c:dLbls>
          <c:showLegendKey val="0"/>
          <c:showVal val="0"/>
          <c:showCatName val="0"/>
          <c:showSerName val="0"/>
          <c:showPercent val="0"/>
          <c:showBubbleSize val="0"/>
        </c:dLbls>
        <c:gapWidth val="150"/>
        <c:axId val="129448576"/>
        <c:axId val="129450368"/>
      </c:barChart>
      <c:barChart>
        <c:barDir val="col"/>
        <c:grouping val="clustered"/>
        <c:varyColors val="0"/>
        <c:ser>
          <c:idx val="2"/>
          <c:order val="2"/>
          <c:tx>
            <c:strRef>
              <c:f>Sheet1!$D$1</c:f>
              <c:strCache>
                <c:ptCount val="1"/>
                <c:pt idx="0">
                  <c:v>Interest balance</c:v>
                </c:pt>
              </c:strCache>
            </c:strRef>
          </c:tx>
          <c:invertIfNegative val="0"/>
          <c:dLbls>
            <c:dLbl>
              <c:idx val="1"/>
              <c:layout>
                <c:manualLayout>
                  <c:x val="1.5002554457895901E-17"/>
                  <c:y val="8.1150992545765313E-2"/>
                </c:manualLayout>
              </c:layout>
              <c:showLegendKey val="0"/>
              <c:showVal val="1"/>
              <c:showCatName val="0"/>
              <c:showSerName val="0"/>
              <c:showPercent val="0"/>
              <c:showBubbleSize val="0"/>
            </c:dLbl>
            <c:dLbl>
              <c:idx val="2"/>
              <c:layout>
                <c:manualLayout>
                  <c:x val="0"/>
                  <c:y val="8.3610113532000624E-2"/>
                </c:manualLayout>
              </c:layout>
              <c:showLegendKey val="0"/>
              <c:showVal val="1"/>
              <c:showCatName val="0"/>
              <c:showSerName val="0"/>
              <c:showPercent val="0"/>
              <c:showBubbleSize val="0"/>
            </c:dLbl>
            <c:dLbl>
              <c:idx val="3"/>
              <c:layout>
                <c:manualLayout>
                  <c:x val="1.6366612111292963E-3"/>
                  <c:y val="9.3446597476941867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c:v>-4.2636000000000003</c:v>
                </c:pt>
                <c:pt idx="1">
                  <c:v>2.8248999999999995</c:v>
                </c:pt>
                <c:pt idx="2">
                  <c:v>2.2637000000000036</c:v>
                </c:pt>
                <c:pt idx="3">
                  <c:v>6.2879000000000005</c:v>
                </c:pt>
                <c:pt idx="4">
                  <c:v>-40.235199999999992</c:v>
                </c:pt>
                <c:pt idx="5">
                  <c:v>-38.846800000000002</c:v>
                </c:pt>
                <c:pt idx="6">
                  <c:v>-46.219300000000004</c:v>
                </c:pt>
                <c:pt idx="7">
                  <c:v>-53.855800000000009</c:v>
                </c:pt>
                <c:pt idx="8">
                  <c:v>-57.944600000000008</c:v>
                </c:pt>
                <c:pt idx="9">
                  <c:v>-60.455528884888878</c:v>
                </c:pt>
                <c:pt idx="10">
                  <c:v>-59.265149741403334</c:v>
                </c:pt>
                <c:pt idx="11">
                  <c:v>-57.80019291026575</c:v>
                </c:pt>
                <c:pt idx="12">
                  <c:v>-51.754086876573623</c:v>
                </c:pt>
                <c:pt idx="13">
                  <c:v>-50.413877936376494</c:v>
                </c:pt>
                <c:pt idx="14">
                  <c:v>-45.523066298196341</c:v>
                </c:pt>
              </c:numCache>
            </c:numRef>
          </c:val>
        </c:ser>
        <c:dLbls>
          <c:showLegendKey val="0"/>
          <c:showVal val="0"/>
          <c:showCatName val="0"/>
          <c:showSerName val="0"/>
          <c:showPercent val="0"/>
          <c:showBubbleSize val="0"/>
        </c:dLbls>
        <c:gapWidth val="150"/>
        <c:axId val="129487232"/>
        <c:axId val="129452288"/>
      </c:barChart>
      <c:catAx>
        <c:axId val="129448576"/>
        <c:scaling>
          <c:orientation val="minMax"/>
        </c:scaling>
        <c:delete val="0"/>
        <c:axPos val="b"/>
        <c:numFmt formatCode="General" sourceLinked="1"/>
        <c:majorTickMark val="out"/>
        <c:minorTickMark val="none"/>
        <c:tickLblPos val="low"/>
        <c:crossAx val="129450368"/>
        <c:crosses val="autoZero"/>
        <c:auto val="1"/>
        <c:lblAlgn val="ctr"/>
        <c:lblOffset val="100"/>
        <c:noMultiLvlLbl val="0"/>
      </c:catAx>
      <c:valAx>
        <c:axId val="129450368"/>
        <c:scaling>
          <c:orientation val="minMax"/>
          <c:max val="100"/>
          <c:min val="-80"/>
        </c:scaling>
        <c:delete val="0"/>
        <c:axPos val="l"/>
        <c:majorGridlines>
          <c:spPr>
            <a:ln>
              <a:prstDash val="dash"/>
            </a:ln>
          </c:spPr>
        </c:majorGridlines>
        <c:title>
          <c:tx>
            <c:rich>
              <a:bodyPr rot="0" vert="horz"/>
              <a:lstStyle/>
              <a:p>
                <a:pPr>
                  <a:defRPr/>
                </a:pPr>
                <a:r>
                  <a:rPr lang="is-IS" smtClean="0"/>
                  <a:t>bn. kr.</a:t>
                </a:r>
                <a:endParaRPr lang="is-IS"/>
              </a:p>
            </c:rich>
          </c:tx>
          <c:layout>
            <c:manualLayout>
              <c:xMode val="edge"/>
              <c:yMode val="edge"/>
              <c:x val="1.1103522043377962E-3"/>
              <c:y val="2.6798899845847219E-3"/>
            </c:manualLayout>
          </c:layout>
          <c:overlay val="0"/>
        </c:title>
        <c:numFmt formatCode="General" sourceLinked="0"/>
        <c:majorTickMark val="out"/>
        <c:minorTickMark val="none"/>
        <c:tickLblPos val="nextTo"/>
        <c:crossAx val="129448576"/>
        <c:crosses val="autoZero"/>
        <c:crossBetween val="between"/>
      </c:valAx>
      <c:valAx>
        <c:axId val="129452288"/>
        <c:scaling>
          <c:orientation val="minMax"/>
          <c:max val="100"/>
        </c:scaling>
        <c:delete val="0"/>
        <c:axPos val="r"/>
        <c:title>
          <c:tx>
            <c:rich>
              <a:bodyPr rot="0" vert="horz"/>
              <a:lstStyle/>
              <a:p>
                <a:pPr>
                  <a:defRPr/>
                </a:pPr>
                <a:r>
                  <a:rPr lang="is-IS" smtClean="0"/>
                  <a:t>bn. kr. </a:t>
                </a:r>
                <a:endParaRPr lang="is-IS"/>
              </a:p>
            </c:rich>
          </c:tx>
          <c:layout>
            <c:manualLayout>
              <c:xMode val="edge"/>
              <c:yMode val="edge"/>
              <c:x val="0.91629302679227287"/>
              <c:y val="1.2327110570433421E-3"/>
            </c:manualLayout>
          </c:layout>
          <c:overlay val="0"/>
        </c:title>
        <c:numFmt formatCode="0" sourceLinked="0"/>
        <c:majorTickMark val="out"/>
        <c:minorTickMark val="none"/>
        <c:tickLblPos val="nextTo"/>
        <c:crossAx val="129487232"/>
        <c:crosses val="max"/>
        <c:crossBetween val="between"/>
      </c:valAx>
      <c:catAx>
        <c:axId val="129487232"/>
        <c:scaling>
          <c:orientation val="minMax"/>
        </c:scaling>
        <c:delete val="1"/>
        <c:axPos val="b"/>
        <c:numFmt formatCode="General" sourceLinked="1"/>
        <c:majorTickMark val="out"/>
        <c:minorTickMark val="none"/>
        <c:tickLblPos val="nextTo"/>
        <c:crossAx val="129452288"/>
        <c:crosses val="autoZero"/>
        <c:auto val="1"/>
        <c:lblAlgn val="ctr"/>
        <c:lblOffset val="100"/>
        <c:noMultiLvlLbl val="0"/>
      </c:catAx>
    </c:plotArea>
    <c:legend>
      <c:legendPos val="b"/>
      <c:layout>
        <c:manualLayout>
          <c:xMode val="edge"/>
          <c:yMode val="edge"/>
          <c:x val="0.11171282394937948"/>
          <c:y val="0.88188954074058934"/>
          <c:w val="0.82778238849440056"/>
          <c:h val="9.062066192409414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1834375685999906E-2"/>
          <c:y val="0.14265077791326899"/>
          <c:w val="0.89006235455506499"/>
          <c:h val="0.62789340367217605"/>
        </c:manualLayout>
      </c:layout>
      <c:barChart>
        <c:barDir val="col"/>
        <c:grouping val="clustered"/>
        <c:varyColors val="0"/>
        <c:ser>
          <c:idx val="0"/>
          <c:order val="0"/>
          <c:tx>
            <c:strRef>
              <c:f>Sheet1!$B$1</c:f>
              <c:strCache>
                <c:ptCount val="1"/>
                <c:pt idx="0">
                  <c:v>Primary balance incl. irregular items</c:v>
                </c:pt>
              </c:strCache>
            </c:strRef>
          </c:tx>
          <c:invertIfNegative val="0"/>
          <c:dLbls>
            <c:numFmt formatCode="#,##0" sourceLinked="0"/>
            <c:showLegendKey val="0"/>
            <c:showVal val="1"/>
            <c:showCatName val="0"/>
            <c:showSerName val="0"/>
            <c:showPercent val="0"/>
            <c:showBubbleSize val="0"/>
            <c:showLeaderLines val="0"/>
          </c:dLbls>
          <c:cat>
            <c:strRef>
              <c:f>Sheet1!$A$2:$A$11</c:f>
              <c:strCache>
                <c:ptCount val="10"/>
                <c:pt idx="0">
                  <c:v>2010</c:v>
                </c:pt>
                <c:pt idx="1">
                  <c:v>2011</c:v>
                </c:pt>
                <c:pt idx="2">
                  <c:v>2012</c:v>
                </c:pt>
                <c:pt idx="3">
                  <c:v>2013</c:v>
                </c:pt>
                <c:pt idx="4">
                  <c:v>2014</c:v>
                </c:pt>
                <c:pt idx="5">
                  <c:v>2015 proj.</c:v>
                </c:pt>
                <c:pt idx="6">
                  <c:v>2016</c:v>
                </c:pt>
                <c:pt idx="7">
                  <c:v>2017</c:v>
                </c:pt>
                <c:pt idx="8">
                  <c:v>2018</c:v>
                </c:pt>
                <c:pt idx="9">
                  <c:v>2019</c:v>
                </c:pt>
              </c:strCache>
            </c:strRef>
          </c:cat>
          <c:val>
            <c:numRef>
              <c:f>Sheet1!$B$2:$B$11</c:f>
              <c:numCache>
                <c:formatCode>General</c:formatCode>
                <c:ptCount val="10"/>
                <c:pt idx="0">
                  <c:v>-84.5</c:v>
                </c:pt>
                <c:pt idx="1">
                  <c:v>-43.199999999999989</c:v>
                </c:pt>
                <c:pt idx="2">
                  <c:v>18</c:v>
                </c:pt>
                <c:pt idx="3">
                  <c:v>57.200000000000045</c:v>
                </c:pt>
                <c:pt idx="4">
                  <c:v>103.5</c:v>
                </c:pt>
                <c:pt idx="5">
                  <c:v>80.399999999999977</c:v>
                </c:pt>
                <c:pt idx="6">
                  <c:v>73.100000000000023</c:v>
                </c:pt>
                <c:pt idx="7">
                  <c:v>93.5</c:v>
                </c:pt>
                <c:pt idx="8">
                  <c:v>84.399999999999977</c:v>
                </c:pt>
                <c:pt idx="9">
                  <c:v>93.299999999999955</c:v>
                </c:pt>
              </c:numCache>
            </c:numRef>
          </c:val>
        </c:ser>
        <c:ser>
          <c:idx val="1"/>
          <c:order val="1"/>
          <c:tx>
            <c:strRef>
              <c:f>Sheet1!$C$1</c:f>
              <c:strCache>
                <c:ptCount val="1"/>
                <c:pt idx="0">
                  <c:v>Primary balance excl. irregular items</c:v>
                </c:pt>
              </c:strCache>
            </c:strRef>
          </c:tx>
          <c:invertIfNegative val="0"/>
          <c:dLbls>
            <c:numFmt formatCode="#,##0" sourceLinked="0"/>
            <c:showLegendKey val="0"/>
            <c:showVal val="1"/>
            <c:showCatName val="0"/>
            <c:showSerName val="0"/>
            <c:showPercent val="0"/>
            <c:showBubbleSize val="0"/>
            <c:showLeaderLines val="0"/>
          </c:dLbls>
          <c:cat>
            <c:strRef>
              <c:f>Sheet1!$A$2:$A$11</c:f>
              <c:strCache>
                <c:ptCount val="10"/>
                <c:pt idx="0">
                  <c:v>2010</c:v>
                </c:pt>
                <c:pt idx="1">
                  <c:v>2011</c:v>
                </c:pt>
                <c:pt idx="2">
                  <c:v>2012</c:v>
                </c:pt>
                <c:pt idx="3">
                  <c:v>2013</c:v>
                </c:pt>
                <c:pt idx="4">
                  <c:v>2014</c:v>
                </c:pt>
                <c:pt idx="5">
                  <c:v>2015 proj.</c:v>
                </c:pt>
                <c:pt idx="6">
                  <c:v>2016</c:v>
                </c:pt>
                <c:pt idx="7">
                  <c:v>2017</c:v>
                </c:pt>
                <c:pt idx="8">
                  <c:v>2018</c:v>
                </c:pt>
                <c:pt idx="9">
                  <c:v>2019</c:v>
                </c:pt>
              </c:strCache>
            </c:strRef>
          </c:cat>
          <c:val>
            <c:numRef>
              <c:f>Sheet1!$C$2:$C$11</c:f>
              <c:numCache>
                <c:formatCode>0.0</c:formatCode>
                <c:ptCount val="10"/>
                <c:pt idx="0">
                  <c:v>-24.965166945930036</c:v>
                </c:pt>
                <c:pt idx="1">
                  <c:v>1.7748124114550023</c:v>
                </c:pt>
                <c:pt idx="2">
                  <c:v>38.858616807109968</c:v>
                </c:pt>
                <c:pt idx="3">
                  <c:v>61.728961445290111</c:v>
                </c:pt>
                <c:pt idx="4">
                  <c:v>92.26432435613998</c:v>
                </c:pt>
                <c:pt idx="5">
                  <c:v>79.903034474483889</c:v>
                </c:pt>
                <c:pt idx="6">
                  <c:v>94.756445965794001</c:v>
                </c:pt>
                <c:pt idx="7">
                  <c:v>99.835400788595393</c:v>
                </c:pt>
                <c:pt idx="8">
                  <c:v>113.6219220258015</c:v>
                </c:pt>
                <c:pt idx="9">
                  <c:v>122.49202986044827</c:v>
                </c:pt>
              </c:numCache>
            </c:numRef>
          </c:val>
        </c:ser>
        <c:dLbls>
          <c:showLegendKey val="0"/>
          <c:showVal val="0"/>
          <c:showCatName val="0"/>
          <c:showSerName val="0"/>
          <c:showPercent val="0"/>
          <c:showBubbleSize val="0"/>
        </c:dLbls>
        <c:gapWidth val="150"/>
        <c:axId val="129794048"/>
        <c:axId val="129795584"/>
      </c:barChart>
      <c:catAx>
        <c:axId val="129794048"/>
        <c:scaling>
          <c:orientation val="minMax"/>
        </c:scaling>
        <c:delete val="0"/>
        <c:axPos val="b"/>
        <c:numFmt formatCode="General" sourceLinked="1"/>
        <c:majorTickMark val="out"/>
        <c:minorTickMark val="none"/>
        <c:tickLblPos val="low"/>
        <c:crossAx val="129795584"/>
        <c:crosses val="autoZero"/>
        <c:auto val="1"/>
        <c:lblAlgn val="ctr"/>
        <c:lblOffset val="100"/>
        <c:noMultiLvlLbl val="0"/>
      </c:catAx>
      <c:valAx>
        <c:axId val="129795584"/>
        <c:scaling>
          <c:orientation val="minMax"/>
        </c:scaling>
        <c:delete val="0"/>
        <c:axPos val="l"/>
        <c:majorGridlines>
          <c:spPr>
            <a:ln>
              <a:prstDash val="dash"/>
            </a:ln>
          </c:spPr>
        </c:majorGridlines>
        <c:title>
          <c:tx>
            <c:rich>
              <a:bodyPr rot="0" vert="horz"/>
              <a:lstStyle/>
              <a:p>
                <a:pPr>
                  <a:defRPr/>
                </a:pPr>
                <a:r>
                  <a:rPr lang="is-IS" smtClean="0"/>
                  <a:t>bn. kr.</a:t>
                </a:r>
                <a:endParaRPr lang="is-IS" dirty="0"/>
              </a:p>
            </c:rich>
          </c:tx>
          <c:layout>
            <c:manualLayout>
              <c:xMode val="edge"/>
              <c:yMode val="edge"/>
              <c:x val="2.1125720686495101E-2"/>
              <c:y val="5.6481923464473602E-2"/>
            </c:manualLayout>
          </c:layout>
          <c:overlay val="0"/>
        </c:title>
        <c:numFmt formatCode="General" sourceLinked="1"/>
        <c:majorTickMark val="out"/>
        <c:minorTickMark val="none"/>
        <c:tickLblPos val="nextTo"/>
        <c:crossAx val="129794048"/>
        <c:crosses val="autoZero"/>
        <c:crossBetween val="between"/>
      </c:valAx>
    </c:plotArea>
    <c:legend>
      <c:legendPos val="b"/>
      <c:layout>
        <c:manualLayout>
          <c:xMode val="edge"/>
          <c:yMode val="edge"/>
          <c:x val="5.6583022802726722E-2"/>
          <c:y val="0.89093390414931539"/>
          <c:w val="0.89999997408264898"/>
          <c:h val="6.1388331251881999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5123522816603732E-2"/>
          <c:y val="7.2302507463780058E-2"/>
          <c:w val="0.91443032591466156"/>
          <c:h val="0.7314461864545756"/>
        </c:manualLayout>
      </c:layout>
      <c:lineChart>
        <c:grouping val="standard"/>
        <c:varyColors val="0"/>
        <c:ser>
          <c:idx val="0"/>
          <c:order val="0"/>
          <c:tx>
            <c:strRef>
              <c:f>Sheet1!$B$1</c:f>
              <c:strCache>
                <c:ptCount val="1"/>
                <c:pt idx="0">
                  <c:v>Primary revenue</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31.745343563976487</c:v>
                </c:pt>
                <c:pt idx="1">
                  <c:v>31.803966807593376</c:v>
                </c:pt>
                <c:pt idx="2">
                  <c:v>30.250717256005554</c:v>
                </c:pt>
                <c:pt idx="3">
                  <c:v>26.80188507125386</c:v>
                </c:pt>
                <c:pt idx="4">
                  <c:v>23.609811699246112</c:v>
                </c:pt>
                <c:pt idx="5">
                  <c:v>25.269842740970194</c:v>
                </c:pt>
                <c:pt idx="6">
                  <c:v>26.392763319955481</c:v>
                </c:pt>
                <c:pt idx="7">
                  <c:v>27.818784313794453</c:v>
                </c:pt>
                <c:pt idx="8">
                  <c:v>28.619977927786966</c:v>
                </c:pt>
                <c:pt idx="9">
                  <c:v>29.559512513501986</c:v>
                </c:pt>
                <c:pt idx="10">
                  <c:v>27.932136568087707</c:v>
                </c:pt>
                <c:pt idx="11">
                  <c:v>28.086493926095802</c:v>
                </c:pt>
                <c:pt idx="12">
                  <c:v>27.641885698051443</c:v>
                </c:pt>
                <c:pt idx="13">
                  <c:v>27.449957207968023</c:v>
                </c:pt>
                <c:pt idx="14">
                  <c:v>27.398170726704819</c:v>
                </c:pt>
              </c:numCache>
            </c:numRef>
          </c:val>
          <c:smooth val="0"/>
        </c:ser>
        <c:ser>
          <c:idx val="1"/>
          <c:order val="1"/>
          <c:tx>
            <c:strRef>
              <c:f>Sheet1!$C$1</c:f>
              <c:strCache>
                <c:ptCount val="1"/>
                <c:pt idx="0">
                  <c:v>Primary expenditure</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25.460019773194276</c:v>
                </c:pt>
                <c:pt idx="1">
                  <c:v>24.578473875370683</c:v>
                </c:pt>
                <c:pt idx="2">
                  <c:v>24.468823406521174</c:v>
                </c:pt>
                <c:pt idx="3">
                  <c:v>25.564132349083824</c:v>
                </c:pt>
                <c:pt idx="4">
                  <c:v>28.194713897557637</c:v>
                </c:pt>
                <c:pt idx="5">
                  <c:v>26.809905191021372</c:v>
                </c:pt>
                <c:pt idx="6">
                  <c:v>26.288555741681151</c:v>
                </c:pt>
                <c:pt idx="7">
                  <c:v>25.636016391002364</c:v>
                </c:pt>
                <c:pt idx="8">
                  <c:v>25.338081432596109</c:v>
                </c:pt>
                <c:pt idx="9">
                  <c:v>24.93087367107201</c:v>
                </c:pt>
                <c:pt idx="10">
                  <c:v>24.243680007385869</c:v>
                </c:pt>
                <c:pt idx="11">
                  <c:v>24.021624918976265</c:v>
                </c:pt>
                <c:pt idx="12">
                  <c:v>23.635546819822011</c:v>
                </c:pt>
                <c:pt idx="13">
                  <c:v>23.154706550354366</c:v>
                </c:pt>
                <c:pt idx="14">
                  <c:v>23.007208815474399</c:v>
                </c:pt>
              </c:numCache>
            </c:numRef>
          </c:val>
          <c:smooth val="0"/>
        </c:ser>
        <c:dLbls>
          <c:showLegendKey val="0"/>
          <c:showVal val="0"/>
          <c:showCatName val="0"/>
          <c:showSerName val="0"/>
          <c:showPercent val="0"/>
          <c:showBubbleSize val="0"/>
        </c:dLbls>
        <c:marker val="1"/>
        <c:smooth val="0"/>
        <c:axId val="129553536"/>
        <c:axId val="129555072"/>
      </c:lineChart>
      <c:catAx>
        <c:axId val="129553536"/>
        <c:scaling>
          <c:orientation val="minMax"/>
        </c:scaling>
        <c:delete val="0"/>
        <c:axPos val="b"/>
        <c:numFmt formatCode="General" sourceLinked="1"/>
        <c:majorTickMark val="out"/>
        <c:minorTickMark val="none"/>
        <c:tickLblPos val="nextTo"/>
        <c:txPr>
          <a:bodyPr/>
          <a:lstStyle/>
          <a:p>
            <a:pPr>
              <a:defRPr lang="is-IS" sz="1200"/>
            </a:pPr>
            <a:endParaRPr lang="is-IS"/>
          </a:p>
        </c:txPr>
        <c:crossAx val="129555072"/>
        <c:crosses val="autoZero"/>
        <c:auto val="1"/>
        <c:lblAlgn val="ctr"/>
        <c:lblOffset val="100"/>
        <c:noMultiLvlLbl val="0"/>
      </c:catAx>
      <c:valAx>
        <c:axId val="129555072"/>
        <c:scaling>
          <c:orientation val="minMax"/>
          <c:max val="35"/>
          <c:min val="20"/>
        </c:scaling>
        <c:delete val="0"/>
        <c:axPos val="l"/>
        <c:majorGridlines>
          <c:spPr>
            <a:ln>
              <a:prstDash val="dash"/>
            </a:ln>
          </c:spPr>
        </c:majorGridlines>
        <c:title>
          <c:tx>
            <c:rich>
              <a:bodyPr rot="0" vert="horz"/>
              <a:lstStyle/>
              <a:p>
                <a:pPr>
                  <a:defRPr lang="is-IS" sz="1200"/>
                </a:pPr>
                <a:r>
                  <a:rPr lang="is-IS" sz="1200" smtClean="0"/>
                  <a:t>% of</a:t>
                </a:r>
                <a:r>
                  <a:rPr lang="is-IS" sz="1200" baseline="0" smtClean="0"/>
                  <a:t> GDP</a:t>
                </a:r>
                <a:endParaRPr lang="is-IS" sz="1200" dirty="0"/>
              </a:p>
            </c:rich>
          </c:tx>
          <c:layout>
            <c:manualLayout>
              <c:xMode val="edge"/>
              <c:yMode val="edge"/>
              <c:x val="4.3836746265963891E-3"/>
              <c:y val="2.6798899845847219E-3"/>
            </c:manualLayout>
          </c:layout>
          <c:overlay val="0"/>
        </c:title>
        <c:numFmt formatCode="General" sourceLinked="0"/>
        <c:majorTickMark val="out"/>
        <c:minorTickMark val="none"/>
        <c:tickLblPos val="nextTo"/>
        <c:txPr>
          <a:bodyPr/>
          <a:lstStyle/>
          <a:p>
            <a:pPr>
              <a:defRPr lang="is-IS" sz="1200"/>
            </a:pPr>
            <a:endParaRPr lang="is-IS"/>
          </a:p>
        </c:txPr>
        <c:crossAx val="129553536"/>
        <c:crosses val="autoZero"/>
        <c:crossBetween val="between"/>
      </c:valAx>
    </c:plotArea>
    <c:legend>
      <c:legendPos val="b"/>
      <c:layout>
        <c:manualLayout>
          <c:xMode val="edge"/>
          <c:yMode val="edge"/>
          <c:x val="0.19845586813923199"/>
          <c:y val="0.88188954074058901"/>
          <c:w val="0.673111699792173"/>
          <c:h val="8.8555764698464406E-2"/>
        </c:manualLayout>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1146198585353888E-2"/>
          <c:y val="8.2808041071765898E-2"/>
          <c:w val="0.88840774049784998"/>
          <c:h val="0.76807587885834838"/>
        </c:manualLayout>
      </c:layout>
      <c:barChart>
        <c:barDir val="col"/>
        <c:grouping val="stacked"/>
        <c:varyColors val="0"/>
        <c:ser>
          <c:idx val="0"/>
          <c:order val="0"/>
          <c:tx>
            <c:strRef>
              <c:f>Sheet1!$B$1</c:f>
              <c:strCache>
                <c:ptCount val="1"/>
                <c:pt idx="0">
                  <c:v>Series 1</c:v>
                </c:pt>
              </c:strCache>
            </c:strRef>
          </c:tx>
          <c:invertIfNegative val="0"/>
          <c:dPt>
            <c:idx val="0"/>
            <c:invertIfNegative val="0"/>
            <c:bubble3D val="0"/>
          </c:dPt>
          <c:dPt>
            <c:idx val="1"/>
            <c:invertIfNegative val="0"/>
            <c:bubble3D val="0"/>
            <c:spPr>
              <a:solidFill>
                <a:schemeClr val="bg1">
                  <a:alpha val="0"/>
                </a:schemeClr>
              </a:solidFill>
            </c:spPr>
          </c:dPt>
          <c:dPt>
            <c:idx val="2"/>
            <c:invertIfNegative val="0"/>
            <c:bubble3D val="0"/>
            <c:spPr>
              <a:solidFill>
                <a:schemeClr val="bg1">
                  <a:alpha val="0"/>
                </a:schemeClr>
              </a:solidFill>
            </c:spPr>
          </c:dPt>
          <c:dPt>
            <c:idx val="3"/>
            <c:invertIfNegative val="0"/>
            <c:bubble3D val="0"/>
            <c:spPr>
              <a:solidFill>
                <a:schemeClr val="bg1">
                  <a:alpha val="0"/>
                </a:schemeClr>
              </a:solidFill>
            </c:spPr>
          </c:dPt>
          <c:dPt>
            <c:idx val="4"/>
            <c:invertIfNegative val="0"/>
            <c:bubble3D val="0"/>
            <c:spPr>
              <a:solidFill>
                <a:schemeClr val="bg1">
                  <a:alpha val="0"/>
                </a:schemeClr>
              </a:solidFill>
            </c:spPr>
          </c:dPt>
          <c:dPt>
            <c:idx val="5"/>
            <c:invertIfNegative val="0"/>
            <c:bubble3D val="0"/>
          </c:dPt>
          <c:dPt>
            <c:idx val="6"/>
            <c:invertIfNegative val="0"/>
            <c:bubble3D val="0"/>
            <c:spPr>
              <a:solidFill>
                <a:schemeClr val="bg1">
                  <a:alpha val="0"/>
                </a:schemeClr>
              </a:solidFill>
            </c:spPr>
          </c:dPt>
          <c:dPt>
            <c:idx val="7"/>
            <c:invertIfNegative val="0"/>
            <c:bubble3D val="0"/>
          </c:dPt>
          <c:dLbls>
            <c:dLbl>
              <c:idx val="0"/>
              <c:layout>
                <c:manualLayout>
                  <c:x val="-1.5652557590935814E-3"/>
                  <c:y val="-0.14843554712021453"/>
                </c:manualLayout>
              </c:layout>
              <c:numFmt formatCode="#,##0.0" sourceLinked="0"/>
              <c:spPr>
                <a:solidFill>
                  <a:schemeClr val="bg1"/>
                </a:solidFill>
              </c:spPr>
              <c:txPr>
                <a:bodyPr/>
                <a:lstStyle/>
                <a:p>
                  <a:pPr>
                    <a:defRPr/>
                  </a:pPr>
                  <a:endParaRPr lang="is-IS"/>
                </a:p>
              </c:txP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1305115181871628E-3"/>
                  <c:y val="-0.3710883965173302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layout>
                <c:manualLayout>
                  <c:x val="0"/>
                  <c:y val="-0.2944765985266555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
                  <c:y val="-0.1699824267918093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Budget
2015</c:v>
                </c:pt>
                <c:pt idx="1">
                  <c:v>General
revision:
taxes on labour</c:v>
                </c:pt>
                <c:pt idx="2">
                  <c:v>General
revision:
other taxes</c:v>
                </c:pt>
                <c:pt idx="3">
                  <c:v>Dividend, interest
receipts</c:v>
                </c:pt>
                <c:pt idx="4">
                  <c:v>Other,
net</c:v>
                </c:pt>
                <c:pt idx="5">
                  <c:v>Revised estimate
2015</c:v>
                </c:pt>
              </c:strCache>
            </c:strRef>
          </c:cat>
          <c:val>
            <c:numRef>
              <c:f>Sheet1!$B$2:$B$7</c:f>
              <c:numCache>
                <c:formatCode>0.0</c:formatCode>
                <c:ptCount val="6"/>
                <c:pt idx="0">
                  <c:v>653.69299999999987</c:v>
                </c:pt>
                <c:pt idx="1">
                  <c:v>653.69299999999987</c:v>
                </c:pt>
                <c:pt idx="2">
                  <c:v>658.65699999999993</c:v>
                </c:pt>
                <c:pt idx="3">
                  <c:v>663.46999999999991</c:v>
                </c:pt>
                <c:pt idx="4">
                  <c:v>680.11729999999989</c:v>
                </c:pt>
                <c:pt idx="5">
                  <c:v>680.11729999999989</c:v>
                </c:pt>
              </c:numCache>
            </c:numRef>
          </c:val>
        </c:ser>
        <c:ser>
          <c:idx val="1"/>
          <c:order val="1"/>
          <c:tx>
            <c:strRef>
              <c:f>Sheet1!$C$1</c:f>
              <c:strCache>
                <c:ptCount val="1"/>
                <c:pt idx="0">
                  <c:v>Series 2</c:v>
                </c:pt>
              </c:strCache>
            </c:strRef>
          </c:tx>
          <c:invertIfNegative val="0"/>
          <c:dPt>
            <c:idx val="4"/>
            <c:invertIfNegative val="0"/>
            <c:bubble3D val="0"/>
            <c:spPr>
              <a:gradFill>
                <a:gsLst>
                  <a:gs pos="0">
                    <a:schemeClr val="accent3"/>
                  </a:gs>
                  <a:gs pos="50000">
                    <a:schemeClr val="accent1">
                      <a:tint val="44500"/>
                      <a:satMod val="160000"/>
                    </a:schemeClr>
                  </a:gs>
                  <a:gs pos="100000">
                    <a:schemeClr val="accent1">
                      <a:tint val="23500"/>
                      <a:satMod val="160000"/>
                    </a:schemeClr>
                  </a:gs>
                </a:gsLst>
                <a:lin ang="5400000" scaled="0"/>
              </a:gradFill>
            </c:spPr>
          </c:dPt>
          <c:dLbls>
            <c:dLbl>
              <c:idx val="0"/>
              <c:delete val="1"/>
              <c:extLst>
                <c:ext xmlns:c15="http://schemas.microsoft.com/office/drawing/2012/chart" uri="{CE6537A1-D6FC-4f65-9D91-7224C49458BB}"/>
              </c:extLst>
            </c:dLbl>
            <c:dLbl>
              <c:idx val="1"/>
              <c:layout>
                <c:manualLayout>
                  <c:x val="-3.1306347666721305E-3"/>
                  <c:y val="-7.6611797990674621E-2"/>
                </c:manualLayout>
              </c:layout>
              <c:tx>
                <c:rich>
                  <a:bodyPr/>
                  <a:lstStyle/>
                  <a:p>
                    <a:pPr>
                      <a:defRPr/>
                    </a:pPr>
                    <a:r>
                      <a:rPr lang="en-US" dirty="0" smtClean="0"/>
                      <a:t>+5,0</a:t>
                    </a:r>
                    <a:endParaRPr lang="en-US" dirty="0"/>
                  </a:p>
                </c:rich>
              </c:tx>
              <c:spPr>
                <a:solidFill>
                  <a:schemeClr val="bg1"/>
                </a:solidFill>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652557590935814E-3"/>
                  <c:y val="-6.9429441929048874E-2"/>
                </c:manualLayout>
              </c:layout>
              <c:tx>
                <c:rich>
                  <a:bodyPr/>
                  <a:lstStyle/>
                  <a:p>
                    <a:pPr>
                      <a:defRPr/>
                    </a:pPr>
                    <a:r>
                      <a:rPr lang="en-US" dirty="0" smtClean="0"/>
                      <a:t>+4,8</a:t>
                    </a:r>
                    <a:endParaRPr lang="en-US" dirty="0"/>
                  </a:p>
                </c:rich>
              </c:tx>
              <c:spPr>
                <a:solidFill>
                  <a:schemeClr val="bg1"/>
                </a:solidFill>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652557590935814E-3"/>
                  <c:y val="-0.18434713891506083"/>
                </c:manualLayout>
              </c:layout>
              <c:tx>
                <c:rich>
                  <a:bodyPr/>
                  <a:lstStyle/>
                  <a:p>
                    <a:r>
                      <a:rPr lang="en-US" dirty="0" smtClean="0"/>
                      <a:t>+17,7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652557590935814E-3"/>
                  <c:y val="-3.8305898995337304E-2"/>
                </c:manualLayout>
              </c:layout>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7.4217867816748495E-2"/>
                </c:manualLayout>
              </c:layout>
              <c:tx>
                <c:rich>
                  <a:bodyPr/>
                  <a:lstStyle/>
                  <a:p>
                    <a:r>
                      <a:rPr lang="en-US" dirty="0" smtClean="0"/>
                      <a:t>–10,9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1.5652557590935814E-3"/>
                  <c:y val="-5.2670611118588805E-2"/>
                </c:manualLayout>
              </c:layout>
              <c:tx>
                <c:rich>
                  <a:bodyPr/>
                  <a:lstStyle/>
                  <a:p>
                    <a:r>
                      <a:rPr lang="en-US" dirty="0" smtClean="0"/>
                      <a:t>–6,3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0.14604123991972351"/>
                </c:manualLayout>
              </c:layout>
              <c:tx>
                <c:rich>
                  <a:bodyPr/>
                  <a:lstStyle/>
                  <a:p>
                    <a:r>
                      <a:rPr lang="en-US" dirty="0" smtClean="0"/>
                      <a:t>–22,6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Budget
2015</c:v>
                </c:pt>
                <c:pt idx="1">
                  <c:v>General
revision:
taxes on labour</c:v>
                </c:pt>
                <c:pt idx="2">
                  <c:v>General
revision:
other taxes</c:v>
                </c:pt>
                <c:pt idx="3">
                  <c:v>Dividend, interest
receipts</c:v>
                </c:pt>
                <c:pt idx="4">
                  <c:v>Other,
net</c:v>
                </c:pt>
                <c:pt idx="5">
                  <c:v>Revised estimate
2015</c:v>
                </c:pt>
              </c:strCache>
            </c:strRef>
          </c:cat>
          <c:val>
            <c:numRef>
              <c:f>Sheet1!$C$2:$C$7</c:f>
              <c:numCache>
                <c:formatCode>0.0</c:formatCode>
                <c:ptCount val="6"/>
                <c:pt idx="0">
                  <c:v>0</c:v>
                </c:pt>
                <c:pt idx="1">
                  <c:v>4.9640000000000004</c:v>
                </c:pt>
                <c:pt idx="2">
                  <c:v>4.8129999999999988</c:v>
                </c:pt>
                <c:pt idx="3">
                  <c:v>17.706299999999999</c:v>
                </c:pt>
                <c:pt idx="4">
                  <c:v>1.0590000000000002</c:v>
                </c:pt>
              </c:numCache>
            </c:numRef>
          </c:val>
        </c:ser>
        <c:dLbls>
          <c:showLegendKey val="0"/>
          <c:showVal val="0"/>
          <c:showCatName val="0"/>
          <c:showSerName val="0"/>
          <c:showPercent val="0"/>
          <c:showBubbleSize val="0"/>
        </c:dLbls>
        <c:gapWidth val="50"/>
        <c:overlap val="100"/>
        <c:axId val="129744896"/>
        <c:axId val="129746432"/>
      </c:barChart>
      <c:catAx>
        <c:axId val="129744896"/>
        <c:scaling>
          <c:orientation val="minMax"/>
        </c:scaling>
        <c:delete val="0"/>
        <c:axPos val="b"/>
        <c:numFmt formatCode="General" sourceLinked="0"/>
        <c:majorTickMark val="out"/>
        <c:minorTickMark val="none"/>
        <c:tickLblPos val="nextTo"/>
        <c:crossAx val="129746432"/>
        <c:crosses val="autoZero"/>
        <c:auto val="1"/>
        <c:lblAlgn val="ctr"/>
        <c:lblOffset val="100"/>
        <c:noMultiLvlLbl val="0"/>
      </c:catAx>
      <c:valAx>
        <c:axId val="129746432"/>
        <c:scaling>
          <c:orientation val="minMax"/>
          <c:max val="685"/>
          <c:min val="640"/>
        </c:scaling>
        <c:delete val="0"/>
        <c:axPos val="l"/>
        <c:majorGridlines>
          <c:spPr>
            <a:ln>
              <a:prstDash val="dash"/>
            </a:ln>
          </c:spPr>
        </c:majorGridlines>
        <c:title>
          <c:tx>
            <c:rich>
              <a:bodyPr rot="0" vert="horz"/>
              <a:lstStyle/>
              <a:p>
                <a:pPr>
                  <a:defRPr/>
                </a:pPr>
                <a:r>
                  <a:rPr lang="is-IS" dirty="0" smtClean="0"/>
                  <a:t>b.kr</a:t>
                </a:r>
                <a:r>
                  <a:rPr lang="is-IS" dirty="0"/>
                  <a:t>.</a:t>
                </a:r>
              </a:p>
            </c:rich>
          </c:tx>
          <c:layout>
            <c:manualLayout>
              <c:xMode val="edge"/>
              <c:yMode val="edge"/>
              <c:x val="3.5120395282540989E-2"/>
              <c:y val="2.8096019617446229E-3"/>
            </c:manualLayout>
          </c:layout>
          <c:overlay val="0"/>
        </c:title>
        <c:numFmt formatCode="0" sourceLinked="0"/>
        <c:majorTickMark val="out"/>
        <c:minorTickMark val="none"/>
        <c:tickLblPos val="nextTo"/>
        <c:crossAx val="129744896"/>
        <c:crosses val="autoZero"/>
        <c:crossBetween val="between"/>
        <c:majorUnit val="5"/>
        <c:minorUnit val="5"/>
      </c:valAx>
    </c:plotArea>
    <c:plotVisOnly val="1"/>
    <c:dispBlanksAs val="gap"/>
    <c:showDLblsOverMax val="0"/>
  </c:chart>
  <c:txPr>
    <a:bodyPr/>
    <a:lstStyle/>
    <a:p>
      <a:pPr>
        <a:defRPr sz="1400"/>
      </a:pPr>
      <a:endParaRPr lang="is-I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39684523886233E-2"/>
          <c:y val="0.11016975691128"/>
          <c:w val="0.91115700349240292"/>
          <c:h val="0.66658069002638232"/>
        </c:manualLayout>
      </c:layout>
      <c:lineChart>
        <c:grouping val="standard"/>
        <c:varyColors val="0"/>
        <c:ser>
          <c:idx val="0"/>
          <c:order val="0"/>
          <c:tx>
            <c:strRef>
              <c:f>Sheet1!$B$1</c:f>
              <c:strCache>
                <c:ptCount val="1"/>
                <c:pt idx="0">
                  <c:v>Total</c:v>
                </c:pt>
              </c:strCache>
            </c:strRef>
          </c:tx>
          <c:marker>
            <c:symbol val="none"/>
          </c:marker>
          <c:cat>
            <c:strRef>
              <c:f>Sheet1!$A$2:$A$8</c:f>
              <c:strCache>
                <c:ptCount val="7"/>
                <c:pt idx="0">
                  <c:v>2013</c:v>
                </c:pt>
                <c:pt idx="1">
                  <c:v>2014</c:v>
                </c:pt>
                <c:pt idx="2">
                  <c:v>2015</c:v>
                </c:pt>
                <c:pt idx="3">
                  <c:v>2016</c:v>
                </c:pt>
                <c:pt idx="4">
                  <c:v>2017</c:v>
                </c:pt>
                <c:pt idx="5">
                  <c:v>2018</c:v>
                </c:pt>
                <c:pt idx="6">
                  <c:v>2019</c:v>
                </c:pt>
              </c:strCache>
            </c:strRef>
          </c:cat>
          <c:val>
            <c:numRef>
              <c:f>Sheet1!$B$2:$B$8</c:f>
              <c:numCache>
                <c:formatCode>0.0</c:formatCode>
                <c:ptCount val="7"/>
                <c:pt idx="0">
                  <c:v>27.22588554270579</c:v>
                </c:pt>
                <c:pt idx="1">
                  <c:v>30.191319015669727</c:v>
                </c:pt>
                <c:pt idx="2">
                  <c:v>28.342233301020176</c:v>
                </c:pt>
                <c:pt idx="3">
                  <c:v>27.718187110244191</c:v>
                </c:pt>
                <c:pt idx="4">
                  <c:v>27.347501772422554</c:v>
                </c:pt>
                <c:pt idx="5">
                  <c:v>26.311477188578969</c:v>
                </c:pt>
                <c:pt idx="6">
                  <c:v>26.336764112919319</c:v>
                </c:pt>
              </c:numCache>
            </c:numRef>
          </c:val>
          <c:smooth val="0"/>
        </c:ser>
        <c:ser>
          <c:idx val="1"/>
          <c:order val="1"/>
          <c:tx>
            <c:strRef>
              <c:f>Sheet1!$C$1</c:f>
              <c:strCache>
                <c:ptCount val="1"/>
                <c:pt idx="0">
                  <c:v>Excl. irregular (narrowly defined)</c:v>
                </c:pt>
              </c:strCache>
            </c:strRef>
          </c:tx>
          <c:marker>
            <c:symbol val="none"/>
          </c:marker>
          <c:cat>
            <c:strRef>
              <c:f>Sheet1!$A$2:$A$8</c:f>
              <c:strCache>
                <c:ptCount val="7"/>
                <c:pt idx="0">
                  <c:v>2013</c:v>
                </c:pt>
                <c:pt idx="1">
                  <c:v>2014</c:v>
                </c:pt>
                <c:pt idx="2">
                  <c:v>2015</c:v>
                </c:pt>
                <c:pt idx="3">
                  <c:v>2016</c:v>
                </c:pt>
                <c:pt idx="4">
                  <c:v>2017</c:v>
                </c:pt>
                <c:pt idx="5">
                  <c:v>2018</c:v>
                </c:pt>
                <c:pt idx="6">
                  <c:v>2019</c:v>
                </c:pt>
              </c:strCache>
            </c:strRef>
          </c:cat>
          <c:val>
            <c:numRef>
              <c:f>Sheet1!$C$2:$C$8</c:f>
              <c:numCache>
                <c:formatCode>0.0</c:formatCode>
                <c:ptCount val="7"/>
                <c:pt idx="0">
                  <c:v>26.941616508534644</c:v>
                </c:pt>
                <c:pt idx="1">
                  <c:v>29.830232155006563</c:v>
                </c:pt>
                <c:pt idx="2">
                  <c:v>27.941088491898629</c:v>
                </c:pt>
                <c:pt idx="3">
                  <c:v>27.504125722242701</c:v>
                </c:pt>
                <c:pt idx="4">
                  <c:v>27.162504972746802</c:v>
                </c:pt>
                <c:pt idx="5">
                  <c:v>26.122840239855332</c:v>
                </c:pt>
                <c:pt idx="6">
                  <c:v>26.161472614628682</c:v>
                </c:pt>
              </c:numCache>
            </c:numRef>
          </c:val>
          <c:smooth val="0"/>
        </c:ser>
        <c:ser>
          <c:idx val="2"/>
          <c:order val="2"/>
          <c:tx>
            <c:strRef>
              <c:f>Sheet1!$D$1</c:f>
              <c:strCache>
                <c:ptCount val="1"/>
                <c:pt idx="0">
                  <c:v>Excl. irregular (broadly defined)</c:v>
                </c:pt>
              </c:strCache>
            </c:strRef>
          </c:tx>
          <c:marker>
            <c:symbol val="none"/>
          </c:marker>
          <c:cat>
            <c:strRef>
              <c:f>Sheet1!$A$2:$A$8</c:f>
              <c:strCache>
                <c:ptCount val="7"/>
                <c:pt idx="0">
                  <c:v>2013</c:v>
                </c:pt>
                <c:pt idx="1">
                  <c:v>2014</c:v>
                </c:pt>
                <c:pt idx="2">
                  <c:v>2015</c:v>
                </c:pt>
                <c:pt idx="3">
                  <c:v>2016</c:v>
                </c:pt>
                <c:pt idx="4">
                  <c:v>2017</c:v>
                </c:pt>
                <c:pt idx="5">
                  <c:v>2018</c:v>
                </c:pt>
                <c:pt idx="6">
                  <c:v>2019</c:v>
                </c:pt>
              </c:strCache>
            </c:strRef>
          </c:cat>
          <c:val>
            <c:numRef>
              <c:f>Sheet1!$D$2:$D$8</c:f>
              <c:numCache>
                <c:formatCode>0.0</c:formatCode>
                <c:ptCount val="7"/>
                <c:pt idx="0">
                  <c:v>26.798811702069873</c:v>
                </c:pt>
                <c:pt idx="1">
                  <c:v>27.635485934533843</c:v>
                </c:pt>
                <c:pt idx="2">
                  <c:v>26.489439819751837</c:v>
                </c:pt>
                <c:pt idx="3">
                  <c:v>26.681178768962297</c:v>
                </c:pt>
                <c:pt idx="4">
                  <c:v>26.356906110818223</c:v>
                </c:pt>
                <c:pt idx="5">
                  <c:v>26.176709508779417</c:v>
                </c:pt>
                <c:pt idx="6">
                  <c:v>26.161472614628682</c:v>
                </c:pt>
              </c:numCache>
            </c:numRef>
          </c:val>
          <c:smooth val="0"/>
        </c:ser>
        <c:dLbls>
          <c:showLegendKey val="0"/>
          <c:showVal val="0"/>
          <c:showCatName val="0"/>
          <c:showSerName val="0"/>
          <c:showPercent val="0"/>
          <c:showBubbleSize val="0"/>
        </c:dLbls>
        <c:marker val="1"/>
        <c:smooth val="0"/>
        <c:axId val="27394816"/>
        <c:axId val="27396352"/>
      </c:lineChart>
      <c:catAx>
        <c:axId val="27394816"/>
        <c:scaling>
          <c:orientation val="minMax"/>
        </c:scaling>
        <c:delete val="0"/>
        <c:axPos val="b"/>
        <c:numFmt formatCode="General" sourceLinked="1"/>
        <c:majorTickMark val="out"/>
        <c:minorTickMark val="none"/>
        <c:tickLblPos val="nextTo"/>
        <c:crossAx val="27396352"/>
        <c:crosses val="autoZero"/>
        <c:auto val="1"/>
        <c:lblAlgn val="ctr"/>
        <c:lblOffset val="100"/>
        <c:noMultiLvlLbl val="0"/>
      </c:catAx>
      <c:valAx>
        <c:axId val="27396352"/>
        <c:scaling>
          <c:orientation val="minMax"/>
          <c:max val="30.5"/>
          <c:min val="26"/>
        </c:scaling>
        <c:delete val="0"/>
        <c:axPos val="l"/>
        <c:majorGridlines>
          <c:spPr>
            <a:ln>
              <a:prstDash val="dash"/>
            </a:ln>
          </c:spPr>
        </c:majorGridlines>
        <c:title>
          <c:tx>
            <c:rich>
              <a:bodyPr rot="0" vert="horz"/>
              <a:lstStyle/>
              <a:p>
                <a:pPr>
                  <a:defRPr/>
                </a:pPr>
                <a:r>
                  <a:rPr lang="is-IS" dirty="0"/>
                  <a:t>% </a:t>
                </a:r>
                <a:r>
                  <a:rPr lang="is-IS" dirty="0" smtClean="0"/>
                  <a:t>of  GDP</a:t>
                </a:r>
                <a:endParaRPr lang="is-IS" dirty="0"/>
              </a:p>
            </c:rich>
          </c:tx>
          <c:layout>
            <c:manualLayout>
              <c:xMode val="edge"/>
              <c:yMode val="edge"/>
              <c:x val="9.2936802973977699E-3"/>
              <c:y val="2.9727955688469299E-2"/>
            </c:manualLayout>
          </c:layout>
          <c:overlay val="0"/>
        </c:title>
        <c:numFmt formatCode="0.0" sourceLinked="1"/>
        <c:majorTickMark val="out"/>
        <c:minorTickMark val="none"/>
        <c:tickLblPos val="nextTo"/>
        <c:crossAx val="27394816"/>
        <c:crosses val="autoZero"/>
        <c:crossBetween val="between"/>
        <c:majorUnit val="0.5"/>
      </c:valAx>
    </c:plotArea>
    <c:legend>
      <c:legendPos val="b"/>
      <c:layout>
        <c:manualLayout>
          <c:xMode val="edge"/>
          <c:yMode val="edge"/>
          <c:x val="2.1696457337268195E-2"/>
          <c:y val="0.85011167795887654"/>
          <c:w val="0.96357359176256818"/>
          <c:h val="0.11851320000078577"/>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61661787488799"/>
          <c:w val="0.794829347539736"/>
          <c:h val="0.64707235181492895"/>
        </c:manualLayout>
      </c:layout>
      <c:barChart>
        <c:barDir val="col"/>
        <c:grouping val="clustered"/>
        <c:varyColors val="0"/>
        <c:ser>
          <c:idx val="0"/>
          <c:order val="0"/>
          <c:tx>
            <c:strRef>
              <c:f>Sheet1!$B$1</c:f>
              <c:strCache>
                <c:ptCount val="1"/>
                <c:pt idx="0">
                  <c:v>Total balance (l.axis)</c:v>
                </c:pt>
              </c:strCache>
            </c:strRef>
          </c:tx>
          <c:invertIfNegative val="0"/>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5.8883476150238483</c:v>
                </c:pt>
                <c:pt idx="1">
                  <c:v>7.4671291929932107</c:v>
                </c:pt>
                <c:pt idx="2">
                  <c:v>5.9493162219176332</c:v>
                </c:pt>
                <c:pt idx="3">
                  <c:v>1.6447699577348152</c:v>
                </c:pt>
                <c:pt idx="4">
                  <c:v>-7.1266614741561094</c:v>
                </c:pt>
                <c:pt idx="5">
                  <c:v>-3.9335743056459149</c:v>
                </c:pt>
                <c:pt idx="6">
                  <c:v>-2.6084115611912875</c:v>
                </c:pt>
                <c:pt idx="7">
                  <c:v>-0.83928803018067932</c:v>
                </c:pt>
                <c:pt idx="8">
                  <c:v>0.19825484199738619</c:v>
                </c:pt>
                <c:pt idx="9">
                  <c:v>1.5935258459256196</c:v>
                </c:pt>
                <c:pt idx="10">
                  <c:v>0.95107023378497857</c:v>
                </c:pt>
                <c:pt idx="11">
                  <c:v>1.585360344497011</c:v>
                </c:pt>
                <c:pt idx="12">
                  <c:v>1.9316467513048219</c:v>
                </c:pt>
                <c:pt idx="13">
                  <c:v>2.3937592532620733</c:v>
                </c:pt>
                <c:pt idx="14">
                  <c:v>2.7599270823636113</c:v>
                </c:pt>
              </c:numCache>
            </c:numRef>
          </c:val>
        </c:ser>
        <c:dLbls>
          <c:showLegendKey val="0"/>
          <c:showVal val="0"/>
          <c:showCatName val="0"/>
          <c:showSerName val="0"/>
          <c:showPercent val="0"/>
          <c:showBubbleSize val="0"/>
        </c:dLbls>
        <c:gapWidth val="150"/>
        <c:axId val="22518400"/>
        <c:axId val="22528384"/>
      </c:barChart>
      <c:lineChart>
        <c:grouping val="standard"/>
        <c:varyColors val="0"/>
        <c:ser>
          <c:idx val="1"/>
          <c:order val="1"/>
          <c:tx>
            <c:strRef>
              <c:f>Sheet1!$C$1</c:f>
              <c:strCache>
                <c:ptCount val="1"/>
                <c:pt idx="0">
                  <c:v>Total revenue (r.axis)</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32.614910425161483</c:v>
                </c:pt>
                <c:pt idx="1">
                  <c:v>33.287113511633116</c:v>
                </c:pt>
                <c:pt idx="2">
                  <c:v>32.034129484098884</c:v>
                </c:pt>
                <c:pt idx="3">
                  <c:v>29.502412126270961</c:v>
                </c:pt>
                <c:pt idx="4">
                  <c:v>26.391240584227404</c:v>
                </c:pt>
                <c:pt idx="5">
                  <c:v>27.077314322643549</c:v>
                </c:pt>
                <c:pt idx="6">
                  <c:v>27.52595702973224</c:v>
                </c:pt>
                <c:pt idx="7">
                  <c:v>29.043334867229515</c:v>
                </c:pt>
                <c:pt idx="8">
                  <c:v>29.49190418834511</c:v>
                </c:pt>
                <c:pt idx="9">
                  <c:v>30.467538054604944</c:v>
                </c:pt>
                <c:pt idx="10">
                  <c:v>28.739965585306003</c:v>
                </c:pt>
                <c:pt idx="11">
                  <c:v>28.798601950309184</c:v>
                </c:pt>
                <c:pt idx="12">
                  <c:v>28.312047371545468</c:v>
                </c:pt>
                <c:pt idx="13">
                  <c:v>28.141752291459749</c:v>
                </c:pt>
                <c:pt idx="14">
                  <c:v>28.02190712279894</c:v>
                </c:pt>
              </c:numCache>
            </c:numRef>
          </c:val>
          <c:smooth val="0"/>
        </c:ser>
        <c:ser>
          <c:idx val="2"/>
          <c:order val="2"/>
          <c:tx>
            <c:strRef>
              <c:f>Sheet1!$D$1</c:f>
              <c:strCache>
                <c:ptCount val="1"/>
                <c:pt idx="0">
                  <c:v>Total expenditure (r.axis)</c:v>
                </c:pt>
              </c:strCache>
            </c:strRef>
          </c:tx>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c:v>26.726562810137633</c:v>
                </c:pt>
                <c:pt idx="1">
                  <c:v>25.819984318639904</c:v>
                </c:pt>
                <c:pt idx="2">
                  <c:v>26.08481326218125</c:v>
                </c:pt>
                <c:pt idx="3">
                  <c:v>27.857642168536145</c:v>
                </c:pt>
                <c:pt idx="4">
                  <c:v>33.517902058383513</c:v>
                </c:pt>
                <c:pt idx="5">
                  <c:v>31.010888628289461</c:v>
                </c:pt>
                <c:pt idx="6">
                  <c:v>30.134368590923525</c:v>
                </c:pt>
                <c:pt idx="7">
                  <c:v>29.882622897410194</c:v>
                </c:pt>
                <c:pt idx="8">
                  <c:v>29.293649346347721</c:v>
                </c:pt>
                <c:pt idx="9">
                  <c:v>28.874012208679321</c:v>
                </c:pt>
                <c:pt idx="10">
                  <c:v>27.788895351521028</c:v>
                </c:pt>
                <c:pt idx="11">
                  <c:v>27.213241605812172</c:v>
                </c:pt>
                <c:pt idx="12">
                  <c:v>26.380400620240646</c:v>
                </c:pt>
                <c:pt idx="13">
                  <c:v>25.747993038197674</c:v>
                </c:pt>
                <c:pt idx="14">
                  <c:v>25.261980040435329</c:v>
                </c:pt>
              </c:numCache>
            </c:numRef>
          </c:val>
          <c:smooth val="0"/>
        </c:ser>
        <c:dLbls>
          <c:showLegendKey val="0"/>
          <c:showVal val="0"/>
          <c:showCatName val="0"/>
          <c:showSerName val="0"/>
          <c:showPercent val="0"/>
          <c:showBubbleSize val="0"/>
        </c:dLbls>
        <c:marker val="1"/>
        <c:smooth val="0"/>
        <c:axId val="22536576"/>
        <c:axId val="22530304"/>
      </c:lineChart>
      <c:catAx>
        <c:axId val="22518400"/>
        <c:scaling>
          <c:orientation val="minMax"/>
        </c:scaling>
        <c:delete val="0"/>
        <c:axPos val="b"/>
        <c:numFmt formatCode="General" sourceLinked="1"/>
        <c:majorTickMark val="out"/>
        <c:minorTickMark val="none"/>
        <c:tickLblPos val="low"/>
        <c:txPr>
          <a:bodyPr/>
          <a:lstStyle/>
          <a:p>
            <a:pPr>
              <a:defRPr lang="is-IS" sz="1200"/>
            </a:pPr>
            <a:endParaRPr lang="is-IS"/>
          </a:p>
        </c:txPr>
        <c:crossAx val="22528384"/>
        <c:crosses val="autoZero"/>
        <c:auto val="1"/>
        <c:lblAlgn val="ctr"/>
        <c:lblOffset val="100"/>
        <c:noMultiLvlLbl val="0"/>
      </c:catAx>
      <c:valAx>
        <c:axId val="22528384"/>
        <c:scaling>
          <c:orientation val="minMax"/>
          <c:min val="-10"/>
        </c:scaling>
        <c:delete val="0"/>
        <c:axPos val="l"/>
        <c:majorGridlines>
          <c:spPr>
            <a:ln>
              <a:prstDash val="dash"/>
            </a:ln>
          </c:spPr>
        </c:majorGridlines>
        <c:title>
          <c:tx>
            <c:rich>
              <a:bodyPr rot="0" vert="horz"/>
              <a:lstStyle/>
              <a:p>
                <a:pPr>
                  <a:defRPr lang="is-IS" sz="1200"/>
                </a:pPr>
                <a:r>
                  <a:rPr lang="is-IS" sz="1200" dirty="0" smtClean="0"/>
                  <a:t>Balance</a:t>
                </a:r>
                <a:endParaRPr lang="is-IS" sz="1200" baseline="0" dirty="0" smtClean="0"/>
              </a:p>
              <a:p>
                <a:pPr>
                  <a:defRPr lang="is-IS" sz="1200"/>
                </a:pPr>
                <a:r>
                  <a:rPr lang="is-IS" sz="1200" baseline="0" dirty="0" smtClean="0"/>
                  <a:t>% of GDP</a:t>
                </a:r>
                <a:endParaRPr lang="is-IS" sz="1200" dirty="0"/>
              </a:p>
            </c:rich>
          </c:tx>
          <c:layout>
            <c:manualLayout>
              <c:xMode val="edge"/>
              <c:yMode val="edge"/>
              <c:x val="2.0878959952106101E-2"/>
              <c:y val="4.2496541193046897E-2"/>
            </c:manualLayout>
          </c:layout>
          <c:overlay val="0"/>
        </c:title>
        <c:numFmt formatCode="0.0" sourceLinked="1"/>
        <c:majorTickMark val="out"/>
        <c:minorTickMark val="none"/>
        <c:tickLblPos val="nextTo"/>
        <c:txPr>
          <a:bodyPr/>
          <a:lstStyle/>
          <a:p>
            <a:pPr>
              <a:defRPr lang="is-IS" sz="1200"/>
            </a:pPr>
            <a:endParaRPr lang="is-IS"/>
          </a:p>
        </c:txPr>
        <c:crossAx val="22518400"/>
        <c:crosses val="autoZero"/>
        <c:crossBetween val="between"/>
      </c:valAx>
      <c:valAx>
        <c:axId val="22530304"/>
        <c:scaling>
          <c:orientation val="minMax"/>
          <c:max val="34"/>
          <c:min val="24"/>
        </c:scaling>
        <c:delete val="0"/>
        <c:axPos val="r"/>
        <c:title>
          <c:tx>
            <c:rich>
              <a:bodyPr rot="0" vert="horz"/>
              <a:lstStyle/>
              <a:p>
                <a:pPr>
                  <a:defRPr lang="is-IS" sz="1200"/>
                </a:pPr>
                <a:r>
                  <a:rPr lang="is-IS" sz="1200" smtClean="0"/>
                  <a:t>Revenue, expend.</a:t>
                </a:r>
                <a:endParaRPr lang="is-IS" sz="1200" dirty="0" smtClean="0"/>
              </a:p>
              <a:p>
                <a:pPr>
                  <a:defRPr lang="is-IS" sz="1200"/>
                </a:pPr>
                <a:r>
                  <a:rPr lang="is-IS" sz="1200" dirty="0" smtClean="0"/>
                  <a:t>% of</a:t>
                </a:r>
                <a:r>
                  <a:rPr lang="is-IS" sz="1200" baseline="0" dirty="0" smtClean="0"/>
                  <a:t> GDP</a:t>
                </a:r>
                <a:endParaRPr lang="is-IS" sz="1200" dirty="0"/>
              </a:p>
            </c:rich>
          </c:tx>
          <c:layout>
            <c:manualLayout>
              <c:xMode val="edge"/>
              <c:yMode val="edge"/>
              <c:x val="0.87086356946497001"/>
              <c:y val="5.2762821836783103E-2"/>
            </c:manualLayout>
          </c:layout>
          <c:overlay val="0"/>
        </c:title>
        <c:numFmt formatCode="0.0" sourceLinked="1"/>
        <c:majorTickMark val="out"/>
        <c:minorTickMark val="none"/>
        <c:tickLblPos val="nextTo"/>
        <c:txPr>
          <a:bodyPr/>
          <a:lstStyle/>
          <a:p>
            <a:pPr>
              <a:defRPr lang="is-IS" sz="1200"/>
            </a:pPr>
            <a:endParaRPr lang="is-IS"/>
          </a:p>
        </c:txPr>
        <c:crossAx val="22536576"/>
        <c:crosses val="max"/>
        <c:crossBetween val="between"/>
      </c:valAx>
      <c:catAx>
        <c:axId val="22536576"/>
        <c:scaling>
          <c:orientation val="minMax"/>
        </c:scaling>
        <c:delete val="1"/>
        <c:axPos val="b"/>
        <c:numFmt formatCode="General" sourceLinked="1"/>
        <c:majorTickMark val="out"/>
        <c:minorTickMark val="none"/>
        <c:tickLblPos val="nextTo"/>
        <c:crossAx val="22530304"/>
        <c:crosses val="autoZero"/>
        <c:auto val="1"/>
        <c:lblAlgn val="ctr"/>
        <c:lblOffset val="100"/>
        <c:noMultiLvlLbl val="0"/>
      </c:catAx>
    </c:plotArea>
    <c:legend>
      <c:legendPos val="b"/>
      <c:layout>
        <c:manualLayout>
          <c:xMode val="edge"/>
          <c:yMode val="edge"/>
          <c:x val="0.13848163043557987"/>
          <c:y val="0.8986113844968654"/>
          <c:w val="0.70697587424163599"/>
          <c:h val="5.262378244538763E-2"/>
        </c:manualLayout>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6760184027733024E-2"/>
          <c:y val="0.11016975691128"/>
          <c:w val="0.91279366470353218"/>
          <c:h val="0.75548791219173272"/>
        </c:manualLayout>
      </c:layout>
      <c:lineChart>
        <c:grouping val="standard"/>
        <c:varyColors val="0"/>
        <c:ser>
          <c:idx val="0"/>
          <c:order val="0"/>
          <c:tx>
            <c:strRef>
              <c:f>Sheet1!$B$1</c:f>
              <c:strCache>
                <c:ptCount val="1"/>
                <c:pt idx="0">
                  <c:v>Total revenue</c:v>
                </c:pt>
              </c:strCache>
            </c:strRef>
          </c:tx>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0.0</c:formatCode>
                <c:ptCount val="19"/>
                <c:pt idx="0">
                  <c:v>29.762489700579792</c:v>
                </c:pt>
                <c:pt idx="1">
                  <c:v>29.310412407991837</c:v>
                </c:pt>
                <c:pt idx="2">
                  <c:v>30.01771217498213</c:v>
                </c:pt>
                <c:pt idx="3">
                  <c:v>31.037873020943309</c:v>
                </c:pt>
                <c:pt idx="4">
                  <c:v>33.580025671126037</c:v>
                </c:pt>
                <c:pt idx="5">
                  <c:v>33.869652371743221</c:v>
                </c:pt>
                <c:pt idx="6">
                  <c:v>32.637278909803747</c:v>
                </c:pt>
                <c:pt idx="7">
                  <c:v>30.128198103070318</c:v>
                </c:pt>
                <c:pt idx="8">
                  <c:v>27.024393766424826</c:v>
                </c:pt>
                <c:pt idx="9">
                  <c:v>27.738820659908708</c:v>
                </c:pt>
                <c:pt idx="10">
                  <c:v>27.569546649479467</c:v>
                </c:pt>
                <c:pt idx="11">
                  <c:v>29.144218972938006</c:v>
                </c:pt>
                <c:pt idx="12">
                  <c:v>29.617852326827947</c:v>
                </c:pt>
                <c:pt idx="13">
                  <c:v>30.637775845612502</c:v>
                </c:pt>
                <c:pt idx="14">
                  <c:v>28.740766967422982</c:v>
                </c:pt>
                <c:pt idx="15">
                  <c:v>28.799417013710393</c:v>
                </c:pt>
                <c:pt idx="16">
                  <c:v>28.31026681041963</c:v>
                </c:pt>
                <c:pt idx="17">
                  <c:v>28.140904620913243</c:v>
                </c:pt>
                <c:pt idx="18">
                  <c:v>28.021383074658441</c:v>
                </c:pt>
              </c:numCache>
            </c:numRef>
          </c:val>
          <c:smooth val="0"/>
        </c:ser>
        <c:ser>
          <c:idx val="1"/>
          <c:order val="1"/>
          <c:tx>
            <c:strRef>
              <c:f>Sheet1!$C$1</c:f>
              <c:strCache>
                <c:ptCount val="1"/>
                <c:pt idx="0">
                  <c:v>Primary revenue</c:v>
                </c:pt>
              </c:strCache>
            </c:strRef>
          </c:tx>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0.0</c:formatCode>
                <c:ptCount val="19"/>
                <c:pt idx="0">
                  <c:v>27.907082221499895</c:v>
                </c:pt>
                <c:pt idx="1">
                  <c:v>27.454036006266712</c:v>
                </c:pt>
                <c:pt idx="2">
                  <c:v>28.733354129527111</c:v>
                </c:pt>
                <c:pt idx="3">
                  <c:v>29.864802918829898</c:v>
                </c:pt>
                <c:pt idx="4">
                  <c:v>32.699589224176229</c:v>
                </c:pt>
                <c:pt idx="5">
                  <c:v>32.38045424217453</c:v>
                </c:pt>
                <c:pt idx="6">
                  <c:v>30.816676782666107</c:v>
                </c:pt>
                <c:pt idx="7">
                  <c:v>27.401972242196589</c:v>
                </c:pt>
                <c:pt idx="8">
                  <c:v>24.242519786910218</c:v>
                </c:pt>
                <c:pt idx="9">
                  <c:v>25.934158152698888</c:v>
                </c:pt>
                <c:pt idx="10">
                  <c:v>26.430567561438956</c:v>
                </c:pt>
                <c:pt idx="11">
                  <c:v>27.917108728129804</c:v>
                </c:pt>
                <c:pt idx="12">
                  <c:v>28.73900032873717</c:v>
                </c:pt>
                <c:pt idx="13">
                  <c:v>29.70475522885717</c:v>
                </c:pt>
                <c:pt idx="14">
                  <c:v>27.930860675588974</c:v>
                </c:pt>
                <c:pt idx="15">
                  <c:v>28.086365231874556</c:v>
                </c:pt>
                <c:pt idx="16">
                  <c:v>27.642753412196964</c:v>
                </c:pt>
                <c:pt idx="17">
                  <c:v>27.451037751723327</c:v>
                </c:pt>
                <c:pt idx="18">
                  <c:v>27.396965363262805</c:v>
                </c:pt>
              </c:numCache>
            </c:numRef>
          </c:val>
          <c:smooth val="0"/>
        </c:ser>
        <c:ser>
          <c:idx val="2"/>
          <c:order val="2"/>
          <c:tx>
            <c:strRef>
              <c:f>Sheet1!$D$1</c:f>
              <c:strCache>
                <c:ptCount val="1"/>
                <c:pt idx="0">
                  <c:v>Tax revenue</c:v>
                </c:pt>
              </c:strCache>
            </c:strRef>
          </c:tx>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Sheet1!$D$2:$D$20</c:f>
              <c:numCache>
                <c:formatCode>0.0</c:formatCode>
                <c:ptCount val="19"/>
                <c:pt idx="0">
                  <c:v>26.668002126657044</c:v>
                </c:pt>
                <c:pt idx="1">
                  <c:v>26.106028086170834</c:v>
                </c:pt>
                <c:pt idx="2">
                  <c:v>27.282537203214524</c:v>
                </c:pt>
                <c:pt idx="3">
                  <c:v>28.322626946906414</c:v>
                </c:pt>
                <c:pt idx="4">
                  <c:v>31.026807234040138</c:v>
                </c:pt>
                <c:pt idx="5">
                  <c:v>31.339148949173897</c:v>
                </c:pt>
                <c:pt idx="6">
                  <c:v>29.594128803417746</c:v>
                </c:pt>
                <c:pt idx="7">
                  <c:v>26.561442207961271</c:v>
                </c:pt>
                <c:pt idx="8">
                  <c:v>23.597000396867838</c:v>
                </c:pt>
                <c:pt idx="9">
                  <c:v>25.140959686763477</c:v>
                </c:pt>
                <c:pt idx="10">
                  <c:v>25.415984189392837</c:v>
                </c:pt>
                <c:pt idx="11">
                  <c:v>26.263319671866586</c:v>
                </c:pt>
                <c:pt idx="12">
                  <c:v>26.798811702069873</c:v>
                </c:pt>
                <c:pt idx="13">
                  <c:v>27.635485934533843</c:v>
                </c:pt>
                <c:pt idx="14">
                  <c:v>26.505859521547521</c:v>
                </c:pt>
                <c:pt idx="15">
                  <c:v>26.697342763150463</c:v>
                </c:pt>
                <c:pt idx="16">
                  <c:v>26.372044069641625</c:v>
                </c:pt>
                <c:pt idx="17">
                  <c:v>26.191846807595653</c:v>
                </c:pt>
                <c:pt idx="18">
                  <c:v>26.176583972220001</c:v>
                </c:pt>
              </c:numCache>
            </c:numRef>
          </c:val>
          <c:smooth val="0"/>
        </c:ser>
        <c:dLbls>
          <c:showLegendKey val="0"/>
          <c:showVal val="0"/>
          <c:showCatName val="0"/>
          <c:showSerName val="0"/>
          <c:showPercent val="0"/>
          <c:showBubbleSize val="0"/>
        </c:dLbls>
        <c:marker val="1"/>
        <c:smooth val="0"/>
        <c:axId val="27453696"/>
        <c:axId val="28184576"/>
      </c:lineChart>
      <c:catAx>
        <c:axId val="27453696"/>
        <c:scaling>
          <c:orientation val="minMax"/>
        </c:scaling>
        <c:delete val="0"/>
        <c:axPos val="b"/>
        <c:numFmt formatCode="General" sourceLinked="1"/>
        <c:majorTickMark val="out"/>
        <c:minorTickMark val="none"/>
        <c:tickLblPos val="nextTo"/>
        <c:crossAx val="28184576"/>
        <c:crosses val="autoZero"/>
        <c:auto val="1"/>
        <c:lblAlgn val="ctr"/>
        <c:lblOffset val="100"/>
        <c:tickLblSkip val="2"/>
        <c:noMultiLvlLbl val="0"/>
      </c:catAx>
      <c:valAx>
        <c:axId val="28184576"/>
        <c:scaling>
          <c:orientation val="minMax"/>
          <c:max val="34"/>
          <c:min val="23"/>
        </c:scaling>
        <c:delete val="0"/>
        <c:axPos val="l"/>
        <c:majorGridlines>
          <c:spPr>
            <a:ln>
              <a:prstDash val="dash"/>
            </a:ln>
          </c:spPr>
        </c:majorGridlines>
        <c:title>
          <c:tx>
            <c:rich>
              <a:bodyPr rot="0" vert="horz"/>
              <a:lstStyle/>
              <a:p>
                <a:pPr>
                  <a:defRPr/>
                </a:pPr>
                <a:r>
                  <a:rPr lang="is-IS" dirty="0"/>
                  <a:t>% </a:t>
                </a:r>
                <a:r>
                  <a:rPr lang="is-IS" dirty="0" smtClean="0"/>
                  <a:t>of GDP</a:t>
                </a:r>
                <a:endParaRPr lang="is-IS" dirty="0"/>
              </a:p>
            </c:rich>
          </c:tx>
          <c:layout>
            <c:manualLayout>
              <c:xMode val="edge"/>
              <c:yMode val="edge"/>
              <c:x val="9.2936802973977699E-3"/>
              <c:y val="2.9727955688469299E-2"/>
            </c:manualLayout>
          </c:layout>
          <c:overlay val="0"/>
        </c:title>
        <c:numFmt formatCode="0" sourceLinked="0"/>
        <c:majorTickMark val="out"/>
        <c:minorTickMark val="none"/>
        <c:tickLblPos val="nextTo"/>
        <c:crossAx val="27453696"/>
        <c:crosses val="autoZero"/>
        <c:crossBetween val="between"/>
        <c:majorUnit val="1"/>
        <c:minorUnit val="0.5"/>
      </c:valAx>
    </c:plotArea>
    <c:legend>
      <c:legendPos val="b"/>
      <c:layout>
        <c:manualLayout>
          <c:xMode val="edge"/>
          <c:yMode val="edge"/>
          <c:x val="0.16081266028325839"/>
          <c:y val="0.94410013157720996"/>
          <c:w val="0.77198796345219534"/>
          <c:h val="5.5458154059917247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6760184027733024E-2"/>
          <c:y val="0.11016975691128"/>
          <c:w val="0.91279366470353218"/>
          <c:h val="0.73105142015857816"/>
        </c:manualLayout>
      </c:layout>
      <c:lineChart>
        <c:grouping val="standard"/>
        <c:varyColors val="0"/>
        <c:ser>
          <c:idx val="1"/>
          <c:order val="0"/>
          <c:tx>
            <c:strRef>
              <c:f>Sheet1!$C$1</c:f>
              <c:strCache>
                <c:ptCount val="1"/>
                <c:pt idx="0">
                  <c:v>Tax revenue excl. irregular items (broadly defined)</c:v>
                </c:pt>
              </c:strCache>
            </c:strRef>
          </c:tx>
          <c:spPr>
            <a:ln>
              <a:solidFill>
                <a:schemeClr val="accent1"/>
              </a:solidFill>
            </a:ln>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0.0</c:formatCode>
                <c:ptCount val="19"/>
                <c:pt idx="0">
                  <c:v>26.668002126657044</c:v>
                </c:pt>
                <c:pt idx="1">
                  <c:v>26.106028086170834</c:v>
                </c:pt>
                <c:pt idx="2">
                  <c:v>27.282537203214524</c:v>
                </c:pt>
                <c:pt idx="3">
                  <c:v>28.322626946906414</c:v>
                </c:pt>
                <c:pt idx="4">
                  <c:v>31.026807234040138</c:v>
                </c:pt>
                <c:pt idx="5">
                  <c:v>31.339148949173897</c:v>
                </c:pt>
                <c:pt idx="6">
                  <c:v>29.594128803417746</c:v>
                </c:pt>
                <c:pt idx="7">
                  <c:v>26.561442207961271</c:v>
                </c:pt>
                <c:pt idx="8">
                  <c:v>23.597000396867838</c:v>
                </c:pt>
                <c:pt idx="9">
                  <c:v>25.140959686763477</c:v>
                </c:pt>
                <c:pt idx="10">
                  <c:v>25.415984189392837</c:v>
                </c:pt>
                <c:pt idx="11">
                  <c:v>26.263319671866586</c:v>
                </c:pt>
                <c:pt idx="12">
                  <c:v>26.798811702069873</c:v>
                </c:pt>
                <c:pt idx="13">
                  <c:v>27.635485934533843</c:v>
                </c:pt>
                <c:pt idx="14">
                  <c:v>26.505859521547521</c:v>
                </c:pt>
                <c:pt idx="15">
                  <c:v>26.697342763150463</c:v>
                </c:pt>
                <c:pt idx="16">
                  <c:v>26.372044069641625</c:v>
                </c:pt>
                <c:pt idx="17">
                  <c:v>26.191846807595653</c:v>
                </c:pt>
                <c:pt idx="18">
                  <c:v>26.176583972220001</c:v>
                </c:pt>
              </c:numCache>
            </c:numRef>
          </c:val>
          <c:smooth val="0"/>
        </c:ser>
        <c:ser>
          <c:idx val="0"/>
          <c:order val="1"/>
          <c:tx>
            <c:strRef>
              <c:f>Sheet1!$B$1</c:f>
              <c:strCache>
                <c:ptCount val="1"/>
                <c:pt idx="0">
                  <c:v>Tax revenue</c:v>
                </c:pt>
              </c:strCache>
            </c:strRef>
          </c:tx>
          <c:spPr>
            <a:ln>
              <a:solidFill>
                <a:schemeClr val="accent2"/>
              </a:solidFill>
            </a:ln>
          </c:spPr>
          <c:marker>
            <c:symbol val="none"/>
          </c:marker>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0.0</c:formatCode>
                <c:ptCount val="19"/>
                <c:pt idx="0">
                  <c:v>26.675057386983546</c:v>
                </c:pt>
                <c:pt idx="1">
                  <c:v>26.191666795342488</c:v>
                </c:pt>
                <c:pt idx="2">
                  <c:v>27.496654435852896</c:v>
                </c:pt>
                <c:pt idx="3">
                  <c:v>28.539693141206069</c:v>
                </c:pt>
                <c:pt idx="4">
                  <c:v>31.694010763725451</c:v>
                </c:pt>
                <c:pt idx="5">
                  <c:v>31.444635675427506</c:v>
                </c:pt>
                <c:pt idx="6">
                  <c:v>29.771873719200652</c:v>
                </c:pt>
                <c:pt idx="7">
                  <c:v>26.737347923882471</c:v>
                </c:pt>
                <c:pt idx="8">
                  <c:v>24.225006662230683</c:v>
                </c:pt>
                <c:pt idx="9">
                  <c:v>25.718419935128583</c:v>
                </c:pt>
                <c:pt idx="10">
                  <c:v>25.993174005238277</c:v>
                </c:pt>
                <c:pt idx="11">
                  <c:v>26.694744636840678</c:v>
                </c:pt>
                <c:pt idx="12">
                  <c:v>27.22588554270579</c:v>
                </c:pt>
                <c:pt idx="13">
                  <c:v>30.191319015669727</c:v>
                </c:pt>
                <c:pt idx="14">
                  <c:v>28.35865300281586</c:v>
                </c:pt>
                <c:pt idx="15">
                  <c:v>27.734351104432353</c:v>
                </c:pt>
                <c:pt idx="16">
                  <c:v>27.362639731245959</c:v>
                </c:pt>
                <c:pt idx="17">
                  <c:v>26.326614487395211</c:v>
                </c:pt>
                <c:pt idx="18">
                  <c:v>26.351875470510645</c:v>
                </c:pt>
              </c:numCache>
            </c:numRef>
          </c:val>
          <c:smooth val="0"/>
        </c:ser>
        <c:dLbls>
          <c:showLegendKey val="0"/>
          <c:showVal val="0"/>
          <c:showCatName val="0"/>
          <c:showSerName val="0"/>
          <c:showPercent val="0"/>
          <c:showBubbleSize val="0"/>
        </c:dLbls>
        <c:marker val="1"/>
        <c:smooth val="0"/>
        <c:axId val="27934720"/>
        <c:axId val="27936256"/>
      </c:lineChart>
      <c:catAx>
        <c:axId val="27934720"/>
        <c:scaling>
          <c:orientation val="minMax"/>
        </c:scaling>
        <c:delete val="0"/>
        <c:axPos val="b"/>
        <c:numFmt formatCode="General" sourceLinked="1"/>
        <c:majorTickMark val="out"/>
        <c:minorTickMark val="none"/>
        <c:tickLblPos val="nextTo"/>
        <c:crossAx val="27936256"/>
        <c:crosses val="autoZero"/>
        <c:auto val="1"/>
        <c:lblAlgn val="ctr"/>
        <c:lblOffset val="100"/>
        <c:tickLblSkip val="2"/>
        <c:noMultiLvlLbl val="0"/>
      </c:catAx>
      <c:valAx>
        <c:axId val="27936256"/>
        <c:scaling>
          <c:orientation val="minMax"/>
          <c:max val="32"/>
          <c:min val="23"/>
        </c:scaling>
        <c:delete val="0"/>
        <c:axPos val="l"/>
        <c:majorGridlines>
          <c:spPr>
            <a:ln>
              <a:prstDash val="dash"/>
            </a:ln>
          </c:spPr>
        </c:majorGridlines>
        <c:title>
          <c:tx>
            <c:rich>
              <a:bodyPr rot="0" vert="horz"/>
              <a:lstStyle/>
              <a:p>
                <a:pPr>
                  <a:defRPr/>
                </a:pPr>
                <a:r>
                  <a:rPr lang="is-IS" sz="1400" b="1" i="0" baseline="0" dirty="0" smtClean="0">
                    <a:effectLst/>
                  </a:rPr>
                  <a:t>% of GDP</a:t>
                </a:r>
                <a:endParaRPr lang="is-IS" sz="1400" dirty="0">
                  <a:effectLst/>
                </a:endParaRPr>
              </a:p>
            </c:rich>
          </c:tx>
          <c:layout>
            <c:manualLayout>
              <c:xMode val="edge"/>
              <c:yMode val="edge"/>
              <c:x val="9.2936802973977699E-3"/>
              <c:y val="2.9727955688469299E-2"/>
            </c:manualLayout>
          </c:layout>
          <c:overlay val="0"/>
        </c:title>
        <c:numFmt formatCode="0" sourceLinked="0"/>
        <c:majorTickMark val="out"/>
        <c:minorTickMark val="none"/>
        <c:tickLblPos val="nextTo"/>
        <c:crossAx val="27934720"/>
        <c:crosses val="autoZero"/>
        <c:crossBetween val="between"/>
        <c:majorUnit val="1"/>
        <c:minorUnit val="0.5"/>
      </c:valAx>
    </c:plotArea>
    <c:legend>
      <c:legendPos val="b"/>
      <c:layout>
        <c:manualLayout>
          <c:xMode val="edge"/>
          <c:yMode val="edge"/>
          <c:x val="6.7065994819387353E-2"/>
          <c:y val="0.91970952171461495"/>
          <c:w val="0.86586801036122529"/>
          <c:h val="7.9801428735116628E-2"/>
        </c:manualLayout>
      </c:layout>
      <c:overlay val="0"/>
      <c:spPr>
        <a:solidFill>
          <a:schemeClr val="bg1"/>
        </a:solidFill>
      </c:spPr>
    </c:legend>
    <c:plotVisOnly val="1"/>
    <c:dispBlanksAs val="zero"/>
    <c:showDLblsOverMax val="0"/>
  </c:chart>
  <c:txPr>
    <a:bodyPr/>
    <a:lstStyle/>
    <a:p>
      <a:pPr>
        <a:defRPr sz="1400"/>
      </a:pPr>
      <a:endParaRPr lang="is-I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6760184027733024E-2"/>
          <c:y val="0.11016975691128"/>
          <c:w val="0.91279366470353218"/>
          <c:h val="0.73020652302109679"/>
        </c:manualLayout>
      </c:layout>
      <c:lineChart>
        <c:grouping val="standard"/>
        <c:varyColors val="0"/>
        <c:ser>
          <c:idx val="0"/>
          <c:order val="0"/>
          <c:tx>
            <c:strRef>
              <c:f>Sheet1!$B$1</c:f>
              <c:strCache>
                <c:ptCount val="1"/>
                <c:pt idx="0">
                  <c:v>Total</c:v>
                </c:pt>
              </c:strCache>
            </c:strRef>
          </c:tx>
          <c:marker>
            <c:symbol val="none"/>
          </c:marker>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0.0</c:formatCode>
                <c:ptCount val="12"/>
                <c:pt idx="0">
                  <c:v>30.487057941410377</c:v>
                </c:pt>
                <c:pt idx="1">
                  <c:v>27.720604336621417</c:v>
                </c:pt>
                <c:pt idx="2">
                  <c:v>29.530012369614067</c:v>
                </c:pt>
                <c:pt idx="3">
                  <c:v>28.609878563389195</c:v>
                </c:pt>
                <c:pt idx="4">
                  <c:v>29.643514786970243</c:v>
                </c:pt>
                <c:pt idx="5">
                  <c:v>31.576666432053596</c:v>
                </c:pt>
                <c:pt idx="6">
                  <c:v>34.55987098144567</c:v>
                </c:pt>
                <c:pt idx="7">
                  <c:v>31.395342288695012</c:v>
                </c:pt>
                <c:pt idx="8">
                  <c:v>29.870743813990519</c:v>
                </c:pt>
                <c:pt idx="9">
                  <c:v>29.332841605163662</c:v>
                </c:pt>
                <c:pt idx="10">
                  <c:v>28.306046175145553</c:v>
                </c:pt>
                <c:pt idx="11">
                  <c:v>28.225340294196581</c:v>
                </c:pt>
              </c:numCache>
            </c:numRef>
          </c:val>
          <c:smooth val="0"/>
        </c:ser>
        <c:ser>
          <c:idx val="1"/>
          <c:order val="1"/>
          <c:tx>
            <c:strRef>
              <c:f>Sheet1!$C$1</c:f>
              <c:strCache>
                <c:ptCount val="1"/>
                <c:pt idx="0">
                  <c:v>Excl. narrowly defined irregular items</c:v>
                </c:pt>
              </c:strCache>
            </c:strRef>
          </c:tx>
          <c:marker>
            <c:symbol val="none"/>
          </c:marker>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0.0</c:formatCode>
                <c:ptCount val="12"/>
                <c:pt idx="0">
                  <c:v>30.128198103070318</c:v>
                </c:pt>
                <c:pt idx="1">
                  <c:v>27.358824430659968</c:v>
                </c:pt>
                <c:pt idx="2">
                  <c:v>28.019866785910143</c:v>
                </c:pt>
                <c:pt idx="3">
                  <c:v>27.946802090843125</c:v>
                </c:pt>
                <c:pt idx="4">
                  <c:v>29.374070612079695</c:v>
                </c:pt>
                <c:pt idx="5">
                  <c:v>29.906464984065785</c:v>
                </c:pt>
                <c:pt idx="6">
                  <c:v>34.087504294360969</c:v>
                </c:pt>
                <c:pt idx="7">
                  <c:v>30.957268153072061</c:v>
                </c:pt>
                <c:pt idx="8">
                  <c:v>29.62236396699079</c:v>
                </c:pt>
                <c:pt idx="9">
                  <c:v>29.115865672348214</c:v>
                </c:pt>
                <c:pt idx="10">
                  <c:v>28.087035351989154</c:v>
                </c:pt>
                <c:pt idx="11">
                  <c:v>28.021383074658441</c:v>
                </c:pt>
              </c:numCache>
            </c:numRef>
          </c:val>
          <c:smooth val="0"/>
        </c:ser>
        <c:ser>
          <c:idx val="2"/>
          <c:order val="2"/>
          <c:tx>
            <c:strRef>
              <c:f>Sheet1!$D$1</c:f>
              <c:strCache>
                <c:ptCount val="1"/>
                <c:pt idx="0">
                  <c:v>Excl. broadly defined irregular items</c:v>
                </c:pt>
              </c:strCache>
            </c:strRef>
          </c:tx>
          <c:marker>
            <c:symbol val="none"/>
          </c:marker>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Sheet1!$D$2:$D$13</c:f>
              <c:numCache>
                <c:formatCode>0.0</c:formatCode>
                <c:ptCount val="12"/>
                <c:pt idx="0">
                  <c:v>30.128198103070318</c:v>
                </c:pt>
                <c:pt idx="1">
                  <c:v>27.024393766424826</c:v>
                </c:pt>
                <c:pt idx="2">
                  <c:v>27.738820659908708</c:v>
                </c:pt>
                <c:pt idx="3">
                  <c:v>27.569546649479467</c:v>
                </c:pt>
                <c:pt idx="4">
                  <c:v>29.144218972938006</c:v>
                </c:pt>
                <c:pt idx="5">
                  <c:v>29.617852326827947</c:v>
                </c:pt>
                <c:pt idx="6">
                  <c:v>30.637775845612502</c:v>
                </c:pt>
                <c:pt idx="7">
                  <c:v>28.740766967422982</c:v>
                </c:pt>
                <c:pt idx="8">
                  <c:v>28.799417013710393</c:v>
                </c:pt>
                <c:pt idx="9">
                  <c:v>28.31026681041963</c:v>
                </c:pt>
                <c:pt idx="10">
                  <c:v>28.140904620913243</c:v>
                </c:pt>
                <c:pt idx="11">
                  <c:v>28.021383074658441</c:v>
                </c:pt>
              </c:numCache>
            </c:numRef>
          </c:val>
          <c:smooth val="0"/>
        </c:ser>
        <c:dLbls>
          <c:showLegendKey val="0"/>
          <c:showVal val="0"/>
          <c:showCatName val="0"/>
          <c:showSerName val="0"/>
          <c:showPercent val="0"/>
          <c:showBubbleSize val="0"/>
        </c:dLbls>
        <c:marker val="1"/>
        <c:smooth val="0"/>
        <c:axId val="27981312"/>
        <c:axId val="27982848"/>
      </c:lineChart>
      <c:catAx>
        <c:axId val="27981312"/>
        <c:scaling>
          <c:orientation val="minMax"/>
        </c:scaling>
        <c:delete val="0"/>
        <c:axPos val="b"/>
        <c:numFmt formatCode="General" sourceLinked="1"/>
        <c:majorTickMark val="out"/>
        <c:minorTickMark val="none"/>
        <c:tickLblPos val="nextTo"/>
        <c:crossAx val="27982848"/>
        <c:crosses val="autoZero"/>
        <c:auto val="1"/>
        <c:lblAlgn val="ctr"/>
        <c:lblOffset val="100"/>
        <c:tickLblSkip val="2"/>
        <c:noMultiLvlLbl val="0"/>
      </c:catAx>
      <c:valAx>
        <c:axId val="27982848"/>
        <c:scaling>
          <c:orientation val="minMax"/>
          <c:max val="35"/>
          <c:min val="27"/>
        </c:scaling>
        <c:delete val="0"/>
        <c:axPos val="l"/>
        <c:majorGridlines>
          <c:spPr>
            <a:ln>
              <a:prstDash val="dash"/>
            </a:ln>
          </c:spPr>
        </c:majorGridlines>
        <c:title>
          <c:tx>
            <c:rich>
              <a:bodyPr rot="0" vert="horz"/>
              <a:lstStyle/>
              <a:p>
                <a:pPr>
                  <a:defRPr/>
                </a:pPr>
                <a:r>
                  <a:rPr lang="is-IS" dirty="0"/>
                  <a:t>% </a:t>
                </a:r>
                <a:r>
                  <a:rPr lang="is-IS" dirty="0" smtClean="0"/>
                  <a:t>of GDP</a:t>
                </a:r>
                <a:endParaRPr lang="is-IS" dirty="0"/>
              </a:p>
            </c:rich>
          </c:tx>
          <c:layout>
            <c:manualLayout>
              <c:xMode val="edge"/>
              <c:yMode val="edge"/>
              <c:x val="9.2936802973977699E-3"/>
              <c:y val="2.9727955688469299E-2"/>
            </c:manualLayout>
          </c:layout>
          <c:overlay val="0"/>
        </c:title>
        <c:numFmt formatCode="0" sourceLinked="0"/>
        <c:majorTickMark val="out"/>
        <c:minorTickMark val="none"/>
        <c:tickLblPos val="nextTo"/>
        <c:crossAx val="27981312"/>
        <c:crosses val="autoZero"/>
        <c:crossBetween val="between"/>
        <c:majorUnit val="1"/>
        <c:minorUnit val="0.5"/>
      </c:valAx>
    </c:plotArea>
    <c:legend>
      <c:legendPos val="b"/>
      <c:layout/>
      <c:overlay val="0"/>
      <c:spPr>
        <a:solidFill>
          <a:schemeClr val="bg1"/>
        </a:solidFill>
      </c:spPr>
    </c:legend>
    <c:plotVisOnly val="1"/>
    <c:dispBlanksAs val="zero"/>
    <c:showDLblsOverMax val="0"/>
  </c:chart>
  <c:txPr>
    <a:bodyPr/>
    <a:lstStyle/>
    <a:p>
      <a:pPr>
        <a:defRPr sz="1400"/>
      </a:pPr>
      <a:endParaRPr lang="is-I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4276702865673398E-2"/>
          <c:y val="8.2808041071765898E-2"/>
          <c:w val="0.88527720048005198"/>
          <c:h val="0.76807587885834838"/>
        </c:manualLayout>
      </c:layout>
      <c:barChart>
        <c:barDir val="col"/>
        <c:grouping val="stacked"/>
        <c:varyColors val="0"/>
        <c:ser>
          <c:idx val="0"/>
          <c:order val="0"/>
          <c:tx>
            <c:strRef>
              <c:f>Sheet1!$B$1</c:f>
              <c:strCache>
                <c:ptCount val="1"/>
                <c:pt idx="0">
                  <c:v>Series 1</c:v>
                </c:pt>
              </c:strCache>
            </c:strRef>
          </c:tx>
          <c:invertIfNegative val="0"/>
          <c:dPt>
            <c:idx val="0"/>
            <c:invertIfNegative val="0"/>
            <c:bubble3D val="0"/>
          </c:dPt>
          <c:dPt>
            <c:idx val="1"/>
            <c:invertIfNegative val="0"/>
            <c:bubble3D val="0"/>
            <c:spPr>
              <a:solidFill>
                <a:schemeClr val="bg1">
                  <a:alpha val="0"/>
                </a:schemeClr>
              </a:solidFill>
            </c:spPr>
          </c:dPt>
          <c:dPt>
            <c:idx val="2"/>
            <c:invertIfNegative val="0"/>
            <c:bubble3D val="0"/>
            <c:spPr>
              <a:solidFill>
                <a:schemeClr val="bg1">
                  <a:alpha val="0"/>
                </a:schemeClr>
              </a:solidFill>
            </c:spPr>
          </c:dPt>
          <c:dPt>
            <c:idx val="3"/>
            <c:invertIfNegative val="0"/>
            <c:bubble3D val="0"/>
            <c:spPr>
              <a:solidFill>
                <a:schemeClr val="bg1">
                  <a:alpha val="0"/>
                </a:schemeClr>
              </a:solidFill>
            </c:spPr>
          </c:dPt>
          <c:dPt>
            <c:idx val="4"/>
            <c:invertIfNegative val="0"/>
            <c:bubble3D val="0"/>
            <c:spPr>
              <a:solidFill>
                <a:schemeClr val="bg1">
                  <a:alpha val="0"/>
                </a:schemeClr>
              </a:solidFill>
            </c:spPr>
          </c:dPt>
          <c:dPt>
            <c:idx val="5"/>
            <c:invertIfNegative val="0"/>
            <c:bubble3D val="0"/>
            <c:spPr>
              <a:solidFill>
                <a:schemeClr val="bg1">
                  <a:alpha val="0"/>
                </a:schemeClr>
              </a:solidFill>
            </c:spPr>
          </c:dPt>
          <c:dPt>
            <c:idx val="6"/>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Pt>
          <c:dPt>
            <c:idx val="7"/>
            <c:invertIfNegative val="0"/>
            <c:bubble3D val="0"/>
          </c:dPt>
          <c:dLbls>
            <c:dLbl>
              <c:idx val="0"/>
              <c:layout>
                <c:manualLayout>
                  <c:x val="1.4348012042231685E-17"/>
                  <c:y val="-0.11012964812487723"/>
                </c:manualLayout>
              </c:layout>
              <c:spPr>
                <a:solidFill>
                  <a:schemeClr val="bg1">
                    <a:alpha val="0"/>
                  </a:schemeClr>
                </a:solidFill>
              </c:spPr>
              <c:txPr>
                <a:bodyPr/>
                <a:lstStyle/>
                <a:p>
                  <a:pPr>
                    <a:defRPr/>
                  </a:pPr>
                  <a:endParaRPr lang="is-IS"/>
                </a:p>
              </c:txP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
                  <c:y val="-0.2872942424650298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652557590935814E-3"/>
                  <c:y val="-0.2537765808441097"/>
                </c:manualLayout>
              </c:layout>
              <c:spPr>
                <a:solidFill>
                  <a:schemeClr val="bg1">
                    <a:alpha val="0"/>
                  </a:schemeClr>
                </a:solidFill>
              </c:spPr>
              <c:txPr>
                <a:bodyPr/>
                <a:lstStyle/>
                <a:p>
                  <a:pPr>
                    <a:defRPr/>
                  </a:pPr>
                  <a:endParaRPr lang="is-IS"/>
                </a:p>
              </c:txPr>
              <c:showLegendKey val="0"/>
              <c:showVal val="1"/>
              <c:showCatName val="0"/>
              <c:showSerName val="0"/>
              <c:showPercent val="0"/>
              <c:showBubbleSize val="0"/>
              <c:extLst>
                <c:ext xmlns:c15="http://schemas.microsoft.com/office/drawing/2012/chart" uri="{CE6537A1-D6FC-4f65-9D91-7224C49458BB}"/>
              </c:extLst>
            </c:dLbl>
            <c:dLbl>
              <c:idx val="8"/>
              <c:layout>
                <c:manualLayout>
                  <c:x val="0"/>
                  <c:y val="-0.16998242679180933"/>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bg1">
                  <a:alpha val="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Autumn
2014</c:v>
                </c:pt>
                <c:pt idx="1">
                  <c:v>General
revision</c:v>
                </c:pt>
                <c:pt idx="2">
                  <c:v>Tax
reform
2015</c:v>
                </c:pt>
                <c:pt idx="3">
                  <c:v>Tax
reform
2016</c:v>
                </c:pt>
                <c:pt idx="4">
                  <c:v>Interest
receipts,
dividends</c:v>
                </c:pt>
                <c:pt idx="5">
                  <c:v>Other,
net</c:v>
                </c:pt>
                <c:pt idx="6">
                  <c:v>Budget
proposal</c:v>
                </c:pt>
              </c:strCache>
            </c:strRef>
          </c:cat>
          <c:val>
            <c:numRef>
              <c:f>Sheet1!$B$2:$B$8</c:f>
              <c:numCache>
                <c:formatCode>#,##0.0</c:formatCode>
                <c:ptCount val="7"/>
                <c:pt idx="0">
                  <c:v>665.08247059828602</c:v>
                </c:pt>
                <c:pt idx="1">
                  <c:v>665.08247059828602</c:v>
                </c:pt>
                <c:pt idx="2">
                  <c:v>709.51006169363404</c:v>
                </c:pt>
                <c:pt idx="3">
                  <c:v>702.11006169363407</c:v>
                </c:pt>
                <c:pt idx="4">
                  <c:v>698.84880098086319</c:v>
                </c:pt>
                <c:pt idx="5">
                  <c:v>696.31900000000076</c:v>
                </c:pt>
                <c:pt idx="6">
                  <c:v>696.31900000000076</c:v>
                </c:pt>
              </c:numCache>
            </c:numRef>
          </c:val>
        </c:ser>
        <c:ser>
          <c:idx val="1"/>
          <c:order val="1"/>
          <c:tx>
            <c:strRef>
              <c:f>Sheet1!$C$1</c:f>
              <c:strCache>
                <c:ptCount val="1"/>
                <c:pt idx="0">
                  <c:v>Series 2</c:v>
                </c:pt>
              </c:strCache>
            </c:strRef>
          </c:tx>
          <c:invertIfNegative val="0"/>
          <c:dLbls>
            <c:dLbl>
              <c:idx val="0"/>
              <c:delete val="1"/>
              <c:extLst>
                <c:ext xmlns:c15="http://schemas.microsoft.com/office/drawing/2012/chart" uri="{CE6537A1-D6FC-4f65-9D91-7224C49458BB}"/>
              </c:extLst>
            </c:dLbl>
            <c:dLbl>
              <c:idx val="1"/>
              <c:layout>
                <c:manualLayout>
                  <c:x val="-4.6958905257657117E-3"/>
                  <c:y val="-0.31123542933711568"/>
                </c:manualLayout>
              </c:layout>
              <c:tx>
                <c:rich>
                  <a:bodyPr/>
                  <a:lstStyle/>
                  <a:p>
                    <a:pPr>
                      <a:defRPr/>
                    </a:pPr>
                    <a:r>
                      <a:rPr lang="en-US" dirty="0" smtClean="0"/>
                      <a:t>+51.6</a:t>
                    </a:r>
                    <a:endParaRPr lang="en-US" dirty="0"/>
                  </a:p>
                </c:rich>
              </c:tx>
              <c:spPr>
                <a:solidFill>
                  <a:schemeClr val="accent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6.761839482448094E-2"/>
                </c:manualLayout>
              </c:layout>
              <c:tx>
                <c:rich>
                  <a:bodyPr/>
                  <a:lstStyle/>
                  <a:p>
                    <a:pPr>
                      <a:defRPr/>
                    </a:pPr>
                    <a:r>
                      <a:rPr lang="en-US" dirty="0" smtClean="0"/>
                      <a:t>–7.1</a:t>
                    </a:r>
                    <a:endParaRPr lang="en-US" dirty="0"/>
                  </a:p>
                </c:rich>
              </c:tx>
              <c:spPr>
                <a:solidFill>
                  <a:schemeClr val="accent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652557590935814E-3"/>
                  <c:y val="-6.7035511755122748E-2"/>
                </c:manualLayout>
              </c:layout>
              <c:tx>
                <c:rich>
                  <a:bodyPr/>
                  <a:lstStyle/>
                  <a:p>
                    <a:pPr>
                      <a:defRPr/>
                    </a:pPr>
                    <a:r>
                      <a:rPr lang="en-US" dirty="0" smtClean="0"/>
                      <a:t>–7.4</a:t>
                    </a:r>
                    <a:endParaRPr lang="en-US" dirty="0"/>
                  </a:p>
                </c:rich>
              </c:tx>
              <c:spPr>
                <a:solidFill>
                  <a:schemeClr val="accent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652557590935814E-3"/>
                  <c:y val="-4.788237374417164E-2"/>
                </c:manualLayout>
              </c:layout>
              <c:tx>
                <c:rich>
                  <a:bodyPr/>
                  <a:lstStyle/>
                  <a:p>
                    <a:pPr>
                      <a:defRPr/>
                    </a:pPr>
                    <a:r>
                      <a:rPr lang="en-US" dirty="0" smtClean="0"/>
                      <a:t>–3.3</a:t>
                    </a:r>
                    <a:endParaRPr lang="en-US" dirty="0"/>
                  </a:p>
                </c:rich>
              </c:tx>
              <c:spPr>
                <a:solidFill>
                  <a:schemeClr val="accent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4.3094324883036932E-2"/>
                </c:manualLayout>
              </c:layout>
              <c:tx>
                <c:rich>
                  <a:bodyPr/>
                  <a:lstStyle/>
                  <a:p>
                    <a:pPr>
                      <a:defRPr/>
                    </a:pPr>
                    <a:r>
                      <a:rPr lang="en-US" dirty="0" smtClean="0"/>
                      <a:t>–2.5</a:t>
                    </a:r>
                    <a:endParaRPr lang="en-US" dirty="0"/>
                  </a:p>
                </c:rich>
              </c:tx>
              <c:spPr>
                <a:solidFill>
                  <a:schemeClr val="accent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652557590935814E-3"/>
                  <c:y val="-5.2670611118588805E-2"/>
                </c:manualLayout>
              </c:layout>
              <c:tx>
                <c:rich>
                  <a:bodyPr/>
                  <a:lstStyle/>
                  <a:p>
                    <a:r>
                      <a:rPr lang="en-US" dirty="0" smtClean="0"/>
                      <a:t>–6,3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0.14604123991972351"/>
                </c:manualLayout>
              </c:layout>
              <c:tx>
                <c:rich>
                  <a:bodyPr/>
                  <a:lstStyle/>
                  <a:p>
                    <a:r>
                      <a:rPr lang="en-US" dirty="0" smtClean="0"/>
                      <a:t>–22,6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solidFill>
                <a:schemeClr val="accent1">
                  <a:alpha val="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Autumn
2014</c:v>
                </c:pt>
                <c:pt idx="1">
                  <c:v>General
revision</c:v>
                </c:pt>
                <c:pt idx="2">
                  <c:v>Tax
reform
2015</c:v>
                </c:pt>
                <c:pt idx="3">
                  <c:v>Tax
reform
2016</c:v>
                </c:pt>
                <c:pt idx="4">
                  <c:v>Interest
receipts,
dividends</c:v>
                </c:pt>
                <c:pt idx="5">
                  <c:v>Other,
net</c:v>
                </c:pt>
                <c:pt idx="6">
                  <c:v>Budget
proposal</c:v>
                </c:pt>
              </c:strCache>
            </c:strRef>
          </c:cat>
          <c:val>
            <c:numRef>
              <c:f>Sheet1!$C$2:$C$8</c:f>
              <c:numCache>
                <c:formatCode>#,##0.0</c:formatCode>
                <c:ptCount val="7"/>
                <c:pt idx="0" formatCode="0.0">
                  <c:v>0</c:v>
                </c:pt>
                <c:pt idx="1">
                  <c:v>51.573866095347952</c:v>
                </c:pt>
                <c:pt idx="2">
                  <c:v>7.1462749999999993</c:v>
                </c:pt>
                <c:pt idx="3">
                  <c:v>7.4</c:v>
                </c:pt>
                <c:pt idx="4">
                  <c:v>3.2612607127708761</c:v>
                </c:pt>
                <c:pt idx="5">
                  <c:v>2.5298009808624262</c:v>
                </c:pt>
              </c:numCache>
            </c:numRef>
          </c:val>
        </c:ser>
        <c:dLbls>
          <c:showLegendKey val="0"/>
          <c:showVal val="0"/>
          <c:showCatName val="0"/>
          <c:showSerName val="0"/>
          <c:showPercent val="0"/>
          <c:showBubbleSize val="0"/>
        </c:dLbls>
        <c:gapWidth val="50"/>
        <c:overlap val="100"/>
        <c:axId val="28127616"/>
        <c:axId val="28129152"/>
      </c:barChart>
      <c:catAx>
        <c:axId val="28127616"/>
        <c:scaling>
          <c:orientation val="minMax"/>
        </c:scaling>
        <c:delete val="0"/>
        <c:axPos val="b"/>
        <c:numFmt formatCode="General" sourceLinked="0"/>
        <c:majorTickMark val="out"/>
        <c:minorTickMark val="none"/>
        <c:tickLblPos val="nextTo"/>
        <c:crossAx val="28129152"/>
        <c:crosses val="autoZero"/>
        <c:auto val="1"/>
        <c:lblAlgn val="ctr"/>
        <c:lblOffset val="100"/>
        <c:noMultiLvlLbl val="0"/>
      </c:catAx>
      <c:valAx>
        <c:axId val="28129152"/>
        <c:scaling>
          <c:orientation val="minMax"/>
          <c:max val="720"/>
          <c:min val="650"/>
        </c:scaling>
        <c:delete val="0"/>
        <c:axPos val="l"/>
        <c:majorGridlines>
          <c:spPr>
            <a:ln>
              <a:prstDash val="dash"/>
            </a:ln>
          </c:spPr>
        </c:majorGridlines>
        <c:title>
          <c:tx>
            <c:rich>
              <a:bodyPr rot="0" vert="horz"/>
              <a:lstStyle/>
              <a:p>
                <a:pPr>
                  <a:defRPr/>
                </a:pPr>
                <a:r>
                  <a:rPr lang="is-IS" dirty="0" smtClean="0"/>
                  <a:t>b.kr</a:t>
                </a:r>
                <a:r>
                  <a:rPr lang="is-IS" dirty="0"/>
                  <a:t>.</a:t>
                </a:r>
              </a:p>
            </c:rich>
          </c:tx>
          <c:layout>
            <c:manualLayout>
              <c:xMode val="edge"/>
              <c:yMode val="edge"/>
              <c:x val="2.5728860727979502E-2"/>
              <c:y val="1.4780195397787533E-2"/>
            </c:manualLayout>
          </c:layout>
          <c:overlay val="0"/>
        </c:title>
        <c:numFmt formatCode="0" sourceLinked="0"/>
        <c:majorTickMark val="out"/>
        <c:minorTickMark val="none"/>
        <c:tickLblPos val="nextTo"/>
        <c:crossAx val="28127616"/>
        <c:crosses val="autoZero"/>
        <c:crossBetween val="between"/>
        <c:majorUnit val="10"/>
        <c:minorUnit val="5"/>
      </c:valAx>
    </c:plotArea>
    <c:plotVisOnly val="1"/>
    <c:dispBlanksAs val="gap"/>
    <c:showDLblsOverMax val="0"/>
  </c:chart>
  <c:txPr>
    <a:bodyPr/>
    <a:lstStyle/>
    <a:p>
      <a:pPr>
        <a:defRPr sz="1400"/>
      </a:pPr>
      <a:endParaRPr lang="is-I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319919789885982E-2"/>
          <c:y val="8.1916750272307451E-2"/>
          <c:w val="0.89153825201603709"/>
          <c:h val="0.72737586117580255"/>
        </c:manualLayout>
      </c:layout>
      <c:barChart>
        <c:barDir val="col"/>
        <c:grouping val="stacked"/>
        <c:varyColors val="0"/>
        <c:ser>
          <c:idx val="0"/>
          <c:order val="0"/>
          <c:tx>
            <c:strRef>
              <c:f>Sheet1!$B$1</c:f>
              <c:strCache>
                <c:ptCount val="1"/>
                <c:pt idx="0">
                  <c:v>Series 1</c:v>
                </c:pt>
              </c:strCache>
            </c:strRef>
          </c:tx>
          <c:invertIfNegative val="0"/>
          <c:dPt>
            <c:idx val="0"/>
            <c:invertIfNegative val="0"/>
            <c:bubble3D val="0"/>
          </c:dPt>
          <c:dPt>
            <c:idx val="1"/>
            <c:invertIfNegative val="0"/>
            <c:bubble3D val="0"/>
            <c:spPr>
              <a:solidFill>
                <a:schemeClr val="bg1">
                  <a:alpha val="0"/>
                </a:schemeClr>
              </a:solidFill>
            </c:spPr>
          </c:dPt>
          <c:dPt>
            <c:idx val="2"/>
            <c:invertIfNegative val="0"/>
            <c:bubble3D val="0"/>
            <c:spPr>
              <a:solidFill>
                <a:schemeClr val="bg1">
                  <a:alpha val="0"/>
                </a:schemeClr>
              </a:solidFill>
            </c:spPr>
          </c:dPt>
          <c:dPt>
            <c:idx val="3"/>
            <c:invertIfNegative val="0"/>
            <c:bubble3D val="0"/>
            <c:spPr>
              <a:solidFill>
                <a:schemeClr val="bg1">
                  <a:alpha val="0"/>
                </a:schemeClr>
              </a:solidFill>
            </c:spPr>
          </c:dPt>
          <c:dPt>
            <c:idx val="4"/>
            <c:invertIfNegative val="0"/>
            <c:bubble3D val="0"/>
            <c:spPr>
              <a:solidFill>
                <a:schemeClr val="bg1">
                  <a:alpha val="0"/>
                </a:schemeClr>
              </a:solidFill>
            </c:spPr>
          </c:dPt>
          <c:dPt>
            <c:idx val="5"/>
            <c:invertIfNegative val="0"/>
            <c:bubble3D val="0"/>
            <c:spPr>
              <a:solidFill>
                <a:schemeClr val="bg1">
                  <a:alpha val="0"/>
                </a:schemeClr>
              </a:solidFill>
            </c:spPr>
          </c:dPt>
          <c:dPt>
            <c:idx val="6"/>
            <c:invertIfNegative val="0"/>
            <c:bubble3D val="0"/>
            <c:spPr>
              <a:solidFill>
                <a:schemeClr val="bg1">
                  <a:alpha val="0"/>
                </a:schemeClr>
              </a:solidFill>
            </c:spPr>
          </c:dPt>
          <c:dPt>
            <c:idx val="7"/>
            <c:invertIfNegative val="0"/>
            <c:bubble3D val="0"/>
          </c:dPt>
          <c:dLbls>
            <c:dLbl>
              <c:idx val="0"/>
              <c:layout>
                <c:manualLayout>
                  <c:x val="0"/>
                  <c:y val="-8.1400035365091786E-2"/>
                </c:manualLayout>
              </c:layout>
              <c:spPr>
                <a:solidFill>
                  <a:schemeClr val="bg1">
                    <a:alpha val="0"/>
                  </a:schemeClr>
                </a:solidFill>
              </c:spPr>
              <c:txPr>
                <a:bodyPr/>
                <a:lstStyle/>
                <a:p>
                  <a:pPr>
                    <a:defRPr/>
                  </a:pPr>
                  <a:endParaRPr lang="is-IS"/>
                </a:p>
              </c:txP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1.5652557590935814E-3"/>
                  <c:y val="-0.16998242679180933"/>
                </c:manualLayout>
              </c:layout>
              <c:spPr>
                <a:solidFill>
                  <a:schemeClr val="bg1">
                    <a:alpha val="0"/>
                  </a:schemeClr>
                </a:solidFill>
              </c:spPr>
              <c:txPr>
                <a:bodyPr/>
                <a:lstStyle/>
                <a:p>
                  <a:pPr>
                    <a:defRPr/>
                  </a:pPr>
                  <a:endParaRPr lang="is-IS"/>
                </a:p>
              </c:txP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0.16998242679180933"/>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bg1">
                  <a:alpha val="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Revised
estimate
2015</c:v>
                </c:pt>
                <c:pt idx="1">
                  <c:v>General
revision:
taxes on
labour</c:v>
                </c:pt>
                <c:pt idx="2">
                  <c:v>General
revision:
other
taxes</c:v>
                </c:pt>
                <c:pt idx="3">
                  <c:v>Other,
net</c:v>
                </c:pt>
                <c:pt idx="4">
                  <c:v>Tax
reform
2016</c:v>
                </c:pt>
                <c:pt idx="5">
                  <c:v>Bank
tax</c:v>
                </c:pt>
                <c:pt idx="6">
                  <c:v>Interest
receipts
dividends</c:v>
                </c:pt>
                <c:pt idx="7">
                  <c:v>Budget
proposal
2016</c:v>
                </c:pt>
              </c:strCache>
            </c:strRef>
          </c:cat>
          <c:val>
            <c:numRef>
              <c:f>Sheet1!$B$2:$B$9</c:f>
              <c:numCache>
                <c:formatCode>0.0</c:formatCode>
                <c:ptCount val="8"/>
                <c:pt idx="0">
                  <c:v>680.11729999999989</c:v>
                </c:pt>
                <c:pt idx="1">
                  <c:v>680.11729999999989</c:v>
                </c:pt>
                <c:pt idx="2">
                  <c:v>705.15909999999985</c:v>
                </c:pt>
                <c:pt idx="3">
                  <c:v>733.0329999999999</c:v>
                </c:pt>
                <c:pt idx="4">
                  <c:v>725.17819999999983</c:v>
                </c:pt>
                <c:pt idx="5">
                  <c:v>718.87819999999988</c:v>
                </c:pt>
                <c:pt idx="6">
                  <c:v>696.31899999999985</c:v>
                </c:pt>
                <c:pt idx="7">
                  <c:v>696.31899999999985</c:v>
                </c:pt>
              </c:numCache>
            </c:numRef>
          </c:val>
        </c:ser>
        <c:ser>
          <c:idx val="1"/>
          <c:order val="1"/>
          <c:tx>
            <c:strRef>
              <c:f>Sheet1!$C$1</c:f>
              <c:strCache>
                <c:ptCount val="1"/>
                <c:pt idx="0">
                  <c:v>Series 2</c:v>
                </c:pt>
              </c:strCache>
            </c:strRef>
          </c:tx>
          <c:invertIfNegative val="0"/>
          <c:dLbls>
            <c:dLbl>
              <c:idx val="0"/>
              <c:delete val="1"/>
              <c:extLst>
                <c:ext xmlns:c15="http://schemas.microsoft.com/office/drawing/2012/chart" uri="{CE6537A1-D6FC-4f65-9D91-7224C49458BB}"/>
              </c:extLst>
            </c:dLbl>
            <c:dLbl>
              <c:idx val="1"/>
              <c:layout>
                <c:manualLayout>
                  <c:x val="-1.5652557590935814E-3"/>
                  <c:y val="-0.160405952042975"/>
                </c:manualLayout>
              </c:layout>
              <c:tx>
                <c:rich>
                  <a:bodyPr/>
                  <a:lstStyle/>
                  <a:p>
                    <a:pPr>
                      <a:defRPr/>
                    </a:pPr>
                    <a:r>
                      <a:rPr lang="en-US" dirty="0" smtClean="0"/>
                      <a:t>+25.0</a:t>
                    </a:r>
                    <a:endParaRPr lang="en-US" dirty="0"/>
                  </a:p>
                </c:rich>
              </c:tx>
              <c:spPr>
                <a:solidFill>
                  <a:schemeClr val="bg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652557590935814E-3"/>
                  <c:y val="-0.1747706641662265"/>
                </c:manualLayout>
              </c:layout>
              <c:tx>
                <c:rich>
                  <a:bodyPr/>
                  <a:lstStyle/>
                  <a:p>
                    <a:pPr>
                      <a:defRPr/>
                    </a:pPr>
                    <a:r>
                      <a:rPr lang="en-US" dirty="0" smtClean="0"/>
                      <a:t>+27.9</a:t>
                    </a:r>
                    <a:endParaRPr lang="en-US" dirty="0"/>
                  </a:p>
                </c:rich>
              </c:tx>
              <c:spPr>
                <a:solidFill>
                  <a:schemeClr val="bg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305115181871628E-3"/>
                  <c:y val="-4.5488255056963058E-2"/>
                </c:manualLayout>
              </c:layout>
              <c:tx>
                <c:rich>
                  <a:bodyPr/>
                  <a:lstStyle/>
                  <a:p>
                    <a:pPr>
                      <a:defRPr/>
                    </a:pPr>
                    <a:r>
                      <a:rPr lang="en-US" dirty="0" smtClean="0"/>
                      <a:t>+3.0</a:t>
                    </a:r>
                    <a:endParaRPr lang="en-US" dirty="0"/>
                  </a:p>
                </c:rich>
              </c:tx>
              <c:spPr>
                <a:solidFill>
                  <a:schemeClr val="bg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8.618827273950895E-2"/>
                </c:manualLayout>
              </c:layout>
              <c:tx>
                <c:rich>
                  <a:bodyPr/>
                  <a:lstStyle/>
                  <a:p>
                    <a:pPr>
                      <a:defRPr/>
                    </a:pPr>
                    <a:r>
                      <a:rPr lang="en-US" dirty="0" smtClean="0"/>
                      <a:t>–10.9</a:t>
                    </a:r>
                    <a:endParaRPr lang="en-US" dirty="0"/>
                  </a:p>
                </c:rich>
              </c:tx>
              <c:spPr>
                <a:solidFill>
                  <a:schemeClr val="bg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652557590935814E-3"/>
                  <c:y val="-6.224727438070557E-2"/>
                </c:manualLayout>
              </c:layout>
              <c:tx>
                <c:rich>
                  <a:bodyPr/>
                  <a:lstStyle/>
                  <a:p>
                    <a:pPr>
                      <a:defRPr/>
                    </a:pPr>
                    <a:r>
                      <a:rPr lang="en-US" dirty="0" smtClean="0"/>
                      <a:t>–6.3</a:t>
                    </a:r>
                    <a:endParaRPr lang="en-US" dirty="0"/>
                  </a:p>
                </c:rich>
              </c:tx>
              <c:spPr>
                <a:solidFill>
                  <a:schemeClr val="bg1">
                    <a:alpha val="0"/>
                  </a:schemeClr>
                </a:solidFill>
              </c:spP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0.14843535860693208"/>
                </c:manualLayout>
              </c:layout>
              <c:tx>
                <c:rich>
                  <a:bodyPr/>
                  <a:lstStyle/>
                  <a:p>
                    <a:pPr>
                      <a:defRPr/>
                    </a:pPr>
                    <a:r>
                      <a:rPr lang="en-US" dirty="0" smtClean="0"/>
                      <a:t>–22.6</a:t>
                    </a:r>
                    <a:endParaRPr lang="en-US" dirty="0"/>
                  </a:p>
                </c:rich>
              </c:tx>
              <c:spPr>
                <a:solidFill>
                  <a:schemeClr val="bg1">
                    <a:alpha val="0"/>
                  </a:schemeClr>
                </a:solidFill>
              </c:spPr>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0.14604123991972351"/>
                </c:manualLayout>
              </c:layout>
              <c:tx>
                <c:rich>
                  <a:bodyPr/>
                  <a:lstStyle/>
                  <a:p>
                    <a:r>
                      <a:rPr lang="en-US" dirty="0" smtClean="0"/>
                      <a:t>–22,6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solidFill>
                <a:schemeClr val="bg1">
                  <a:alpha val="0"/>
                </a:schemeClr>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Revised
estimate
2015</c:v>
                </c:pt>
                <c:pt idx="1">
                  <c:v>General
revision:
taxes on
labour</c:v>
                </c:pt>
                <c:pt idx="2">
                  <c:v>General
revision:
other
taxes</c:v>
                </c:pt>
                <c:pt idx="3">
                  <c:v>Other,
net</c:v>
                </c:pt>
                <c:pt idx="4">
                  <c:v>Tax
reform
2016</c:v>
                </c:pt>
                <c:pt idx="5">
                  <c:v>Bank
tax</c:v>
                </c:pt>
                <c:pt idx="6">
                  <c:v>Interest
receipts
dividends</c:v>
                </c:pt>
                <c:pt idx="7">
                  <c:v>Budget
proposal
2016</c:v>
                </c:pt>
              </c:strCache>
            </c:strRef>
          </c:cat>
          <c:val>
            <c:numRef>
              <c:f>Sheet1!$C$2:$C$9</c:f>
              <c:numCache>
                <c:formatCode>0.0</c:formatCode>
                <c:ptCount val="8"/>
                <c:pt idx="0">
                  <c:v>0</c:v>
                </c:pt>
                <c:pt idx="1">
                  <c:v>25.041799999999999</c:v>
                </c:pt>
                <c:pt idx="2">
                  <c:v>27.873900000000003</c:v>
                </c:pt>
                <c:pt idx="3">
                  <c:v>3.0259999999999998</c:v>
                </c:pt>
                <c:pt idx="4">
                  <c:v>10.880799999999999</c:v>
                </c:pt>
                <c:pt idx="5">
                  <c:v>6.3</c:v>
                </c:pt>
                <c:pt idx="6">
                  <c:v>22.559199999999997</c:v>
                </c:pt>
              </c:numCache>
            </c:numRef>
          </c:val>
        </c:ser>
        <c:dLbls>
          <c:showLegendKey val="0"/>
          <c:showVal val="0"/>
          <c:showCatName val="0"/>
          <c:showSerName val="0"/>
          <c:showPercent val="0"/>
          <c:showBubbleSize val="0"/>
        </c:dLbls>
        <c:gapWidth val="50"/>
        <c:overlap val="100"/>
        <c:axId val="28277760"/>
        <c:axId val="28300032"/>
      </c:barChart>
      <c:catAx>
        <c:axId val="28277760"/>
        <c:scaling>
          <c:orientation val="minMax"/>
        </c:scaling>
        <c:delete val="0"/>
        <c:axPos val="b"/>
        <c:numFmt formatCode="General" sourceLinked="0"/>
        <c:majorTickMark val="out"/>
        <c:minorTickMark val="none"/>
        <c:tickLblPos val="nextTo"/>
        <c:crossAx val="28300032"/>
        <c:crosses val="autoZero"/>
        <c:auto val="1"/>
        <c:lblAlgn val="ctr"/>
        <c:lblOffset val="100"/>
        <c:noMultiLvlLbl val="0"/>
      </c:catAx>
      <c:valAx>
        <c:axId val="28300032"/>
        <c:scaling>
          <c:orientation val="minMax"/>
          <c:max val="740"/>
          <c:min val="670"/>
        </c:scaling>
        <c:delete val="0"/>
        <c:axPos val="l"/>
        <c:majorGridlines>
          <c:spPr>
            <a:ln>
              <a:prstDash val="dash"/>
            </a:ln>
          </c:spPr>
        </c:majorGridlines>
        <c:title>
          <c:tx>
            <c:rich>
              <a:bodyPr rot="0" vert="horz"/>
              <a:lstStyle/>
              <a:p>
                <a:pPr>
                  <a:defRPr/>
                </a:pPr>
                <a:r>
                  <a:rPr lang="is-IS" dirty="0" smtClean="0"/>
                  <a:t>b.kr</a:t>
                </a:r>
                <a:r>
                  <a:rPr lang="is-IS" dirty="0"/>
                  <a:t>.</a:t>
                </a:r>
              </a:p>
            </c:rich>
          </c:tx>
          <c:layout>
            <c:manualLayout>
              <c:xMode val="edge"/>
              <c:yMode val="edge"/>
              <c:x val="2.259834920979234E-2"/>
              <c:y val="4.1548327453604095E-4"/>
            </c:manualLayout>
          </c:layout>
          <c:overlay val="0"/>
        </c:title>
        <c:numFmt formatCode="0" sourceLinked="0"/>
        <c:majorTickMark val="out"/>
        <c:minorTickMark val="none"/>
        <c:tickLblPos val="nextTo"/>
        <c:crossAx val="28277760"/>
        <c:crosses val="autoZero"/>
        <c:crossBetween val="between"/>
        <c:majorUnit val="10"/>
        <c:minorUnit val="5"/>
      </c:valAx>
    </c:plotArea>
    <c:plotVisOnly val="1"/>
    <c:dispBlanksAs val="gap"/>
    <c:showDLblsOverMax val="0"/>
  </c:chart>
  <c:txPr>
    <a:bodyPr/>
    <a:lstStyle/>
    <a:p>
      <a:pPr>
        <a:defRPr sz="1400"/>
      </a:pPr>
      <a:endParaRPr lang="is-I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4428682327438297"/>
          <c:y val="5.3930722234776851E-2"/>
          <c:w val="0.68863612457987766"/>
          <c:h val="0.8363053821978379"/>
        </c:manualLayout>
      </c:layout>
      <c:barChart>
        <c:barDir val="bar"/>
        <c:grouping val="clustered"/>
        <c:varyColors val="0"/>
        <c:ser>
          <c:idx val="0"/>
          <c:order val="0"/>
          <c:tx>
            <c:strRef>
              <c:f>Sheet1!$B$1</c:f>
              <c:strCache>
                <c:ptCount val="1"/>
                <c:pt idx="0">
                  <c:v>Column2</c:v>
                </c:pt>
              </c:strCache>
            </c:strRef>
          </c:tx>
          <c:invertIfNegative val="0"/>
          <c:cat>
            <c:strRef>
              <c:f>Sheet1!$A$2:$A$17</c:f>
              <c:strCache>
                <c:ptCount val="16"/>
                <c:pt idx="0">
                  <c:v>VAT</c:v>
                </c:pt>
                <c:pt idx="1">
                  <c:v>PIT</c:v>
                </c:pt>
                <c:pt idx="2">
                  <c:v>SSCs</c:v>
                </c:pt>
                <c:pt idx="3">
                  <c:v>Other indirect taxes</c:v>
                </c:pt>
                <c:pt idx="4">
                  <c:v>CIT</c:v>
                </c:pt>
                <c:pt idx="5">
                  <c:v>Capital income tax</c:v>
                </c:pt>
                <c:pt idx="6">
                  <c:v>Bank tax</c:v>
                </c:pt>
                <c:pt idx="7">
                  <c:v>Interest receipts</c:v>
                </c:pt>
                <c:pt idx="8">
                  <c:v>Dividends</c:v>
                </c:pt>
                <c:pt idx="9">
                  <c:v>Other revenue</c:v>
                </c:pt>
                <c:pt idx="10">
                  <c:v>Fishing Levy</c:v>
                </c:pt>
                <c:pt idx="11">
                  <c:v>Payroll taxes</c:v>
                </c:pt>
                <c:pt idx="12">
                  <c:v>Property taxes</c:v>
                </c:pt>
                <c:pt idx="13">
                  <c:v>Per capita PIT</c:v>
                </c:pt>
                <c:pt idx="14">
                  <c:v>Other taxes</c:v>
                </c:pt>
                <c:pt idx="15">
                  <c:v>Asset sales</c:v>
                </c:pt>
              </c:strCache>
            </c:strRef>
          </c:cat>
          <c:val>
            <c:numRef>
              <c:f>Sheet1!$B$2:$B$17</c:f>
              <c:numCache>
                <c:formatCode>#,##0.0</c:formatCode>
                <c:ptCount val="16"/>
                <c:pt idx="0">
                  <c:v>186.5</c:v>
                </c:pt>
                <c:pt idx="1">
                  <c:v>143.9</c:v>
                </c:pt>
                <c:pt idx="2">
                  <c:v>85.358999999999995</c:v>
                </c:pt>
                <c:pt idx="3">
                  <c:v>78.157499999999999</c:v>
                </c:pt>
                <c:pt idx="4">
                  <c:v>70.099999999999994</c:v>
                </c:pt>
                <c:pt idx="5">
                  <c:v>33.49</c:v>
                </c:pt>
                <c:pt idx="6">
                  <c:v>26.8</c:v>
                </c:pt>
                <c:pt idx="7">
                  <c:v>16.622</c:v>
                </c:pt>
                <c:pt idx="8">
                  <c:v>13.077</c:v>
                </c:pt>
                <c:pt idx="9">
                  <c:v>11.451000000000002</c:v>
                </c:pt>
                <c:pt idx="10">
                  <c:v>7.8516000000000004</c:v>
                </c:pt>
                <c:pt idx="11">
                  <c:v>7.5919999999999996</c:v>
                </c:pt>
                <c:pt idx="12">
                  <c:v>7.5084</c:v>
                </c:pt>
                <c:pt idx="13">
                  <c:v>5.6353</c:v>
                </c:pt>
                <c:pt idx="14">
                  <c:v>1.4752000000000007</c:v>
                </c:pt>
                <c:pt idx="15">
                  <c:v>0.8</c:v>
                </c:pt>
              </c:numCache>
            </c:numRef>
          </c:val>
        </c:ser>
        <c:dLbls>
          <c:showLegendKey val="0"/>
          <c:showVal val="0"/>
          <c:showCatName val="0"/>
          <c:showSerName val="0"/>
          <c:showPercent val="0"/>
          <c:showBubbleSize val="0"/>
        </c:dLbls>
        <c:gapWidth val="150"/>
        <c:axId val="28371584"/>
        <c:axId val="28373376"/>
      </c:barChart>
      <c:catAx>
        <c:axId val="28371584"/>
        <c:scaling>
          <c:orientation val="minMax"/>
        </c:scaling>
        <c:delete val="0"/>
        <c:axPos val="l"/>
        <c:numFmt formatCode="General" sourceLinked="0"/>
        <c:majorTickMark val="out"/>
        <c:minorTickMark val="none"/>
        <c:tickLblPos val="nextTo"/>
        <c:crossAx val="28373376"/>
        <c:crosses val="autoZero"/>
        <c:auto val="1"/>
        <c:lblAlgn val="ctr"/>
        <c:lblOffset val="100"/>
        <c:noMultiLvlLbl val="0"/>
      </c:catAx>
      <c:valAx>
        <c:axId val="28373376"/>
        <c:scaling>
          <c:orientation val="minMax"/>
          <c:max val="190"/>
          <c:min val="0"/>
        </c:scaling>
        <c:delete val="0"/>
        <c:axPos val="b"/>
        <c:majorGridlines>
          <c:spPr>
            <a:ln>
              <a:prstDash val="dash"/>
            </a:ln>
          </c:spPr>
        </c:majorGridlines>
        <c:title>
          <c:tx>
            <c:rich>
              <a:bodyPr/>
              <a:lstStyle/>
              <a:p>
                <a:pPr>
                  <a:defRPr/>
                </a:pPr>
                <a:r>
                  <a:rPr lang="is-IS"/>
                  <a:t>Billion kr.</a:t>
                </a:r>
              </a:p>
            </c:rich>
          </c:tx>
          <c:layout>
            <c:manualLayout>
              <c:xMode val="edge"/>
              <c:yMode val="edge"/>
              <c:x val="0.8735855630191276"/>
              <c:y val="0.95470003665951397"/>
            </c:manualLayout>
          </c:layout>
          <c:overlay val="0"/>
        </c:title>
        <c:numFmt formatCode="#,##0" sourceLinked="0"/>
        <c:majorTickMark val="out"/>
        <c:minorTickMark val="none"/>
        <c:tickLblPos val="nextTo"/>
        <c:crossAx val="28371584"/>
        <c:crosses val="autoZero"/>
        <c:crossBetween val="between"/>
        <c:majorUnit val="20"/>
        <c:minorUnit val="10"/>
      </c:valAx>
    </c:plotArea>
    <c:plotVisOnly val="1"/>
    <c:dispBlanksAs val="gap"/>
    <c:showDLblsOverMax val="0"/>
  </c:chart>
  <c:txPr>
    <a:bodyPr/>
    <a:lstStyle/>
    <a:p>
      <a:pPr>
        <a:defRPr sz="1400"/>
      </a:pPr>
      <a:endParaRPr lang="is-I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862530720643198"/>
          <c:y val="7.7914923319792384E-2"/>
          <c:w val="0.77852713424325992"/>
          <c:h val="0.79141502274636488"/>
        </c:manualLayout>
      </c:layout>
      <c:barChart>
        <c:barDir val="bar"/>
        <c:grouping val="clustered"/>
        <c:varyColors val="0"/>
        <c:ser>
          <c:idx val="0"/>
          <c:order val="0"/>
          <c:tx>
            <c:strRef>
              <c:f>Sheet1!$B$1</c:f>
              <c:strCache>
                <c:ptCount val="1"/>
                <c:pt idx="0">
                  <c:v>Series 1</c:v>
                </c:pt>
              </c:strCache>
            </c:strRef>
          </c:tx>
          <c:invertIfNegative val="0"/>
          <c:cat>
            <c:strRef>
              <c:f>Sheet1!$A$2:$A$9</c:f>
              <c:strCache>
                <c:ptCount val="8"/>
                <c:pt idx="0">
                  <c:v>PIT</c:v>
                </c:pt>
                <c:pt idx="1">
                  <c:v>Import duties</c:v>
                </c:pt>
                <c:pt idx="2">
                  <c:v>Excise on rental cars</c:v>
                </c:pt>
                <c:pt idx="3">
                  <c:v>Electricity tax</c:v>
                </c:pt>
                <c:pt idx="4">
                  <c:v>SSCs</c:v>
                </c:pt>
                <c:pt idx="5">
                  <c:v>Radio Fee</c:v>
                </c:pt>
                <c:pt idx="6">
                  <c:v>VAT (tourism)</c:v>
                </c:pt>
                <c:pt idx="7">
                  <c:v>Excises</c:v>
                </c:pt>
              </c:strCache>
            </c:strRef>
          </c:cat>
          <c:val>
            <c:numRef>
              <c:f>Sheet1!$B$2:$B$9</c:f>
              <c:numCache>
                <c:formatCode>General</c:formatCode>
                <c:ptCount val="8"/>
                <c:pt idx="0">
                  <c:v>-5.5</c:v>
                </c:pt>
                <c:pt idx="1">
                  <c:v>-2.5</c:v>
                </c:pt>
                <c:pt idx="2">
                  <c:v>0.6</c:v>
                </c:pt>
                <c:pt idx="3">
                  <c:v>-2.2000000000000002</c:v>
                </c:pt>
                <c:pt idx="4">
                  <c:v>-1.7110000000000001</c:v>
                </c:pt>
                <c:pt idx="5">
                  <c:v>-0.3</c:v>
                </c:pt>
                <c:pt idx="6">
                  <c:v>1</c:v>
                </c:pt>
                <c:pt idx="7">
                  <c:v>-0.3</c:v>
                </c:pt>
              </c:numCache>
            </c:numRef>
          </c:val>
        </c:ser>
        <c:dLbls>
          <c:showLegendKey val="0"/>
          <c:showVal val="0"/>
          <c:showCatName val="0"/>
          <c:showSerName val="0"/>
          <c:showPercent val="0"/>
          <c:showBubbleSize val="0"/>
        </c:dLbls>
        <c:gapWidth val="182"/>
        <c:axId val="28686208"/>
        <c:axId val="28687744"/>
      </c:barChart>
      <c:catAx>
        <c:axId val="28686208"/>
        <c:scaling>
          <c:orientation val="maxMin"/>
        </c:scaling>
        <c:delete val="0"/>
        <c:axPos val="l"/>
        <c:numFmt formatCode="General" sourceLinked="1"/>
        <c:majorTickMark val="none"/>
        <c:minorTickMark val="none"/>
        <c:tickLblPos val="low"/>
        <c:txPr>
          <a:bodyPr rot="-60000000" vert="horz"/>
          <a:lstStyle/>
          <a:p>
            <a:pPr>
              <a:defRPr/>
            </a:pPr>
            <a:endParaRPr lang="is-IS"/>
          </a:p>
        </c:txPr>
        <c:crossAx val="28687744"/>
        <c:crosses val="autoZero"/>
        <c:auto val="1"/>
        <c:lblAlgn val="ctr"/>
        <c:lblOffset val="100"/>
        <c:noMultiLvlLbl val="0"/>
      </c:catAx>
      <c:valAx>
        <c:axId val="28687744"/>
        <c:scaling>
          <c:orientation val="minMax"/>
        </c:scaling>
        <c:delete val="0"/>
        <c:axPos val="t"/>
        <c:majorGridlines>
          <c:spPr>
            <a:ln>
              <a:prstDash val="dash"/>
            </a:ln>
          </c:spPr>
        </c:majorGridlines>
        <c:title>
          <c:tx>
            <c:rich>
              <a:bodyPr rot="0" vert="horz"/>
              <a:lstStyle/>
              <a:p>
                <a:pPr>
                  <a:defRPr/>
                </a:pPr>
                <a:r>
                  <a:rPr lang="is-IS"/>
                  <a:t>Billion kr.</a:t>
                </a:r>
              </a:p>
            </c:rich>
          </c:tx>
          <c:layout>
            <c:manualLayout>
              <c:xMode val="edge"/>
              <c:yMode val="edge"/>
              <c:x val="0.90847027193880081"/>
              <c:y val="0.9483265899120582"/>
            </c:manualLayout>
          </c:layout>
          <c:overlay val="0"/>
        </c:title>
        <c:numFmt formatCode="General" sourceLinked="1"/>
        <c:majorTickMark val="none"/>
        <c:minorTickMark val="none"/>
        <c:tickLblPos val="high"/>
        <c:txPr>
          <a:bodyPr rot="-60000000" vert="horz"/>
          <a:lstStyle/>
          <a:p>
            <a:pPr>
              <a:defRPr/>
            </a:pPr>
            <a:endParaRPr lang="is-IS"/>
          </a:p>
        </c:txPr>
        <c:crossAx val="28686208"/>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58871921268457E-2"/>
          <c:y val="3.4764091783782432E-2"/>
          <c:w val="0.85987743817539608"/>
          <c:h val="0.76638674210900926"/>
        </c:manualLayout>
      </c:layout>
      <c:barChart>
        <c:barDir val="col"/>
        <c:grouping val="stacked"/>
        <c:varyColors val="0"/>
        <c:ser>
          <c:idx val="0"/>
          <c:order val="0"/>
          <c:tx>
            <c:strRef>
              <c:f>Sheet1!$B$1</c:f>
              <c:strCache>
                <c:ptCount val="1"/>
                <c:pt idx="0">
                  <c:v>Local government</c:v>
                </c:pt>
              </c:strCache>
            </c:strRef>
          </c:tx>
          <c:spPr>
            <a:gradFill>
              <a:gsLst>
                <a:gs pos="0">
                  <a:schemeClr val="accent1">
                    <a:lumMod val="100000"/>
                  </a:schemeClr>
                </a:gs>
                <a:gs pos="98000">
                  <a:schemeClr val="accent1">
                    <a:tint val="44500"/>
                    <a:satMod val="160000"/>
                  </a:schemeClr>
                </a:gs>
                <a:gs pos="100000">
                  <a:schemeClr val="accent1">
                    <a:tint val="23500"/>
                    <a:satMod val="160000"/>
                  </a:schemeClr>
                </a:gs>
              </a:gsLst>
              <a:lin ang="5400000" scaled="0"/>
            </a:gradFill>
          </c:spPr>
          <c:invertIfNegative val="0"/>
          <c:cat>
            <c:numRef>
              <c:f>Sheet1!$A$2:$A$29</c:f>
              <c:numCache>
                <c:formatCode>General</c:formatCod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Sheet1!$B$2:$B$29</c:f>
              <c:numCache>
                <c:formatCode>0.00%</c:formatCode>
                <c:ptCount val="28"/>
                <c:pt idx="0">
                  <c:v>6.7000000000000004E-2</c:v>
                </c:pt>
                <c:pt idx="1">
                  <c:v>6.9400000000000003E-2</c:v>
                </c:pt>
                <c:pt idx="2">
                  <c:v>6.9900000000000004E-2</c:v>
                </c:pt>
                <c:pt idx="3">
                  <c:v>6.9900000000000004E-2</c:v>
                </c:pt>
                <c:pt idx="4">
                  <c:v>7.0499999999999993E-2</c:v>
                </c:pt>
                <c:pt idx="5">
                  <c:v>7.0400000000000004E-2</c:v>
                </c:pt>
                <c:pt idx="6">
                  <c:v>8.6858333333333329E-2</c:v>
                </c:pt>
                <c:pt idx="7">
                  <c:v>8.7800000000000003E-2</c:v>
                </c:pt>
                <c:pt idx="8">
                  <c:v>8.7900000000000006E-2</c:v>
                </c:pt>
                <c:pt idx="9">
                  <c:v>0.1157</c:v>
                </c:pt>
                <c:pt idx="10">
                  <c:v>0.11609999999999999</c:v>
                </c:pt>
                <c:pt idx="11">
                  <c:v>0.1193</c:v>
                </c:pt>
                <c:pt idx="12">
                  <c:v>0.11959999999999998</c:v>
                </c:pt>
                <c:pt idx="13">
                  <c:v>0.1268</c:v>
                </c:pt>
                <c:pt idx="14">
                  <c:v>0.12790000000000001</c:v>
                </c:pt>
                <c:pt idx="15">
                  <c:v>0.128</c:v>
                </c:pt>
                <c:pt idx="16">
                  <c:v>0.1283</c:v>
                </c:pt>
                <c:pt idx="17">
                  <c:v>0.12980000000000003</c:v>
                </c:pt>
                <c:pt idx="18">
                  <c:v>0.12970000000000001</c:v>
                </c:pt>
                <c:pt idx="19">
                  <c:v>0.12970000000000001</c:v>
                </c:pt>
                <c:pt idx="20">
                  <c:v>0.12970000000000001</c:v>
                </c:pt>
                <c:pt idx="21">
                  <c:v>0.13100000000000001</c:v>
                </c:pt>
                <c:pt idx="22">
                  <c:v>0.13120000000000001</c:v>
                </c:pt>
                <c:pt idx="23">
                  <c:v>0.14410000000000001</c:v>
                </c:pt>
                <c:pt idx="24">
                  <c:v>0.14419999999999999</c:v>
                </c:pt>
                <c:pt idx="25">
                  <c:v>0.14419999999999999</c:v>
                </c:pt>
                <c:pt idx="26">
                  <c:v>0.1444</c:v>
                </c:pt>
                <c:pt idx="27">
                  <c:v>0.1444</c:v>
                </c:pt>
              </c:numCache>
            </c:numRef>
          </c:val>
        </c:ser>
        <c:ser>
          <c:idx val="1"/>
          <c:order val="1"/>
          <c:tx>
            <c:strRef>
              <c:f>Sheet1!$C$1</c:f>
              <c:strCache>
                <c:ptCount val="1"/>
                <c:pt idx="0">
                  <c:v>Central gov.,
first bracket</c:v>
                </c:pt>
              </c:strCache>
            </c:strRef>
          </c:tx>
          <c:spPr>
            <a:gradFill>
              <a:gsLst>
                <a:gs pos="50000">
                  <a:schemeClr val="accent2"/>
                </a:gs>
                <a:gs pos="100000">
                  <a:schemeClr val="accent2"/>
                </a:gs>
                <a:gs pos="100000">
                  <a:schemeClr val="accent1">
                    <a:tint val="23500"/>
                    <a:satMod val="160000"/>
                  </a:schemeClr>
                </a:gs>
              </a:gsLst>
              <a:lin ang="5400000" scaled="0"/>
            </a:gradFill>
          </c:spPr>
          <c:invertIfNegative val="0"/>
          <c:cat>
            <c:numRef>
              <c:f>Sheet1!$A$2:$A$29</c:f>
              <c:numCache>
                <c:formatCode>General</c:formatCod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Sheet1!$C$2:$C$29</c:f>
              <c:numCache>
                <c:formatCode>0.00%</c:formatCode>
                <c:ptCount val="28"/>
                <c:pt idx="0">
                  <c:v>0.28499999999999998</c:v>
                </c:pt>
                <c:pt idx="1">
                  <c:v>0.308</c:v>
                </c:pt>
                <c:pt idx="2">
                  <c:v>0.32800000000000001</c:v>
                </c:pt>
                <c:pt idx="3">
                  <c:v>0.32800000000000001</c:v>
                </c:pt>
                <c:pt idx="4">
                  <c:v>0.32800000000000001</c:v>
                </c:pt>
                <c:pt idx="5">
                  <c:v>0.34300000000000003</c:v>
                </c:pt>
                <c:pt idx="6">
                  <c:v>0.33150000000000002</c:v>
                </c:pt>
                <c:pt idx="7">
                  <c:v>0.33150000000000002</c:v>
                </c:pt>
                <c:pt idx="8">
                  <c:v>0.33150000000000002</c:v>
                </c:pt>
                <c:pt idx="9">
                  <c:v>0.29310000000000003</c:v>
                </c:pt>
                <c:pt idx="10">
                  <c:v>0.27410000000000001</c:v>
                </c:pt>
                <c:pt idx="11">
                  <c:v>0.2641</c:v>
                </c:pt>
                <c:pt idx="12">
                  <c:v>0.2641</c:v>
                </c:pt>
                <c:pt idx="13">
                  <c:v>0.26079999999999998</c:v>
                </c:pt>
                <c:pt idx="14">
                  <c:v>0.25750000000000001</c:v>
                </c:pt>
                <c:pt idx="15">
                  <c:v>0.25750000000000001</c:v>
                </c:pt>
                <c:pt idx="16">
                  <c:v>0.25750000000000001</c:v>
                </c:pt>
                <c:pt idx="17">
                  <c:v>0.2475</c:v>
                </c:pt>
                <c:pt idx="18">
                  <c:v>0.23749999999999999</c:v>
                </c:pt>
                <c:pt idx="19">
                  <c:v>0.22750000000000001</c:v>
                </c:pt>
                <c:pt idx="20">
                  <c:v>0.22750000000000001</c:v>
                </c:pt>
                <c:pt idx="21">
                  <c:v>0.24099999999999999</c:v>
                </c:pt>
                <c:pt idx="22">
                  <c:v>0.24099999999999999</c:v>
                </c:pt>
                <c:pt idx="23">
                  <c:v>0.22900000000000001</c:v>
                </c:pt>
                <c:pt idx="24">
                  <c:v>0.22900000000000001</c:v>
                </c:pt>
                <c:pt idx="25">
                  <c:v>0.22900000000000001</c:v>
                </c:pt>
                <c:pt idx="26">
                  <c:v>0.22859999999999997</c:v>
                </c:pt>
                <c:pt idx="27">
                  <c:v>0.22859999999999997</c:v>
                </c:pt>
              </c:numCache>
            </c:numRef>
          </c:val>
        </c:ser>
        <c:ser>
          <c:idx val="2"/>
          <c:order val="2"/>
          <c:tx>
            <c:strRef>
              <c:f>Sheet1!$D$1</c:f>
              <c:strCache>
                <c:ptCount val="1"/>
                <c:pt idx="0">
                  <c:v>Special surcharge
in 1993-2005</c:v>
                </c:pt>
              </c:strCache>
            </c:strRef>
          </c:tx>
          <c:spPr>
            <a:gradFill>
              <a:gsLst>
                <a:gs pos="0">
                  <a:schemeClr val="accent6"/>
                </a:gs>
                <a:gs pos="75000">
                  <a:schemeClr val="accent1">
                    <a:tint val="44500"/>
                    <a:satMod val="160000"/>
                  </a:schemeClr>
                </a:gs>
                <a:gs pos="100000">
                  <a:schemeClr val="accent1">
                    <a:tint val="23500"/>
                    <a:satMod val="160000"/>
                  </a:schemeClr>
                </a:gs>
              </a:gsLst>
              <a:lin ang="5400000" scaled="0"/>
            </a:gradFill>
          </c:spPr>
          <c:invertIfNegative val="0"/>
          <c:cat>
            <c:numRef>
              <c:f>Sheet1!$A$2:$A$29</c:f>
              <c:numCache>
                <c:formatCode>General</c:formatCod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Sheet1!$D$2:$D$29</c:f>
              <c:numCache>
                <c:formatCode>0.00%</c:formatCode>
                <c:ptCount val="28"/>
                <c:pt idx="0">
                  <c:v>0</c:v>
                </c:pt>
                <c:pt idx="1">
                  <c:v>0</c:v>
                </c:pt>
                <c:pt idx="2">
                  <c:v>0</c:v>
                </c:pt>
                <c:pt idx="3">
                  <c:v>0</c:v>
                </c:pt>
                <c:pt idx="4">
                  <c:v>0</c:v>
                </c:pt>
                <c:pt idx="5">
                  <c:v>0.05</c:v>
                </c:pt>
                <c:pt idx="6">
                  <c:v>0.05</c:v>
                </c:pt>
                <c:pt idx="7">
                  <c:v>0.05</c:v>
                </c:pt>
                <c:pt idx="8">
                  <c:v>0.05</c:v>
                </c:pt>
                <c:pt idx="9">
                  <c:v>0.05</c:v>
                </c:pt>
                <c:pt idx="10">
                  <c:v>7.0000000000000007E-2</c:v>
                </c:pt>
                <c:pt idx="11">
                  <c:v>7.0000000000000007E-2</c:v>
                </c:pt>
                <c:pt idx="12">
                  <c:v>7.0000000000000007E-2</c:v>
                </c:pt>
                <c:pt idx="13">
                  <c:v>7.0000000000000007E-2</c:v>
                </c:pt>
                <c:pt idx="14">
                  <c:v>7.0000000000000007E-2</c:v>
                </c:pt>
                <c:pt idx="15">
                  <c:v>0.05</c:v>
                </c:pt>
                <c:pt idx="16">
                  <c:v>0.04</c:v>
                </c:pt>
                <c:pt idx="17">
                  <c:v>0.02</c:v>
                </c:pt>
                <c:pt idx="18">
                  <c:v>0</c:v>
                </c:pt>
                <c:pt idx="19">
                  <c:v>0</c:v>
                </c:pt>
                <c:pt idx="20">
                  <c:v>0</c:v>
                </c:pt>
                <c:pt idx="21">
                  <c:v>0.08</c:v>
                </c:pt>
                <c:pt idx="22">
                  <c:v>0</c:v>
                </c:pt>
                <c:pt idx="23">
                  <c:v>0</c:v>
                </c:pt>
                <c:pt idx="24">
                  <c:v>0</c:v>
                </c:pt>
                <c:pt idx="25">
                  <c:v>0</c:v>
                </c:pt>
                <c:pt idx="26">
                  <c:v>0</c:v>
                </c:pt>
                <c:pt idx="27">
                  <c:v>0</c:v>
                </c:pt>
              </c:numCache>
            </c:numRef>
          </c:val>
        </c:ser>
        <c:ser>
          <c:idx val="3"/>
          <c:order val="3"/>
          <c:tx>
            <c:strRef>
              <c:f>Sheet1!$E$1</c:f>
              <c:strCache>
                <c:ptCount val="1"/>
                <c:pt idx="0">
                  <c:v>Central gov.,
second bracket</c:v>
                </c:pt>
              </c:strCache>
            </c:strRef>
          </c:tx>
          <c:spPr>
            <a:gradFill>
              <a:gsLst>
                <a:gs pos="0">
                  <a:schemeClr val="accent3"/>
                </a:gs>
                <a:gs pos="100000">
                  <a:schemeClr val="accent1">
                    <a:tint val="44500"/>
                    <a:satMod val="160000"/>
                  </a:schemeClr>
                </a:gs>
                <a:gs pos="100000">
                  <a:schemeClr val="accent1">
                    <a:tint val="23500"/>
                    <a:satMod val="160000"/>
                  </a:schemeClr>
                </a:gs>
              </a:gsLst>
              <a:lin ang="5400000" scaled="0"/>
            </a:gradFill>
          </c:spPr>
          <c:invertIfNegative val="0"/>
          <c:cat>
            <c:numRef>
              <c:f>Sheet1!$A$2:$A$29</c:f>
              <c:numCache>
                <c:formatCode>General</c:formatCod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Sheet1!$E$2:$E$29</c:f>
              <c:numCache>
                <c:formatCode>0.00%</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2.9000000000000026E-2</c:v>
                </c:pt>
                <c:pt idx="23">
                  <c:v>2.8999999999999998E-2</c:v>
                </c:pt>
                <c:pt idx="24">
                  <c:v>2.8999999999999998E-2</c:v>
                </c:pt>
                <c:pt idx="25">
                  <c:v>2.8999999999999998E-2</c:v>
                </c:pt>
                <c:pt idx="26">
                  <c:v>2.4400000000000002E-2</c:v>
                </c:pt>
                <c:pt idx="27">
                  <c:v>2.4400000000000002E-2</c:v>
                </c:pt>
              </c:numCache>
            </c:numRef>
          </c:val>
        </c:ser>
        <c:ser>
          <c:idx val="4"/>
          <c:order val="4"/>
          <c:tx>
            <c:strRef>
              <c:f>Sheet1!$F$1</c:f>
              <c:strCache>
                <c:ptCount val="1"/>
                <c:pt idx="0">
                  <c:v>Central gov.,
third bracket</c:v>
                </c:pt>
              </c:strCache>
            </c:strRef>
          </c:tx>
          <c:spPr>
            <a:gradFill>
              <a:gsLst>
                <a:gs pos="0">
                  <a:schemeClr val="accent5"/>
                </a:gs>
                <a:gs pos="100000">
                  <a:schemeClr val="accent1">
                    <a:tint val="44500"/>
                    <a:satMod val="160000"/>
                  </a:schemeClr>
                </a:gs>
                <a:gs pos="100000">
                  <a:schemeClr val="accent1">
                    <a:tint val="23500"/>
                    <a:satMod val="160000"/>
                  </a:schemeClr>
                </a:gs>
              </a:gsLst>
              <a:lin ang="5400000" scaled="0"/>
            </a:gradFill>
          </c:spPr>
          <c:invertIfNegative val="0"/>
          <c:cat>
            <c:numRef>
              <c:f>Sheet1!$A$2:$A$29</c:f>
              <c:numCache>
                <c:formatCode>General</c:formatCod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numCache>
            </c:numRef>
          </c:cat>
          <c:val>
            <c:numRef>
              <c:f>Sheet1!$F$2:$F$29</c:f>
              <c:numCache>
                <c:formatCode>_(* #,##0_);_(* \(#,##0\);_(* "-"_);_(@_)</c:formatCode>
                <c:ptCount val="28"/>
                <c:pt idx="0">
                  <c:v>0</c:v>
                </c:pt>
                <c:pt idx="1">
                  <c:v>0</c:v>
                </c:pt>
                <c:pt idx="2">
                  <c:v>0</c:v>
                </c:pt>
                <c:pt idx="3">
                  <c:v>0</c:v>
                </c:pt>
                <c:pt idx="4">
                  <c:v>0</c:v>
                </c:pt>
                <c:pt idx="5" formatCode="0.00%">
                  <c:v>0</c:v>
                </c:pt>
                <c:pt idx="6" formatCode="0.00%">
                  <c:v>0</c:v>
                </c:pt>
                <c:pt idx="7" formatCode="0.00%">
                  <c:v>0</c:v>
                </c:pt>
                <c:pt idx="8" formatCode="0.00%">
                  <c:v>0</c:v>
                </c:pt>
                <c:pt idx="9" formatCode="0.00%">
                  <c:v>0</c:v>
                </c:pt>
                <c:pt idx="10" formatCode="0.00%">
                  <c:v>0</c:v>
                </c:pt>
                <c:pt idx="11" formatCode="0.00%">
                  <c:v>0</c:v>
                </c:pt>
                <c:pt idx="12" formatCode="0.00%">
                  <c:v>0</c:v>
                </c:pt>
                <c:pt idx="13" formatCode="0.00%">
                  <c:v>0</c:v>
                </c:pt>
                <c:pt idx="14" formatCode="0.00%">
                  <c:v>0</c:v>
                </c:pt>
                <c:pt idx="15" formatCode="0.00%">
                  <c:v>0</c:v>
                </c:pt>
                <c:pt idx="16" formatCode="0.00%">
                  <c:v>0</c:v>
                </c:pt>
                <c:pt idx="17" formatCode="0.00%">
                  <c:v>0</c:v>
                </c:pt>
                <c:pt idx="18" formatCode="_-* #,##0.0\ _k_r_._-;\-* #,##0.0\ _k_r_._-;_-* &quot;-&quot;?\ _k_r_._-;_-@_-">
                  <c:v>0</c:v>
                </c:pt>
                <c:pt idx="19" formatCode="_-* #,##0.0\ _k_r_._-;\-* #,##0.0\ _k_r_._-;_-* &quot;-&quot;?\ _k_r_._-;_-@_-">
                  <c:v>0</c:v>
                </c:pt>
                <c:pt idx="20" formatCode="_-* #,##0.0\ _k_r_._-;\-* #,##0.0\ _k_r_._-;_-* &quot;-&quot;?\ _k_r_._-;_-@_-">
                  <c:v>0</c:v>
                </c:pt>
                <c:pt idx="21" formatCode="0.00%">
                  <c:v>0</c:v>
                </c:pt>
                <c:pt idx="22" formatCode="0.00%">
                  <c:v>0.06</c:v>
                </c:pt>
                <c:pt idx="23" formatCode="0.00%">
                  <c:v>0.06</c:v>
                </c:pt>
                <c:pt idx="24" formatCode="0.00%">
                  <c:v>0.06</c:v>
                </c:pt>
                <c:pt idx="25" formatCode="0.00%">
                  <c:v>0.06</c:v>
                </c:pt>
                <c:pt idx="26" formatCode="0.00%">
                  <c:v>6.5000000000000002E-2</c:v>
                </c:pt>
                <c:pt idx="27" formatCode="0.00%">
                  <c:v>6.5000000000000002E-2</c:v>
                </c:pt>
              </c:numCache>
            </c:numRef>
          </c:val>
        </c:ser>
        <c:dLbls>
          <c:showLegendKey val="0"/>
          <c:showVal val="0"/>
          <c:showCatName val="0"/>
          <c:showSerName val="0"/>
          <c:showPercent val="0"/>
          <c:showBubbleSize val="0"/>
        </c:dLbls>
        <c:gapWidth val="100"/>
        <c:overlap val="100"/>
        <c:axId val="27839488"/>
        <c:axId val="27849472"/>
      </c:barChart>
      <c:catAx>
        <c:axId val="27839488"/>
        <c:scaling>
          <c:orientation val="minMax"/>
        </c:scaling>
        <c:delete val="0"/>
        <c:axPos val="b"/>
        <c:numFmt formatCode="General" sourceLinked="1"/>
        <c:majorTickMark val="out"/>
        <c:minorTickMark val="none"/>
        <c:tickLblPos val="nextTo"/>
        <c:txPr>
          <a:bodyPr/>
          <a:lstStyle/>
          <a:p>
            <a:pPr>
              <a:defRPr sz="1400"/>
            </a:pPr>
            <a:endParaRPr lang="is-IS"/>
          </a:p>
        </c:txPr>
        <c:crossAx val="27849472"/>
        <c:crosses val="autoZero"/>
        <c:auto val="1"/>
        <c:lblAlgn val="ctr"/>
        <c:lblOffset val="100"/>
        <c:tickLblSkip val="3"/>
        <c:noMultiLvlLbl val="0"/>
      </c:catAx>
      <c:valAx>
        <c:axId val="27849472"/>
        <c:scaling>
          <c:orientation val="minMax"/>
        </c:scaling>
        <c:delete val="0"/>
        <c:axPos val="l"/>
        <c:majorGridlines>
          <c:spPr>
            <a:ln>
              <a:prstDash val="dash"/>
            </a:ln>
          </c:spPr>
        </c:majorGridlines>
        <c:numFmt formatCode="0%" sourceLinked="0"/>
        <c:majorTickMark val="out"/>
        <c:minorTickMark val="none"/>
        <c:tickLblPos val="nextTo"/>
        <c:txPr>
          <a:bodyPr/>
          <a:lstStyle/>
          <a:p>
            <a:pPr>
              <a:defRPr sz="1400"/>
            </a:pPr>
            <a:endParaRPr lang="is-IS"/>
          </a:p>
        </c:txPr>
        <c:crossAx val="27839488"/>
        <c:crosses val="autoZero"/>
        <c:crossBetween val="between"/>
      </c:valAx>
    </c:plotArea>
    <c:legend>
      <c:legendPos val="b"/>
      <c:layout/>
      <c:overlay val="0"/>
      <c:txPr>
        <a:bodyPr/>
        <a:lstStyle/>
        <a:p>
          <a:pPr>
            <a:defRPr sz="1400"/>
          </a:pPr>
          <a:endParaRPr lang="is-IS"/>
        </a:p>
      </c:txPr>
    </c:legend>
    <c:plotVisOnly val="1"/>
    <c:dispBlanksAs val="gap"/>
    <c:showDLblsOverMax val="0"/>
  </c:chart>
  <c:txPr>
    <a:bodyPr/>
    <a:lstStyle/>
    <a:p>
      <a:pPr>
        <a:defRPr sz="1800"/>
      </a:pPr>
      <a:endParaRPr lang="is-I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6988654483358042E-2"/>
          <c:y val="0.11141643071757187"/>
          <c:w val="0.86692673826980904"/>
          <c:h val="0.69899452796056061"/>
        </c:manualLayout>
      </c:layout>
      <c:lineChart>
        <c:grouping val="standard"/>
        <c:varyColors val="0"/>
        <c:ser>
          <c:idx val="0"/>
          <c:order val="0"/>
          <c:tx>
            <c:strRef>
              <c:f>Sheet1!$A$2</c:f>
              <c:strCache>
                <c:ptCount val="1"/>
                <c:pt idx="0">
                  <c:v>Breyting á ráðstöfunartekjum, kr. á mánuði</c:v>
                </c:pt>
              </c:strCache>
            </c:strRef>
          </c:tx>
          <c:marker>
            <c:symbol val="none"/>
          </c:marker>
          <c:cat>
            <c:strRef>
              <c:f>Sheet1!$B$1:$CN$1</c:f>
              <c:strCache>
                <c:ptCount val="91"/>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pt idx="16">
                  <c:v>260</c:v>
                </c:pt>
                <c:pt idx="17">
                  <c:v>270</c:v>
                </c:pt>
                <c:pt idx="18">
                  <c:v>280</c:v>
                </c:pt>
                <c:pt idx="19">
                  <c:v>290</c:v>
                </c:pt>
                <c:pt idx="20">
                  <c:v>300</c:v>
                </c:pt>
                <c:pt idx="21">
                  <c:v>310</c:v>
                </c:pt>
                <c:pt idx="22">
                  <c:v>320</c:v>
                </c:pt>
                <c:pt idx="23">
                  <c:v>330</c:v>
                </c:pt>
                <c:pt idx="24">
                  <c:v>340</c:v>
                </c:pt>
                <c:pt idx="25">
                  <c:v>350</c:v>
                </c:pt>
                <c:pt idx="26">
                  <c:v>360</c:v>
                </c:pt>
                <c:pt idx="27">
                  <c:v>370</c:v>
                </c:pt>
                <c:pt idx="28">
                  <c:v>380</c:v>
                </c:pt>
                <c:pt idx="29">
                  <c:v>390</c:v>
                </c:pt>
                <c:pt idx="30">
                  <c:v>400</c:v>
                </c:pt>
                <c:pt idx="31">
                  <c:v>410</c:v>
                </c:pt>
                <c:pt idx="32">
                  <c:v>420</c:v>
                </c:pt>
                <c:pt idx="33">
                  <c:v>430</c:v>
                </c:pt>
                <c:pt idx="34">
                  <c:v>440</c:v>
                </c:pt>
                <c:pt idx="35">
                  <c:v>450</c:v>
                </c:pt>
                <c:pt idx="36">
                  <c:v>460</c:v>
                </c:pt>
                <c:pt idx="37">
                  <c:v>470</c:v>
                </c:pt>
                <c:pt idx="38">
                  <c:v>480</c:v>
                </c:pt>
                <c:pt idx="39">
                  <c:v>490</c:v>
                </c:pt>
                <c:pt idx="40">
                  <c:v>500</c:v>
                </c:pt>
                <c:pt idx="41">
                  <c:v>510</c:v>
                </c:pt>
                <c:pt idx="42">
                  <c:v>520</c:v>
                </c:pt>
                <c:pt idx="43">
                  <c:v>530</c:v>
                </c:pt>
                <c:pt idx="44">
                  <c:v>540</c:v>
                </c:pt>
                <c:pt idx="45">
                  <c:v>550</c:v>
                </c:pt>
                <c:pt idx="46">
                  <c:v>560</c:v>
                </c:pt>
                <c:pt idx="47">
                  <c:v>570</c:v>
                </c:pt>
                <c:pt idx="48">
                  <c:v>580</c:v>
                </c:pt>
                <c:pt idx="49">
                  <c:v>590</c:v>
                </c:pt>
                <c:pt idx="50">
                  <c:v>600</c:v>
                </c:pt>
                <c:pt idx="51">
                  <c:v>610</c:v>
                </c:pt>
                <c:pt idx="52">
                  <c:v>620</c:v>
                </c:pt>
                <c:pt idx="53">
                  <c:v>630</c:v>
                </c:pt>
                <c:pt idx="54">
                  <c:v>640</c:v>
                </c:pt>
                <c:pt idx="55">
                  <c:v>650</c:v>
                </c:pt>
                <c:pt idx="56">
                  <c:v>660</c:v>
                </c:pt>
                <c:pt idx="57">
                  <c:v>670</c:v>
                </c:pt>
                <c:pt idx="58">
                  <c:v>680</c:v>
                </c:pt>
                <c:pt idx="59">
                  <c:v>690</c:v>
                </c:pt>
                <c:pt idx="60">
                  <c:v>700</c:v>
                </c:pt>
                <c:pt idx="61">
                  <c:v>710</c:v>
                </c:pt>
                <c:pt idx="62">
                  <c:v>720</c:v>
                </c:pt>
                <c:pt idx="63">
                  <c:v>730</c:v>
                </c:pt>
                <c:pt idx="64">
                  <c:v>740</c:v>
                </c:pt>
                <c:pt idx="65">
                  <c:v>750</c:v>
                </c:pt>
                <c:pt idx="66">
                  <c:v>760</c:v>
                </c:pt>
                <c:pt idx="67">
                  <c:v>770</c:v>
                </c:pt>
                <c:pt idx="68">
                  <c:v>780</c:v>
                </c:pt>
                <c:pt idx="69">
                  <c:v>790</c:v>
                </c:pt>
                <c:pt idx="70">
                  <c:v>800</c:v>
                </c:pt>
                <c:pt idx="71">
                  <c:v>810</c:v>
                </c:pt>
                <c:pt idx="72">
                  <c:v>820</c:v>
                </c:pt>
                <c:pt idx="73">
                  <c:v>830</c:v>
                </c:pt>
                <c:pt idx="74">
                  <c:v>840</c:v>
                </c:pt>
                <c:pt idx="75">
                  <c:v>850</c:v>
                </c:pt>
                <c:pt idx="76">
                  <c:v>860</c:v>
                </c:pt>
                <c:pt idx="77">
                  <c:v>870</c:v>
                </c:pt>
                <c:pt idx="78">
                  <c:v>880</c:v>
                </c:pt>
                <c:pt idx="79">
                  <c:v>890</c:v>
                </c:pt>
                <c:pt idx="80">
                  <c:v>900</c:v>
                </c:pt>
                <c:pt idx="81">
                  <c:v>910</c:v>
                </c:pt>
                <c:pt idx="82">
                  <c:v>920</c:v>
                </c:pt>
                <c:pt idx="83">
                  <c:v>930</c:v>
                </c:pt>
                <c:pt idx="84">
                  <c:v>940</c:v>
                </c:pt>
                <c:pt idx="85">
                  <c:v>950</c:v>
                </c:pt>
                <c:pt idx="86">
                  <c:v>960</c:v>
                </c:pt>
                <c:pt idx="87">
                  <c:v>970</c:v>
                </c:pt>
                <c:pt idx="88">
                  <c:v>980</c:v>
                </c:pt>
                <c:pt idx="89">
                  <c:v>990</c:v>
                </c:pt>
                <c:pt idx="90">
                  <c:v>1000</c:v>
                </c:pt>
              </c:strCache>
            </c:strRef>
          </c:cat>
          <c:val>
            <c:numRef>
              <c:f>Sheet1!$B$2:$CN$2</c:f>
              <c:numCache>
                <c:formatCode>#,##0</c:formatCode>
                <c:ptCount val="91"/>
                <c:pt idx="0">
                  <c:v>0</c:v>
                </c:pt>
                <c:pt idx="1">
                  <c:v>0</c:v>
                </c:pt>
                <c:pt idx="2">
                  <c:v>0</c:v>
                </c:pt>
                <c:pt idx="3">
                  <c:v>0</c:v>
                </c:pt>
                <c:pt idx="4">
                  <c:v>504</c:v>
                </c:pt>
                <c:pt idx="5">
                  <c:v>540</c:v>
                </c:pt>
                <c:pt idx="6">
                  <c:v>576</c:v>
                </c:pt>
                <c:pt idx="7">
                  <c:v>612</c:v>
                </c:pt>
                <c:pt idx="8">
                  <c:v>648</c:v>
                </c:pt>
                <c:pt idx="9">
                  <c:v>684</c:v>
                </c:pt>
                <c:pt idx="10">
                  <c:v>720</c:v>
                </c:pt>
                <c:pt idx="11">
                  <c:v>756</c:v>
                </c:pt>
                <c:pt idx="12">
                  <c:v>792</c:v>
                </c:pt>
                <c:pt idx="13">
                  <c:v>828</c:v>
                </c:pt>
                <c:pt idx="14">
                  <c:v>864</c:v>
                </c:pt>
                <c:pt idx="15">
                  <c:v>900</c:v>
                </c:pt>
                <c:pt idx="16">
                  <c:v>936</c:v>
                </c:pt>
                <c:pt idx="17">
                  <c:v>972</c:v>
                </c:pt>
                <c:pt idx="18">
                  <c:v>1008</c:v>
                </c:pt>
                <c:pt idx="19">
                  <c:v>1044</c:v>
                </c:pt>
                <c:pt idx="20">
                  <c:v>1080</c:v>
                </c:pt>
                <c:pt idx="21">
                  <c:v>1136.9839999999967</c:v>
                </c:pt>
                <c:pt idx="22">
                  <c:v>1416.9839999999967</c:v>
                </c:pt>
                <c:pt idx="23">
                  <c:v>1696.9839999999967</c:v>
                </c:pt>
                <c:pt idx="24">
                  <c:v>1976.9839999999967</c:v>
                </c:pt>
                <c:pt idx="25">
                  <c:v>2256.9839999999967</c:v>
                </c:pt>
                <c:pt idx="26">
                  <c:v>2536.9839999999967</c:v>
                </c:pt>
                <c:pt idx="27">
                  <c:v>2816.9839999999967</c:v>
                </c:pt>
                <c:pt idx="28">
                  <c:v>3096.9839999999967</c:v>
                </c:pt>
                <c:pt idx="29">
                  <c:v>3376.9839999999967</c:v>
                </c:pt>
                <c:pt idx="30">
                  <c:v>3656.9839999999967</c:v>
                </c:pt>
                <c:pt idx="31">
                  <c:v>3936.9839999999967</c:v>
                </c:pt>
                <c:pt idx="32">
                  <c:v>4216.9839999999967</c:v>
                </c:pt>
                <c:pt idx="33">
                  <c:v>4496.9839999999967</c:v>
                </c:pt>
                <c:pt idx="34">
                  <c:v>4776.9839999999967</c:v>
                </c:pt>
                <c:pt idx="35">
                  <c:v>5056.9839999999967</c:v>
                </c:pt>
                <c:pt idx="36">
                  <c:v>5336.9839999999967</c:v>
                </c:pt>
                <c:pt idx="37">
                  <c:v>5616.9839999999967</c:v>
                </c:pt>
                <c:pt idx="38">
                  <c:v>5896.9839999999967</c:v>
                </c:pt>
                <c:pt idx="39">
                  <c:v>6176.9839999999967</c:v>
                </c:pt>
                <c:pt idx="40">
                  <c:v>6456.9839999999967</c:v>
                </c:pt>
                <c:pt idx="41">
                  <c:v>6736.9839999999967</c:v>
                </c:pt>
                <c:pt idx="42">
                  <c:v>7016.9839999999967</c:v>
                </c:pt>
                <c:pt idx="43">
                  <c:v>7296.9839999999967</c:v>
                </c:pt>
                <c:pt idx="44">
                  <c:v>7576.9839999999967</c:v>
                </c:pt>
                <c:pt idx="45">
                  <c:v>7856.9839999999967</c:v>
                </c:pt>
                <c:pt idx="46">
                  <c:v>8136.9839999999967</c:v>
                </c:pt>
                <c:pt idx="47">
                  <c:v>8416.9839999999967</c:v>
                </c:pt>
                <c:pt idx="48">
                  <c:v>8696.9839999999967</c:v>
                </c:pt>
                <c:pt idx="49">
                  <c:v>8976.9839999999967</c:v>
                </c:pt>
                <c:pt idx="50">
                  <c:v>9256.9839999999967</c:v>
                </c:pt>
                <c:pt idx="51">
                  <c:v>9536.9839999999967</c:v>
                </c:pt>
                <c:pt idx="52">
                  <c:v>9816.9839999999967</c:v>
                </c:pt>
                <c:pt idx="53">
                  <c:v>10096.983999999997</c:v>
                </c:pt>
                <c:pt idx="54">
                  <c:v>10376.983999999997</c:v>
                </c:pt>
                <c:pt idx="55">
                  <c:v>10656.983999999997</c:v>
                </c:pt>
                <c:pt idx="56">
                  <c:v>10936.983999999997</c:v>
                </c:pt>
                <c:pt idx="57">
                  <c:v>11216.983999999997</c:v>
                </c:pt>
                <c:pt idx="58">
                  <c:v>11496.983999999997</c:v>
                </c:pt>
                <c:pt idx="59">
                  <c:v>11776.983999999997</c:v>
                </c:pt>
                <c:pt idx="60">
                  <c:v>12056.983999999997</c:v>
                </c:pt>
                <c:pt idx="61">
                  <c:v>11406.983999999997</c:v>
                </c:pt>
                <c:pt idx="62">
                  <c:v>10756.983999999997</c:v>
                </c:pt>
                <c:pt idx="63">
                  <c:v>10106.983999999997</c:v>
                </c:pt>
                <c:pt idx="64">
                  <c:v>9456.9839999999967</c:v>
                </c:pt>
                <c:pt idx="65">
                  <c:v>8806.9839999999967</c:v>
                </c:pt>
                <c:pt idx="66">
                  <c:v>8156.9839999999385</c:v>
                </c:pt>
                <c:pt idx="67">
                  <c:v>7506.9839999999385</c:v>
                </c:pt>
                <c:pt idx="68">
                  <c:v>6856.9839999999385</c:v>
                </c:pt>
                <c:pt idx="69">
                  <c:v>6206.9839999999385</c:v>
                </c:pt>
                <c:pt idx="70">
                  <c:v>5556.9839999999385</c:v>
                </c:pt>
                <c:pt idx="71">
                  <c:v>4906.9839999999385</c:v>
                </c:pt>
                <c:pt idx="72">
                  <c:v>4256.9839999999385</c:v>
                </c:pt>
                <c:pt idx="73">
                  <c:v>3606.9839999999385</c:v>
                </c:pt>
                <c:pt idx="74">
                  <c:v>3190.7239999999292</c:v>
                </c:pt>
                <c:pt idx="75">
                  <c:v>3190.7239999999292</c:v>
                </c:pt>
                <c:pt idx="76">
                  <c:v>3190.7239999999292</c:v>
                </c:pt>
                <c:pt idx="77">
                  <c:v>3190.7239999999292</c:v>
                </c:pt>
                <c:pt idx="78">
                  <c:v>3190.7239999999292</c:v>
                </c:pt>
                <c:pt idx="79">
                  <c:v>3190.7239999999292</c:v>
                </c:pt>
                <c:pt idx="80">
                  <c:v>3190.7239999999292</c:v>
                </c:pt>
                <c:pt idx="81">
                  <c:v>3190.7239999999292</c:v>
                </c:pt>
                <c:pt idx="82">
                  <c:v>3190.7239999999292</c:v>
                </c:pt>
                <c:pt idx="83">
                  <c:v>3190.7239999999292</c:v>
                </c:pt>
                <c:pt idx="84">
                  <c:v>3190.7239999999292</c:v>
                </c:pt>
                <c:pt idx="85">
                  <c:v>3190.7239999999292</c:v>
                </c:pt>
                <c:pt idx="86">
                  <c:v>3190.7239999999292</c:v>
                </c:pt>
                <c:pt idx="87">
                  <c:v>3190.7239999999292</c:v>
                </c:pt>
                <c:pt idx="88">
                  <c:v>3190.7239999999292</c:v>
                </c:pt>
                <c:pt idx="89">
                  <c:v>3190.7239999999292</c:v>
                </c:pt>
                <c:pt idx="90">
                  <c:v>3190.7239999999292</c:v>
                </c:pt>
              </c:numCache>
            </c:numRef>
          </c:val>
          <c:smooth val="0"/>
        </c:ser>
        <c:dLbls>
          <c:showLegendKey val="0"/>
          <c:showVal val="0"/>
          <c:showCatName val="0"/>
          <c:showSerName val="0"/>
          <c:showPercent val="0"/>
          <c:showBubbleSize val="0"/>
        </c:dLbls>
        <c:marker val="1"/>
        <c:smooth val="0"/>
        <c:axId val="31332608"/>
        <c:axId val="31334784"/>
      </c:lineChart>
      <c:catAx>
        <c:axId val="31332608"/>
        <c:scaling>
          <c:orientation val="minMax"/>
        </c:scaling>
        <c:delete val="0"/>
        <c:axPos val="b"/>
        <c:title>
          <c:tx>
            <c:rich>
              <a:bodyPr/>
              <a:lstStyle/>
              <a:p>
                <a:pPr>
                  <a:defRPr/>
                </a:pPr>
                <a:r>
                  <a:rPr lang="is-IS" dirty="0" smtClean="0"/>
                  <a:t>income</a:t>
                </a:r>
              </a:p>
              <a:p>
                <a:pPr>
                  <a:defRPr/>
                </a:pPr>
                <a:r>
                  <a:rPr lang="is-IS" dirty="0" smtClean="0"/>
                  <a:t>thous.kr./month</a:t>
                </a:r>
              </a:p>
            </c:rich>
          </c:tx>
          <c:layout>
            <c:manualLayout>
              <c:xMode val="edge"/>
              <c:yMode val="edge"/>
              <c:x val="0.87226099367677867"/>
              <c:y val="0.91379202620937183"/>
            </c:manualLayout>
          </c:layout>
          <c:overlay val="0"/>
        </c:title>
        <c:numFmt formatCode="#,##0" sourceLinked="0"/>
        <c:majorTickMark val="out"/>
        <c:minorTickMark val="none"/>
        <c:tickLblPos val="nextTo"/>
        <c:crossAx val="31334784"/>
        <c:crosses val="autoZero"/>
        <c:auto val="1"/>
        <c:lblAlgn val="ctr"/>
        <c:lblOffset val="100"/>
        <c:tickLblSkip val="10"/>
        <c:noMultiLvlLbl val="0"/>
      </c:catAx>
      <c:valAx>
        <c:axId val="31334784"/>
        <c:scaling>
          <c:orientation val="minMax"/>
        </c:scaling>
        <c:delete val="0"/>
        <c:axPos val="l"/>
        <c:majorGridlines>
          <c:spPr>
            <a:ln>
              <a:prstDash val="dash"/>
            </a:ln>
          </c:spPr>
        </c:majorGridlines>
        <c:title>
          <c:tx>
            <c:rich>
              <a:bodyPr rot="0" vert="horz"/>
              <a:lstStyle/>
              <a:p>
                <a:pPr>
                  <a:defRPr/>
                </a:pPr>
                <a:r>
                  <a:rPr lang="is-IS" dirty="0" smtClean="0"/>
                  <a:t>kr./month</a:t>
                </a:r>
                <a:endParaRPr lang="is-IS" dirty="0"/>
              </a:p>
            </c:rich>
          </c:tx>
          <c:layout>
            <c:manualLayout>
              <c:xMode val="edge"/>
              <c:yMode val="edge"/>
              <c:x val="9.987965942871194E-3"/>
              <c:y val="2.738556030718647E-2"/>
            </c:manualLayout>
          </c:layout>
          <c:overlay val="0"/>
        </c:title>
        <c:numFmt formatCode="#,##0" sourceLinked="1"/>
        <c:majorTickMark val="out"/>
        <c:minorTickMark val="none"/>
        <c:tickLblPos val="nextTo"/>
        <c:crossAx val="31332608"/>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4534520582898695E-2"/>
          <c:y val="9.1793150890224051E-2"/>
          <c:w val="0.89556168945311743"/>
          <c:h val="0.7477217829563898"/>
        </c:manualLayout>
      </c:layout>
      <c:lineChart>
        <c:grouping val="standard"/>
        <c:varyColors val="0"/>
        <c:ser>
          <c:idx val="0"/>
          <c:order val="0"/>
          <c:tx>
            <c:strRef>
              <c:f>Sheet1!$B$1</c:f>
              <c:strCache>
                <c:ptCount val="1"/>
                <c:pt idx="0">
                  <c:v>PIT 2015</c:v>
                </c:pt>
              </c:strCache>
            </c:strRef>
          </c:tx>
          <c:marker>
            <c:symbol val="none"/>
          </c:marker>
          <c:cat>
            <c:numRef>
              <c:f>Sheet1!$A$2:$A$48</c:f>
              <c:numCache>
                <c:formatCode>General</c:formatCode>
                <c:ptCount val="47"/>
                <c:pt idx="0">
                  <c:v>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numCache>
            </c:numRef>
          </c:cat>
          <c:val>
            <c:numRef>
              <c:f>Sheet1!$B$2:$B$48</c:f>
              <c:numCache>
                <c:formatCode>0%</c:formatCode>
                <c:ptCount val="47"/>
                <c:pt idx="0">
                  <c:v>0</c:v>
                </c:pt>
                <c:pt idx="1">
                  <c:v>0</c:v>
                </c:pt>
                <c:pt idx="2">
                  <c:v>0</c:v>
                </c:pt>
                <c:pt idx="3">
                  <c:v>0</c:v>
                </c:pt>
                <c:pt idx="4">
                  <c:v>0</c:v>
                </c:pt>
                <c:pt idx="5">
                  <c:v>0</c:v>
                </c:pt>
                <c:pt idx="6">
                  <c:v>3.3653333333333334E-2</c:v>
                </c:pt>
                <c:pt idx="7">
                  <c:v>8.2131428571428577E-2</c:v>
                </c:pt>
                <c:pt idx="8">
                  <c:v>0.11849</c:v>
                </c:pt>
                <c:pt idx="9">
                  <c:v>0.14676888888888889</c:v>
                </c:pt>
                <c:pt idx="10">
                  <c:v>0.16939199999999999</c:v>
                </c:pt>
                <c:pt idx="11">
                  <c:v>0.18790181818181817</c:v>
                </c:pt>
                <c:pt idx="12">
                  <c:v>0.20332666666666666</c:v>
                </c:pt>
                <c:pt idx="13">
                  <c:v>0.21756918153846153</c:v>
                </c:pt>
                <c:pt idx="14">
                  <c:v>0.23041423999999999</c:v>
                </c:pt>
                <c:pt idx="15">
                  <c:v>0.24154662399999999</c:v>
                </c:pt>
                <c:pt idx="16">
                  <c:v>0.25128746000000002</c:v>
                </c:pt>
                <c:pt idx="17">
                  <c:v>0.25988231529411765</c:v>
                </c:pt>
                <c:pt idx="18">
                  <c:v>0.26752218666666672</c:v>
                </c:pt>
                <c:pt idx="19">
                  <c:v>0.2743578610526316</c:v>
                </c:pt>
                <c:pt idx="20">
                  <c:v>0.280509968</c:v>
                </c:pt>
                <c:pt idx="21">
                  <c:v>0.28607615999999997</c:v>
                </c:pt>
                <c:pt idx="22">
                  <c:v>0.29113633454545457</c:v>
                </c:pt>
                <c:pt idx="23">
                  <c:v>0.29575649391304354</c:v>
                </c:pt>
                <c:pt idx="24">
                  <c:v>0.29999164000000006</c:v>
                </c:pt>
                <c:pt idx="25">
                  <c:v>0.30388797440000004</c:v>
                </c:pt>
                <c:pt idx="26">
                  <c:v>0.30748459076923079</c:v>
                </c:pt>
                <c:pt idx="27">
                  <c:v>0.31081479111111115</c:v>
                </c:pt>
                <c:pt idx="28">
                  <c:v>0.31390712000000004</c:v>
                </c:pt>
                <c:pt idx="29">
                  <c:v>0.31678618482758625</c:v>
                </c:pt>
                <c:pt idx="30">
                  <c:v>0.31947331200000001</c:v>
                </c:pt>
                <c:pt idx="31">
                  <c:v>0.32198707612903227</c:v>
                </c:pt>
                <c:pt idx="32">
                  <c:v>0.32434373000000005</c:v>
                </c:pt>
                <c:pt idx="33">
                  <c:v>0.32655755636363637</c:v>
                </c:pt>
                <c:pt idx="34">
                  <c:v>0.32968085176470596</c:v>
                </c:pt>
                <c:pt idx="35">
                  <c:v>0.33347282742857148</c:v>
                </c:pt>
                <c:pt idx="36">
                  <c:v>0.33705413777777782</c:v>
                </c:pt>
                <c:pt idx="37">
                  <c:v>0.34044186378378383</c:v>
                </c:pt>
                <c:pt idx="38">
                  <c:v>0.34365128842105269</c:v>
                </c:pt>
                <c:pt idx="39">
                  <c:v>0.34669612717948722</c:v>
                </c:pt>
                <c:pt idx="40">
                  <c:v>0.34958872400000007</c:v>
                </c:pt>
                <c:pt idx="41">
                  <c:v>0.35234021853658543</c:v>
                </c:pt>
                <c:pt idx="42">
                  <c:v>0.35496068952380955</c:v>
                </c:pt>
                <c:pt idx="43">
                  <c:v>0.35745927813953493</c:v>
                </c:pt>
                <c:pt idx="44">
                  <c:v>0.35984429454545458</c:v>
                </c:pt>
                <c:pt idx="45">
                  <c:v>0.36212331022222227</c:v>
                </c:pt>
                <c:pt idx="46">
                  <c:v>0.36430323826086958</c:v>
                </c:pt>
              </c:numCache>
            </c:numRef>
          </c:val>
          <c:smooth val="0"/>
        </c:ser>
        <c:ser>
          <c:idx val="1"/>
          <c:order val="1"/>
          <c:tx>
            <c:strRef>
              <c:f>Sheet1!$C$1</c:f>
              <c:strCache>
                <c:ptCount val="1"/>
                <c:pt idx="0">
                  <c:v>PIT 2017</c:v>
                </c:pt>
              </c:strCache>
            </c:strRef>
          </c:tx>
          <c:marker>
            <c:symbol val="none"/>
          </c:marker>
          <c:cat>
            <c:numRef>
              <c:f>Sheet1!$A$2:$A$48</c:f>
              <c:numCache>
                <c:formatCode>General</c:formatCode>
                <c:ptCount val="47"/>
                <c:pt idx="0">
                  <c:v>0</c:v>
                </c:pt>
                <c:pt idx="1">
                  <c:v>25</c:v>
                </c:pt>
                <c:pt idx="2">
                  <c:v>50</c:v>
                </c:pt>
                <c:pt idx="3">
                  <c:v>75</c:v>
                </c:pt>
                <c:pt idx="4">
                  <c:v>100</c:v>
                </c:pt>
                <c:pt idx="5">
                  <c:v>125</c:v>
                </c:pt>
                <c:pt idx="6">
                  <c:v>150</c:v>
                </c:pt>
                <c:pt idx="7">
                  <c:v>175</c:v>
                </c:pt>
                <c:pt idx="8">
                  <c:v>200</c:v>
                </c:pt>
                <c:pt idx="9">
                  <c:v>225</c:v>
                </c:pt>
                <c:pt idx="10">
                  <c:v>250</c:v>
                </c:pt>
                <c:pt idx="11">
                  <c:v>275</c:v>
                </c:pt>
                <c:pt idx="12">
                  <c:v>300</c:v>
                </c:pt>
                <c:pt idx="13">
                  <c:v>325</c:v>
                </c:pt>
                <c:pt idx="14">
                  <c:v>350</c:v>
                </c:pt>
                <c:pt idx="15">
                  <c:v>375</c:v>
                </c:pt>
                <c:pt idx="16">
                  <c:v>400</c:v>
                </c:pt>
                <c:pt idx="17">
                  <c:v>425</c:v>
                </c:pt>
                <c:pt idx="18">
                  <c:v>450</c:v>
                </c:pt>
                <c:pt idx="19">
                  <c:v>475</c:v>
                </c:pt>
                <c:pt idx="20">
                  <c:v>500</c:v>
                </c:pt>
                <c:pt idx="21">
                  <c:v>525</c:v>
                </c:pt>
                <c:pt idx="22">
                  <c:v>550</c:v>
                </c:pt>
                <c:pt idx="23">
                  <c:v>575</c:v>
                </c:pt>
                <c:pt idx="24">
                  <c:v>600</c:v>
                </c:pt>
                <c:pt idx="25">
                  <c:v>625</c:v>
                </c:pt>
                <c:pt idx="26">
                  <c:v>650</c:v>
                </c:pt>
                <c:pt idx="27">
                  <c:v>675</c:v>
                </c:pt>
                <c:pt idx="28">
                  <c:v>700</c:v>
                </c:pt>
                <c:pt idx="29">
                  <c:v>725</c:v>
                </c:pt>
                <c:pt idx="30">
                  <c:v>750</c:v>
                </c:pt>
                <c:pt idx="31">
                  <c:v>775</c:v>
                </c:pt>
                <c:pt idx="32">
                  <c:v>800</c:v>
                </c:pt>
                <c:pt idx="33">
                  <c:v>825</c:v>
                </c:pt>
                <c:pt idx="34">
                  <c:v>850</c:v>
                </c:pt>
                <c:pt idx="35">
                  <c:v>875</c:v>
                </c:pt>
                <c:pt idx="36">
                  <c:v>900</c:v>
                </c:pt>
                <c:pt idx="37">
                  <c:v>925</c:v>
                </c:pt>
                <c:pt idx="38">
                  <c:v>950</c:v>
                </c:pt>
                <c:pt idx="39">
                  <c:v>975</c:v>
                </c:pt>
                <c:pt idx="40">
                  <c:v>1000</c:v>
                </c:pt>
                <c:pt idx="41">
                  <c:v>1025</c:v>
                </c:pt>
                <c:pt idx="42">
                  <c:v>1050</c:v>
                </c:pt>
                <c:pt idx="43">
                  <c:v>1075</c:v>
                </c:pt>
                <c:pt idx="44">
                  <c:v>1100</c:v>
                </c:pt>
                <c:pt idx="45">
                  <c:v>1125</c:v>
                </c:pt>
                <c:pt idx="46">
                  <c:v>1150</c:v>
                </c:pt>
              </c:numCache>
            </c:numRef>
          </c:cat>
          <c:val>
            <c:numRef>
              <c:f>Sheet1!$C$2:$C$48</c:f>
              <c:numCache>
                <c:formatCode>0%</c:formatCode>
                <c:ptCount val="47"/>
                <c:pt idx="0">
                  <c:v>0</c:v>
                </c:pt>
                <c:pt idx="1">
                  <c:v>0</c:v>
                </c:pt>
                <c:pt idx="2">
                  <c:v>0</c:v>
                </c:pt>
                <c:pt idx="3">
                  <c:v>0</c:v>
                </c:pt>
                <c:pt idx="4">
                  <c:v>0</c:v>
                </c:pt>
                <c:pt idx="5">
                  <c:v>0</c:v>
                </c:pt>
                <c:pt idx="6">
                  <c:v>3.0053333333333335E-2</c:v>
                </c:pt>
                <c:pt idx="7">
                  <c:v>7.8531428571428571E-2</c:v>
                </c:pt>
                <c:pt idx="8">
                  <c:v>0.11489000000000001</c:v>
                </c:pt>
                <c:pt idx="9">
                  <c:v>0.1431688888888889</c:v>
                </c:pt>
                <c:pt idx="10">
                  <c:v>0.16579199999999999</c:v>
                </c:pt>
                <c:pt idx="11">
                  <c:v>0.18430181818181818</c:v>
                </c:pt>
                <c:pt idx="12">
                  <c:v>0.19972666666666666</c:v>
                </c:pt>
                <c:pt idx="13">
                  <c:v>0.21277846153846153</c:v>
                </c:pt>
                <c:pt idx="14">
                  <c:v>0.2239657142857143</c:v>
                </c:pt>
                <c:pt idx="15">
                  <c:v>0.23366133333333333</c:v>
                </c:pt>
                <c:pt idx="16">
                  <c:v>0.242145</c:v>
                </c:pt>
                <c:pt idx="17">
                  <c:v>0.2496305882352941</c:v>
                </c:pt>
                <c:pt idx="18">
                  <c:v>0.25628444444444443</c:v>
                </c:pt>
                <c:pt idx="19">
                  <c:v>0.26223789473684211</c:v>
                </c:pt>
                <c:pt idx="20">
                  <c:v>0.267596</c:v>
                </c:pt>
                <c:pt idx="21">
                  <c:v>0.27244380952380953</c:v>
                </c:pt>
                <c:pt idx="22">
                  <c:v>0.27685090909090909</c:v>
                </c:pt>
                <c:pt idx="23">
                  <c:v>0.28087478260869564</c:v>
                </c:pt>
                <c:pt idx="24">
                  <c:v>0.28456333333333333</c:v>
                </c:pt>
                <c:pt idx="25">
                  <c:v>0.28795680000000001</c:v>
                </c:pt>
                <c:pt idx="26">
                  <c:v>0.29108923076923077</c:v>
                </c:pt>
                <c:pt idx="27">
                  <c:v>0.29398962962962966</c:v>
                </c:pt>
                <c:pt idx="28">
                  <c:v>0.29668285714285714</c:v>
                </c:pt>
                <c:pt idx="29">
                  <c:v>0.30239724137931034</c:v>
                </c:pt>
                <c:pt idx="30">
                  <c:v>0.30773066666666665</c:v>
                </c:pt>
                <c:pt idx="31">
                  <c:v>0.31272</c:v>
                </c:pt>
                <c:pt idx="32">
                  <c:v>0.3173975</c:v>
                </c:pt>
                <c:pt idx="33">
                  <c:v>0.32179151515151516</c:v>
                </c:pt>
                <c:pt idx="34">
                  <c:v>0.3259270588235294</c:v>
                </c:pt>
                <c:pt idx="35">
                  <c:v>0.32982628571428574</c:v>
                </c:pt>
                <c:pt idx="36">
                  <c:v>0.33350888888888891</c:v>
                </c:pt>
                <c:pt idx="37">
                  <c:v>0.33699243243243243</c:v>
                </c:pt>
                <c:pt idx="38">
                  <c:v>0.34029263157894735</c:v>
                </c:pt>
                <c:pt idx="39">
                  <c:v>0.34342358974358972</c:v>
                </c:pt>
                <c:pt idx="40">
                  <c:v>0.34639799999999998</c:v>
                </c:pt>
                <c:pt idx="41">
                  <c:v>0.34922731707317073</c:v>
                </c:pt>
                <c:pt idx="42">
                  <c:v>0.35192190476190477</c:v>
                </c:pt>
                <c:pt idx="43">
                  <c:v>0.3544911627906977</c:v>
                </c:pt>
                <c:pt idx="44">
                  <c:v>0.35694363636363635</c:v>
                </c:pt>
                <c:pt idx="45">
                  <c:v>0.35928711111111111</c:v>
                </c:pt>
                <c:pt idx="46">
                  <c:v>0.36152869565217394</c:v>
                </c:pt>
              </c:numCache>
            </c:numRef>
          </c:val>
          <c:smooth val="0"/>
        </c:ser>
        <c:dLbls>
          <c:showLegendKey val="0"/>
          <c:showVal val="0"/>
          <c:showCatName val="0"/>
          <c:showSerName val="0"/>
          <c:showPercent val="0"/>
          <c:showBubbleSize val="0"/>
        </c:dLbls>
        <c:marker val="1"/>
        <c:smooth val="0"/>
        <c:axId val="31478528"/>
        <c:axId val="31480448"/>
      </c:lineChart>
      <c:catAx>
        <c:axId val="31478528"/>
        <c:scaling>
          <c:orientation val="minMax"/>
        </c:scaling>
        <c:delete val="0"/>
        <c:axPos val="b"/>
        <c:title>
          <c:tx>
            <c:rich>
              <a:bodyPr/>
              <a:lstStyle/>
              <a:p>
                <a:pPr>
                  <a:defRPr/>
                </a:pPr>
                <a:r>
                  <a:rPr lang="is-IS" dirty="0" smtClean="0"/>
                  <a:t>Income</a:t>
                </a:r>
              </a:p>
              <a:p>
                <a:pPr>
                  <a:defRPr/>
                </a:pPr>
                <a:r>
                  <a:rPr lang="is-IS" dirty="0" smtClean="0"/>
                  <a:t>thous.kr./month</a:t>
                </a:r>
              </a:p>
            </c:rich>
          </c:tx>
          <c:layout>
            <c:manualLayout>
              <c:xMode val="edge"/>
              <c:yMode val="edge"/>
              <c:x val="0.85700870761543069"/>
              <c:y val="0.92286498082951152"/>
            </c:manualLayout>
          </c:layout>
          <c:overlay val="0"/>
        </c:title>
        <c:numFmt formatCode="#,##0" sourceLinked="0"/>
        <c:majorTickMark val="out"/>
        <c:minorTickMark val="none"/>
        <c:tickLblPos val="nextTo"/>
        <c:crossAx val="31480448"/>
        <c:crosses val="autoZero"/>
        <c:auto val="1"/>
        <c:lblAlgn val="ctr"/>
        <c:lblOffset val="100"/>
        <c:tickLblSkip val="4"/>
        <c:noMultiLvlLbl val="0"/>
      </c:catAx>
      <c:valAx>
        <c:axId val="31480448"/>
        <c:scaling>
          <c:orientation val="minMax"/>
        </c:scaling>
        <c:delete val="0"/>
        <c:axPos val="l"/>
        <c:majorGridlines>
          <c:spPr>
            <a:ln>
              <a:prstDash val="dash"/>
            </a:ln>
          </c:spPr>
        </c:majorGridlines>
        <c:title>
          <c:tx>
            <c:rich>
              <a:bodyPr rot="0" vert="horz"/>
              <a:lstStyle/>
              <a:p>
                <a:pPr>
                  <a:defRPr/>
                </a:pPr>
                <a:r>
                  <a:rPr lang="is-IS" dirty="0" smtClean="0"/>
                  <a:t>Tax burden</a:t>
                </a:r>
                <a:endParaRPr lang="is-IS" dirty="0"/>
              </a:p>
            </c:rich>
          </c:tx>
          <c:layout>
            <c:manualLayout>
              <c:xMode val="edge"/>
              <c:yMode val="edge"/>
              <c:x val="0"/>
              <c:y val="1.6633430307452263E-3"/>
            </c:manualLayout>
          </c:layout>
          <c:overlay val="0"/>
        </c:title>
        <c:numFmt formatCode="0%" sourceLinked="1"/>
        <c:majorTickMark val="out"/>
        <c:minorTickMark val="none"/>
        <c:tickLblPos val="nextTo"/>
        <c:crossAx val="31478528"/>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312266531222516E-2"/>
          <c:y val="0.13206080326633499"/>
          <c:w val="0.86445840333685164"/>
          <c:h val="0.64589277497682107"/>
        </c:manualLayout>
      </c:layout>
      <c:lineChart>
        <c:grouping val="standard"/>
        <c:varyColors val="0"/>
        <c:ser>
          <c:idx val="0"/>
          <c:order val="0"/>
          <c:tx>
            <c:strRef>
              <c:f>Sheet1!$B$1</c:f>
              <c:strCache>
                <c:ptCount val="1"/>
                <c:pt idx="0">
                  <c:v>Private consumption (l-axis)</c:v>
                </c:pt>
              </c:strCache>
            </c:strRef>
          </c:tx>
          <c:spPr>
            <a:ln w="38100">
              <a:solidFill>
                <a:schemeClr val="accent6"/>
              </a:solidFill>
            </a:ln>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General</c:formatCode>
                <c:ptCount val="10"/>
                <c:pt idx="0">
                  <c:v>-0.2</c:v>
                </c:pt>
                <c:pt idx="1">
                  <c:v>2.6</c:v>
                </c:pt>
                <c:pt idx="2">
                  <c:v>1.9</c:v>
                </c:pt>
                <c:pt idx="3">
                  <c:v>0.5</c:v>
                </c:pt>
                <c:pt idx="4">
                  <c:v>3.7</c:v>
                </c:pt>
                <c:pt idx="5">
                  <c:v>4.2</c:v>
                </c:pt>
                <c:pt idx="6">
                  <c:v>4.0999999999999996</c:v>
                </c:pt>
                <c:pt idx="7">
                  <c:v>3</c:v>
                </c:pt>
                <c:pt idx="8">
                  <c:v>2.5</c:v>
                </c:pt>
                <c:pt idx="9">
                  <c:v>2.5</c:v>
                </c:pt>
              </c:numCache>
            </c:numRef>
          </c:val>
          <c:smooth val="0"/>
        </c:ser>
        <c:ser>
          <c:idx val="1"/>
          <c:order val="1"/>
          <c:tx>
            <c:strRef>
              <c:f>Sheet1!$C$1</c:f>
              <c:strCache>
                <c:ptCount val="1"/>
                <c:pt idx="0">
                  <c:v>Public consumption (l-axis)</c:v>
                </c:pt>
              </c:strCache>
            </c:strRef>
          </c:tx>
          <c:spPr>
            <a:ln w="38100"/>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Sheet1!$C$2:$C$11</c:f>
              <c:numCache>
                <c:formatCode>General</c:formatCode>
                <c:ptCount val="10"/>
                <c:pt idx="0" formatCode="#,##0.0">
                  <c:v>-3</c:v>
                </c:pt>
                <c:pt idx="1">
                  <c:v>1.2</c:v>
                </c:pt>
                <c:pt idx="2">
                  <c:v>-1.7</c:v>
                </c:pt>
                <c:pt idx="3">
                  <c:v>0.7</c:v>
                </c:pt>
                <c:pt idx="4">
                  <c:v>1.8</c:v>
                </c:pt>
                <c:pt idx="5">
                  <c:v>1.8</c:v>
                </c:pt>
                <c:pt idx="6">
                  <c:v>1.5</c:v>
                </c:pt>
                <c:pt idx="7" formatCode="#,##0.0">
                  <c:v>1.7</c:v>
                </c:pt>
                <c:pt idx="8" formatCode="#,##0.0">
                  <c:v>1.5</c:v>
                </c:pt>
                <c:pt idx="9" formatCode="#,##0.0">
                  <c:v>2.2000000000000002</c:v>
                </c:pt>
              </c:numCache>
            </c:numRef>
          </c:val>
          <c:smooth val="0"/>
        </c:ser>
        <c:ser>
          <c:idx val="3"/>
          <c:order val="3"/>
          <c:tx>
            <c:strRef>
              <c:f>Sheet1!$E$1</c:f>
              <c:strCache>
                <c:ptCount val="1"/>
                <c:pt idx="0">
                  <c:v>GDP  (l-axis)</c:v>
                </c:pt>
              </c:strCache>
            </c:strRef>
          </c:tx>
          <c:spPr>
            <a:ln w="38100"/>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Sheet1!$E$2:$E$11</c:f>
              <c:numCache>
                <c:formatCode>General</c:formatCode>
                <c:ptCount val="10"/>
                <c:pt idx="0">
                  <c:v>-3.1</c:v>
                </c:pt>
                <c:pt idx="1">
                  <c:v>2.4</c:v>
                </c:pt>
                <c:pt idx="2">
                  <c:v>1.3</c:v>
                </c:pt>
                <c:pt idx="3">
                  <c:v>3.6</c:v>
                </c:pt>
                <c:pt idx="4">
                  <c:v>1.9</c:v>
                </c:pt>
                <c:pt idx="5">
                  <c:v>3.8</c:v>
                </c:pt>
                <c:pt idx="6">
                  <c:v>3</c:v>
                </c:pt>
                <c:pt idx="7">
                  <c:v>2.7</c:v>
                </c:pt>
                <c:pt idx="8">
                  <c:v>2.6</c:v>
                </c:pt>
                <c:pt idx="9">
                  <c:v>2.5</c:v>
                </c:pt>
              </c:numCache>
            </c:numRef>
          </c:val>
          <c:smooth val="0"/>
        </c:ser>
        <c:dLbls>
          <c:showLegendKey val="0"/>
          <c:showVal val="0"/>
          <c:showCatName val="0"/>
          <c:showSerName val="0"/>
          <c:showPercent val="0"/>
          <c:showBubbleSize val="0"/>
        </c:dLbls>
        <c:marker val="1"/>
        <c:smooth val="0"/>
        <c:axId val="22414464"/>
        <c:axId val="22437888"/>
      </c:lineChart>
      <c:lineChart>
        <c:grouping val="standard"/>
        <c:varyColors val="0"/>
        <c:ser>
          <c:idx val="2"/>
          <c:order val="2"/>
          <c:tx>
            <c:strRef>
              <c:f>Sheet1!$D$1</c:f>
              <c:strCache>
                <c:ptCount val="1"/>
                <c:pt idx="0">
                  <c:v>Gross fixed capital formation (r-axis)</c:v>
                </c:pt>
              </c:strCache>
            </c:strRef>
          </c:tx>
          <c:spPr>
            <a:ln w="38100"/>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Sheet1!$D$2:$D$11</c:f>
              <c:numCache>
                <c:formatCode>General</c:formatCode>
                <c:ptCount val="10"/>
                <c:pt idx="0">
                  <c:v>-8.6</c:v>
                </c:pt>
                <c:pt idx="1">
                  <c:v>11.5</c:v>
                </c:pt>
                <c:pt idx="2">
                  <c:v>5.7</c:v>
                </c:pt>
                <c:pt idx="3">
                  <c:v>-1</c:v>
                </c:pt>
                <c:pt idx="4">
                  <c:v>13.7</c:v>
                </c:pt>
                <c:pt idx="5">
                  <c:v>18.100000000000001</c:v>
                </c:pt>
                <c:pt idx="6">
                  <c:v>14.6</c:v>
                </c:pt>
                <c:pt idx="7">
                  <c:v>2.9</c:v>
                </c:pt>
                <c:pt idx="8">
                  <c:v>-0.4</c:v>
                </c:pt>
                <c:pt idx="9">
                  <c:v>5.2</c:v>
                </c:pt>
              </c:numCache>
            </c:numRef>
          </c:val>
          <c:smooth val="0"/>
        </c:ser>
        <c:dLbls>
          <c:showLegendKey val="0"/>
          <c:showVal val="0"/>
          <c:showCatName val="0"/>
          <c:showSerName val="0"/>
          <c:showPercent val="0"/>
          <c:showBubbleSize val="0"/>
        </c:dLbls>
        <c:marker val="1"/>
        <c:smooth val="0"/>
        <c:axId val="22459904"/>
        <c:axId val="22458368"/>
      </c:lineChart>
      <c:catAx>
        <c:axId val="22414464"/>
        <c:scaling>
          <c:orientation val="minMax"/>
        </c:scaling>
        <c:delete val="0"/>
        <c:axPos val="b"/>
        <c:numFmt formatCode="General" sourceLinked="1"/>
        <c:majorTickMark val="out"/>
        <c:minorTickMark val="none"/>
        <c:tickLblPos val="low"/>
        <c:crossAx val="22437888"/>
        <c:crosses val="autoZero"/>
        <c:auto val="1"/>
        <c:lblAlgn val="ctr"/>
        <c:lblOffset val="100"/>
        <c:noMultiLvlLbl val="0"/>
      </c:catAx>
      <c:valAx>
        <c:axId val="22437888"/>
        <c:scaling>
          <c:orientation val="minMax"/>
          <c:max val="10"/>
          <c:min val="-6"/>
        </c:scaling>
        <c:delete val="0"/>
        <c:axPos val="l"/>
        <c:majorGridlines>
          <c:spPr>
            <a:ln>
              <a:prstDash val="dash"/>
            </a:ln>
          </c:spPr>
        </c:majorGridlines>
        <c:title>
          <c:tx>
            <c:rich>
              <a:bodyPr rot="0" vert="horz"/>
              <a:lstStyle/>
              <a:p>
                <a:pPr>
                  <a:defRPr/>
                </a:pPr>
                <a:r>
                  <a:rPr lang="is-IS"/>
                  <a:t>%</a:t>
                </a:r>
              </a:p>
            </c:rich>
          </c:tx>
          <c:layout>
            <c:manualLayout>
              <c:xMode val="edge"/>
              <c:yMode val="edge"/>
              <c:x val="1.1520262573867691E-2"/>
              <c:y val="4.364011987710454E-2"/>
            </c:manualLayout>
          </c:layout>
          <c:overlay val="0"/>
        </c:title>
        <c:numFmt formatCode="General" sourceLinked="1"/>
        <c:majorTickMark val="out"/>
        <c:minorTickMark val="none"/>
        <c:tickLblPos val="nextTo"/>
        <c:crossAx val="22414464"/>
        <c:crosses val="autoZero"/>
        <c:crossBetween val="between"/>
      </c:valAx>
      <c:valAx>
        <c:axId val="22458368"/>
        <c:scaling>
          <c:orientation val="minMax"/>
          <c:max val="25"/>
          <c:min val="-15"/>
        </c:scaling>
        <c:delete val="0"/>
        <c:axPos val="r"/>
        <c:numFmt formatCode="General" sourceLinked="1"/>
        <c:majorTickMark val="out"/>
        <c:minorTickMark val="none"/>
        <c:tickLblPos val="nextTo"/>
        <c:crossAx val="22459904"/>
        <c:crosses val="max"/>
        <c:crossBetween val="between"/>
      </c:valAx>
      <c:catAx>
        <c:axId val="22459904"/>
        <c:scaling>
          <c:orientation val="minMax"/>
        </c:scaling>
        <c:delete val="1"/>
        <c:axPos val="b"/>
        <c:majorTickMark val="out"/>
        <c:minorTickMark val="none"/>
        <c:tickLblPos val="none"/>
        <c:crossAx val="22458368"/>
        <c:crosses val="autoZero"/>
        <c:auto val="1"/>
        <c:lblAlgn val="ctr"/>
        <c:lblOffset val="100"/>
        <c:noMultiLvlLbl val="0"/>
      </c:catAx>
    </c:plotArea>
    <c:legend>
      <c:legendPos val="b"/>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1117554510740782E-2"/>
          <c:y val="8.8462717266397969E-2"/>
          <c:w val="0.91162216264795715"/>
          <c:h val="0.73197200365592319"/>
        </c:manualLayout>
      </c:layout>
      <c:lineChart>
        <c:grouping val="standard"/>
        <c:varyColors val="0"/>
        <c:ser>
          <c:idx val="0"/>
          <c:order val="0"/>
          <c:tx>
            <c:strRef>
              <c:f>Sheet1!$A$2</c:f>
              <c:strCache>
                <c:ptCount val="1"/>
                <c:pt idx="0">
                  <c:v>PIT 2015</c:v>
                </c:pt>
              </c:strCache>
            </c:strRef>
          </c:tx>
          <c:marker>
            <c:symbol val="none"/>
          </c:marker>
          <c:cat>
            <c:strRef>
              <c:f>Sheet1!$B$1:$CN$1</c:f>
              <c:strCache>
                <c:ptCount val="91"/>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pt idx="16">
                  <c:v>260</c:v>
                </c:pt>
                <c:pt idx="17">
                  <c:v>270</c:v>
                </c:pt>
                <c:pt idx="18">
                  <c:v>280</c:v>
                </c:pt>
                <c:pt idx="19">
                  <c:v>290</c:v>
                </c:pt>
                <c:pt idx="20">
                  <c:v>300</c:v>
                </c:pt>
                <c:pt idx="21">
                  <c:v>310</c:v>
                </c:pt>
                <c:pt idx="22">
                  <c:v>320</c:v>
                </c:pt>
                <c:pt idx="23">
                  <c:v>330</c:v>
                </c:pt>
                <c:pt idx="24">
                  <c:v>340</c:v>
                </c:pt>
                <c:pt idx="25">
                  <c:v>350</c:v>
                </c:pt>
                <c:pt idx="26">
                  <c:v>360</c:v>
                </c:pt>
                <c:pt idx="27">
                  <c:v>370</c:v>
                </c:pt>
                <c:pt idx="28">
                  <c:v>380</c:v>
                </c:pt>
                <c:pt idx="29">
                  <c:v>390</c:v>
                </c:pt>
                <c:pt idx="30">
                  <c:v>400</c:v>
                </c:pt>
                <c:pt idx="31">
                  <c:v>410</c:v>
                </c:pt>
                <c:pt idx="32">
                  <c:v>420</c:v>
                </c:pt>
                <c:pt idx="33">
                  <c:v>430</c:v>
                </c:pt>
                <c:pt idx="34">
                  <c:v>440</c:v>
                </c:pt>
                <c:pt idx="35">
                  <c:v>450</c:v>
                </c:pt>
                <c:pt idx="36">
                  <c:v>460</c:v>
                </c:pt>
                <c:pt idx="37">
                  <c:v>470</c:v>
                </c:pt>
                <c:pt idx="38">
                  <c:v>480</c:v>
                </c:pt>
                <c:pt idx="39">
                  <c:v>490</c:v>
                </c:pt>
                <c:pt idx="40">
                  <c:v>500</c:v>
                </c:pt>
                <c:pt idx="41">
                  <c:v>510</c:v>
                </c:pt>
                <c:pt idx="42">
                  <c:v>520</c:v>
                </c:pt>
                <c:pt idx="43">
                  <c:v>530</c:v>
                </c:pt>
                <c:pt idx="44">
                  <c:v>540</c:v>
                </c:pt>
                <c:pt idx="45">
                  <c:v>550</c:v>
                </c:pt>
                <c:pt idx="46">
                  <c:v>560</c:v>
                </c:pt>
                <c:pt idx="47">
                  <c:v>570</c:v>
                </c:pt>
                <c:pt idx="48">
                  <c:v>580</c:v>
                </c:pt>
                <c:pt idx="49">
                  <c:v>590</c:v>
                </c:pt>
                <c:pt idx="50">
                  <c:v>600</c:v>
                </c:pt>
                <c:pt idx="51">
                  <c:v>610</c:v>
                </c:pt>
                <c:pt idx="52">
                  <c:v>620</c:v>
                </c:pt>
                <c:pt idx="53">
                  <c:v>630</c:v>
                </c:pt>
                <c:pt idx="54">
                  <c:v>640</c:v>
                </c:pt>
                <c:pt idx="55">
                  <c:v>650</c:v>
                </c:pt>
                <c:pt idx="56">
                  <c:v>660</c:v>
                </c:pt>
                <c:pt idx="57">
                  <c:v>670</c:v>
                </c:pt>
                <c:pt idx="58">
                  <c:v>680</c:v>
                </c:pt>
                <c:pt idx="59">
                  <c:v>690</c:v>
                </c:pt>
                <c:pt idx="60">
                  <c:v>700</c:v>
                </c:pt>
                <c:pt idx="61">
                  <c:v>710</c:v>
                </c:pt>
                <c:pt idx="62">
                  <c:v>720</c:v>
                </c:pt>
                <c:pt idx="63">
                  <c:v>730</c:v>
                </c:pt>
                <c:pt idx="64">
                  <c:v>740</c:v>
                </c:pt>
                <c:pt idx="65">
                  <c:v>750</c:v>
                </c:pt>
                <c:pt idx="66">
                  <c:v>760</c:v>
                </c:pt>
                <c:pt idx="67">
                  <c:v>770</c:v>
                </c:pt>
                <c:pt idx="68">
                  <c:v>780</c:v>
                </c:pt>
                <c:pt idx="69">
                  <c:v>790</c:v>
                </c:pt>
                <c:pt idx="70">
                  <c:v>800</c:v>
                </c:pt>
                <c:pt idx="71">
                  <c:v>810</c:v>
                </c:pt>
                <c:pt idx="72">
                  <c:v>820</c:v>
                </c:pt>
                <c:pt idx="73">
                  <c:v>830</c:v>
                </c:pt>
                <c:pt idx="74">
                  <c:v>840</c:v>
                </c:pt>
                <c:pt idx="75">
                  <c:v>850</c:v>
                </c:pt>
                <c:pt idx="76">
                  <c:v>860</c:v>
                </c:pt>
                <c:pt idx="77">
                  <c:v>870</c:v>
                </c:pt>
                <c:pt idx="78">
                  <c:v>880</c:v>
                </c:pt>
                <c:pt idx="79">
                  <c:v>890</c:v>
                </c:pt>
                <c:pt idx="80">
                  <c:v>900</c:v>
                </c:pt>
                <c:pt idx="81">
                  <c:v>910</c:v>
                </c:pt>
                <c:pt idx="82">
                  <c:v>920</c:v>
                </c:pt>
                <c:pt idx="83">
                  <c:v>930</c:v>
                </c:pt>
                <c:pt idx="84">
                  <c:v>940</c:v>
                </c:pt>
                <c:pt idx="85">
                  <c:v>950</c:v>
                </c:pt>
                <c:pt idx="86">
                  <c:v>960</c:v>
                </c:pt>
                <c:pt idx="87">
                  <c:v>970</c:v>
                </c:pt>
                <c:pt idx="88">
                  <c:v>980</c:v>
                </c:pt>
                <c:pt idx="89">
                  <c:v>990</c:v>
                </c:pt>
                <c:pt idx="90">
                  <c:v>1000</c:v>
                </c:pt>
              </c:strCache>
            </c:strRef>
          </c:cat>
          <c:val>
            <c:numRef>
              <c:f>Sheet1!$B$2:$CN$2</c:f>
              <c:numCache>
                <c:formatCode>0%</c:formatCode>
                <c:ptCount val="91"/>
                <c:pt idx="0">
                  <c:v>0</c:v>
                </c:pt>
                <c:pt idx="1">
                  <c:v>0</c:v>
                </c:pt>
                <c:pt idx="2">
                  <c:v>0</c:v>
                </c:pt>
                <c:pt idx="3">
                  <c:v>0</c:v>
                </c:pt>
                <c:pt idx="4">
                  <c:v>0.13180160000000032</c:v>
                </c:pt>
                <c:pt idx="5">
                  <c:v>0.373</c:v>
                </c:pt>
                <c:pt idx="6">
                  <c:v>0.373</c:v>
                </c:pt>
                <c:pt idx="7">
                  <c:v>0.373</c:v>
                </c:pt>
                <c:pt idx="8">
                  <c:v>0.373</c:v>
                </c:pt>
                <c:pt idx="9">
                  <c:v>0.373</c:v>
                </c:pt>
                <c:pt idx="10">
                  <c:v>0.373</c:v>
                </c:pt>
                <c:pt idx="11">
                  <c:v>0.373</c:v>
                </c:pt>
                <c:pt idx="12">
                  <c:v>0.373</c:v>
                </c:pt>
                <c:pt idx="13">
                  <c:v>0.373</c:v>
                </c:pt>
                <c:pt idx="14">
                  <c:v>0.373</c:v>
                </c:pt>
                <c:pt idx="15">
                  <c:v>0.373</c:v>
                </c:pt>
                <c:pt idx="16">
                  <c:v>0.373</c:v>
                </c:pt>
                <c:pt idx="17">
                  <c:v>0.373</c:v>
                </c:pt>
                <c:pt idx="18">
                  <c:v>0.373</c:v>
                </c:pt>
                <c:pt idx="19">
                  <c:v>0.373</c:v>
                </c:pt>
                <c:pt idx="20">
                  <c:v>0.373</c:v>
                </c:pt>
                <c:pt idx="21">
                  <c:v>0.37509839999999967</c:v>
                </c:pt>
                <c:pt idx="22">
                  <c:v>0.39739999999999998</c:v>
                </c:pt>
                <c:pt idx="23">
                  <c:v>0.39739999999999998</c:v>
                </c:pt>
                <c:pt idx="24">
                  <c:v>0.39739999999999998</c:v>
                </c:pt>
                <c:pt idx="25">
                  <c:v>0.39739999999999998</c:v>
                </c:pt>
                <c:pt idx="26">
                  <c:v>0.39739999999999998</c:v>
                </c:pt>
                <c:pt idx="27">
                  <c:v>0.39739999999999998</c:v>
                </c:pt>
                <c:pt idx="28">
                  <c:v>0.39739999999999998</c:v>
                </c:pt>
                <c:pt idx="29">
                  <c:v>0.39739999999999998</c:v>
                </c:pt>
                <c:pt idx="30">
                  <c:v>0.39739999999999998</c:v>
                </c:pt>
                <c:pt idx="31">
                  <c:v>0.39739999999999998</c:v>
                </c:pt>
                <c:pt idx="32">
                  <c:v>0.39739999999999998</c:v>
                </c:pt>
                <c:pt idx="33">
                  <c:v>0.39739999999999998</c:v>
                </c:pt>
                <c:pt idx="34">
                  <c:v>0.39739999999999998</c:v>
                </c:pt>
                <c:pt idx="35">
                  <c:v>0.39739999999999998</c:v>
                </c:pt>
                <c:pt idx="36">
                  <c:v>0.39739999999999998</c:v>
                </c:pt>
                <c:pt idx="37">
                  <c:v>0.39739999999999998</c:v>
                </c:pt>
                <c:pt idx="38">
                  <c:v>0.39739999999999998</c:v>
                </c:pt>
                <c:pt idx="39">
                  <c:v>0.39739999999999998</c:v>
                </c:pt>
                <c:pt idx="40">
                  <c:v>0.39739999999999998</c:v>
                </c:pt>
                <c:pt idx="41">
                  <c:v>0.39739999999999998</c:v>
                </c:pt>
                <c:pt idx="42">
                  <c:v>0.39739999999999998</c:v>
                </c:pt>
                <c:pt idx="43">
                  <c:v>0.39739999999999998</c:v>
                </c:pt>
                <c:pt idx="44">
                  <c:v>0.39739999999999998</c:v>
                </c:pt>
                <c:pt idx="45">
                  <c:v>0.39739999999999998</c:v>
                </c:pt>
                <c:pt idx="46">
                  <c:v>0.39739999999999998</c:v>
                </c:pt>
                <c:pt idx="47">
                  <c:v>0.39739999999999998</c:v>
                </c:pt>
                <c:pt idx="48">
                  <c:v>0.39739999999999998</c:v>
                </c:pt>
                <c:pt idx="49">
                  <c:v>0.39739999999999998</c:v>
                </c:pt>
                <c:pt idx="50">
                  <c:v>0.39739999999999998</c:v>
                </c:pt>
                <c:pt idx="51">
                  <c:v>0.39739999999999998</c:v>
                </c:pt>
                <c:pt idx="52">
                  <c:v>0.39739999999999998</c:v>
                </c:pt>
                <c:pt idx="53">
                  <c:v>0.39739999999999998</c:v>
                </c:pt>
                <c:pt idx="54">
                  <c:v>0.39739999999999998</c:v>
                </c:pt>
                <c:pt idx="55">
                  <c:v>0.39739999999999998</c:v>
                </c:pt>
                <c:pt idx="56">
                  <c:v>0.39739999999999998</c:v>
                </c:pt>
                <c:pt idx="57">
                  <c:v>0.39739999999999998</c:v>
                </c:pt>
                <c:pt idx="58">
                  <c:v>0.39739999999999998</c:v>
                </c:pt>
                <c:pt idx="59">
                  <c:v>0.39739999999999998</c:v>
                </c:pt>
                <c:pt idx="60">
                  <c:v>0.39739999999999998</c:v>
                </c:pt>
                <c:pt idx="61">
                  <c:v>0.39739999999999998</c:v>
                </c:pt>
                <c:pt idx="62">
                  <c:v>0.39739999999999998</c:v>
                </c:pt>
                <c:pt idx="63">
                  <c:v>0.39739999999999998</c:v>
                </c:pt>
                <c:pt idx="64">
                  <c:v>0.39739999999999998</c:v>
                </c:pt>
                <c:pt idx="65">
                  <c:v>0.39739999999999998</c:v>
                </c:pt>
                <c:pt idx="66">
                  <c:v>0.39739999999999998</c:v>
                </c:pt>
                <c:pt idx="67">
                  <c:v>0.39739999999999998</c:v>
                </c:pt>
                <c:pt idx="68">
                  <c:v>0.39739999999999998</c:v>
                </c:pt>
                <c:pt idx="69">
                  <c:v>0.39739999999999998</c:v>
                </c:pt>
                <c:pt idx="70">
                  <c:v>0.39739999999999998</c:v>
                </c:pt>
                <c:pt idx="71">
                  <c:v>0.39739999999999998</c:v>
                </c:pt>
                <c:pt idx="72">
                  <c:v>0.39739999999999998</c:v>
                </c:pt>
                <c:pt idx="73">
                  <c:v>0.39739999999999998</c:v>
                </c:pt>
                <c:pt idx="74">
                  <c:v>0.42077399999999909</c:v>
                </c:pt>
                <c:pt idx="75">
                  <c:v>0.46239999999999998</c:v>
                </c:pt>
                <c:pt idx="76">
                  <c:v>0.46239999999999998</c:v>
                </c:pt>
                <c:pt idx="77">
                  <c:v>0.46239999999999998</c:v>
                </c:pt>
                <c:pt idx="78">
                  <c:v>0.46239999999999998</c:v>
                </c:pt>
                <c:pt idx="79">
                  <c:v>0.46239999999999998</c:v>
                </c:pt>
                <c:pt idx="80">
                  <c:v>0.46239999999999998</c:v>
                </c:pt>
                <c:pt idx="81">
                  <c:v>0.46239999999999998</c:v>
                </c:pt>
                <c:pt idx="82">
                  <c:v>0.46239999999999998</c:v>
                </c:pt>
                <c:pt idx="83">
                  <c:v>0.46239999999999998</c:v>
                </c:pt>
                <c:pt idx="84">
                  <c:v>0.46239999999999998</c:v>
                </c:pt>
                <c:pt idx="85">
                  <c:v>0.46239999999999998</c:v>
                </c:pt>
                <c:pt idx="86">
                  <c:v>0.46239999999999998</c:v>
                </c:pt>
                <c:pt idx="87">
                  <c:v>0.46239999999999998</c:v>
                </c:pt>
                <c:pt idx="88">
                  <c:v>0.46239999999999998</c:v>
                </c:pt>
                <c:pt idx="89">
                  <c:v>0.46239999999999998</c:v>
                </c:pt>
                <c:pt idx="90">
                  <c:v>0.46239999999999998</c:v>
                </c:pt>
              </c:numCache>
            </c:numRef>
          </c:val>
          <c:smooth val="0"/>
        </c:ser>
        <c:ser>
          <c:idx val="1"/>
          <c:order val="1"/>
          <c:tx>
            <c:strRef>
              <c:f>Sheet1!$A$3</c:f>
              <c:strCache>
                <c:ptCount val="1"/>
                <c:pt idx="0">
                  <c:v>PIT 2017</c:v>
                </c:pt>
              </c:strCache>
            </c:strRef>
          </c:tx>
          <c:marker>
            <c:symbol val="none"/>
          </c:marker>
          <c:cat>
            <c:strRef>
              <c:f>Sheet1!$B$1:$CN$1</c:f>
              <c:strCache>
                <c:ptCount val="91"/>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pt idx="16">
                  <c:v>260</c:v>
                </c:pt>
                <c:pt idx="17">
                  <c:v>270</c:v>
                </c:pt>
                <c:pt idx="18">
                  <c:v>280</c:v>
                </c:pt>
                <c:pt idx="19">
                  <c:v>290</c:v>
                </c:pt>
                <c:pt idx="20">
                  <c:v>300</c:v>
                </c:pt>
                <c:pt idx="21">
                  <c:v>310</c:v>
                </c:pt>
                <c:pt idx="22">
                  <c:v>320</c:v>
                </c:pt>
                <c:pt idx="23">
                  <c:v>330</c:v>
                </c:pt>
                <c:pt idx="24">
                  <c:v>340</c:v>
                </c:pt>
                <c:pt idx="25">
                  <c:v>350</c:v>
                </c:pt>
                <c:pt idx="26">
                  <c:v>360</c:v>
                </c:pt>
                <c:pt idx="27">
                  <c:v>370</c:v>
                </c:pt>
                <c:pt idx="28">
                  <c:v>380</c:v>
                </c:pt>
                <c:pt idx="29">
                  <c:v>390</c:v>
                </c:pt>
                <c:pt idx="30">
                  <c:v>400</c:v>
                </c:pt>
                <c:pt idx="31">
                  <c:v>410</c:v>
                </c:pt>
                <c:pt idx="32">
                  <c:v>420</c:v>
                </c:pt>
                <c:pt idx="33">
                  <c:v>430</c:v>
                </c:pt>
                <c:pt idx="34">
                  <c:v>440</c:v>
                </c:pt>
                <c:pt idx="35">
                  <c:v>450</c:v>
                </c:pt>
                <c:pt idx="36">
                  <c:v>460</c:v>
                </c:pt>
                <c:pt idx="37">
                  <c:v>470</c:v>
                </c:pt>
                <c:pt idx="38">
                  <c:v>480</c:v>
                </c:pt>
                <c:pt idx="39">
                  <c:v>490</c:v>
                </c:pt>
                <c:pt idx="40">
                  <c:v>500</c:v>
                </c:pt>
                <c:pt idx="41">
                  <c:v>510</c:v>
                </c:pt>
                <c:pt idx="42">
                  <c:v>520</c:v>
                </c:pt>
                <c:pt idx="43">
                  <c:v>530</c:v>
                </c:pt>
                <c:pt idx="44">
                  <c:v>540</c:v>
                </c:pt>
                <c:pt idx="45">
                  <c:v>550</c:v>
                </c:pt>
                <c:pt idx="46">
                  <c:v>560</c:v>
                </c:pt>
                <c:pt idx="47">
                  <c:v>570</c:v>
                </c:pt>
                <c:pt idx="48">
                  <c:v>580</c:v>
                </c:pt>
                <c:pt idx="49">
                  <c:v>590</c:v>
                </c:pt>
                <c:pt idx="50">
                  <c:v>600</c:v>
                </c:pt>
                <c:pt idx="51">
                  <c:v>610</c:v>
                </c:pt>
                <c:pt idx="52">
                  <c:v>620</c:v>
                </c:pt>
                <c:pt idx="53">
                  <c:v>630</c:v>
                </c:pt>
                <c:pt idx="54">
                  <c:v>640</c:v>
                </c:pt>
                <c:pt idx="55">
                  <c:v>650</c:v>
                </c:pt>
                <c:pt idx="56">
                  <c:v>660</c:v>
                </c:pt>
                <c:pt idx="57">
                  <c:v>670</c:v>
                </c:pt>
                <c:pt idx="58">
                  <c:v>680</c:v>
                </c:pt>
                <c:pt idx="59">
                  <c:v>690</c:v>
                </c:pt>
                <c:pt idx="60">
                  <c:v>700</c:v>
                </c:pt>
                <c:pt idx="61">
                  <c:v>710</c:v>
                </c:pt>
                <c:pt idx="62">
                  <c:v>720</c:v>
                </c:pt>
                <c:pt idx="63">
                  <c:v>730</c:v>
                </c:pt>
                <c:pt idx="64">
                  <c:v>740</c:v>
                </c:pt>
                <c:pt idx="65">
                  <c:v>750</c:v>
                </c:pt>
                <c:pt idx="66">
                  <c:v>760</c:v>
                </c:pt>
                <c:pt idx="67">
                  <c:v>770</c:v>
                </c:pt>
                <c:pt idx="68">
                  <c:v>780</c:v>
                </c:pt>
                <c:pt idx="69">
                  <c:v>790</c:v>
                </c:pt>
                <c:pt idx="70">
                  <c:v>800</c:v>
                </c:pt>
                <c:pt idx="71">
                  <c:v>810</c:v>
                </c:pt>
                <c:pt idx="72">
                  <c:v>820</c:v>
                </c:pt>
                <c:pt idx="73">
                  <c:v>830</c:v>
                </c:pt>
                <c:pt idx="74">
                  <c:v>840</c:v>
                </c:pt>
                <c:pt idx="75">
                  <c:v>850</c:v>
                </c:pt>
                <c:pt idx="76">
                  <c:v>860</c:v>
                </c:pt>
                <c:pt idx="77">
                  <c:v>870</c:v>
                </c:pt>
                <c:pt idx="78">
                  <c:v>880</c:v>
                </c:pt>
                <c:pt idx="79">
                  <c:v>890</c:v>
                </c:pt>
                <c:pt idx="80">
                  <c:v>900</c:v>
                </c:pt>
                <c:pt idx="81">
                  <c:v>910</c:v>
                </c:pt>
                <c:pt idx="82">
                  <c:v>920</c:v>
                </c:pt>
                <c:pt idx="83">
                  <c:v>930</c:v>
                </c:pt>
                <c:pt idx="84">
                  <c:v>940</c:v>
                </c:pt>
                <c:pt idx="85">
                  <c:v>950</c:v>
                </c:pt>
                <c:pt idx="86">
                  <c:v>960</c:v>
                </c:pt>
                <c:pt idx="87">
                  <c:v>970</c:v>
                </c:pt>
                <c:pt idx="88">
                  <c:v>980</c:v>
                </c:pt>
                <c:pt idx="89">
                  <c:v>990</c:v>
                </c:pt>
                <c:pt idx="90">
                  <c:v>1000</c:v>
                </c:pt>
              </c:strCache>
            </c:strRef>
          </c:cat>
          <c:val>
            <c:numRef>
              <c:f>Sheet1!$B$3:$CN$3</c:f>
              <c:numCache>
                <c:formatCode>0%</c:formatCode>
                <c:ptCount val="91"/>
                <c:pt idx="0">
                  <c:v>0</c:v>
                </c:pt>
                <c:pt idx="1">
                  <c:v>0</c:v>
                </c:pt>
                <c:pt idx="2">
                  <c:v>0</c:v>
                </c:pt>
                <c:pt idx="3">
                  <c:v>0</c:v>
                </c:pt>
                <c:pt idx="4">
                  <c:v>8.1401600000000324E-2</c:v>
                </c:pt>
                <c:pt idx="5">
                  <c:v>0.36940000000000001</c:v>
                </c:pt>
                <c:pt idx="6">
                  <c:v>0.36940000000000001</c:v>
                </c:pt>
                <c:pt idx="7">
                  <c:v>0.36940000000000001</c:v>
                </c:pt>
                <c:pt idx="8">
                  <c:v>0.36940000000000001</c:v>
                </c:pt>
                <c:pt idx="9">
                  <c:v>0.36940000000000001</c:v>
                </c:pt>
                <c:pt idx="10">
                  <c:v>0.36940000000000001</c:v>
                </c:pt>
                <c:pt idx="11">
                  <c:v>0.36940000000000001</c:v>
                </c:pt>
                <c:pt idx="12">
                  <c:v>0.36940000000000001</c:v>
                </c:pt>
                <c:pt idx="13">
                  <c:v>0.36940000000000001</c:v>
                </c:pt>
                <c:pt idx="14">
                  <c:v>0.36940000000000001</c:v>
                </c:pt>
                <c:pt idx="15">
                  <c:v>0.36940000000000001</c:v>
                </c:pt>
                <c:pt idx="16">
                  <c:v>0.36940000000000001</c:v>
                </c:pt>
                <c:pt idx="17">
                  <c:v>0.36940000000000001</c:v>
                </c:pt>
                <c:pt idx="18">
                  <c:v>0.36940000000000001</c:v>
                </c:pt>
                <c:pt idx="19">
                  <c:v>0.36940000000000001</c:v>
                </c:pt>
                <c:pt idx="20">
                  <c:v>0.36940000000000001</c:v>
                </c:pt>
                <c:pt idx="21">
                  <c:v>0.36940000000000001</c:v>
                </c:pt>
                <c:pt idx="22">
                  <c:v>0.36940000000000001</c:v>
                </c:pt>
                <c:pt idx="23">
                  <c:v>0.36940000000000001</c:v>
                </c:pt>
                <c:pt idx="24">
                  <c:v>0.36940000000000001</c:v>
                </c:pt>
                <c:pt idx="25">
                  <c:v>0.36940000000000001</c:v>
                </c:pt>
                <c:pt idx="26">
                  <c:v>0.36940000000000001</c:v>
                </c:pt>
                <c:pt idx="27">
                  <c:v>0.36940000000000001</c:v>
                </c:pt>
                <c:pt idx="28">
                  <c:v>0.36940000000000001</c:v>
                </c:pt>
                <c:pt idx="29">
                  <c:v>0.36940000000000001</c:v>
                </c:pt>
                <c:pt idx="30">
                  <c:v>0.36940000000000001</c:v>
                </c:pt>
                <c:pt idx="31">
                  <c:v>0.36940000000000001</c:v>
                </c:pt>
                <c:pt idx="32">
                  <c:v>0.36940000000000001</c:v>
                </c:pt>
                <c:pt idx="33">
                  <c:v>0.36940000000000001</c:v>
                </c:pt>
                <c:pt idx="34">
                  <c:v>0.36940000000000001</c:v>
                </c:pt>
                <c:pt idx="35">
                  <c:v>0.36940000000000001</c:v>
                </c:pt>
                <c:pt idx="36">
                  <c:v>0.36940000000000001</c:v>
                </c:pt>
                <c:pt idx="37">
                  <c:v>0.36940000000000001</c:v>
                </c:pt>
                <c:pt idx="38">
                  <c:v>0.36940000000000001</c:v>
                </c:pt>
                <c:pt idx="39">
                  <c:v>0.36940000000000001</c:v>
                </c:pt>
                <c:pt idx="40">
                  <c:v>0.36940000000000001</c:v>
                </c:pt>
                <c:pt idx="41">
                  <c:v>0.36940000000000001</c:v>
                </c:pt>
                <c:pt idx="42">
                  <c:v>0.36940000000000001</c:v>
                </c:pt>
                <c:pt idx="43">
                  <c:v>0.36940000000000001</c:v>
                </c:pt>
                <c:pt idx="44">
                  <c:v>0.36940000000000001</c:v>
                </c:pt>
                <c:pt idx="45">
                  <c:v>0.36940000000000001</c:v>
                </c:pt>
                <c:pt idx="46">
                  <c:v>0.36940000000000001</c:v>
                </c:pt>
                <c:pt idx="47">
                  <c:v>0.36940000000000001</c:v>
                </c:pt>
                <c:pt idx="48">
                  <c:v>0.36940000000000001</c:v>
                </c:pt>
                <c:pt idx="49">
                  <c:v>0.36940000000000001</c:v>
                </c:pt>
                <c:pt idx="50">
                  <c:v>0.36940000000000001</c:v>
                </c:pt>
                <c:pt idx="51">
                  <c:v>0.36940000000000001</c:v>
                </c:pt>
                <c:pt idx="52">
                  <c:v>0.36940000000000001</c:v>
                </c:pt>
                <c:pt idx="53">
                  <c:v>0.36940000000000001</c:v>
                </c:pt>
                <c:pt idx="54">
                  <c:v>0.36940000000000001</c:v>
                </c:pt>
                <c:pt idx="55">
                  <c:v>0.36940000000000001</c:v>
                </c:pt>
                <c:pt idx="56">
                  <c:v>0.36940000000000001</c:v>
                </c:pt>
                <c:pt idx="57">
                  <c:v>0.36940000000000001</c:v>
                </c:pt>
                <c:pt idx="58">
                  <c:v>0.36940000000000001</c:v>
                </c:pt>
                <c:pt idx="59">
                  <c:v>0.36940000000000001</c:v>
                </c:pt>
                <c:pt idx="60">
                  <c:v>0.36940000000000001</c:v>
                </c:pt>
                <c:pt idx="61">
                  <c:v>0.46239999999999998</c:v>
                </c:pt>
                <c:pt idx="62">
                  <c:v>0.46239999999999998</c:v>
                </c:pt>
                <c:pt idx="63">
                  <c:v>0.46239999999999998</c:v>
                </c:pt>
                <c:pt idx="64">
                  <c:v>0.46239999999999998</c:v>
                </c:pt>
                <c:pt idx="65">
                  <c:v>0.46239999999999998</c:v>
                </c:pt>
                <c:pt idx="66">
                  <c:v>0.46240000000000581</c:v>
                </c:pt>
                <c:pt idx="67">
                  <c:v>0.46239999999999998</c:v>
                </c:pt>
                <c:pt idx="68">
                  <c:v>0.46239999999999998</c:v>
                </c:pt>
                <c:pt idx="69">
                  <c:v>0.46239999999999998</c:v>
                </c:pt>
                <c:pt idx="70">
                  <c:v>0.46239999999999998</c:v>
                </c:pt>
                <c:pt idx="71">
                  <c:v>0.46239999999999998</c:v>
                </c:pt>
                <c:pt idx="72">
                  <c:v>0.46239999999999998</c:v>
                </c:pt>
                <c:pt idx="73">
                  <c:v>0.46239999999999998</c:v>
                </c:pt>
                <c:pt idx="74">
                  <c:v>0.46239999999999998</c:v>
                </c:pt>
                <c:pt idx="75">
                  <c:v>0.46239999999999998</c:v>
                </c:pt>
                <c:pt idx="76">
                  <c:v>0.46239999999999998</c:v>
                </c:pt>
                <c:pt idx="77">
                  <c:v>0.46239999999999998</c:v>
                </c:pt>
                <c:pt idx="78">
                  <c:v>0.46239999999999998</c:v>
                </c:pt>
                <c:pt idx="79">
                  <c:v>0.46239999999999998</c:v>
                </c:pt>
                <c:pt idx="80">
                  <c:v>0.46239999999999998</c:v>
                </c:pt>
                <c:pt idx="81">
                  <c:v>0.46239999999999998</c:v>
                </c:pt>
                <c:pt idx="82">
                  <c:v>0.46239999999999998</c:v>
                </c:pt>
                <c:pt idx="83">
                  <c:v>0.46239999999999998</c:v>
                </c:pt>
                <c:pt idx="84">
                  <c:v>0.46239999999999998</c:v>
                </c:pt>
                <c:pt idx="85">
                  <c:v>0.46239999999999998</c:v>
                </c:pt>
                <c:pt idx="86">
                  <c:v>0.46239999999999998</c:v>
                </c:pt>
                <c:pt idx="87">
                  <c:v>0.46239999999999998</c:v>
                </c:pt>
                <c:pt idx="88">
                  <c:v>0.46239999999999998</c:v>
                </c:pt>
                <c:pt idx="89">
                  <c:v>0.46239999999999998</c:v>
                </c:pt>
                <c:pt idx="90">
                  <c:v>0.46239999999999998</c:v>
                </c:pt>
              </c:numCache>
            </c:numRef>
          </c:val>
          <c:smooth val="0"/>
        </c:ser>
        <c:dLbls>
          <c:showLegendKey val="0"/>
          <c:showVal val="0"/>
          <c:showCatName val="0"/>
          <c:showSerName val="0"/>
          <c:showPercent val="0"/>
          <c:showBubbleSize val="0"/>
        </c:dLbls>
        <c:marker val="1"/>
        <c:smooth val="0"/>
        <c:axId val="31530368"/>
        <c:axId val="31532544"/>
      </c:lineChart>
      <c:catAx>
        <c:axId val="31530368"/>
        <c:scaling>
          <c:orientation val="minMax"/>
        </c:scaling>
        <c:delete val="0"/>
        <c:axPos val="b"/>
        <c:title>
          <c:tx>
            <c:rich>
              <a:bodyPr/>
              <a:lstStyle/>
              <a:p>
                <a:pPr>
                  <a:defRPr/>
                </a:pPr>
                <a:r>
                  <a:rPr lang="is-IS" dirty="0" smtClean="0"/>
                  <a:t>income</a:t>
                </a:r>
              </a:p>
              <a:p>
                <a:pPr>
                  <a:defRPr/>
                </a:pPr>
                <a:r>
                  <a:rPr lang="is-IS" dirty="0" smtClean="0"/>
                  <a:t>thous.kr./month</a:t>
                </a:r>
              </a:p>
            </c:rich>
          </c:tx>
          <c:layout>
            <c:manualLayout>
              <c:xMode val="edge"/>
              <c:yMode val="edge"/>
              <c:x val="0.85663463280076435"/>
              <c:y val="0.89130605186958456"/>
            </c:manualLayout>
          </c:layout>
          <c:overlay val="0"/>
        </c:title>
        <c:numFmt formatCode="#,##0" sourceLinked="0"/>
        <c:majorTickMark val="out"/>
        <c:minorTickMark val="none"/>
        <c:tickLblPos val="nextTo"/>
        <c:crossAx val="31532544"/>
        <c:crosses val="autoZero"/>
        <c:auto val="1"/>
        <c:lblAlgn val="ctr"/>
        <c:lblOffset val="100"/>
        <c:tickLblSkip val="10"/>
        <c:noMultiLvlLbl val="0"/>
      </c:catAx>
      <c:valAx>
        <c:axId val="31532544"/>
        <c:scaling>
          <c:orientation val="minMax"/>
          <c:min val="0.30000000000000004"/>
        </c:scaling>
        <c:delete val="0"/>
        <c:axPos val="l"/>
        <c:majorGridlines>
          <c:spPr>
            <a:ln>
              <a:prstDash val="dash"/>
            </a:ln>
          </c:spPr>
        </c:majorGridlines>
        <c:title>
          <c:tx>
            <c:rich>
              <a:bodyPr rot="0" vert="horz"/>
              <a:lstStyle/>
              <a:p>
                <a:pPr>
                  <a:defRPr/>
                </a:pPr>
                <a:r>
                  <a:rPr lang="is-IS" dirty="0" smtClean="0"/>
                  <a:t>%</a:t>
                </a:r>
                <a:endParaRPr lang="is-IS" dirty="0"/>
              </a:p>
            </c:rich>
          </c:tx>
          <c:layout>
            <c:manualLayout>
              <c:xMode val="edge"/>
              <c:yMode val="edge"/>
              <c:x val="1.4122049597428922E-2"/>
              <c:y val="1.6315654154693202E-2"/>
            </c:manualLayout>
          </c:layout>
          <c:overlay val="0"/>
        </c:title>
        <c:numFmt formatCode="0%" sourceLinked="1"/>
        <c:majorTickMark val="out"/>
        <c:minorTickMark val="none"/>
        <c:tickLblPos val="nextTo"/>
        <c:crossAx val="31530368"/>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75995960542107"/>
          <c:y val="9.1306136852724207E-2"/>
          <c:w val="0.87195430729151424"/>
          <c:h val="0.78216721656699728"/>
        </c:manualLayout>
      </c:layout>
      <c:barChart>
        <c:barDir val="col"/>
        <c:grouping val="clustered"/>
        <c:varyColors val="0"/>
        <c:ser>
          <c:idx val="0"/>
          <c:order val="0"/>
          <c:tx>
            <c:strRef>
              <c:f>Sheet1!$B$1</c:f>
              <c:strCache>
                <c:ptCount val="1"/>
                <c:pt idx="0">
                  <c:v>Central government</c:v>
                </c:pt>
              </c:strCache>
            </c:strRef>
          </c:tx>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#,##0</c:formatCode>
                <c:ptCount val="11"/>
                <c:pt idx="0">
                  <c:v>231014.35055627604</c:v>
                </c:pt>
                <c:pt idx="1">
                  <c:v>217530.09063910309</c:v>
                </c:pt>
                <c:pt idx="2">
                  <c:v>227379.29420995663</c:v>
                </c:pt>
                <c:pt idx="3">
                  <c:v>225957.93903345324</c:v>
                </c:pt>
                <c:pt idx="4">
                  <c:v>228669.38309817063</c:v>
                </c:pt>
                <c:pt idx="5">
                  <c:v>228829.82577700613</c:v>
                </c:pt>
                <c:pt idx="6">
                  <c:v>229536.43324184229</c:v>
                </c:pt>
                <c:pt idx="7">
                  <c:v>234707.91021434823</c:v>
                </c:pt>
                <c:pt idx="8">
                  <c:v>231946.26713327505</c:v>
                </c:pt>
                <c:pt idx="9">
                  <c:v>233787</c:v>
                </c:pt>
                <c:pt idx="10">
                  <c:v>235657</c:v>
                </c:pt>
              </c:numCache>
            </c:numRef>
          </c:val>
        </c:ser>
        <c:ser>
          <c:idx val="1"/>
          <c:order val="1"/>
          <c:tx>
            <c:strRef>
              <c:f>Sheet1!$C$1</c:f>
              <c:strCache>
                <c:ptCount val="1"/>
                <c:pt idx="0">
                  <c:v>Local government</c:v>
                </c:pt>
              </c:strCache>
            </c:strRef>
          </c:tx>
          <c:invertIfNegative val="0"/>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#,##0</c:formatCode>
                <c:ptCount val="11"/>
                <c:pt idx="0">
                  <c:v>147132.60008833368</c:v>
                </c:pt>
                <c:pt idx="1">
                  <c:v>138544.50061700997</c:v>
                </c:pt>
                <c:pt idx="2">
                  <c:v>147307.55350698801</c:v>
                </c:pt>
                <c:pt idx="3">
                  <c:v>146308.06906787274</c:v>
                </c:pt>
                <c:pt idx="4">
                  <c:v>140351.88616853679</c:v>
                </c:pt>
                <c:pt idx="5">
                  <c:v>140412.7280357299</c:v>
                </c:pt>
                <c:pt idx="6">
                  <c:v>140846.3108584724</c:v>
                </c:pt>
                <c:pt idx="7">
                  <c:v>143845.11601876677</c:v>
                </c:pt>
                <c:pt idx="8">
                  <c:v>142152.59159964253</c:v>
                </c:pt>
                <c:pt idx="9">
                  <c:v>142842</c:v>
                </c:pt>
                <c:pt idx="10">
                  <c:v>143538</c:v>
                </c:pt>
              </c:numCache>
            </c:numRef>
          </c:val>
        </c:ser>
        <c:dLbls>
          <c:showLegendKey val="0"/>
          <c:showVal val="0"/>
          <c:showCatName val="0"/>
          <c:showSerName val="0"/>
          <c:showPercent val="0"/>
          <c:showBubbleSize val="0"/>
        </c:dLbls>
        <c:gapWidth val="150"/>
        <c:axId val="31625984"/>
        <c:axId val="31627520"/>
      </c:barChart>
      <c:catAx>
        <c:axId val="31625984"/>
        <c:scaling>
          <c:orientation val="minMax"/>
        </c:scaling>
        <c:delete val="0"/>
        <c:axPos val="b"/>
        <c:numFmt formatCode="General" sourceLinked="1"/>
        <c:majorTickMark val="out"/>
        <c:minorTickMark val="none"/>
        <c:tickLblPos val="nextTo"/>
        <c:crossAx val="31627520"/>
        <c:crosses val="autoZero"/>
        <c:auto val="1"/>
        <c:lblAlgn val="ctr"/>
        <c:lblOffset val="100"/>
        <c:noMultiLvlLbl val="0"/>
      </c:catAx>
      <c:valAx>
        <c:axId val="31627520"/>
        <c:scaling>
          <c:orientation val="minMax"/>
          <c:max val="240000"/>
          <c:min val="100000"/>
        </c:scaling>
        <c:delete val="0"/>
        <c:axPos val="l"/>
        <c:majorGridlines>
          <c:spPr>
            <a:ln>
              <a:prstDash val="dash"/>
            </a:ln>
          </c:spPr>
        </c:majorGridlines>
        <c:numFmt formatCode="#,##0" sourceLinked="1"/>
        <c:majorTickMark val="out"/>
        <c:minorTickMark val="none"/>
        <c:tickLblPos val="nextTo"/>
        <c:crossAx val="31625984"/>
        <c:crosses val="autoZero"/>
        <c:crossBetween val="between"/>
      </c:valAx>
    </c:plotArea>
    <c:legend>
      <c:legendPos val="b"/>
      <c:layout>
        <c:manualLayout>
          <c:xMode val="edge"/>
          <c:yMode val="edge"/>
          <c:x val="0.19654185559594611"/>
          <c:y val="0.94100644798301403"/>
          <c:w val="0.60691628880810777"/>
          <c:h val="5.8993552016986001E-2"/>
        </c:manualLayout>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6409116782921397E-2"/>
          <c:y val="0.12609325998508911"/>
          <c:w val="0.90275212396285875"/>
          <c:h val="0.64860283457378154"/>
        </c:manualLayout>
      </c:layout>
      <c:barChart>
        <c:barDir val="col"/>
        <c:grouping val="stacked"/>
        <c:varyColors val="0"/>
        <c:ser>
          <c:idx val="1"/>
          <c:order val="0"/>
          <c:tx>
            <c:strRef>
              <c:f>Sheet1!$A$6</c:f>
              <c:strCache>
                <c:ptCount val="1"/>
                <c:pt idx="0">
                  <c:v>Local gov. PIT</c:v>
                </c:pt>
              </c:strCache>
            </c:strRef>
          </c:tx>
          <c:invertIfNegative val="0"/>
          <c:dLbls>
            <c:dLbl>
              <c:idx val="0"/>
              <c:layout>
                <c:manualLayout>
                  <c:x val="0"/>
                  <c:y val="-2.6276277052927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2.36486493476345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1531532463512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457517962668129E-3"/>
                  <c:y val="-2.62762770529272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6.2780271275035176E-3"/>
                  <c:y val="1.61999301437923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780271275035176E-3"/>
                  <c:y val="3.79296441347445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8475339093793967E-3"/>
                  <c:y val="6.8546154124202261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9.6457932151334073E-3"/>
                  <c:y val="-7.44873267299446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125561036882801E-2"/>
                  <c:y val="-6.34515237260478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308968656084495E-2"/>
                  <c:y val="-6.50737134765165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is-I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Sheet1!$B$5:$Y$5</c:f>
              <c:numCache>
                <c:formatCode>General</c:formatCode>
                <c:ptCount val="24"/>
                <c:pt idx="0">
                  <c:v>2013</c:v>
                </c:pt>
                <c:pt idx="1">
                  <c:v>2015</c:v>
                </c:pt>
                <c:pt idx="2">
                  <c:v>2016</c:v>
                </c:pt>
                <c:pt idx="3">
                  <c:v>2017</c:v>
                </c:pt>
                <c:pt idx="5">
                  <c:v>2013</c:v>
                </c:pt>
                <c:pt idx="6">
                  <c:v>2015</c:v>
                </c:pt>
                <c:pt idx="7">
                  <c:v>2016</c:v>
                </c:pt>
                <c:pt idx="8">
                  <c:v>2017</c:v>
                </c:pt>
                <c:pt idx="10">
                  <c:v>2013</c:v>
                </c:pt>
                <c:pt idx="11">
                  <c:v>2015</c:v>
                </c:pt>
                <c:pt idx="12">
                  <c:v>2016</c:v>
                </c:pt>
                <c:pt idx="13">
                  <c:v>2017</c:v>
                </c:pt>
                <c:pt idx="15">
                  <c:v>2013</c:v>
                </c:pt>
                <c:pt idx="16">
                  <c:v>2015</c:v>
                </c:pt>
                <c:pt idx="17">
                  <c:v>2016</c:v>
                </c:pt>
                <c:pt idx="18">
                  <c:v>2017</c:v>
                </c:pt>
                <c:pt idx="20">
                  <c:v>2013</c:v>
                </c:pt>
                <c:pt idx="21">
                  <c:v>2015</c:v>
                </c:pt>
                <c:pt idx="22">
                  <c:v>2016</c:v>
                </c:pt>
                <c:pt idx="23">
                  <c:v>2017</c:v>
                </c:pt>
              </c:numCache>
            </c:numRef>
          </c:cat>
          <c:val>
            <c:numRef>
              <c:f>Sheet1!$B$6:$Y$6</c:f>
              <c:numCache>
                <c:formatCode>0.00%</c:formatCode>
                <c:ptCount val="24"/>
                <c:pt idx="0">
                  <c:v>0.14419999999999997</c:v>
                </c:pt>
                <c:pt idx="1">
                  <c:v>0.14439999999999997</c:v>
                </c:pt>
                <c:pt idx="2">
                  <c:v>0.14439999999999997</c:v>
                </c:pt>
                <c:pt idx="3">
                  <c:v>0.1444</c:v>
                </c:pt>
                <c:pt idx="5">
                  <c:v>0.14419999999999999</c:v>
                </c:pt>
                <c:pt idx="6">
                  <c:v>0.1444</c:v>
                </c:pt>
                <c:pt idx="7">
                  <c:v>0.1444</c:v>
                </c:pt>
                <c:pt idx="8">
                  <c:v>0.1444</c:v>
                </c:pt>
                <c:pt idx="10">
                  <c:v>0.14419999999999997</c:v>
                </c:pt>
                <c:pt idx="11">
                  <c:v>0.14439999999999997</c:v>
                </c:pt>
                <c:pt idx="12">
                  <c:v>0.14439999999999997</c:v>
                </c:pt>
                <c:pt idx="13">
                  <c:v>0.1444</c:v>
                </c:pt>
                <c:pt idx="15">
                  <c:v>0.14419999999999999</c:v>
                </c:pt>
                <c:pt idx="16">
                  <c:v>0.1444</c:v>
                </c:pt>
                <c:pt idx="17">
                  <c:v>0.1444</c:v>
                </c:pt>
                <c:pt idx="18">
                  <c:v>0.1444</c:v>
                </c:pt>
                <c:pt idx="20">
                  <c:v>0.14419999999999997</c:v>
                </c:pt>
                <c:pt idx="21">
                  <c:v>0.14439999999999997</c:v>
                </c:pt>
                <c:pt idx="22">
                  <c:v>0.14439999999999997</c:v>
                </c:pt>
                <c:pt idx="23">
                  <c:v>0.1444</c:v>
                </c:pt>
              </c:numCache>
            </c:numRef>
          </c:val>
        </c:ser>
        <c:ser>
          <c:idx val="2"/>
          <c:order val="1"/>
          <c:tx>
            <c:strRef>
              <c:f>Sheet1!$A$7</c:f>
              <c:strCache>
                <c:ptCount val="1"/>
                <c:pt idx="0">
                  <c:v>Central gov. PIT</c:v>
                </c:pt>
              </c:strCache>
            </c:strRef>
          </c:tx>
          <c:invertIfNegative val="0"/>
          <c:dLbls>
            <c:spPr>
              <a:noFill/>
              <a:ln>
                <a:noFill/>
              </a:ln>
              <a:effectLst/>
            </c:spPr>
            <c:txPr>
              <a:bodyPr/>
              <a:lstStyle/>
              <a:p>
                <a:pPr>
                  <a:defRPr sz="800"/>
                </a:pPr>
                <a:endParaRPr lang="is-I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Sheet1!$B$5:$Y$5</c:f>
              <c:numCache>
                <c:formatCode>General</c:formatCode>
                <c:ptCount val="24"/>
                <c:pt idx="0">
                  <c:v>2013</c:v>
                </c:pt>
                <c:pt idx="1">
                  <c:v>2015</c:v>
                </c:pt>
                <c:pt idx="2">
                  <c:v>2016</c:v>
                </c:pt>
                <c:pt idx="3">
                  <c:v>2017</c:v>
                </c:pt>
                <c:pt idx="5">
                  <c:v>2013</c:v>
                </c:pt>
                <c:pt idx="6">
                  <c:v>2015</c:v>
                </c:pt>
                <c:pt idx="7">
                  <c:v>2016</c:v>
                </c:pt>
                <c:pt idx="8">
                  <c:v>2017</c:v>
                </c:pt>
                <c:pt idx="10">
                  <c:v>2013</c:v>
                </c:pt>
                <c:pt idx="11">
                  <c:v>2015</c:v>
                </c:pt>
                <c:pt idx="12">
                  <c:v>2016</c:v>
                </c:pt>
                <c:pt idx="13">
                  <c:v>2017</c:v>
                </c:pt>
                <c:pt idx="15">
                  <c:v>2013</c:v>
                </c:pt>
                <c:pt idx="16">
                  <c:v>2015</c:v>
                </c:pt>
                <c:pt idx="17">
                  <c:v>2016</c:v>
                </c:pt>
                <c:pt idx="18">
                  <c:v>2017</c:v>
                </c:pt>
                <c:pt idx="20">
                  <c:v>2013</c:v>
                </c:pt>
                <c:pt idx="21">
                  <c:v>2015</c:v>
                </c:pt>
                <c:pt idx="22">
                  <c:v>2016</c:v>
                </c:pt>
                <c:pt idx="23">
                  <c:v>2017</c:v>
                </c:pt>
              </c:numCache>
            </c:numRef>
          </c:cat>
          <c:val>
            <c:numRef>
              <c:f>Sheet1!$B$7:$Y$7</c:f>
              <c:numCache>
                <c:formatCode>0.00%</c:formatCode>
                <c:ptCount val="24"/>
                <c:pt idx="0">
                  <c:v>1.690798611111104E-2</c:v>
                </c:pt>
                <c:pt idx="1">
                  <c:v>1.6507986111111071E-2</c:v>
                </c:pt>
                <c:pt idx="2">
                  <c:v>1.4707986111111071E-2</c:v>
                </c:pt>
                <c:pt idx="3">
                  <c:v>1.2907986111111101E-2</c:v>
                </c:pt>
                <c:pt idx="5">
                  <c:v>5.3755522926704824E-2</c:v>
                </c:pt>
                <c:pt idx="6">
                  <c:v>5.1856655092592595E-2</c:v>
                </c:pt>
                <c:pt idx="7">
                  <c:v>5.0056655092592592E-2</c:v>
                </c:pt>
                <c:pt idx="8">
                  <c:v>4.8256655092592582E-2</c:v>
                </c:pt>
                <c:pt idx="10">
                  <c:v>0.13545331375602288</c:v>
                </c:pt>
                <c:pt idx="11">
                  <c:v>0.13123937638888886</c:v>
                </c:pt>
                <c:pt idx="12">
                  <c:v>0.12509668472222221</c:v>
                </c:pt>
                <c:pt idx="13">
                  <c:v>0.11895399305555555</c:v>
                </c:pt>
                <c:pt idx="15">
                  <c:v>0.1704666526828735</c:v>
                </c:pt>
                <c:pt idx="16">
                  <c:v>0.16602812599206349</c:v>
                </c:pt>
                <c:pt idx="17">
                  <c:v>0.15764048908730158</c:v>
                </c:pt>
                <c:pt idx="18">
                  <c:v>0.14925285218253967</c:v>
                </c:pt>
                <c:pt idx="20">
                  <c:v>0.20445141273838638</c:v>
                </c:pt>
                <c:pt idx="21">
                  <c:v>0.20048817370985067</c:v>
                </c:pt>
                <c:pt idx="22">
                  <c:v>0.19768375902777774</c:v>
                </c:pt>
                <c:pt idx="23">
                  <c:v>0.19716449652777776</c:v>
                </c:pt>
              </c:numCache>
            </c:numRef>
          </c:val>
        </c:ser>
        <c:dLbls>
          <c:showLegendKey val="0"/>
          <c:showVal val="0"/>
          <c:showCatName val="0"/>
          <c:showSerName val="0"/>
          <c:showPercent val="0"/>
          <c:showBubbleSize val="0"/>
        </c:dLbls>
        <c:gapWidth val="20"/>
        <c:overlap val="100"/>
        <c:axId val="31744768"/>
        <c:axId val="31746304"/>
      </c:barChart>
      <c:catAx>
        <c:axId val="31744768"/>
        <c:scaling>
          <c:orientation val="minMax"/>
        </c:scaling>
        <c:delete val="0"/>
        <c:axPos val="b"/>
        <c:numFmt formatCode="General" sourceLinked="1"/>
        <c:majorTickMark val="out"/>
        <c:minorTickMark val="none"/>
        <c:tickLblPos val="nextTo"/>
        <c:txPr>
          <a:bodyPr rot="-5400000" vert="horz"/>
          <a:lstStyle/>
          <a:p>
            <a:pPr>
              <a:defRPr/>
            </a:pPr>
            <a:endParaRPr lang="is-IS"/>
          </a:p>
        </c:txPr>
        <c:crossAx val="31746304"/>
        <c:crosses val="autoZero"/>
        <c:auto val="1"/>
        <c:lblAlgn val="ctr"/>
        <c:lblOffset val="100"/>
        <c:noMultiLvlLbl val="0"/>
      </c:catAx>
      <c:valAx>
        <c:axId val="31746304"/>
        <c:scaling>
          <c:orientation val="minMax"/>
        </c:scaling>
        <c:delete val="0"/>
        <c:axPos val="l"/>
        <c:majorGridlines>
          <c:spPr>
            <a:ln>
              <a:prstDash val="dash"/>
            </a:ln>
          </c:spPr>
        </c:majorGridlines>
        <c:title>
          <c:tx>
            <c:rich>
              <a:bodyPr rot="0" vert="horz"/>
              <a:lstStyle/>
              <a:p>
                <a:pPr algn="l">
                  <a:defRPr/>
                </a:pPr>
                <a:r>
                  <a:rPr lang="is-IS" dirty="0" smtClean="0"/>
                  <a:t>Tax burden per month</a:t>
                </a:r>
                <a:endParaRPr lang="is-IS" dirty="0"/>
              </a:p>
            </c:rich>
          </c:tx>
          <c:layout>
            <c:manualLayout>
              <c:xMode val="edge"/>
              <c:yMode val="edge"/>
              <c:x val="1.4125561036882915E-2"/>
              <c:y val="1.6820192940819618E-2"/>
            </c:manualLayout>
          </c:layout>
          <c:overlay val="0"/>
        </c:title>
        <c:numFmt formatCode="0%" sourceLinked="0"/>
        <c:majorTickMark val="out"/>
        <c:minorTickMark val="none"/>
        <c:tickLblPos val="nextTo"/>
        <c:crossAx val="31744768"/>
        <c:crosses val="autoZero"/>
        <c:crossBetween val="between"/>
      </c:valAx>
    </c:plotArea>
    <c:legend>
      <c:legendPos val="b"/>
      <c:layout/>
      <c:overlay val="0"/>
      <c:spPr>
        <a:solidFill>
          <a:schemeClr val="bg1"/>
        </a:solidFill>
        <a:ln>
          <a:noFill/>
        </a:ln>
      </c:spPr>
    </c:legend>
    <c:plotVisOnly val="1"/>
    <c:dispBlanksAs val="gap"/>
    <c:showDLblsOverMax val="0"/>
  </c:chart>
  <c:txPr>
    <a:bodyPr/>
    <a:lstStyle/>
    <a:p>
      <a:pPr>
        <a:defRPr sz="1400"/>
      </a:pPr>
      <a:endParaRPr lang="is-I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2430167689458989E-2"/>
          <c:y val="3.4764091783782432E-2"/>
          <c:w val="0.86287689347884999"/>
          <c:h val="0.81001843484488822"/>
        </c:manualLayout>
      </c:layout>
      <c:barChart>
        <c:barDir val="col"/>
        <c:grouping val="percentStacked"/>
        <c:varyColors val="0"/>
        <c:ser>
          <c:idx val="0"/>
          <c:order val="0"/>
          <c:tx>
            <c:strRef>
              <c:f>Sheet1!$B$1</c:f>
              <c:strCache>
                <c:ptCount val="1"/>
                <c:pt idx="0">
                  <c:v>Central</c:v>
                </c:pt>
              </c:strCache>
            </c:strRef>
          </c:tx>
          <c:invertIfNegative val="0"/>
          <c:cat>
            <c:numRef>
              <c:f>Sheet1!$A$2:$A$28</c:f>
              <c:numCache>
                <c:formatCode>General</c:formatCode>
                <c:ptCount val="2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numCache>
            </c:numRef>
          </c:cat>
          <c:val>
            <c:numRef>
              <c:f>Sheet1!$B$2:$B$28</c:f>
              <c:numCache>
                <c:formatCode>0</c:formatCode>
                <c:ptCount val="27"/>
                <c:pt idx="0">
                  <c:v>54.725242911683281</c:v>
                </c:pt>
                <c:pt idx="1">
                  <c:v>53.640801831618433</c:v>
                </c:pt>
                <c:pt idx="2">
                  <c:v>59.736717581258091</c:v>
                </c:pt>
                <c:pt idx="3">
                  <c:v>60.168303419808552</c:v>
                </c:pt>
                <c:pt idx="4">
                  <c:v>56.051689600563336</c:v>
                </c:pt>
                <c:pt idx="5">
                  <c:v>59.203174207595367</c:v>
                </c:pt>
                <c:pt idx="6">
                  <c:v>55.227548350953938</c:v>
                </c:pt>
                <c:pt idx="7">
                  <c:v>54.975525722383381</c:v>
                </c:pt>
                <c:pt idx="8">
                  <c:v>57.791922132112227</c:v>
                </c:pt>
                <c:pt idx="9">
                  <c:v>45.786429450710983</c:v>
                </c:pt>
                <c:pt idx="10">
                  <c:v>46.406880636576268</c:v>
                </c:pt>
                <c:pt idx="11">
                  <c:v>47.31066061864064</c:v>
                </c:pt>
                <c:pt idx="12">
                  <c:v>48.387043313386457</c:v>
                </c:pt>
                <c:pt idx="13">
                  <c:v>48.369379666888278</c:v>
                </c:pt>
                <c:pt idx="14">
                  <c:v>47.852293596527964</c:v>
                </c:pt>
                <c:pt idx="15">
                  <c:v>47.916083305911918</c:v>
                </c:pt>
                <c:pt idx="16">
                  <c:v>48.492549415943664</c:v>
                </c:pt>
                <c:pt idx="17">
                  <c:v>48.647941205344011</c:v>
                </c:pt>
                <c:pt idx="18">
                  <c:v>48.265278450144713</c:v>
                </c:pt>
                <c:pt idx="19">
                  <c:v>45.61950927974123</c:v>
                </c:pt>
                <c:pt idx="20">
                  <c:v>46.22873296372552</c:v>
                </c:pt>
                <c:pt idx="21">
                  <c:v>44.570667093612158</c:v>
                </c:pt>
                <c:pt idx="22">
                  <c:v>46.085015358957797</c:v>
                </c:pt>
                <c:pt idx="23">
                  <c:v>42.73123035631459</c:v>
                </c:pt>
                <c:pt idx="24">
                  <c:v>42.508371703898327</c:v>
                </c:pt>
                <c:pt idx="25">
                  <c:v>43.855130082472819</c:v>
                </c:pt>
                <c:pt idx="26">
                  <c:v>42.87568032630692</c:v>
                </c:pt>
              </c:numCache>
            </c:numRef>
          </c:val>
        </c:ser>
        <c:ser>
          <c:idx val="1"/>
          <c:order val="1"/>
          <c:tx>
            <c:strRef>
              <c:f>Sheet1!$C$1</c:f>
              <c:strCache>
                <c:ptCount val="1"/>
                <c:pt idx="0">
                  <c:v>Local</c:v>
                </c:pt>
              </c:strCache>
            </c:strRef>
          </c:tx>
          <c:invertIfNegative val="0"/>
          <c:cat>
            <c:numRef>
              <c:f>Sheet1!$A$2:$A$28</c:f>
              <c:numCache>
                <c:formatCode>General</c:formatCode>
                <c:ptCount val="27"/>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numCache>
            </c:numRef>
          </c:cat>
          <c:val>
            <c:numRef>
              <c:f>Sheet1!$C$2:$C$28</c:f>
              <c:numCache>
                <c:formatCode>0</c:formatCode>
                <c:ptCount val="27"/>
                <c:pt idx="0">
                  <c:v>45.274757088316719</c:v>
                </c:pt>
                <c:pt idx="1">
                  <c:v>46.359198168381567</c:v>
                </c:pt>
                <c:pt idx="2">
                  <c:v>40.263282418741909</c:v>
                </c:pt>
                <c:pt idx="3">
                  <c:v>39.831696580191448</c:v>
                </c:pt>
                <c:pt idx="4">
                  <c:v>43.948310399436664</c:v>
                </c:pt>
                <c:pt idx="5">
                  <c:v>40.796825792404633</c:v>
                </c:pt>
                <c:pt idx="6">
                  <c:v>44.772451649046062</c:v>
                </c:pt>
                <c:pt idx="7">
                  <c:v>45.024474277616619</c:v>
                </c:pt>
                <c:pt idx="8">
                  <c:v>42.208077867887773</c:v>
                </c:pt>
                <c:pt idx="9">
                  <c:v>54.213570549289017</c:v>
                </c:pt>
                <c:pt idx="10">
                  <c:v>53.593119363423732</c:v>
                </c:pt>
                <c:pt idx="11">
                  <c:v>52.68933938135936</c:v>
                </c:pt>
                <c:pt idx="12">
                  <c:v>51.612956686613543</c:v>
                </c:pt>
                <c:pt idx="13">
                  <c:v>51.630620333111722</c:v>
                </c:pt>
                <c:pt idx="14">
                  <c:v>52.147706403472036</c:v>
                </c:pt>
                <c:pt idx="15">
                  <c:v>52.083916694088082</c:v>
                </c:pt>
                <c:pt idx="16">
                  <c:v>51.507450584056336</c:v>
                </c:pt>
                <c:pt idx="17">
                  <c:v>51.352058794655989</c:v>
                </c:pt>
                <c:pt idx="18">
                  <c:v>51.734721549855287</c:v>
                </c:pt>
                <c:pt idx="19">
                  <c:v>54.38049072025877</c:v>
                </c:pt>
                <c:pt idx="20">
                  <c:v>53.77126703627448</c:v>
                </c:pt>
                <c:pt idx="21">
                  <c:v>55.429332906387842</c:v>
                </c:pt>
                <c:pt idx="22">
                  <c:v>53.914984641042203</c:v>
                </c:pt>
                <c:pt idx="23">
                  <c:v>57.26876964368541</c:v>
                </c:pt>
                <c:pt idx="24">
                  <c:v>57.491628296101673</c:v>
                </c:pt>
                <c:pt idx="25">
                  <c:v>56.144869917527181</c:v>
                </c:pt>
                <c:pt idx="26">
                  <c:v>57.12431967369308</c:v>
                </c:pt>
              </c:numCache>
            </c:numRef>
          </c:val>
        </c:ser>
        <c:dLbls>
          <c:showLegendKey val="0"/>
          <c:showVal val="0"/>
          <c:showCatName val="0"/>
          <c:showSerName val="0"/>
          <c:showPercent val="0"/>
          <c:showBubbleSize val="0"/>
        </c:dLbls>
        <c:gapWidth val="150"/>
        <c:overlap val="100"/>
        <c:axId val="32105216"/>
        <c:axId val="32106752"/>
      </c:barChart>
      <c:catAx>
        <c:axId val="32105216"/>
        <c:scaling>
          <c:orientation val="minMax"/>
        </c:scaling>
        <c:delete val="0"/>
        <c:axPos val="b"/>
        <c:numFmt formatCode="General" sourceLinked="1"/>
        <c:majorTickMark val="out"/>
        <c:minorTickMark val="none"/>
        <c:tickLblPos val="nextTo"/>
        <c:crossAx val="32106752"/>
        <c:crosses val="autoZero"/>
        <c:auto val="1"/>
        <c:lblAlgn val="ctr"/>
        <c:lblOffset val="100"/>
        <c:tickLblSkip val="2"/>
        <c:noMultiLvlLbl val="0"/>
      </c:catAx>
      <c:valAx>
        <c:axId val="32106752"/>
        <c:scaling>
          <c:orientation val="minMax"/>
        </c:scaling>
        <c:delete val="0"/>
        <c:axPos val="l"/>
        <c:majorGridlines>
          <c:spPr>
            <a:ln>
              <a:prstDash val="dash"/>
            </a:ln>
          </c:spPr>
        </c:majorGridlines>
        <c:numFmt formatCode="0%" sourceLinked="1"/>
        <c:majorTickMark val="out"/>
        <c:minorTickMark val="none"/>
        <c:tickLblPos val="nextTo"/>
        <c:crossAx val="32105216"/>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explosion val="10"/>
          <c:dPt>
            <c:idx val="0"/>
            <c:bubble3D val="0"/>
            <c:explosion val="2"/>
          </c:dPt>
          <c:dPt>
            <c:idx val="1"/>
            <c:bubble3D val="0"/>
            <c:explosion val="6"/>
          </c:dPt>
          <c:dPt>
            <c:idx val="2"/>
            <c:bubble3D val="0"/>
            <c:explosion val="6"/>
          </c:dPt>
          <c:dPt>
            <c:idx val="3"/>
            <c:bubble3D val="0"/>
            <c:explosion val="5"/>
            <c:spPr>
              <a:solidFill>
                <a:schemeClr val="accent5"/>
              </a:solidFill>
            </c:spPr>
          </c:dPt>
          <c:dPt>
            <c:idx val="4"/>
            <c:bubble3D val="0"/>
            <c:explosion val="6"/>
            <c:spPr>
              <a:solidFill>
                <a:schemeClr val="accent1"/>
              </a:solidFill>
            </c:spPr>
          </c:dPt>
          <c:dLbls>
            <c:dLbl>
              <c:idx val="0"/>
              <c:layout>
                <c:manualLayout>
                  <c:x val="-6.905643532476656E-3"/>
                  <c:y val="7.2528847642332481E-3"/>
                </c:manualLayout>
              </c:layout>
              <c:tx>
                <c:rich>
                  <a:bodyPr/>
                  <a:lstStyle/>
                  <a:p>
                    <a:r>
                      <a:rPr lang="en-US" dirty="0" smtClean="0"/>
                      <a:t>10,9 (3%)</a:t>
                    </a:r>
                    <a:endParaRPr lang="en-US" dirty="0"/>
                  </a:p>
                </c:rich>
              </c:tx>
              <c:showLegendKey val="0"/>
              <c:showVal val="1"/>
              <c:showCatName val="0"/>
              <c:showSerName val="0"/>
              <c:showPercent val="1"/>
              <c:showBubbleSize val="0"/>
              <c:extLst>
                <c:ext xmlns:c15="http://schemas.microsoft.com/office/drawing/2012/chart" uri="{CE6537A1-D6FC-4f65-9D91-7224C49458BB}">
                  <c15:layout/>
                </c:ext>
              </c:extLst>
            </c:dLbl>
            <c:dLbl>
              <c:idx val="1"/>
              <c:layout>
                <c:manualLayout>
                  <c:x val="-6.4845739542780195E-2"/>
                  <c:y val="-0.21364574622320104"/>
                </c:manualLayout>
              </c:layout>
              <c:tx>
                <c:rich>
                  <a:bodyPr/>
                  <a:lstStyle/>
                  <a:p>
                    <a:r>
                      <a:rPr lang="en-US" dirty="0" smtClean="0"/>
                      <a:t>126,8 (39%)</a:t>
                    </a:r>
                    <a:endParaRPr lang="en-US" dirty="0"/>
                  </a:p>
                </c:rich>
              </c:tx>
              <c:showLegendKey val="0"/>
              <c:showVal val="1"/>
              <c:showCatName val="0"/>
              <c:showSerName val="0"/>
              <c:showPercent val="1"/>
              <c:showBubbleSize val="0"/>
              <c:extLst>
                <c:ext xmlns:c15="http://schemas.microsoft.com/office/drawing/2012/chart" uri="{CE6537A1-D6FC-4f65-9D91-7224C49458BB}">
                  <c15:layout/>
                </c:ext>
              </c:extLst>
            </c:dLbl>
            <c:dLbl>
              <c:idx val="2"/>
              <c:layout>
                <c:manualLayout>
                  <c:x val="-5.0006586072651703E-3"/>
                  <c:y val="2.7153099749850349E-3"/>
                </c:manualLayout>
              </c:layout>
              <c:tx>
                <c:rich>
                  <a:bodyPr/>
                  <a:lstStyle/>
                  <a:p>
                    <a:r>
                      <a:rPr lang="en-US" dirty="0" smtClean="0"/>
                      <a:t>10,9 (3%)</a:t>
                    </a:r>
                    <a:endParaRPr lang="en-US" dirty="0"/>
                  </a:p>
                </c:rich>
              </c:tx>
              <c:showLegendKey val="0"/>
              <c:showVal val="1"/>
              <c:showCatName val="0"/>
              <c:showSerName val="0"/>
              <c:showPercent val="1"/>
              <c:showBubbleSize val="0"/>
              <c:extLst>
                <c:ext xmlns:c15="http://schemas.microsoft.com/office/drawing/2012/chart" uri="{CE6537A1-D6FC-4f65-9D91-7224C49458BB}">
                  <c15:layout/>
                </c:ext>
              </c:extLst>
            </c:dLbl>
            <c:dLbl>
              <c:idx val="3"/>
              <c:layout>
                <c:manualLayout>
                  <c:x val="-6.6536896642566522E-3"/>
                  <c:y val="3.3291648461533173E-2"/>
                </c:manualLayout>
              </c:layout>
              <c:tx>
                <c:rich>
                  <a:bodyPr/>
                  <a:lstStyle/>
                  <a:p>
                    <a:r>
                      <a:rPr lang="en-US" dirty="0" smtClean="0"/>
                      <a:t>6,2 (2%)</a:t>
                    </a:r>
                    <a:endParaRPr lang="en-US" dirty="0"/>
                  </a:p>
                </c:rich>
              </c:tx>
              <c:showLegendKey val="0"/>
              <c:showVal val="1"/>
              <c:showCatName val="0"/>
              <c:showSerName val="0"/>
              <c:showPercent val="1"/>
              <c:showBubbleSize val="0"/>
              <c:extLst>
                <c:ext xmlns:c15="http://schemas.microsoft.com/office/drawing/2012/chart" uri="{CE6537A1-D6FC-4f65-9D91-7224C49458BB}">
                  <c15:layout/>
                </c:ext>
              </c:extLst>
            </c:dLbl>
            <c:dLbl>
              <c:idx val="4"/>
              <c:layout>
                <c:manualLayout>
                  <c:x val="2.4010918244884816E-2"/>
                  <c:y val="0.23784304635306547"/>
                </c:manualLayout>
              </c:layout>
              <c:tx>
                <c:rich>
                  <a:bodyPr/>
                  <a:lstStyle/>
                  <a:p>
                    <a:r>
                      <a:rPr lang="en-US" dirty="0" smtClean="0"/>
                      <a:t>173,2 (53%)</a:t>
                    </a:r>
                    <a:endParaRPr lang="en-US" dirty="0"/>
                  </a:p>
                </c:rich>
              </c:tx>
              <c:showLegendKey val="0"/>
              <c:showVal val="1"/>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1"/>
            <c:showBubbleSize val="0"/>
            <c:showLeaderLines val="0"/>
            <c:extLst>
              <c:ext xmlns:c15="http://schemas.microsoft.com/office/drawing/2012/chart" uri="{CE6537A1-D6FC-4f65-9D91-7224C49458BB}"/>
            </c:extLst>
          </c:dLbls>
          <c:cat>
            <c:strRef>
              <c:f>Sheet1!$A$2:$A$6</c:f>
              <c:strCache>
                <c:ptCount val="5"/>
                <c:pt idx="0">
                  <c:v>Tax credit towards payment of local government PIT</c:v>
                </c:pt>
                <c:pt idx="1">
                  <c:v>Central government PIT, net</c:v>
                </c:pt>
                <c:pt idx="2">
                  <c:v>Child benefits</c:v>
                </c:pt>
                <c:pt idx="3">
                  <c:v>Interest rebates</c:v>
                </c:pt>
                <c:pt idx="4">
                  <c:v>Local government PIT</c:v>
                </c:pt>
              </c:strCache>
            </c:strRef>
          </c:cat>
          <c:val>
            <c:numRef>
              <c:f>Sheet1!$B$2:$B$6</c:f>
              <c:numCache>
                <c:formatCode>0.0</c:formatCode>
                <c:ptCount val="5"/>
                <c:pt idx="0">
                  <c:v>10.920798807434007</c:v>
                </c:pt>
                <c:pt idx="1">
                  <c:v>126.848</c:v>
                </c:pt>
                <c:pt idx="2">
                  <c:v>10.852</c:v>
                </c:pt>
                <c:pt idx="3">
                  <c:v>6.2</c:v>
                </c:pt>
                <c:pt idx="4">
                  <c:v>173.2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6982733317168419"/>
          <c:y val="0.24438274795998091"/>
          <c:w val="0.32044819357061727"/>
          <c:h val="0.552299626654983"/>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39684523886233E-2"/>
          <c:y val="0.12019629879196189"/>
          <c:w val="0.91115700349240292"/>
          <c:h val="0.72673146011042589"/>
        </c:manualLayout>
      </c:layout>
      <c:barChart>
        <c:barDir val="col"/>
        <c:grouping val="stacked"/>
        <c:varyColors val="0"/>
        <c:ser>
          <c:idx val="1"/>
          <c:order val="1"/>
          <c:tx>
            <c:strRef>
              <c:f>Sheet1!$A$12</c:f>
              <c:strCache>
                <c:ptCount val="1"/>
                <c:pt idx="0">
                  <c:v>Food</c:v>
                </c:pt>
              </c:strCache>
            </c:strRef>
          </c:tx>
          <c:invertIfNegative val="0"/>
          <c:cat>
            <c:numRef>
              <c:f>Sheet1!$B$11:$E$11</c:f>
              <c:numCache>
                <c:formatCode>General</c:formatCode>
                <c:ptCount val="4"/>
                <c:pt idx="0">
                  <c:v>2014</c:v>
                </c:pt>
                <c:pt idx="1">
                  <c:v>2015</c:v>
                </c:pt>
                <c:pt idx="2">
                  <c:v>2016</c:v>
                </c:pt>
                <c:pt idx="3">
                  <c:v>2017</c:v>
                </c:pt>
              </c:numCache>
            </c:numRef>
          </c:cat>
          <c:val>
            <c:numRef>
              <c:f>Sheet1!$B$12:$E$12</c:f>
              <c:numCache>
                <c:formatCode>#,##0</c:formatCode>
                <c:ptCount val="4"/>
                <c:pt idx="0">
                  <c:v>1936.5</c:v>
                </c:pt>
                <c:pt idx="1">
                  <c:v>2050.2887400000004</c:v>
                </c:pt>
                <c:pt idx="2">
                  <c:v>2206.8282852990001</c:v>
                </c:pt>
                <c:pt idx="3">
                  <c:v>2359.3355676111578</c:v>
                </c:pt>
              </c:numCache>
            </c:numRef>
          </c:val>
        </c:ser>
        <c:ser>
          <c:idx val="2"/>
          <c:order val="2"/>
          <c:tx>
            <c:strRef>
              <c:f>Sheet1!$A$13</c:f>
              <c:strCache>
                <c:ptCount val="1"/>
                <c:pt idx="0">
                  <c:v>Clothes and shoes</c:v>
                </c:pt>
              </c:strCache>
            </c:strRef>
          </c:tx>
          <c:invertIfNegative val="0"/>
          <c:cat>
            <c:numRef>
              <c:f>Sheet1!$B$11:$E$11</c:f>
              <c:numCache>
                <c:formatCode>General</c:formatCode>
                <c:ptCount val="4"/>
                <c:pt idx="0">
                  <c:v>2014</c:v>
                </c:pt>
                <c:pt idx="1">
                  <c:v>2015</c:v>
                </c:pt>
                <c:pt idx="2">
                  <c:v>2016</c:v>
                </c:pt>
                <c:pt idx="3">
                  <c:v>2017</c:v>
                </c:pt>
              </c:numCache>
            </c:numRef>
          </c:cat>
          <c:val>
            <c:numRef>
              <c:f>Sheet1!$B$13:$E$13</c:f>
              <c:numCache>
                <c:formatCode>#,##0</c:formatCode>
                <c:ptCount val="4"/>
                <c:pt idx="0">
                  <c:v>1783.5</c:v>
                </c:pt>
                <c:pt idx="1">
                  <c:v>1888.3</c:v>
                </c:pt>
                <c:pt idx="2">
                  <c:v>0</c:v>
                </c:pt>
                <c:pt idx="3">
                  <c:v>0</c:v>
                </c:pt>
              </c:numCache>
            </c:numRef>
          </c:val>
        </c:ser>
        <c:ser>
          <c:idx val="3"/>
          <c:order val="3"/>
          <c:tx>
            <c:strRef>
              <c:f>Sheet1!$A$14</c:f>
              <c:strCache>
                <c:ptCount val="1"/>
                <c:pt idx="0">
                  <c:v>Other items</c:v>
                </c:pt>
              </c:strCache>
            </c:strRef>
          </c:tx>
          <c:invertIfNegative val="0"/>
          <c:cat>
            <c:numRef>
              <c:f>Sheet1!$B$11:$E$11</c:f>
              <c:numCache>
                <c:formatCode>General</c:formatCode>
                <c:ptCount val="4"/>
                <c:pt idx="0">
                  <c:v>2014</c:v>
                </c:pt>
                <c:pt idx="1">
                  <c:v>2015</c:v>
                </c:pt>
                <c:pt idx="2">
                  <c:v>2016</c:v>
                </c:pt>
                <c:pt idx="3">
                  <c:v>2017</c:v>
                </c:pt>
              </c:numCache>
            </c:numRef>
          </c:cat>
          <c:val>
            <c:numRef>
              <c:f>Sheet1!$B$14:$E$14</c:f>
              <c:numCache>
                <c:formatCode>#,##0</c:formatCode>
                <c:ptCount val="4"/>
                <c:pt idx="0">
                  <c:v>1945.7</c:v>
                </c:pt>
                <c:pt idx="1">
                  <c:v>2060.0293320000005</c:v>
                </c:pt>
                <c:pt idx="2">
                  <c:v>2217.3125714982002</c:v>
                </c:pt>
                <c:pt idx="3">
                  <c:v>0</c:v>
                </c:pt>
              </c:numCache>
            </c:numRef>
          </c:val>
        </c:ser>
        <c:dLbls>
          <c:showLegendKey val="0"/>
          <c:showVal val="0"/>
          <c:showCatName val="0"/>
          <c:showSerName val="0"/>
          <c:showPercent val="0"/>
          <c:showBubbleSize val="0"/>
        </c:dLbls>
        <c:gapWidth val="150"/>
        <c:overlap val="100"/>
        <c:axId val="31863936"/>
        <c:axId val="31865472"/>
      </c:barChart>
      <c:lineChart>
        <c:grouping val="standard"/>
        <c:varyColors val="0"/>
        <c:ser>
          <c:idx val="0"/>
          <c:order val="0"/>
          <c:tx>
            <c:strRef>
              <c:f>Sheet1!$A$18</c:f>
              <c:strCache>
                <c:ptCount val="1"/>
                <c:pt idx="0">
                  <c:v>% of tax revenue</c:v>
                </c:pt>
              </c:strCache>
            </c:strRef>
          </c:tx>
          <c:marker>
            <c:symbol val="square"/>
            <c:size val="10"/>
          </c:marker>
          <c:cat>
            <c:numRef>
              <c:f>Sheet1!$B$11:$E$11</c:f>
              <c:numCache>
                <c:formatCode>General</c:formatCode>
                <c:ptCount val="4"/>
                <c:pt idx="0">
                  <c:v>2014</c:v>
                </c:pt>
                <c:pt idx="1">
                  <c:v>2015</c:v>
                </c:pt>
                <c:pt idx="2">
                  <c:v>2016</c:v>
                </c:pt>
                <c:pt idx="3">
                  <c:v>2017</c:v>
                </c:pt>
              </c:numCache>
            </c:numRef>
          </c:cat>
          <c:val>
            <c:numRef>
              <c:f>Sheet1!$B$18:$E$18</c:f>
              <c:numCache>
                <c:formatCode>#,##0.0</c:formatCode>
                <c:ptCount val="4"/>
                <c:pt idx="0">
                  <c:v>0.94143685365885144</c:v>
                </c:pt>
                <c:pt idx="1">
                  <c:v>0.97700895244095154</c:v>
                </c:pt>
                <c:pt idx="2">
                  <c:v>0.68470250233419783</c:v>
                </c:pt>
                <c:pt idx="3">
                  <c:v>0.34620660228505046</c:v>
                </c:pt>
              </c:numCache>
            </c:numRef>
          </c:val>
          <c:smooth val="0"/>
        </c:ser>
        <c:dLbls>
          <c:showLegendKey val="0"/>
          <c:showVal val="0"/>
          <c:showCatName val="0"/>
          <c:showSerName val="0"/>
          <c:showPercent val="0"/>
          <c:showBubbleSize val="0"/>
        </c:dLbls>
        <c:marker val="1"/>
        <c:smooth val="0"/>
        <c:axId val="31869568"/>
        <c:axId val="31867648"/>
      </c:lineChart>
      <c:catAx>
        <c:axId val="31863936"/>
        <c:scaling>
          <c:orientation val="minMax"/>
        </c:scaling>
        <c:delete val="0"/>
        <c:axPos val="b"/>
        <c:numFmt formatCode="General" sourceLinked="1"/>
        <c:majorTickMark val="out"/>
        <c:minorTickMark val="none"/>
        <c:tickLblPos val="nextTo"/>
        <c:crossAx val="31865472"/>
        <c:crosses val="autoZero"/>
        <c:auto val="1"/>
        <c:lblAlgn val="ctr"/>
        <c:lblOffset val="100"/>
        <c:noMultiLvlLbl val="0"/>
      </c:catAx>
      <c:valAx>
        <c:axId val="31865472"/>
        <c:scaling>
          <c:orientation val="minMax"/>
          <c:max val="7000"/>
          <c:min val="0"/>
        </c:scaling>
        <c:delete val="0"/>
        <c:axPos val="l"/>
        <c:majorGridlines>
          <c:spPr>
            <a:ln>
              <a:prstDash val="dash"/>
            </a:ln>
          </c:spPr>
        </c:majorGridlines>
        <c:title>
          <c:tx>
            <c:rich>
              <a:bodyPr rot="0" vert="horz"/>
              <a:lstStyle/>
              <a:p>
                <a:pPr algn="l">
                  <a:defRPr/>
                </a:pPr>
                <a:r>
                  <a:rPr lang="is-IS" dirty="0" smtClean="0"/>
                  <a:t>m.kr.</a:t>
                </a:r>
                <a:endParaRPr lang="is-IS" dirty="0"/>
              </a:p>
            </c:rich>
          </c:tx>
          <c:layout>
            <c:manualLayout>
              <c:xMode val="edge"/>
              <c:yMode val="edge"/>
              <c:x val="1.1103522043377965E-3"/>
              <c:y val="5.411993379336915E-2"/>
            </c:manualLayout>
          </c:layout>
          <c:overlay val="0"/>
        </c:title>
        <c:numFmt formatCode="#,##0" sourceLinked="0"/>
        <c:majorTickMark val="out"/>
        <c:minorTickMark val="none"/>
        <c:tickLblPos val="nextTo"/>
        <c:crossAx val="31863936"/>
        <c:crosses val="autoZero"/>
        <c:crossBetween val="between"/>
      </c:valAx>
      <c:valAx>
        <c:axId val="31867648"/>
        <c:scaling>
          <c:orientation val="minMax"/>
          <c:max val="1.4"/>
        </c:scaling>
        <c:delete val="0"/>
        <c:axPos val="r"/>
        <c:title>
          <c:tx>
            <c:rich>
              <a:bodyPr rot="0" vert="horz"/>
              <a:lstStyle/>
              <a:p>
                <a:pPr>
                  <a:defRPr/>
                </a:pPr>
                <a:r>
                  <a:rPr lang="is-IS" dirty="0" smtClean="0"/>
                  <a:t>% of tax</a:t>
                </a:r>
                <a:r>
                  <a:rPr lang="is-IS" baseline="0" dirty="0" smtClean="0"/>
                  <a:t> revenue</a:t>
                </a:r>
                <a:endParaRPr lang="is-IS" dirty="0"/>
              </a:p>
            </c:rich>
          </c:tx>
          <c:layout>
            <c:manualLayout>
              <c:xMode val="edge"/>
              <c:yMode val="edge"/>
              <c:x val="0.82145662847790513"/>
              <c:y val="5.1055331011443265E-2"/>
            </c:manualLayout>
          </c:layout>
          <c:overlay val="0"/>
        </c:title>
        <c:numFmt formatCode="#,##0.0" sourceLinked="1"/>
        <c:majorTickMark val="out"/>
        <c:minorTickMark val="none"/>
        <c:tickLblPos val="nextTo"/>
        <c:crossAx val="31869568"/>
        <c:crosses val="max"/>
        <c:crossBetween val="between"/>
      </c:valAx>
      <c:catAx>
        <c:axId val="31869568"/>
        <c:scaling>
          <c:orientation val="minMax"/>
        </c:scaling>
        <c:delete val="1"/>
        <c:axPos val="b"/>
        <c:numFmt formatCode="General" sourceLinked="1"/>
        <c:majorTickMark val="out"/>
        <c:minorTickMark val="none"/>
        <c:tickLblPos val="nextTo"/>
        <c:crossAx val="31867648"/>
        <c:crosses val="autoZero"/>
        <c:auto val="1"/>
        <c:lblAlgn val="ctr"/>
        <c:lblOffset val="100"/>
        <c:noMultiLvlLbl val="0"/>
      </c:catAx>
    </c:plotArea>
    <c:legend>
      <c:legendPos val="b"/>
      <c:layout/>
      <c:overlay val="0"/>
      <c:spPr>
        <a:solidFill>
          <a:schemeClr val="bg1"/>
        </a:solidFill>
      </c:spPr>
    </c:legend>
    <c:plotVisOnly val="1"/>
    <c:dispBlanksAs val="zero"/>
    <c:showDLblsOverMax val="0"/>
  </c:chart>
  <c:txPr>
    <a:bodyPr/>
    <a:lstStyle/>
    <a:p>
      <a:pPr>
        <a:defRPr sz="1400"/>
      </a:pPr>
      <a:endParaRPr lang="is-I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is-IS"/>
              <a:t> </a:t>
            </a:r>
          </a:p>
        </c:rich>
      </c:tx>
      <c:layout/>
      <c:overlay val="0"/>
    </c:title>
    <c:autoTitleDeleted val="0"/>
    <c:plotArea>
      <c:layout>
        <c:manualLayout>
          <c:layoutTarget val="inner"/>
          <c:xMode val="edge"/>
          <c:yMode val="edge"/>
          <c:x val="8.0901431691850406E-2"/>
          <c:y val="0.12553094657128458"/>
          <c:w val="0.90062725767808882"/>
          <c:h val="0.77371419887240667"/>
        </c:manualLayout>
      </c:layout>
      <c:lineChart>
        <c:grouping val="standard"/>
        <c:varyColors val="0"/>
        <c:ser>
          <c:idx val="0"/>
          <c:order val="0"/>
          <c:tx>
            <c:strRef>
              <c:f>Sheet1!$B$1</c:f>
              <c:strCache>
                <c:ptCount val="1"/>
                <c:pt idx="0">
                  <c:v>Vægi</c:v>
                </c:pt>
              </c:strCache>
            </c:strRef>
          </c:tx>
          <c:marker>
            <c:symbol val="none"/>
          </c:marker>
          <c:cat>
            <c:strRef>
              <c:f>Sheet1!$A$2:$A$31</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Sheet1!$B$2:$B$31</c:f>
              <c:numCache>
                <c:formatCode>General</c:formatCode>
                <c:ptCount val="30"/>
                <c:pt idx="0">
                  <c:v>3.8</c:v>
                </c:pt>
                <c:pt idx="1">
                  <c:v>4</c:v>
                </c:pt>
                <c:pt idx="2">
                  <c:v>3.5</c:v>
                </c:pt>
                <c:pt idx="3">
                  <c:v>2.8</c:v>
                </c:pt>
                <c:pt idx="4">
                  <c:v>1.4</c:v>
                </c:pt>
                <c:pt idx="5">
                  <c:v>1.5</c:v>
                </c:pt>
                <c:pt idx="6">
                  <c:v>1.5</c:v>
                </c:pt>
                <c:pt idx="7">
                  <c:v>1.5</c:v>
                </c:pt>
                <c:pt idx="8">
                  <c:v>1.4</c:v>
                </c:pt>
                <c:pt idx="9">
                  <c:v>1.3</c:v>
                </c:pt>
                <c:pt idx="10">
                  <c:v>1.3</c:v>
                </c:pt>
                <c:pt idx="11">
                  <c:v>1.4</c:v>
                </c:pt>
                <c:pt idx="12">
                  <c:v>1.1000000000000001</c:v>
                </c:pt>
                <c:pt idx="13">
                  <c:v>1.1000000000000001</c:v>
                </c:pt>
                <c:pt idx="14">
                  <c:v>1.1000000000000001</c:v>
                </c:pt>
                <c:pt idx="15">
                  <c:v>1.1000000000000001</c:v>
                </c:pt>
                <c:pt idx="16">
                  <c:v>1.2</c:v>
                </c:pt>
                <c:pt idx="17">
                  <c:v>1.3</c:v>
                </c:pt>
                <c:pt idx="18">
                  <c:v>1.4</c:v>
                </c:pt>
                <c:pt idx="19">
                  <c:v>1.4</c:v>
                </c:pt>
                <c:pt idx="20">
                  <c:v>1.4</c:v>
                </c:pt>
                <c:pt idx="21">
                  <c:v>1.7</c:v>
                </c:pt>
                <c:pt idx="22">
                  <c:v>1.6</c:v>
                </c:pt>
                <c:pt idx="23">
                  <c:v>1.1000000000000001</c:v>
                </c:pt>
                <c:pt idx="24">
                  <c:v>1</c:v>
                </c:pt>
                <c:pt idx="25">
                  <c:v>0.9</c:v>
                </c:pt>
                <c:pt idx="26">
                  <c:v>0.6</c:v>
                </c:pt>
                <c:pt idx="27">
                  <c:v>0.3</c:v>
                </c:pt>
                <c:pt idx="28">
                  <c:v>0.29093672143987293</c:v>
                </c:pt>
                <c:pt idx="29">
                  <c:v>0.28941412408819173</c:v>
                </c:pt>
              </c:numCache>
            </c:numRef>
          </c:val>
          <c:smooth val="0"/>
        </c:ser>
        <c:dLbls>
          <c:showLegendKey val="0"/>
          <c:showVal val="0"/>
          <c:showCatName val="0"/>
          <c:showSerName val="0"/>
          <c:showPercent val="0"/>
          <c:showBubbleSize val="0"/>
        </c:dLbls>
        <c:marker val="1"/>
        <c:smooth val="0"/>
        <c:axId val="31917184"/>
        <c:axId val="31918720"/>
      </c:lineChart>
      <c:catAx>
        <c:axId val="31917184"/>
        <c:scaling>
          <c:orientation val="minMax"/>
        </c:scaling>
        <c:delete val="0"/>
        <c:axPos val="b"/>
        <c:numFmt formatCode="General" sourceLinked="0"/>
        <c:majorTickMark val="out"/>
        <c:minorTickMark val="none"/>
        <c:tickLblPos val="nextTo"/>
        <c:crossAx val="31918720"/>
        <c:crosses val="autoZero"/>
        <c:auto val="1"/>
        <c:lblAlgn val="ctr"/>
        <c:lblOffset val="100"/>
        <c:tickLblSkip val="2"/>
        <c:noMultiLvlLbl val="0"/>
      </c:catAx>
      <c:valAx>
        <c:axId val="31918720"/>
        <c:scaling>
          <c:orientation val="minMax"/>
        </c:scaling>
        <c:delete val="0"/>
        <c:axPos val="l"/>
        <c:majorGridlines>
          <c:spPr>
            <a:ln>
              <a:prstDash val="dash"/>
            </a:ln>
          </c:spPr>
        </c:majorGridlines>
        <c:title>
          <c:tx>
            <c:rich>
              <a:bodyPr rot="0" vert="horz"/>
              <a:lstStyle/>
              <a:p>
                <a:pPr>
                  <a:defRPr/>
                </a:pPr>
                <a:r>
                  <a:rPr lang="is-IS"/>
                  <a:t>%</a:t>
                </a:r>
              </a:p>
            </c:rich>
          </c:tx>
          <c:layout>
            <c:manualLayout>
              <c:xMode val="edge"/>
              <c:yMode val="edge"/>
              <c:x val="2.4473627146612224E-2"/>
              <c:y val="3.027077517289993E-2"/>
            </c:manualLayout>
          </c:layout>
          <c:overlay val="0"/>
        </c:title>
        <c:numFmt formatCode="#,##0.0" sourceLinked="0"/>
        <c:majorTickMark val="out"/>
        <c:minorTickMark val="none"/>
        <c:tickLblPos val="nextTo"/>
        <c:crossAx val="31917184"/>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39684523886233E-2"/>
          <c:y val="0.14275597535370138"/>
          <c:w val="0.91115700349240292"/>
          <c:h val="0.64902590750887867"/>
        </c:manualLayout>
      </c:layout>
      <c:barChart>
        <c:barDir val="col"/>
        <c:grouping val="clustered"/>
        <c:varyColors val="0"/>
        <c:ser>
          <c:idx val="0"/>
          <c:order val="0"/>
          <c:tx>
            <c:strRef>
              <c:f>Sheet1!$B$1</c:f>
              <c:strCache>
                <c:ptCount val="1"/>
                <c:pt idx="0">
                  <c:v>2007</c:v>
                </c:pt>
              </c:strCache>
            </c:strRef>
          </c:tx>
          <c:invertIfNegative val="0"/>
          <c:cat>
            <c:strRef>
              <c:f>Sheet1!$A$2:$A$6</c:f>
              <c:strCache>
                <c:ptCount val="5"/>
                <c:pt idx="0">
                  <c:v>Taxes on income and profit</c:v>
                </c:pt>
                <c:pt idx="1">
                  <c:v>SSCs</c:v>
                </c:pt>
                <c:pt idx="2">
                  <c:v>VAT</c:v>
                </c:pt>
                <c:pt idx="3">
                  <c:v>Other on goods and services</c:v>
                </c:pt>
                <c:pt idx="4">
                  <c:v>Other taxes</c:v>
                </c:pt>
              </c:strCache>
            </c:strRef>
          </c:cat>
          <c:val>
            <c:numRef>
              <c:f>Sheet1!$B$2:$B$6</c:f>
              <c:numCache>
                <c:formatCode>0.0%</c:formatCode>
                <c:ptCount val="5"/>
                <c:pt idx="0">
                  <c:v>0.37197249674814459</c:v>
                </c:pt>
                <c:pt idx="1">
                  <c:v>9.7503910202969696E-2</c:v>
                </c:pt>
                <c:pt idx="2">
                  <c:v>0.33912080213246093</c:v>
                </c:pt>
                <c:pt idx="3">
                  <c:v>0.15400292282483749</c:v>
                </c:pt>
                <c:pt idx="4">
                  <c:v>3.7399868091587227E-2</c:v>
                </c:pt>
              </c:numCache>
            </c:numRef>
          </c:val>
        </c:ser>
        <c:ser>
          <c:idx val="1"/>
          <c:order val="1"/>
          <c:tx>
            <c:strRef>
              <c:f>Sheet1!$C$1</c:f>
              <c:strCache>
                <c:ptCount val="1"/>
                <c:pt idx="0">
                  <c:v>2013</c:v>
                </c:pt>
              </c:strCache>
            </c:strRef>
          </c:tx>
          <c:invertIfNegative val="0"/>
          <c:cat>
            <c:strRef>
              <c:f>Sheet1!$A$2:$A$6</c:f>
              <c:strCache>
                <c:ptCount val="5"/>
                <c:pt idx="0">
                  <c:v>Taxes on income and profit</c:v>
                </c:pt>
                <c:pt idx="1">
                  <c:v>SSCs</c:v>
                </c:pt>
                <c:pt idx="2">
                  <c:v>VAT</c:v>
                </c:pt>
                <c:pt idx="3">
                  <c:v>Other on goods and services</c:v>
                </c:pt>
                <c:pt idx="4">
                  <c:v>Other taxes</c:v>
                </c:pt>
              </c:strCache>
            </c:strRef>
          </c:cat>
          <c:val>
            <c:numRef>
              <c:f>Sheet1!$C$2:$C$6</c:f>
              <c:numCache>
                <c:formatCode>0.0%</c:formatCode>
                <c:ptCount val="5"/>
                <c:pt idx="0">
                  <c:v>0.34846747147867041</c:v>
                </c:pt>
                <c:pt idx="1">
                  <c:v>0.139255893863651</c:v>
                </c:pt>
                <c:pt idx="2">
                  <c:v>0.29632441578631835</c:v>
                </c:pt>
                <c:pt idx="3">
                  <c:v>0.14910999953432966</c:v>
                </c:pt>
                <c:pt idx="4">
                  <c:v>6.6842219337030495E-2</c:v>
                </c:pt>
              </c:numCache>
            </c:numRef>
          </c:val>
        </c:ser>
        <c:ser>
          <c:idx val="2"/>
          <c:order val="2"/>
          <c:tx>
            <c:strRef>
              <c:f>Sheet1!$D$1</c:f>
              <c:strCache>
                <c:ptCount val="1"/>
                <c:pt idx="0">
                  <c:v>2016</c:v>
                </c:pt>
              </c:strCache>
            </c:strRef>
          </c:tx>
          <c:invertIfNegative val="0"/>
          <c:cat>
            <c:strRef>
              <c:f>Sheet1!$A$2:$A$6</c:f>
              <c:strCache>
                <c:ptCount val="5"/>
                <c:pt idx="0">
                  <c:v>Taxes on income and profit</c:v>
                </c:pt>
                <c:pt idx="1">
                  <c:v>SSCs</c:v>
                </c:pt>
                <c:pt idx="2">
                  <c:v>VAT</c:v>
                </c:pt>
                <c:pt idx="3">
                  <c:v>Other on goods and services</c:v>
                </c:pt>
                <c:pt idx="4">
                  <c:v>Other taxes</c:v>
                </c:pt>
              </c:strCache>
            </c:strRef>
          </c:cat>
          <c:val>
            <c:numRef>
              <c:f>Sheet1!$D$2:$D$6</c:f>
              <c:numCache>
                <c:formatCode>0.0%</c:formatCode>
                <c:ptCount val="5"/>
                <c:pt idx="0">
                  <c:v>0.39542499004491904</c:v>
                </c:pt>
                <c:pt idx="1">
                  <c:v>0.13882573216975511</c:v>
                </c:pt>
                <c:pt idx="2">
                  <c:v>0.29985522091214689</c:v>
                </c:pt>
                <c:pt idx="3">
                  <c:v>0.12540041806713573</c:v>
                </c:pt>
                <c:pt idx="4">
                  <c:v>4.0493638806043203E-2</c:v>
                </c:pt>
              </c:numCache>
            </c:numRef>
          </c:val>
        </c:ser>
        <c:dLbls>
          <c:showLegendKey val="0"/>
          <c:showVal val="0"/>
          <c:showCatName val="0"/>
          <c:showSerName val="0"/>
          <c:showPercent val="0"/>
          <c:showBubbleSize val="0"/>
        </c:dLbls>
        <c:gapWidth val="150"/>
        <c:axId val="32415104"/>
        <c:axId val="32425088"/>
      </c:barChart>
      <c:catAx>
        <c:axId val="32415104"/>
        <c:scaling>
          <c:orientation val="minMax"/>
        </c:scaling>
        <c:delete val="0"/>
        <c:axPos val="b"/>
        <c:numFmt formatCode="General" sourceLinked="1"/>
        <c:majorTickMark val="out"/>
        <c:minorTickMark val="none"/>
        <c:tickLblPos val="nextTo"/>
        <c:crossAx val="32425088"/>
        <c:crosses val="autoZero"/>
        <c:auto val="1"/>
        <c:lblAlgn val="ctr"/>
        <c:lblOffset val="100"/>
        <c:noMultiLvlLbl val="0"/>
      </c:catAx>
      <c:valAx>
        <c:axId val="32425088"/>
        <c:scaling>
          <c:orientation val="minMax"/>
          <c:max val="0.4"/>
          <c:min val="0"/>
        </c:scaling>
        <c:delete val="0"/>
        <c:axPos val="l"/>
        <c:majorGridlines>
          <c:spPr>
            <a:ln>
              <a:prstDash val="dash"/>
            </a:ln>
          </c:spPr>
        </c:majorGridlines>
        <c:title>
          <c:tx>
            <c:rich>
              <a:bodyPr rot="0" vert="horz"/>
              <a:lstStyle/>
              <a:p>
                <a:pPr algn="l">
                  <a:defRPr/>
                </a:pPr>
                <a:r>
                  <a:rPr lang="is-IS" dirty="0" smtClean="0"/>
                  <a:t>share of total tax revenue</a:t>
                </a:r>
                <a:endParaRPr lang="is-IS" dirty="0"/>
              </a:p>
            </c:rich>
          </c:tx>
          <c:layout>
            <c:manualLayout>
              <c:xMode val="edge"/>
              <c:yMode val="edge"/>
              <c:x val="1.1103522043377965E-3"/>
              <c:y val="1.4806884826436548E-3"/>
            </c:manualLayout>
          </c:layout>
          <c:overlay val="0"/>
        </c:title>
        <c:numFmt formatCode="0%" sourceLinked="0"/>
        <c:majorTickMark val="out"/>
        <c:minorTickMark val="none"/>
        <c:tickLblPos val="nextTo"/>
        <c:crossAx val="32415104"/>
        <c:crosses val="autoZero"/>
        <c:crossBetween val="between"/>
      </c:valAx>
    </c:plotArea>
    <c:legend>
      <c:legendPos val="b"/>
      <c:layout/>
      <c:overlay val="0"/>
      <c:spPr>
        <a:solidFill>
          <a:schemeClr val="bg1"/>
        </a:solidFill>
      </c:spPr>
    </c:legend>
    <c:plotVisOnly val="1"/>
    <c:dispBlanksAs val="zero"/>
    <c:showDLblsOverMax val="0"/>
  </c:chart>
  <c:txPr>
    <a:bodyPr/>
    <a:lstStyle/>
    <a:p>
      <a:pPr>
        <a:defRPr sz="1400"/>
      </a:pPr>
      <a:endParaRPr lang="is-I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4583467494072496E-2"/>
          <c:y val="0.11016975691128"/>
          <c:w val="0.88497043585165203"/>
          <c:h val="0.72224961948593935"/>
        </c:manualLayout>
      </c:layout>
      <c:lineChart>
        <c:grouping val="standard"/>
        <c:varyColors val="0"/>
        <c:ser>
          <c:idx val="0"/>
          <c:order val="0"/>
          <c:tx>
            <c:strRef>
              <c:f>Sheet1!$B$1</c:f>
              <c:strCache>
                <c:ptCount val="1"/>
                <c:pt idx="0">
                  <c:v>% of tax revenue (left-hand axis)</c:v>
                </c:pt>
              </c:strCache>
            </c:strRef>
          </c:tx>
          <c:marker>
            <c:symbol val="none"/>
          </c:marker>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Sheet1!$B$2:$B$20</c:f>
              <c:numCache>
                <c:formatCode>0.0</c:formatCode>
                <c:ptCount val="19"/>
                <c:pt idx="0">
                  <c:v>36.771100180499815</c:v>
                </c:pt>
                <c:pt idx="1">
                  <c:v>37.285233699180182</c:v>
                </c:pt>
                <c:pt idx="2">
                  <c:v>35.835060183020545</c:v>
                </c:pt>
                <c:pt idx="3">
                  <c:v>34.075162117612606</c:v>
                </c:pt>
                <c:pt idx="4">
                  <c:v>34.588454038365605</c:v>
                </c:pt>
                <c:pt idx="5">
                  <c:v>33.88613383951288</c:v>
                </c:pt>
                <c:pt idx="6">
                  <c:v>35.042843749318642</c:v>
                </c:pt>
                <c:pt idx="7">
                  <c:v>34.051747275752859</c:v>
                </c:pt>
                <c:pt idx="8">
                  <c:v>35.010072924116777</c:v>
                </c:pt>
                <c:pt idx="9">
                  <c:v>33.670099215892016</c:v>
                </c:pt>
                <c:pt idx="10">
                  <c:v>32.431539529981549</c:v>
                </c:pt>
                <c:pt idx="11">
                  <c:v>31.567508972434965</c:v>
                </c:pt>
                <c:pt idx="12">
                  <c:v>29.736815353520385</c:v>
                </c:pt>
                <c:pt idx="13">
                  <c:v>29.727461320411102</c:v>
                </c:pt>
                <c:pt idx="14">
                  <c:v>30.125385408714568</c:v>
                </c:pt>
                <c:pt idx="15">
                  <c:v>29.167617739842278</c:v>
                </c:pt>
                <c:pt idx="16">
                  <c:v>26.575331328970776</c:v>
                </c:pt>
                <c:pt idx="17">
                  <c:v>28.095478370716332</c:v>
                </c:pt>
                <c:pt idx="18">
                  <c:v>28.863686943677578</c:v>
                </c:pt>
              </c:numCache>
            </c:numRef>
          </c:val>
          <c:smooth val="0"/>
        </c:ser>
        <c:dLbls>
          <c:showLegendKey val="0"/>
          <c:showVal val="0"/>
          <c:showCatName val="0"/>
          <c:showSerName val="0"/>
          <c:showPercent val="0"/>
          <c:showBubbleSize val="0"/>
        </c:dLbls>
        <c:marker val="1"/>
        <c:smooth val="0"/>
        <c:axId val="32372608"/>
        <c:axId val="32374144"/>
      </c:lineChart>
      <c:lineChart>
        <c:grouping val="standard"/>
        <c:varyColors val="0"/>
        <c:ser>
          <c:idx val="1"/>
          <c:order val="1"/>
          <c:tx>
            <c:strRef>
              <c:f>Sheet1!$C$1</c:f>
              <c:strCache>
                <c:ptCount val="1"/>
                <c:pt idx="0">
                  <c:v>% of GDP (right-hand axis)</c:v>
                </c:pt>
              </c:strCache>
            </c:strRef>
          </c:tx>
          <c:marker>
            <c:symbol val="none"/>
          </c:marker>
          <c:cat>
            <c:numRef>
              <c:f>Sheet1!$A$2:$A$20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Sheet1!$C$2:$C$20</c:f>
              <c:numCache>
                <c:formatCode>0.0</c:formatCode>
                <c:ptCount val="19"/>
                <c:pt idx="0">
                  <c:v>9.8404303881095494</c:v>
                </c:pt>
                <c:pt idx="1">
                  <c:v>10.813899613899613</c:v>
                </c:pt>
                <c:pt idx="2">
                  <c:v>10.221611782015652</c:v>
                </c:pt>
                <c:pt idx="3">
                  <c:v>9.0895690495808417</c:v>
                </c:pt>
                <c:pt idx="4">
                  <c:v>9.0592926313889031</c:v>
                </c:pt>
                <c:pt idx="5">
                  <c:v>9.3175531235214688</c:v>
                </c:pt>
                <c:pt idx="6">
                  <c:v>10.001120074007854</c:v>
                </c:pt>
                <c:pt idx="7">
                  <c:v>10.792364446813698</c:v>
                </c:pt>
                <c:pt idx="8">
                  <c:v>11.00878988069001</c:v>
                </c:pt>
                <c:pt idx="9">
                  <c:v>10.02421941968494</c:v>
                </c:pt>
                <c:pt idx="10">
                  <c:v>8.6713335612026441</c:v>
                </c:pt>
                <c:pt idx="11">
                  <c:v>7.6472311516726403</c:v>
                </c:pt>
                <c:pt idx="12">
                  <c:v>7.6478390479521634</c:v>
                </c:pt>
                <c:pt idx="13">
                  <c:v>7.727110748354364</c:v>
                </c:pt>
                <c:pt idx="14">
                  <c:v>8.0296670099396774</c:v>
                </c:pt>
                <c:pt idx="15">
                  <c:v>7.9411422213834069</c:v>
                </c:pt>
                <c:pt idx="16">
                  <c:v>8.023443061000787</c:v>
                </c:pt>
                <c:pt idx="17">
                  <c:v>7.9628860268660855</c:v>
                </c:pt>
                <c:pt idx="18">
                  <c:v>8.0004907539636747</c:v>
                </c:pt>
              </c:numCache>
            </c:numRef>
          </c:val>
          <c:smooth val="0"/>
        </c:ser>
        <c:dLbls>
          <c:showLegendKey val="0"/>
          <c:showVal val="0"/>
          <c:showCatName val="0"/>
          <c:showSerName val="0"/>
          <c:showPercent val="0"/>
          <c:showBubbleSize val="0"/>
        </c:dLbls>
        <c:marker val="1"/>
        <c:smooth val="0"/>
        <c:axId val="32447872"/>
        <c:axId val="32445952"/>
      </c:lineChart>
      <c:catAx>
        <c:axId val="32372608"/>
        <c:scaling>
          <c:orientation val="minMax"/>
        </c:scaling>
        <c:delete val="0"/>
        <c:axPos val="b"/>
        <c:numFmt formatCode="General" sourceLinked="1"/>
        <c:majorTickMark val="out"/>
        <c:minorTickMark val="none"/>
        <c:tickLblPos val="nextTo"/>
        <c:crossAx val="32374144"/>
        <c:crosses val="autoZero"/>
        <c:auto val="1"/>
        <c:lblAlgn val="ctr"/>
        <c:lblOffset val="100"/>
        <c:tickLblSkip val="2"/>
        <c:noMultiLvlLbl val="0"/>
      </c:catAx>
      <c:valAx>
        <c:axId val="32374144"/>
        <c:scaling>
          <c:orientation val="minMax"/>
          <c:max val="38"/>
          <c:min val="26"/>
        </c:scaling>
        <c:delete val="0"/>
        <c:axPos val="l"/>
        <c:majorGridlines>
          <c:spPr>
            <a:ln>
              <a:prstDash val="dash"/>
            </a:ln>
          </c:spPr>
        </c:majorGridlines>
        <c:title>
          <c:tx>
            <c:rich>
              <a:bodyPr rot="0" vert="horz"/>
              <a:lstStyle/>
              <a:p>
                <a:pPr algn="l">
                  <a:defRPr/>
                </a:pPr>
                <a:r>
                  <a:rPr lang="is-IS" dirty="0"/>
                  <a:t>% </a:t>
                </a:r>
              </a:p>
              <a:p>
                <a:pPr algn="l">
                  <a:defRPr/>
                </a:pPr>
                <a:r>
                  <a:rPr lang="is-IS" dirty="0" smtClean="0"/>
                  <a:t>of tax</a:t>
                </a:r>
                <a:r>
                  <a:rPr lang="is-IS" baseline="0" dirty="0" smtClean="0"/>
                  <a:t> revenue</a:t>
                </a:r>
                <a:endParaRPr lang="is-IS" dirty="0"/>
              </a:p>
            </c:rich>
          </c:tx>
          <c:layout>
            <c:manualLayout>
              <c:xMode val="edge"/>
              <c:yMode val="edge"/>
              <c:x val="1.1103522043377962E-3"/>
              <c:y val="2.2848308525831311E-3"/>
            </c:manualLayout>
          </c:layout>
          <c:overlay val="0"/>
        </c:title>
        <c:numFmt formatCode="0" sourceLinked="0"/>
        <c:majorTickMark val="out"/>
        <c:minorTickMark val="none"/>
        <c:tickLblPos val="nextTo"/>
        <c:crossAx val="32372608"/>
        <c:crosses val="autoZero"/>
        <c:crossBetween val="between"/>
        <c:majorUnit val="1"/>
        <c:minorUnit val="0.5"/>
      </c:valAx>
      <c:valAx>
        <c:axId val="32445952"/>
        <c:scaling>
          <c:orientation val="minMax"/>
          <c:max val="12"/>
          <c:min val="6"/>
        </c:scaling>
        <c:delete val="0"/>
        <c:axPos val="r"/>
        <c:title>
          <c:tx>
            <c:rich>
              <a:bodyPr rot="0" vert="horz"/>
              <a:lstStyle/>
              <a:p>
                <a:pPr>
                  <a:defRPr/>
                </a:pPr>
                <a:r>
                  <a:rPr lang="is-IS" dirty="0"/>
                  <a:t>% </a:t>
                </a:r>
                <a:r>
                  <a:rPr lang="is-IS" dirty="0" smtClean="0"/>
                  <a:t>of GDP</a:t>
                </a:r>
                <a:endParaRPr lang="is-IS" dirty="0"/>
              </a:p>
            </c:rich>
          </c:tx>
          <c:layout>
            <c:manualLayout>
              <c:xMode val="edge"/>
              <c:yMode val="edge"/>
              <c:x val="0.91256143923089794"/>
              <c:y val="2.9755054974629384E-2"/>
            </c:manualLayout>
          </c:layout>
          <c:overlay val="0"/>
        </c:title>
        <c:numFmt formatCode="0.0" sourceLinked="1"/>
        <c:majorTickMark val="out"/>
        <c:minorTickMark val="none"/>
        <c:tickLblPos val="nextTo"/>
        <c:crossAx val="32447872"/>
        <c:crosses val="max"/>
        <c:crossBetween val="between"/>
        <c:majorUnit val="0.5"/>
        <c:minorUnit val="0.1"/>
      </c:valAx>
      <c:catAx>
        <c:axId val="32447872"/>
        <c:scaling>
          <c:orientation val="minMax"/>
        </c:scaling>
        <c:delete val="1"/>
        <c:axPos val="b"/>
        <c:numFmt formatCode="General" sourceLinked="1"/>
        <c:majorTickMark val="out"/>
        <c:minorTickMark val="none"/>
        <c:tickLblPos val="nextTo"/>
        <c:crossAx val="32445952"/>
        <c:crosses val="autoZero"/>
        <c:auto val="1"/>
        <c:lblAlgn val="ctr"/>
        <c:lblOffset val="100"/>
        <c:noMultiLvlLbl val="0"/>
      </c:catAx>
    </c:plotArea>
    <c:legend>
      <c:legendPos val="b"/>
      <c:layout>
        <c:manualLayout>
          <c:xMode val="edge"/>
          <c:yMode val="edge"/>
          <c:x val="2.1696457337268195E-2"/>
          <c:y val="0.90278238064375782"/>
          <c:w val="0.96357359176256818"/>
          <c:h val="7.5419074452566848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1754664030792401E-2"/>
          <c:y val="3.9713904702011402E-2"/>
          <c:w val="0.89779927505241142"/>
          <c:h val="0.78722882835601704"/>
        </c:manualLayout>
      </c:layout>
      <c:barChart>
        <c:barDir val="col"/>
        <c:grouping val="percentStacked"/>
        <c:varyColors val="0"/>
        <c:ser>
          <c:idx val="1"/>
          <c:order val="0"/>
          <c:tx>
            <c:strRef>
              <c:f>Sheet1!$A$2</c:f>
              <c:strCache>
                <c:ptCount val="1"/>
                <c:pt idx="0">
                  <c:v>Taxes on income and profit</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Sheet1!$B$2:$K$2</c:f>
              <c:numCache>
                <c:formatCode>0.0</c:formatCode>
                <c:ptCount val="10"/>
                <c:pt idx="0">
                  <c:v>0.37572633940411604</c:v>
                </c:pt>
                <c:pt idx="1">
                  <c:v>0.40747909268173166</c:v>
                </c:pt>
                <c:pt idx="2">
                  <c:v>0.38009281735155315</c:v>
                </c:pt>
                <c:pt idx="3">
                  <c:v>0.34841998689454817</c:v>
                </c:pt>
                <c:pt idx="4">
                  <c:v>0.34254692771128614</c:v>
                </c:pt>
                <c:pt idx="5">
                  <c:v>0.33771081019881088</c:v>
                </c:pt>
                <c:pt idx="6">
                  <c:v>0.35868761652476544</c:v>
                </c:pt>
                <c:pt idx="7">
                  <c:v>0.36986050783067631</c:v>
                </c:pt>
                <c:pt idx="8">
                  <c:v>0.37817328248676096</c:v>
                </c:pt>
                <c:pt idx="9">
                  <c:v>0.38302809017108652</c:v>
                </c:pt>
              </c:numCache>
            </c:numRef>
          </c:val>
        </c:ser>
        <c:ser>
          <c:idx val="2"/>
          <c:order val="1"/>
          <c:tx>
            <c:strRef>
              <c:f>Sheet1!$A$3</c:f>
              <c:strCache>
                <c:ptCount val="1"/>
                <c:pt idx="0">
                  <c:v>Taxes on labour/payroll</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Sheet1!$B$3:$K$3</c:f>
              <c:numCache>
                <c:formatCode>0.0</c:formatCode>
                <c:ptCount val="10"/>
                <c:pt idx="0">
                  <c:v>0.10063894615931046</c:v>
                </c:pt>
                <c:pt idx="1">
                  <c:v>0.10602333233283945</c:v>
                </c:pt>
                <c:pt idx="2">
                  <c:v>0.12620561073677303</c:v>
                </c:pt>
                <c:pt idx="3">
                  <c:v>0.15970363738316673</c:v>
                </c:pt>
                <c:pt idx="4">
                  <c:v>0.15795241899901949</c:v>
                </c:pt>
                <c:pt idx="5">
                  <c:v>0.14864149317350114</c:v>
                </c:pt>
                <c:pt idx="6">
                  <c:v>0.14988507176310484</c:v>
                </c:pt>
                <c:pt idx="7">
                  <c:v>0.13363940175494005</c:v>
                </c:pt>
                <c:pt idx="8">
                  <c:v>0.14133410035346555</c:v>
                </c:pt>
                <c:pt idx="9">
                  <c:v>0.1448013017600194</c:v>
                </c:pt>
              </c:numCache>
            </c:numRef>
          </c:val>
        </c:ser>
        <c:ser>
          <c:idx val="3"/>
          <c:order val="2"/>
          <c:tx>
            <c:strRef>
              <c:f>Sheet1!$A$4</c:f>
              <c:strCache>
                <c:ptCount val="1"/>
                <c:pt idx="0">
                  <c:v>Taxes on goods and services</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Sheet1!$B$4:$K$4</c:f>
              <c:numCache>
                <c:formatCode>0.0</c:formatCode>
                <c:ptCount val="10"/>
                <c:pt idx="0">
                  <c:v>2.9265732404468593E-2</c:v>
                </c:pt>
                <c:pt idx="1">
                  <c:v>1.796280413319962E-2</c:v>
                </c:pt>
                <c:pt idx="2">
                  <c:v>1.3880340899513463E-2</c:v>
                </c:pt>
                <c:pt idx="3">
                  <c:v>2.3230469094980801E-2</c:v>
                </c:pt>
                <c:pt idx="4">
                  <c:v>2.5067411043442463E-2</c:v>
                </c:pt>
                <c:pt idx="5">
                  <c:v>3.2451538553631552E-2</c:v>
                </c:pt>
                <c:pt idx="6">
                  <c:v>3.1368960571054448E-2</c:v>
                </c:pt>
                <c:pt idx="7">
                  <c:v>2.9003333934473522E-2</c:v>
                </c:pt>
                <c:pt idx="8">
                  <c:v>1.1774041341559908E-2</c:v>
                </c:pt>
                <c:pt idx="9">
                  <c:v>1.1620381074954892E-2</c:v>
                </c:pt>
              </c:numCache>
            </c:numRef>
          </c:val>
        </c:ser>
        <c:ser>
          <c:idx val="4"/>
          <c:order val="3"/>
          <c:tx>
            <c:strRef>
              <c:f>Sheet1!$A$5</c:f>
              <c:strCache>
                <c:ptCount val="1"/>
                <c:pt idx="0">
                  <c:v>Property taxes</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Sheet1!$B$5:$K$5</c:f>
              <c:numCache>
                <c:formatCode>0.0</c:formatCode>
                <c:ptCount val="10"/>
                <c:pt idx="0">
                  <c:v>0.49017622844825792</c:v>
                </c:pt>
                <c:pt idx="1">
                  <c:v>0.4633716393686052</c:v>
                </c:pt>
                <c:pt idx="2">
                  <c:v>0.46364915483611457</c:v>
                </c:pt>
                <c:pt idx="3">
                  <c:v>0.45424860356716379</c:v>
                </c:pt>
                <c:pt idx="4">
                  <c:v>0.45955645009935442</c:v>
                </c:pt>
                <c:pt idx="5">
                  <c:v>0.46228553132226302</c:v>
                </c:pt>
                <c:pt idx="6">
                  <c:v>0.43844719037973628</c:v>
                </c:pt>
                <c:pt idx="7">
                  <c:v>0.39469278891934195</c:v>
                </c:pt>
                <c:pt idx="8">
                  <c:v>0.40374945152740055</c:v>
                </c:pt>
                <c:pt idx="9">
                  <c:v>0.40934573682570013</c:v>
                </c:pt>
              </c:numCache>
            </c:numRef>
          </c:val>
        </c:ser>
        <c:ser>
          <c:idx val="0"/>
          <c:order val="4"/>
          <c:tx>
            <c:strRef>
              <c:f>Sheet1!$A$6</c:f>
              <c:strCache>
                <c:ptCount val="1"/>
                <c:pt idx="0">
                  <c:v>Other taxes</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Sheet1!$B$6:$K$6</c:f>
              <c:numCache>
                <c:formatCode>0.0</c:formatCode>
                <c:ptCount val="10"/>
                <c:pt idx="0">
                  <c:v>4.1927535838468828E-3</c:v>
                </c:pt>
                <c:pt idx="1">
                  <c:v>5.1631314836239825E-3</c:v>
                </c:pt>
                <c:pt idx="2">
                  <c:v>1.6172076176045814E-2</c:v>
                </c:pt>
                <c:pt idx="3">
                  <c:v>1.4397303060140516E-2</c:v>
                </c:pt>
                <c:pt idx="4">
                  <c:v>1.4876792146897602E-2</c:v>
                </c:pt>
                <c:pt idx="5">
                  <c:v>1.8910626751793367E-2</c:v>
                </c:pt>
                <c:pt idx="6">
                  <c:v>2.1611160761338972E-2</c:v>
                </c:pt>
                <c:pt idx="7">
                  <c:v>7.2803967560568172E-2</c:v>
                </c:pt>
                <c:pt idx="8">
                  <c:v>6.4969124290813127E-2</c:v>
                </c:pt>
                <c:pt idx="9">
                  <c:v>5.1204490168238921E-2</c:v>
                </c:pt>
              </c:numCache>
            </c:numRef>
          </c:val>
        </c:ser>
        <c:dLbls>
          <c:showLegendKey val="0"/>
          <c:showVal val="1"/>
          <c:showCatName val="0"/>
          <c:showSerName val="0"/>
          <c:showPercent val="0"/>
          <c:showBubbleSize val="0"/>
        </c:dLbls>
        <c:gapWidth val="50"/>
        <c:overlap val="100"/>
        <c:axId val="32654080"/>
        <c:axId val="32655616"/>
      </c:barChart>
      <c:catAx>
        <c:axId val="32654080"/>
        <c:scaling>
          <c:orientation val="minMax"/>
        </c:scaling>
        <c:delete val="0"/>
        <c:axPos val="b"/>
        <c:numFmt formatCode="General" sourceLinked="0"/>
        <c:majorTickMark val="out"/>
        <c:minorTickMark val="none"/>
        <c:tickLblPos val="nextTo"/>
        <c:crossAx val="32655616"/>
        <c:crosses val="autoZero"/>
        <c:auto val="1"/>
        <c:lblAlgn val="ctr"/>
        <c:lblOffset val="100"/>
        <c:noMultiLvlLbl val="0"/>
      </c:catAx>
      <c:valAx>
        <c:axId val="32655616"/>
        <c:scaling>
          <c:orientation val="minMax"/>
          <c:max val="1"/>
        </c:scaling>
        <c:delete val="0"/>
        <c:axPos val="l"/>
        <c:majorGridlines>
          <c:spPr>
            <a:ln>
              <a:prstDash val="dash"/>
            </a:ln>
          </c:spPr>
        </c:majorGridlines>
        <c:numFmt formatCode="0%" sourceLinked="0"/>
        <c:majorTickMark val="out"/>
        <c:minorTickMark val="none"/>
        <c:tickLblPos val="nextTo"/>
        <c:crossAx val="32654080"/>
        <c:crosses val="autoZero"/>
        <c:crossBetween val="between"/>
      </c:valAx>
    </c:plotArea>
    <c:legend>
      <c:legendPos val="b"/>
      <c:layout>
        <c:manualLayout>
          <c:xMode val="edge"/>
          <c:yMode val="edge"/>
          <c:x val="6.5992415288235073E-2"/>
          <c:y val="0.91738593909588273"/>
          <c:w val="0.86939616869759617"/>
          <c:h val="8.2605577806406677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312266531222516E-2"/>
          <c:y val="0.13206080326633499"/>
          <c:w val="0.86445840333685164"/>
          <c:h val="0.69594553117202418"/>
        </c:manualLayout>
      </c:layout>
      <c:lineChart>
        <c:grouping val="standard"/>
        <c:varyColors val="0"/>
        <c:ser>
          <c:idx val="0"/>
          <c:order val="0"/>
          <c:tx>
            <c:strRef>
              <c:f>Sheet1!$B$1</c:f>
              <c:strCache>
                <c:ptCount val="1"/>
                <c:pt idx="0">
                  <c:v>Verg landsframleiðsla  (v.ás)</c:v>
                </c:pt>
              </c:strCache>
            </c:strRef>
          </c:tx>
          <c:spPr>
            <a:ln w="38100">
              <a:solidFill>
                <a:schemeClr val="accent1"/>
              </a:solidFill>
            </a:ln>
          </c:spPr>
          <c:marker>
            <c:symbol val="none"/>
          </c:marker>
          <c:cat>
            <c:strRef>
              <c:f>Sheet1!$A$2:$A$14</c:f>
              <c:strCach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strCache>
            </c:strRef>
          </c:cat>
          <c:val>
            <c:numRef>
              <c:f>Sheet1!$B$2:$B$14</c:f>
              <c:numCache>
                <c:formatCode>0.0</c:formatCode>
                <c:ptCount val="13"/>
                <c:pt idx="0">
                  <c:v>9.7225018181290608</c:v>
                </c:pt>
                <c:pt idx="1">
                  <c:v>1.1506611570248013</c:v>
                </c:pt>
                <c:pt idx="2">
                  <c:v>-5.1495886587636601</c:v>
                </c:pt>
                <c:pt idx="3">
                  <c:v>-3.0671136777110091</c:v>
                </c:pt>
                <c:pt idx="4">
                  <c:v>2.4009810804326075</c:v>
                </c:pt>
                <c:pt idx="5">
                  <c:v>1.3098060587967808</c:v>
                </c:pt>
                <c:pt idx="6">
                  <c:v>3.5603875617718392</c:v>
                </c:pt>
                <c:pt idx="7" formatCode="General">
                  <c:v>1.9</c:v>
                </c:pt>
                <c:pt idx="8" formatCode="General">
                  <c:v>3.8</c:v>
                </c:pt>
                <c:pt idx="9" formatCode="General">
                  <c:v>3</c:v>
                </c:pt>
                <c:pt idx="10" formatCode="General">
                  <c:v>2.7</c:v>
                </c:pt>
                <c:pt idx="11" formatCode="General">
                  <c:v>2.6</c:v>
                </c:pt>
                <c:pt idx="12" formatCode="General">
                  <c:v>2.5</c:v>
                </c:pt>
              </c:numCache>
            </c:numRef>
          </c:val>
          <c:smooth val="0"/>
        </c:ser>
        <c:dLbls>
          <c:showLegendKey val="0"/>
          <c:showVal val="0"/>
          <c:showCatName val="0"/>
          <c:showSerName val="0"/>
          <c:showPercent val="0"/>
          <c:showBubbleSize val="0"/>
        </c:dLbls>
        <c:marker val="1"/>
        <c:smooth val="0"/>
        <c:axId val="26158976"/>
        <c:axId val="26174592"/>
      </c:lineChart>
      <c:catAx>
        <c:axId val="26158976"/>
        <c:scaling>
          <c:orientation val="minMax"/>
        </c:scaling>
        <c:delete val="0"/>
        <c:axPos val="b"/>
        <c:numFmt formatCode="General" sourceLinked="1"/>
        <c:majorTickMark val="out"/>
        <c:minorTickMark val="none"/>
        <c:tickLblPos val="low"/>
        <c:crossAx val="26174592"/>
        <c:crosses val="autoZero"/>
        <c:auto val="1"/>
        <c:lblAlgn val="ctr"/>
        <c:lblOffset val="100"/>
        <c:noMultiLvlLbl val="0"/>
      </c:catAx>
      <c:valAx>
        <c:axId val="26174592"/>
        <c:scaling>
          <c:orientation val="minMax"/>
          <c:max val="10"/>
          <c:min val="-10"/>
        </c:scaling>
        <c:delete val="0"/>
        <c:axPos val="l"/>
        <c:majorGridlines>
          <c:spPr>
            <a:ln>
              <a:prstDash val="dash"/>
            </a:ln>
          </c:spPr>
        </c:majorGridlines>
        <c:title>
          <c:tx>
            <c:rich>
              <a:bodyPr rot="0" vert="horz"/>
              <a:lstStyle/>
              <a:p>
                <a:pPr>
                  <a:defRPr/>
                </a:pPr>
                <a:r>
                  <a:rPr lang="is-IS"/>
                  <a:t>%</a:t>
                </a:r>
              </a:p>
            </c:rich>
          </c:tx>
          <c:layout>
            <c:manualLayout>
              <c:xMode val="edge"/>
              <c:yMode val="edge"/>
              <c:x val="1.1520262573867693E-2"/>
              <c:y val="4.3640119877104547E-2"/>
            </c:manualLayout>
          </c:layout>
          <c:overlay val="0"/>
        </c:title>
        <c:numFmt formatCode="0" sourceLinked="0"/>
        <c:majorTickMark val="out"/>
        <c:minorTickMark val="none"/>
        <c:tickLblPos val="nextTo"/>
        <c:crossAx val="26158976"/>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4276702865673398E-2"/>
          <c:y val="8.2808041071765898E-2"/>
          <c:w val="0.88527720048005198"/>
          <c:h val="0.73934645461184501"/>
        </c:manualLayout>
      </c:layout>
      <c:barChart>
        <c:barDir val="col"/>
        <c:grouping val="stacked"/>
        <c:varyColors val="0"/>
        <c:ser>
          <c:idx val="0"/>
          <c:order val="0"/>
          <c:tx>
            <c:strRef>
              <c:f>Sheet1!$B$1</c:f>
              <c:strCache>
                <c:ptCount val="1"/>
                <c:pt idx="0">
                  <c:v>Series 1</c:v>
                </c:pt>
              </c:strCache>
            </c:strRef>
          </c:tx>
          <c:invertIfNegative val="0"/>
          <c:dPt>
            <c:idx val="0"/>
            <c:invertIfNegative val="0"/>
            <c:bubble3D val="0"/>
          </c:dPt>
          <c:dPt>
            <c:idx val="1"/>
            <c:invertIfNegative val="0"/>
            <c:bubble3D val="0"/>
            <c:spPr>
              <a:solidFill>
                <a:schemeClr val="bg1">
                  <a:alpha val="0"/>
                </a:schemeClr>
              </a:solidFill>
            </c:spPr>
          </c:dPt>
          <c:dPt>
            <c:idx val="2"/>
            <c:invertIfNegative val="0"/>
            <c:bubble3D val="0"/>
            <c:spPr>
              <a:solidFill>
                <a:schemeClr val="bg1">
                  <a:alpha val="0"/>
                </a:schemeClr>
              </a:solidFill>
            </c:spPr>
          </c:dPt>
          <c:dPt>
            <c:idx val="3"/>
            <c:invertIfNegative val="0"/>
            <c:bubble3D val="0"/>
            <c:spPr>
              <a:solidFill>
                <a:schemeClr val="bg1">
                  <a:alpha val="0"/>
                </a:schemeClr>
              </a:solidFill>
            </c:spPr>
          </c:dPt>
          <c:dPt>
            <c:idx val="4"/>
            <c:invertIfNegative val="0"/>
            <c:bubble3D val="0"/>
            <c:spPr>
              <a:solidFill>
                <a:schemeClr val="bg1">
                  <a:alpha val="0"/>
                </a:schemeClr>
              </a:solidFill>
            </c:spPr>
          </c:dPt>
          <c:dPt>
            <c:idx val="5"/>
            <c:invertIfNegative val="0"/>
            <c:bubble3D val="0"/>
            <c:spPr>
              <a:solidFill>
                <a:schemeClr val="bg1">
                  <a:alpha val="0"/>
                </a:schemeClr>
              </a:solidFill>
            </c:spPr>
          </c:dPt>
          <c:dPt>
            <c:idx val="6"/>
            <c:invertIfNegative val="0"/>
            <c:bubble3D val="0"/>
          </c:dPt>
          <c:dPt>
            <c:idx val="7"/>
            <c:invertIfNegative val="0"/>
            <c:bubble3D val="0"/>
          </c:dPt>
          <c:dLbls>
            <c:dLbl>
              <c:idx val="0"/>
              <c:layout>
                <c:manualLayout>
                  <c:x val="0"/>
                  <c:y val="-2.8729424246502985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7"/>
              <c:delete val="1"/>
            </c:dLbl>
            <c:showLegendKey val="0"/>
            <c:showVal val="1"/>
            <c:showCatName val="0"/>
            <c:showSerName val="0"/>
            <c:showPercent val="0"/>
            <c:showBubbleSize val="0"/>
            <c:showLeaderLines val="0"/>
          </c:dLbls>
          <c:cat>
            <c:strRef>
              <c:f>Sheet1!$A$2:$A$8</c:f>
              <c:strCache>
                <c:ptCount val="7"/>
                <c:pt idx="0">
                  <c:v>Budget
2015</c:v>
                </c:pt>
                <c:pt idx="1">
                  <c:v>Net ch. in exp. obl.</c:v>
                </c:pt>
                <c:pt idx="2">
                  <c:v>New and increased expenditures</c:v>
                </c:pt>
                <c:pt idx="3">
                  <c:v>Restraint measures</c:v>
                </c:pt>
                <c:pt idx="4">
                  <c:v>Wage-, price- and exchange rate ch.</c:v>
                </c:pt>
                <c:pt idx="5">
                  <c:v>Interest expenditure</c:v>
                </c:pt>
                <c:pt idx="6">
                  <c:v>Budget proposal
2016</c:v>
                </c:pt>
              </c:strCache>
            </c:strRef>
          </c:cat>
          <c:val>
            <c:numRef>
              <c:f>Sheet1!$B$2:$B$8</c:f>
              <c:numCache>
                <c:formatCode>0.0</c:formatCode>
                <c:ptCount val="7"/>
                <c:pt idx="0">
                  <c:v>650.11440000000005</c:v>
                </c:pt>
                <c:pt idx="1">
                  <c:v>648.47370000000001</c:v>
                </c:pt>
                <c:pt idx="2">
                  <c:v>648.47370000000001</c:v>
                </c:pt>
                <c:pt idx="3">
                  <c:v>660.10679000000005</c:v>
                </c:pt>
                <c:pt idx="4">
                  <c:v>660.10679000000005</c:v>
                </c:pt>
                <c:pt idx="5">
                  <c:v>681.03249000000005</c:v>
                </c:pt>
                <c:pt idx="6">
                  <c:v>681.03249000000005</c:v>
                </c:pt>
              </c:numCache>
            </c:numRef>
          </c:val>
        </c:ser>
        <c:ser>
          <c:idx val="1"/>
          <c:order val="1"/>
          <c:tx>
            <c:strRef>
              <c:f>Sheet1!$C$1</c:f>
              <c:strCache>
                <c:ptCount val="1"/>
                <c:pt idx="0">
                  <c:v>Series 2</c:v>
                </c:pt>
              </c:strCache>
            </c:strRef>
          </c:tx>
          <c:invertIfNegative val="0"/>
          <c:dLbls>
            <c:dLbl>
              <c:idx val="0"/>
              <c:delete val="1"/>
            </c:dLbl>
            <c:showLegendKey val="0"/>
            <c:showVal val="1"/>
            <c:showCatName val="0"/>
            <c:showSerName val="0"/>
            <c:showPercent val="0"/>
            <c:showBubbleSize val="0"/>
            <c:showLeaderLines val="0"/>
          </c:dLbls>
          <c:cat>
            <c:strRef>
              <c:f>Sheet1!$A$2:$A$8</c:f>
              <c:strCache>
                <c:ptCount val="7"/>
                <c:pt idx="0">
                  <c:v>Budget
2015</c:v>
                </c:pt>
                <c:pt idx="1">
                  <c:v>Net ch. in exp. obl.</c:v>
                </c:pt>
                <c:pt idx="2">
                  <c:v>New and increased expenditures</c:v>
                </c:pt>
                <c:pt idx="3">
                  <c:v>Restraint measures</c:v>
                </c:pt>
                <c:pt idx="4">
                  <c:v>Wage-, price- and exchange rate ch.</c:v>
                </c:pt>
                <c:pt idx="5">
                  <c:v>Interest expenditure</c:v>
                </c:pt>
                <c:pt idx="6">
                  <c:v>Budget proposal
2016</c:v>
                </c:pt>
              </c:strCache>
            </c:strRef>
          </c:cat>
          <c:val>
            <c:numRef>
              <c:f>Sheet1!$C$2:$C$8</c:f>
              <c:numCache>
                <c:formatCode>\-#,##0.0</c:formatCode>
                <c:ptCount val="7"/>
                <c:pt idx="0" formatCode="0.0">
                  <c:v>0</c:v>
                </c:pt>
                <c:pt idx="1">
                  <c:v>1.6407</c:v>
                </c:pt>
                <c:pt idx="2" formatCode="0.0">
                  <c:v>12.4442</c:v>
                </c:pt>
                <c:pt idx="3">
                  <c:v>0.81111</c:v>
                </c:pt>
                <c:pt idx="4" formatCode="0.0">
                  <c:v>28.985700000000001</c:v>
                </c:pt>
                <c:pt idx="5">
                  <c:v>8.06</c:v>
                </c:pt>
              </c:numCache>
            </c:numRef>
          </c:val>
        </c:ser>
        <c:dLbls>
          <c:showLegendKey val="0"/>
          <c:showVal val="0"/>
          <c:showCatName val="0"/>
          <c:showSerName val="0"/>
          <c:showPercent val="0"/>
          <c:showBubbleSize val="0"/>
        </c:dLbls>
        <c:gapWidth val="50"/>
        <c:overlap val="100"/>
        <c:axId val="32813824"/>
        <c:axId val="32815360"/>
      </c:barChart>
      <c:catAx>
        <c:axId val="32813824"/>
        <c:scaling>
          <c:orientation val="minMax"/>
        </c:scaling>
        <c:delete val="0"/>
        <c:axPos val="b"/>
        <c:majorTickMark val="out"/>
        <c:minorTickMark val="none"/>
        <c:tickLblPos val="nextTo"/>
        <c:txPr>
          <a:bodyPr rot="0" vert="horz"/>
          <a:lstStyle/>
          <a:p>
            <a:pPr>
              <a:defRPr/>
            </a:pPr>
            <a:endParaRPr lang="is-IS"/>
          </a:p>
        </c:txPr>
        <c:crossAx val="32815360"/>
        <c:crosses val="autoZero"/>
        <c:auto val="1"/>
        <c:lblAlgn val="ctr"/>
        <c:lblOffset val="100"/>
        <c:tickLblSkip val="1"/>
        <c:noMultiLvlLbl val="0"/>
      </c:catAx>
      <c:valAx>
        <c:axId val="32815360"/>
        <c:scaling>
          <c:orientation val="minMax"/>
        </c:scaling>
        <c:delete val="0"/>
        <c:axPos val="l"/>
        <c:majorGridlines>
          <c:spPr>
            <a:ln>
              <a:prstDash val="dash"/>
            </a:ln>
          </c:spPr>
        </c:majorGridlines>
        <c:title>
          <c:tx>
            <c:rich>
              <a:bodyPr rot="0" vert="horz"/>
              <a:lstStyle/>
              <a:p>
                <a:pPr>
                  <a:defRPr/>
                </a:pPr>
                <a:r>
                  <a:rPr lang="is-IS" dirty="0" smtClean="0"/>
                  <a:t>ISK bn.</a:t>
                </a:r>
                <a:endParaRPr lang="is-IS" dirty="0"/>
              </a:p>
            </c:rich>
          </c:tx>
          <c:layout>
            <c:manualLayout>
              <c:xMode val="edge"/>
              <c:yMode val="edge"/>
              <c:x val="2.2598349209792298E-2"/>
              <c:y val="1.71743140849961E-2"/>
            </c:manualLayout>
          </c:layout>
          <c:overlay val="0"/>
        </c:title>
        <c:numFmt formatCode="0.0" sourceLinked="1"/>
        <c:majorTickMark val="out"/>
        <c:minorTickMark val="none"/>
        <c:tickLblPos val="nextTo"/>
        <c:crossAx val="32813824"/>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4227147089129628"/>
          <c:y val="6.1070779604401937E-2"/>
          <c:w val="0.634726307619497"/>
          <c:h val="0.75397160173126454"/>
        </c:manualLayout>
      </c:layout>
      <c:barChart>
        <c:barDir val="bar"/>
        <c:grouping val="clustered"/>
        <c:varyColors val="0"/>
        <c:ser>
          <c:idx val="2"/>
          <c:order val="0"/>
          <c:tx>
            <c:strRef>
              <c:f>Sheet1!$D$1</c:f>
              <c:strCache>
                <c:ptCount val="1"/>
                <c:pt idx="0">
                  <c:v>Frumvarp 2016</c:v>
                </c:pt>
              </c:strCache>
            </c:strRef>
          </c:tx>
          <c:invertIfNegative val="0"/>
          <c:dPt>
            <c:idx val="11"/>
            <c:invertIfNegative val="0"/>
            <c:bubble3D val="0"/>
            <c:spPr>
              <a:solidFill>
                <a:schemeClr val="accent1"/>
              </a:solidFill>
            </c:spPr>
          </c:dPt>
          <c:dLbls>
            <c:numFmt formatCode="#,##0" sourceLinked="0"/>
            <c:showLegendKey val="0"/>
            <c:showVal val="1"/>
            <c:showCatName val="0"/>
            <c:showSerName val="0"/>
            <c:showPercent val="0"/>
            <c:showBubbleSize val="0"/>
            <c:showLeaderLines val="0"/>
          </c:dLbls>
          <c:cat>
            <c:strRef>
              <c:f>Sheet1!$A$2:$A$15</c:f>
              <c:strCache>
                <c:ptCount val="14"/>
                <c:pt idx="0">
                  <c:v>Fuel and energy</c:v>
                </c:pt>
                <c:pt idx="1">
                  <c:v>Mining, manufacturing and construction</c:v>
                </c:pt>
                <c:pt idx="2">
                  <c:v>Housing and community amenities</c:v>
                </c:pt>
                <c:pt idx="3">
                  <c:v>Other industries</c:v>
                </c:pt>
                <c:pt idx="4">
                  <c:v>Recreation, culture, and religion</c:v>
                </c:pt>
                <c:pt idx="5">
                  <c:v>Agriculture, forestry, fishing, and hunting</c:v>
                </c:pt>
                <c:pt idx="6">
                  <c:v>Public order and safety</c:v>
                </c:pt>
                <c:pt idx="7">
                  <c:v>Transportation and communication</c:v>
                </c:pt>
                <c:pt idx="8">
                  <c:v>Expenditures not classified by major group</c:v>
                </c:pt>
                <c:pt idx="9">
                  <c:v>General public services</c:v>
                </c:pt>
                <c:pt idx="10">
                  <c:v>Education</c:v>
                </c:pt>
                <c:pt idx="11">
                  <c:v>Interest expenditure</c:v>
                </c:pt>
                <c:pt idx="12">
                  <c:v>Social security and welfare services</c:v>
                </c:pt>
                <c:pt idx="13">
                  <c:v>Health services</c:v>
                </c:pt>
              </c:strCache>
            </c:strRef>
          </c:cat>
          <c:val>
            <c:numRef>
              <c:f>Sheet1!$D$2:$D$15</c:f>
              <c:numCache>
                <c:formatCode>0.0</c:formatCode>
                <c:ptCount val="14"/>
                <c:pt idx="0">
                  <c:v>3.5670999999999999</c:v>
                </c:pt>
                <c:pt idx="1">
                  <c:v>5.910099999999999</c:v>
                </c:pt>
                <c:pt idx="2">
                  <c:v>9.2089999999999996</c:v>
                </c:pt>
                <c:pt idx="3">
                  <c:v>11.501700000000001</c:v>
                </c:pt>
                <c:pt idx="4">
                  <c:v>19.411100000000005</c:v>
                </c:pt>
                <c:pt idx="5">
                  <c:v>19.263699999999996</c:v>
                </c:pt>
                <c:pt idx="6">
                  <c:v>27.058699999999988</c:v>
                </c:pt>
                <c:pt idx="7">
                  <c:v>28.416600000000006</c:v>
                </c:pt>
                <c:pt idx="8">
                  <c:v>30.29010000000001</c:v>
                </c:pt>
                <c:pt idx="9">
                  <c:v>35.948799999999999</c:v>
                </c:pt>
                <c:pt idx="10">
                  <c:v>62.595200000000013</c:v>
                </c:pt>
                <c:pt idx="11">
                  <c:v>74.423000000000002</c:v>
                </c:pt>
                <c:pt idx="12">
                  <c:v>146.88660000000004</c:v>
                </c:pt>
                <c:pt idx="13">
                  <c:v>159.92060000000001</c:v>
                </c:pt>
              </c:numCache>
            </c:numRef>
          </c:val>
        </c:ser>
        <c:dLbls>
          <c:showLegendKey val="0"/>
          <c:showVal val="0"/>
          <c:showCatName val="0"/>
          <c:showSerName val="0"/>
          <c:showPercent val="0"/>
          <c:showBubbleSize val="0"/>
        </c:dLbls>
        <c:gapWidth val="150"/>
        <c:axId val="33310976"/>
        <c:axId val="33316864"/>
      </c:barChart>
      <c:catAx>
        <c:axId val="33310976"/>
        <c:scaling>
          <c:orientation val="minMax"/>
        </c:scaling>
        <c:delete val="0"/>
        <c:axPos val="l"/>
        <c:numFmt formatCode="General" sourceLinked="1"/>
        <c:majorTickMark val="out"/>
        <c:minorTickMark val="none"/>
        <c:tickLblPos val="low"/>
        <c:crossAx val="33316864"/>
        <c:crosses val="autoZero"/>
        <c:auto val="1"/>
        <c:lblAlgn val="ctr"/>
        <c:lblOffset val="100"/>
        <c:noMultiLvlLbl val="0"/>
      </c:catAx>
      <c:valAx>
        <c:axId val="33316864"/>
        <c:scaling>
          <c:orientation val="minMax"/>
          <c:max val="200"/>
          <c:min val="0"/>
        </c:scaling>
        <c:delete val="0"/>
        <c:axPos val="b"/>
        <c:majorGridlines>
          <c:spPr>
            <a:ln>
              <a:prstDash val="dash"/>
            </a:ln>
          </c:spPr>
        </c:majorGridlines>
        <c:title>
          <c:tx>
            <c:rich>
              <a:bodyPr rot="0" vert="horz"/>
              <a:lstStyle/>
              <a:p>
                <a:pPr>
                  <a:defRPr/>
                </a:pPr>
                <a:r>
                  <a:rPr lang="is-IS" dirty="0" smtClean="0"/>
                  <a:t>ISK bn.</a:t>
                </a:r>
                <a:endParaRPr lang="is-IS" dirty="0"/>
              </a:p>
            </c:rich>
          </c:tx>
          <c:layout>
            <c:manualLayout>
              <c:xMode val="edge"/>
              <c:yMode val="edge"/>
              <c:x val="0.88396735755086342"/>
              <c:y val="0.89453164463330337"/>
            </c:manualLayout>
          </c:layout>
          <c:overlay val="0"/>
        </c:title>
        <c:numFmt formatCode="0" sourceLinked="0"/>
        <c:majorTickMark val="out"/>
        <c:minorTickMark val="none"/>
        <c:tickLblPos val="nextTo"/>
        <c:crossAx val="33310976"/>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06E-2"/>
          <c:y val="0.10506833144534483"/>
          <c:w val="0.918328206449326"/>
          <c:h val="0.79109466196204403"/>
        </c:manualLayout>
      </c:layout>
      <c:barChart>
        <c:barDir val="col"/>
        <c:grouping val="clustered"/>
        <c:varyColors val="0"/>
        <c:ser>
          <c:idx val="0"/>
          <c:order val="0"/>
          <c:tx>
            <c:strRef>
              <c:f>Sheet1!$B$1</c:f>
              <c:strCache>
                <c:ptCount val="1"/>
                <c:pt idx="0">
                  <c:v>Heildarútgjöld (% af VLF)</c:v>
                </c:pt>
              </c:strCache>
            </c:strRef>
          </c:tx>
          <c:invertIfNegative val="0"/>
          <c:dPt>
            <c:idx val="0"/>
            <c:invertIfNegative val="0"/>
            <c:bubble3D val="0"/>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dPt>
            <c:idx val="12"/>
            <c:invertIfNegative val="0"/>
            <c:bubble3D val="0"/>
            <c:spPr>
              <a:solidFill>
                <a:schemeClr val="accent2"/>
              </a:solidFill>
            </c:spPr>
          </c:dPt>
          <c:dLbls>
            <c:showLegendKey val="0"/>
            <c:showVal val="1"/>
            <c:showCatName val="0"/>
            <c:showSerName val="0"/>
            <c:showPercent val="0"/>
            <c:showBubbleSize val="0"/>
            <c:showLeaderLines val="0"/>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0.0</c:formatCode>
                <c:ptCount val="13"/>
                <c:pt idx="0">
                  <c:v>26.086385576635422</c:v>
                </c:pt>
                <c:pt idx="1">
                  <c:v>27.85256414397816</c:v>
                </c:pt>
                <c:pt idx="2">
                  <c:v>33.516413583968912</c:v>
                </c:pt>
                <c:pt idx="3">
                  <c:v>31.007353880110976</c:v>
                </c:pt>
                <c:pt idx="4">
                  <c:v>30.078607240344503</c:v>
                </c:pt>
                <c:pt idx="5">
                  <c:v>29.883830596350503</c:v>
                </c:pt>
                <c:pt idx="6">
                  <c:v>29.291916127073687</c:v>
                </c:pt>
                <c:pt idx="7">
                  <c:v>28.873516557168482</c:v>
                </c:pt>
                <c:pt idx="8">
                  <c:v>27.790322196436467</c:v>
                </c:pt>
                <c:pt idx="9">
                  <c:v>27.214602028575513</c:v>
                </c:pt>
                <c:pt idx="10">
                  <c:v>26.379043662217516</c:v>
                </c:pt>
                <c:pt idx="11">
                  <c:v>25.749448665132284</c:v>
                </c:pt>
                <c:pt idx="12">
                  <c:v>25.263281935207289</c:v>
                </c:pt>
              </c:numCache>
            </c:numRef>
          </c:val>
        </c:ser>
        <c:dLbls>
          <c:showLegendKey val="0"/>
          <c:showVal val="0"/>
          <c:showCatName val="0"/>
          <c:showSerName val="0"/>
          <c:showPercent val="0"/>
          <c:showBubbleSize val="0"/>
        </c:dLbls>
        <c:gapWidth val="150"/>
        <c:axId val="33464704"/>
        <c:axId val="33466240"/>
      </c:barChart>
      <c:catAx>
        <c:axId val="33464704"/>
        <c:scaling>
          <c:orientation val="minMax"/>
        </c:scaling>
        <c:delete val="0"/>
        <c:axPos val="b"/>
        <c:numFmt formatCode="General" sourceLinked="1"/>
        <c:majorTickMark val="out"/>
        <c:minorTickMark val="none"/>
        <c:tickLblPos val="low"/>
        <c:crossAx val="33466240"/>
        <c:crosses val="autoZero"/>
        <c:auto val="1"/>
        <c:lblAlgn val="ctr"/>
        <c:lblOffset val="100"/>
        <c:noMultiLvlLbl val="0"/>
      </c:catAx>
      <c:valAx>
        <c:axId val="33466240"/>
        <c:scaling>
          <c:orientation val="minMax"/>
          <c:max val="35"/>
          <c:min val="20"/>
        </c:scaling>
        <c:delete val="0"/>
        <c:axPos val="l"/>
        <c:majorGridlines>
          <c:spPr>
            <a:ln>
              <a:prstDash val="dash"/>
            </a:ln>
          </c:spPr>
        </c:majorGridlines>
        <c:title>
          <c:tx>
            <c:rich>
              <a:bodyPr rot="0" vert="horz"/>
              <a:lstStyle/>
              <a:p>
                <a:pPr>
                  <a:defRPr/>
                </a:pPr>
                <a:r>
                  <a:rPr lang="is-IS" dirty="0"/>
                  <a:t>% </a:t>
                </a:r>
                <a:r>
                  <a:rPr lang="is-IS" dirty="0" smtClean="0"/>
                  <a:t>of</a:t>
                </a:r>
                <a:r>
                  <a:rPr lang="is-IS" baseline="0" dirty="0" smtClean="0"/>
                  <a:t> GDP</a:t>
                </a:r>
                <a:endParaRPr lang="is-IS" dirty="0"/>
              </a:p>
              <a:p>
                <a:pPr>
                  <a:defRPr/>
                </a:pPr>
                <a:endParaRPr lang="is-IS" dirty="0"/>
              </a:p>
            </c:rich>
          </c:tx>
          <c:layout>
            <c:manualLayout>
              <c:xMode val="edge"/>
              <c:yMode val="edge"/>
              <c:x val="0"/>
              <c:y val="2.199039712587828E-3"/>
            </c:manualLayout>
          </c:layout>
          <c:overlay val="0"/>
        </c:title>
        <c:numFmt formatCode="0.0" sourceLinked="1"/>
        <c:majorTickMark val="out"/>
        <c:minorTickMark val="none"/>
        <c:tickLblPos val="nextTo"/>
        <c:crossAx val="33464704"/>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481012736611898E-2"/>
          <c:y val="0.10961842177040909"/>
          <c:w val="0.88288462732951345"/>
          <c:h val="0.74876846635214578"/>
        </c:manualLayout>
      </c:layout>
      <c:barChart>
        <c:barDir val="col"/>
        <c:grouping val="clustered"/>
        <c:varyColors val="0"/>
        <c:ser>
          <c:idx val="0"/>
          <c:order val="0"/>
          <c:tx>
            <c:strRef>
              <c:f>Sheet1!$B$1</c:f>
              <c:strCache>
                <c:ptCount val="1"/>
                <c:pt idx="0">
                  <c:v>Interest expenditure, ISK bn. (l.axis)</c:v>
                </c:pt>
              </c:strCache>
            </c:strRef>
          </c:tx>
          <c:invertIfNegative val="0"/>
          <c:dPt>
            <c:idx val="0"/>
            <c:invertIfNegative val="0"/>
            <c:bubble3D val="0"/>
            <c:spPr/>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dPt>
            <c:idx val="12"/>
            <c:invertIfNegative val="0"/>
            <c:bubble3D val="0"/>
            <c:spPr>
              <a:solidFill>
                <a:schemeClr val="accent2"/>
              </a:solidFill>
            </c:spPr>
          </c:dPt>
          <c:dLbls>
            <c:numFmt formatCode="#,##0" sourceLinked="0"/>
            <c:showLegendKey val="0"/>
            <c:showVal val="1"/>
            <c:showCatName val="0"/>
            <c:showSerName val="0"/>
            <c:showPercent val="0"/>
            <c:showBubbleSize val="0"/>
            <c:showLeaderLines val="0"/>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0.0</c:formatCode>
                <c:ptCount val="13"/>
                <c:pt idx="0">
                  <c:v>22.220299999999998</c:v>
                </c:pt>
                <c:pt idx="1">
                  <c:v>35.496099999999998</c:v>
                </c:pt>
                <c:pt idx="2">
                  <c:v>84.342199999999991</c:v>
                </c:pt>
                <c:pt idx="3">
                  <c:v>68.101799999999997</c:v>
                </c:pt>
                <c:pt idx="4">
                  <c:v>65.588300000000004</c:v>
                </c:pt>
                <c:pt idx="5">
                  <c:v>75.624800000000008</c:v>
                </c:pt>
                <c:pt idx="6">
                  <c:v>74.405600000000007</c:v>
                </c:pt>
                <c:pt idx="7">
                  <c:v>78.55380000000001</c:v>
                </c:pt>
                <c:pt idx="8">
                  <c:v>76.810149741403336</c:v>
                </c:pt>
                <c:pt idx="9">
                  <c:v>74.42219291026575</c:v>
                </c:pt>
                <c:pt idx="10">
                  <c:v>68.388086876573624</c:v>
                </c:pt>
                <c:pt idx="11">
                  <c:v>68.659507238934097</c:v>
                </c:pt>
                <c:pt idx="12">
                  <c:v>62.942066298196337</c:v>
                </c:pt>
              </c:numCache>
            </c:numRef>
          </c:val>
        </c:ser>
        <c:dLbls>
          <c:showLegendKey val="0"/>
          <c:showVal val="0"/>
          <c:showCatName val="0"/>
          <c:showSerName val="0"/>
          <c:showPercent val="0"/>
          <c:showBubbleSize val="0"/>
        </c:dLbls>
        <c:gapWidth val="150"/>
        <c:axId val="33381376"/>
        <c:axId val="33399552"/>
      </c:barChart>
      <c:lineChart>
        <c:grouping val="standard"/>
        <c:varyColors val="0"/>
        <c:ser>
          <c:idx val="1"/>
          <c:order val="1"/>
          <c:tx>
            <c:strRef>
              <c:f>Sheet1!$C$1</c:f>
              <c:strCache>
                <c:ptCount val="1"/>
                <c:pt idx="0">
                  <c:v>Interest expenditure, % of GDP (r.axis)</c:v>
                </c:pt>
              </c:strCache>
            </c:strRef>
          </c:tx>
          <c:spPr>
            <a:ln>
              <a:solidFill>
                <a:schemeClr val="accent1"/>
              </a:solidFill>
            </a:ln>
          </c:spPr>
          <c:marker>
            <c:symbol val="none"/>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0.0%</c:formatCode>
                <c:ptCount val="13"/>
                <c:pt idx="0">
                  <c:v>1.6174675400776402</c:v>
                </c:pt>
                <c:pt idx="1">
                  <c:v>2.293257856401735</c:v>
                </c:pt>
                <c:pt idx="2">
                  <c:v>5.3195426599290068</c:v>
                </c:pt>
                <c:pt idx="3">
                  <c:v>4.201094476477885</c:v>
                </c:pt>
                <c:pt idx="4">
                  <c:v>3.8509973572513534</c:v>
                </c:pt>
                <c:pt idx="5">
                  <c:v>4.2479995730924678</c:v>
                </c:pt>
                <c:pt idx="6">
                  <c:v>3.9558656446698461</c:v>
                </c:pt>
                <c:pt idx="7">
                  <c:v>3.940820814955432</c:v>
                </c:pt>
                <c:pt idx="8">
                  <c:v>3.5456838730278966</c:v>
                </c:pt>
                <c:pt idx="9">
                  <c:v>3.1925687199371695</c:v>
                </c:pt>
                <c:pt idx="10">
                  <c:v>2.7443757334286922</c:v>
                </c:pt>
                <c:pt idx="11">
                  <c:v>2.5955360405934051</c:v>
                </c:pt>
                <c:pt idx="12">
                  <c:v>2.2562791721582833</c:v>
                </c:pt>
              </c:numCache>
            </c:numRef>
          </c:val>
          <c:smooth val="0"/>
        </c:ser>
        <c:dLbls>
          <c:showLegendKey val="0"/>
          <c:showVal val="0"/>
          <c:showCatName val="0"/>
          <c:showSerName val="0"/>
          <c:showPercent val="0"/>
          <c:showBubbleSize val="0"/>
        </c:dLbls>
        <c:marker val="1"/>
        <c:smooth val="0"/>
        <c:axId val="33403648"/>
        <c:axId val="33401472"/>
      </c:lineChart>
      <c:catAx>
        <c:axId val="33381376"/>
        <c:scaling>
          <c:orientation val="minMax"/>
        </c:scaling>
        <c:delete val="0"/>
        <c:axPos val="b"/>
        <c:numFmt formatCode="General" sourceLinked="1"/>
        <c:majorTickMark val="out"/>
        <c:minorTickMark val="none"/>
        <c:tickLblPos val="nextTo"/>
        <c:txPr>
          <a:bodyPr rot="0" vert="horz"/>
          <a:lstStyle/>
          <a:p>
            <a:pPr>
              <a:defRPr/>
            </a:pPr>
            <a:endParaRPr lang="is-IS"/>
          </a:p>
        </c:txPr>
        <c:crossAx val="33399552"/>
        <c:crosses val="autoZero"/>
        <c:auto val="1"/>
        <c:lblAlgn val="ctr"/>
        <c:lblOffset val="100"/>
        <c:noMultiLvlLbl val="0"/>
      </c:catAx>
      <c:valAx>
        <c:axId val="33399552"/>
        <c:scaling>
          <c:orientation val="minMax"/>
        </c:scaling>
        <c:delete val="0"/>
        <c:axPos val="l"/>
        <c:majorGridlines>
          <c:spPr>
            <a:ln>
              <a:prstDash val="dash"/>
            </a:ln>
          </c:spPr>
        </c:majorGridlines>
        <c:title>
          <c:tx>
            <c:rich>
              <a:bodyPr rot="0" vert="horz"/>
              <a:lstStyle/>
              <a:p>
                <a:pPr>
                  <a:defRPr/>
                </a:pPr>
                <a:r>
                  <a:rPr lang="is-IS" dirty="0" smtClean="0"/>
                  <a:t>ISK</a:t>
                </a:r>
                <a:r>
                  <a:rPr lang="is-IS" baseline="0" dirty="0" smtClean="0"/>
                  <a:t> bn</a:t>
                </a:r>
                <a:r>
                  <a:rPr lang="is-IS" dirty="0" smtClean="0"/>
                  <a:t>.</a:t>
                </a:r>
                <a:endParaRPr lang="is-IS" dirty="0"/>
              </a:p>
            </c:rich>
          </c:tx>
          <c:layout>
            <c:manualLayout>
              <c:xMode val="edge"/>
              <c:yMode val="edge"/>
              <c:x val="6.1748811426544621E-3"/>
              <c:y val="3.4300281517843242E-2"/>
            </c:manualLayout>
          </c:layout>
          <c:overlay val="0"/>
        </c:title>
        <c:numFmt formatCode="0" sourceLinked="0"/>
        <c:majorTickMark val="out"/>
        <c:minorTickMark val="none"/>
        <c:tickLblPos val="nextTo"/>
        <c:crossAx val="33381376"/>
        <c:crosses val="autoZero"/>
        <c:crossBetween val="between"/>
      </c:valAx>
      <c:valAx>
        <c:axId val="33401472"/>
        <c:scaling>
          <c:orientation val="minMax"/>
        </c:scaling>
        <c:delete val="0"/>
        <c:axPos val="r"/>
        <c:title>
          <c:tx>
            <c:rich>
              <a:bodyPr rot="0" vert="horz"/>
              <a:lstStyle/>
              <a:p>
                <a:pPr>
                  <a:defRPr/>
                </a:pPr>
                <a:r>
                  <a:rPr lang="is-IS" dirty="0" smtClean="0"/>
                  <a:t>% of GDP</a:t>
                </a:r>
                <a:endParaRPr lang="is-IS" dirty="0"/>
              </a:p>
            </c:rich>
          </c:tx>
          <c:layout>
            <c:manualLayout>
              <c:xMode val="edge"/>
              <c:yMode val="edge"/>
              <c:x val="0.89296621476990234"/>
              <c:y val="2.7660634431090108E-2"/>
            </c:manualLayout>
          </c:layout>
          <c:overlay val="0"/>
        </c:title>
        <c:numFmt formatCode="#,##0.0" sourceLinked="0"/>
        <c:majorTickMark val="out"/>
        <c:minorTickMark val="none"/>
        <c:tickLblPos val="nextTo"/>
        <c:crossAx val="33403648"/>
        <c:crosses val="max"/>
        <c:crossBetween val="between"/>
      </c:valAx>
      <c:catAx>
        <c:axId val="33403648"/>
        <c:scaling>
          <c:orientation val="minMax"/>
        </c:scaling>
        <c:delete val="1"/>
        <c:axPos val="b"/>
        <c:numFmt formatCode="General" sourceLinked="1"/>
        <c:majorTickMark val="out"/>
        <c:minorTickMark val="none"/>
        <c:tickLblPos val="nextTo"/>
        <c:crossAx val="33401472"/>
        <c:crosses val="autoZero"/>
        <c:auto val="1"/>
        <c:lblAlgn val="ctr"/>
        <c:lblOffset val="100"/>
        <c:noMultiLvlLbl val="0"/>
      </c:cat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06E-2"/>
          <c:y val="0.12170054992958905"/>
          <c:w val="0.918328206449326"/>
          <c:h val="0.70630578450877002"/>
        </c:manualLayout>
      </c:layout>
      <c:barChart>
        <c:barDir val="col"/>
        <c:grouping val="clustered"/>
        <c:varyColors val="0"/>
        <c:ser>
          <c:idx val="0"/>
          <c:order val="0"/>
          <c:tx>
            <c:strRef>
              <c:f>Sheet1!$B$1</c:f>
              <c:strCache>
                <c:ptCount val="1"/>
                <c:pt idx="0">
                  <c:v>Frumútgjöld á föstu verðlagi 2016</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dPt>
            <c:idx val="12"/>
            <c:invertIfNegative val="0"/>
            <c:bubble3D val="0"/>
            <c:spPr>
              <a:solidFill>
                <a:schemeClr val="accent2"/>
              </a:solidFill>
            </c:spPr>
          </c:dPt>
          <c:dLbls>
            <c:numFmt formatCode="#,##0" sourceLinked="0"/>
            <c:showLegendKey val="0"/>
            <c:showVal val="1"/>
            <c:showCatName val="0"/>
            <c:showSerName val="0"/>
            <c:showPercent val="0"/>
            <c:showBubbleSize val="0"/>
            <c:showLeaderLines val="0"/>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0.0</c:formatCode>
                <c:ptCount val="13"/>
                <c:pt idx="0">
                  <c:v>568.95854353261757</c:v>
                </c:pt>
                <c:pt idx="1">
                  <c:v>599.11741171469498</c:v>
                </c:pt>
                <c:pt idx="2">
                  <c:v>612.19709747370814</c:v>
                </c:pt>
                <c:pt idx="3">
                  <c:v>574.07868143503242</c:v>
                </c:pt>
                <c:pt idx="4">
                  <c:v>568.95091519260018</c:v>
                </c:pt>
                <c:pt idx="5">
                  <c:v>551.50404949827498</c:v>
                </c:pt>
                <c:pt idx="6">
                  <c:v>551.89688490910783</c:v>
                </c:pt>
                <c:pt idx="7">
                  <c:v>554.4590018340275</c:v>
                </c:pt>
                <c:pt idx="8">
                  <c:v>554.34429482799965</c:v>
                </c:pt>
                <c:pt idx="9">
                  <c:v>560.00931000000014</c:v>
                </c:pt>
                <c:pt idx="10">
                  <c:v>568.12523068268024</c:v>
                </c:pt>
                <c:pt idx="11">
                  <c:v>573.80696750171887</c:v>
                </c:pt>
                <c:pt idx="12">
                  <c:v>582.93546885276749</c:v>
                </c:pt>
              </c:numCache>
            </c:numRef>
          </c:val>
        </c:ser>
        <c:dLbls>
          <c:showLegendKey val="0"/>
          <c:showVal val="0"/>
          <c:showCatName val="0"/>
          <c:showSerName val="0"/>
          <c:showPercent val="0"/>
          <c:showBubbleSize val="0"/>
        </c:dLbls>
        <c:gapWidth val="150"/>
        <c:axId val="33563392"/>
        <c:axId val="33564928"/>
      </c:barChart>
      <c:catAx>
        <c:axId val="33563392"/>
        <c:scaling>
          <c:orientation val="minMax"/>
        </c:scaling>
        <c:delete val="0"/>
        <c:axPos val="b"/>
        <c:numFmt formatCode="General" sourceLinked="1"/>
        <c:majorTickMark val="out"/>
        <c:minorTickMark val="none"/>
        <c:tickLblPos val="low"/>
        <c:crossAx val="33564928"/>
        <c:crosses val="autoZero"/>
        <c:auto val="1"/>
        <c:lblAlgn val="ctr"/>
        <c:lblOffset val="100"/>
        <c:noMultiLvlLbl val="0"/>
      </c:catAx>
      <c:valAx>
        <c:axId val="33564928"/>
        <c:scaling>
          <c:orientation val="minMax"/>
          <c:max val="650"/>
          <c:min val="400"/>
        </c:scaling>
        <c:delete val="0"/>
        <c:axPos val="l"/>
        <c:majorGridlines>
          <c:spPr>
            <a:ln>
              <a:prstDash val="dash"/>
            </a:ln>
          </c:spPr>
        </c:majorGridlines>
        <c:title>
          <c:tx>
            <c:rich>
              <a:bodyPr rot="0" vert="horz"/>
              <a:lstStyle/>
              <a:p>
                <a:pPr>
                  <a:defRPr/>
                </a:pPr>
                <a:r>
                  <a:rPr lang="is-IS" dirty="0" smtClean="0"/>
                  <a:t>ISK bn.,</a:t>
                </a:r>
              </a:p>
              <a:p>
                <a:pPr>
                  <a:defRPr/>
                </a:pPr>
                <a:r>
                  <a:rPr lang="is-IS" dirty="0" smtClean="0"/>
                  <a:t>2016 prices</a:t>
                </a:r>
                <a:endParaRPr lang="is-IS" dirty="0"/>
              </a:p>
            </c:rich>
          </c:tx>
          <c:layout>
            <c:manualLayout>
              <c:xMode val="edge"/>
              <c:yMode val="edge"/>
              <c:x val="2.4686276944002199E-2"/>
              <c:y val="2.1991065301207001E-3"/>
            </c:manualLayout>
          </c:layout>
          <c:overlay val="0"/>
        </c:title>
        <c:numFmt formatCode="0" sourceLinked="0"/>
        <c:majorTickMark val="out"/>
        <c:minorTickMark val="none"/>
        <c:tickLblPos val="nextTo"/>
        <c:crossAx val="33563392"/>
        <c:crosses val="autoZero"/>
        <c:crossBetween val="between"/>
      </c:valAx>
    </c:plotArea>
    <c:plotVisOnly val="1"/>
    <c:dispBlanksAs val="gap"/>
    <c:showDLblsOverMax val="0"/>
  </c:chart>
  <c:txPr>
    <a:bodyPr/>
    <a:lstStyle/>
    <a:p>
      <a:pPr>
        <a:defRPr sz="1200"/>
      </a:pPr>
      <a:endParaRPr lang="is-I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2829637539665634"/>
          <c:w val="0.794829347539736"/>
          <c:h val="0.7112366058382803"/>
        </c:manualLayout>
      </c:layout>
      <c:barChart>
        <c:barDir val="col"/>
        <c:grouping val="clustered"/>
        <c:varyColors val="0"/>
        <c:ser>
          <c:idx val="0"/>
          <c:order val="0"/>
          <c:tx>
            <c:strRef>
              <c:f>Sheet1!$B$1</c:f>
              <c:strCache>
                <c:ptCount val="1"/>
                <c:pt idx="0">
                  <c:v>Current expenditure</c:v>
                </c:pt>
              </c:strCache>
            </c:strRef>
          </c:tx>
          <c:invertIfNegative val="0"/>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2009</c:v>
                </c:pt>
              </c:numCache>
            </c:numRef>
          </c:cat>
          <c:val>
            <c:numRef>
              <c:f>Sheet1!$B$2:$B$23</c:f>
              <c:numCache>
                <c:formatCode>0.0</c:formatCode>
                <c:ptCount val="22"/>
                <c:pt idx="0">
                  <c:v>11.38993902061963</c:v>
                </c:pt>
                <c:pt idx="1">
                  <c:v>11.912280541132532</c:v>
                </c:pt>
                <c:pt idx="2">
                  <c:v>12.04648539787356</c:v>
                </c:pt>
                <c:pt idx="3">
                  <c:v>12.028786778091018</c:v>
                </c:pt>
                <c:pt idx="4">
                  <c:v>12.924179794259135</c:v>
                </c:pt>
                <c:pt idx="5">
                  <c:v>13.368254035742819</c:v>
                </c:pt>
                <c:pt idx="6">
                  <c:v>12.818050759717476</c:v>
                </c:pt>
                <c:pt idx="7">
                  <c:v>12.682781161192691</c:v>
                </c:pt>
                <c:pt idx="8">
                  <c:v>12.265789303091257</c:v>
                </c:pt>
                <c:pt idx="9">
                  <c:v>11.874475834398362</c:v>
                </c:pt>
                <c:pt idx="10">
                  <c:v>11.994513666088226</c:v>
                </c:pt>
                <c:pt idx="11">
                  <c:v>12.338317620257392</c:v>
                </c:pt>
                <c:pt idx="12">
                  <c:v>11.934364723089812</c:v>
                </c:pt>
                <c:pt idx="13">
                  <c:v>11.69566879272595</c:v>
                </c:pt>
                <c:pt idx="14">
                  <c:v>11.850778965816502</c:v>
                </c:pt>
                <c:pt idx="15">
                  <c:v>11.861865613833423</c:v>
                </c:pt>
                <c:pt idx="16">
                  <c:v>11.764880582099549</c:v>
                </c:pt>
                <c:pt idx="17">
                  <c:v>11.59845358445275</c:v>
                </c:pt>
                <c:pt idx="18">
                  <c:v>11.475693736924136</c:v>
                </c:pt>
                <c:pt idx="19">
                  <c:v>11.292852252906979</c:v>
                </c:pt>
                <c:pt idx="20">
                  <c:v>11.099170854202297</c:v>
                </c:pt>
                <c:pt idx="21">
                  <c:v>11.10924479287584</c:v>
                </c:pt>
              </c:numCache>
            </c:numRef>
          </c:val>
        </c:ser>
        <c:dLbls>
          <c:showLegendKey val="0"/>
          <c:showVal val="0"/>
          <c:showCatName val="0"/>
          <c:showSerName val="0"/>
          <c:showPercent val="0"/>
          <c:showBubbleSize val="0"/>
        </c:dLbls>
        <c:gapWidth val="150"/>
        <c:axId val="33754496"/>
        <c:axId val="33756288"/>
      </c:barChart>
      <c:lineChart>
        <c:grouping val="standard"/>
        <c:varyColors val="0"/>
        <c:ser>
          <c:idx val="1"/>
          <c:order val="1"/>
          <c:tx>
            <c:strRef>
              <c:f>Sheet1!$C$1</c:f>
              <c:strCache>
                <c:ptCount val="1"/>
                <c:pt idx="0">
                  <c:v>Current expenditure - average 1998-2007</c:v>
                </c:pt>
              </c:strCache>
            </c:strRef>
          </c:tx>
          <c:spPr>
            <a:ln>
              <a:prstDash val="dash"/>
            </a:ln>
          </c:spPr>
          <c:marker>
            <c:symbol val="none"/>
          </c:marker>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2009</c:v>
                </c:pt>
              </c:numCache>
            </c:numRef>
          </c:cat>
          <c:val>
            <c:numRef>
              <c:f>Sheet1!$C$2:$C$23</c:f>
              <c:numCache>
                <c:formatCode>0.0</c:formatCode>
                <c:ptCount val="22"/>
                <c:pt idx="0">
                  <c:v>12.35958128054798</c:v>
                </c:pt>
                <c:pt idx="1">
                  <c:v>12.35958128054798</c:v>
                </c:pt>
                <c:pt idx="2">
                  <c:v>12.35958128054798</c:v>
                </c:pt>
                <c:pt idx="3">
                  <c:v>12.35958128054798</c:v>
                </c:pt>
                <c:pt idx="4">
                  <c:v>12.35958128054798</c:v>
                </c:pt>
                <c:pt idx="5">
                  <c:v>12.35958128054798</c:v>
                </c:pt>
                <c:pt idx="6">
                  <c:v>12.35958128054798</c:v>
                </c:pt>
                <c:pt idx="7">
                  <c:v>12.35958128054798</c:v>
                </c:pt>
                <c:pt idx="8">
                  <c:v>12.35958128054798</c:v>
                </c:pt>
                <c:pt idx="9">
                  <c:v>12.35958128054798</c:v>
                </c:pt>
                <c:pt idx="10">
                  <c:v>12.359581280547999</c:v>
                </c:pt>
                <c:pt idx="11">
                  <c:v>12.359581280547999</c:v>
                </c:pt>
                <c:pt idx="12">
                  <c:v>12.359581280547999</c:v>
                </c:pt>
                <c:pt idx="13">
                  <c:v>12.359581280547999</c:v>
                </c:pt>
                <c:pt idx="14">
                  <c:v>12.359581280547999</c:v>
                </c:pt>
                <c:pt idx="15">
                  <c:v>12.359581280547999</c:v>
                </c:pt>
                <c:pt idx="16">
                  <c:v>12.359581280547999</c:v>
                </c:pt>
                <c:pt idx="17">
                  <c:v>12.359581280547999</c:v>
                </c:pt>
                <c:pt idx="18">
                  <c:v>12.359581280547999</c:v>
                </c:pt>
                <c:pt idx="19">
                  <c:v>12.359581280547999</c:v>
                </c:pt>
                <c:pt idx="20">
                  <c:v>12.359581280547999</c:v>
                </c:pt>
                <c:pt idx="21">
                  <c:v>12.359581280547999</c:v>
                </c:pt>
              </c:numCache>
            </c:numRef>
          </c:val>
          <c:smooth val="0"/>
        </c:ser>
        <c:dLbls>
          <c:showLegendKey val="0"/>
          <c:showVal val="0"/>
          <c:showCatName val="0"/>
          <c:showSerName val="0"/>
          <c:showPercent val="0"/>
          <c:showBubbleSize val="0"/>
        </c:dLbls>
        <c:marker val="1"/>
        <c:smooth val="0"/>
        <c:axId val="33754496"/>
        <c:axId val="33756288"/>
      </c:lineChart>
      <c:catAx>
        <c:axId val="33754496"/>
        <c:scaling>
          <c:orientation val="minMax"/>
        </c:scaling>
        <c:delete val="0"/>
        <c:axPos val="b"/>
        <c:numFmt formatCode="General" sourceLinked="1"/>
        <c:majorTickMark val="out"/>
        <c:minorTickMark val="none"/>
        <c:tickLblPos val="low"/>
        <c:txPr>
          <a:bodyPr/>
          <a:lstStyle/>
          <a:p>
            <a:pPr>
              <a:defRPr lang="is-IS" sz="1200"/>
            </a:pPr>
            <a:endParaRPr lang="is-IS"/>
          </a:p>
        </c:txPr>
        <c:crossAx val="33756288"/>
        <c:crosses val="autoZero"/>
        <c:auto val="1"/>
        <c:lblAlgn val="ctr"/>
        <c:lblOffset val="100"/>
        <c:noMultiLvlLbl val="0"/>
      </c:catAx>
      <c:valAx>
        <c:axId val="33756288"/>
        <c:scaling>
          <c:orientation val="minMax"/>
          <c:min val="0"/>
        </c:scaling>
        <c:delete val="0"/>
        <c:axPos val="l"/>
        <c:majorGridlines>
          <c:spPr>
            <a:ln>
              <a:prstDash val="dash"/>
            </a:ln>
          </c:spPr>
        </c:majorGridlines>
        <c:title>
          <c:tx>
            <c:rich>
              <a:bodyPr rot="0" vert="horz"/>
              <a:lstStyle/>
              <a:p>
                <a:pPr>
                  <a:defRPr lang="is-IS" sz="1200"/>
                </a:pPr>
                <a:r>
                  <a:rPr lang="is-IS" sz="1200" baseline="0" dirty="0" smtClean="0"/>
                  <a:t>% of GDP</a:t>
                </a:r>
                <a:endParaRPr lang="is-IS" sz="1200" dirty="0"/>
              </a:p>
            </c:rich>
          </c:tx>
          <c:layout>
            <c:manualLayout>
              <c:xMode val="edge"/>
              <c:yMode val="edge"/>
              <c:x val="2.0878959952106101E-2"/>
              <c:y val="4.2496541193046897E-2"/>
            </c:manualLayout>
          </c:layout>
          <c:overlay val="0"/>
        </c:title>
        <c:numFmt formatCode="0.0" sourceLinked="1"/>
        <c:majorTickMark val="out"/>
        <c:minorTickMark val="none"/>
        <c:tickLblPos val="nextTo"/>
        <c:txPr>
          <a:bodyPr/>
          <a:lstStyle/>
          <a:p>
            <a:pPr>
              <a:defRPr lang="is-IS" sz="1200"/>
            </a:pPr>
            <a:endParaRPr lang="is-IS"/>
          </a:p>
        </c:txPr>
        <c:crossAx val="33754496"/>
        <c:crosses val="autoZero"/>
        <c:crossBetween val="between"/>
      </c:valAx>
    </c:plotArea>
    <c:legend>
      <c:legendPos val="b"/>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2829637539665634"/>
          <c:w val="0.794829347539736"/>
          <c:h val="0.7112366058382803"/>
        </c:manualLayout>
      </c:layout>
      <c:barChart>
        <c:barDir val="col"/>
        <c:grouping val="clustered"/>
        <c:varyColors val="0"/>
        <c:ser>
          <c:idx val="0"/>
          <c:order val="0"/>
          <c:tx>
            <c:strRef>
              <c:f>Sheet1!$B$1</c:f>
              <c:strCache>
                <c:ptCount val="1"/>
                <c:pt idx="0">
                  <c:v>Transfer payments</c:v>
                </c:pt>
              </c:strCache>
            </c:strRef>
          </c:tx>
          <c:invertIfNegative val="0"/>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Sheet1!$B$2:$B$23</c:f>
              <c:numCache>
                <c:formatCode>0.0</c:formatCode>
                <c:ptCount val="22"/>
                <c:pt idx="0">
                  <c:v>9.5589797803092722</c:v>
                </c:pt>
                <c:pt idx="1">
                  <c:v>9.8830862542342643</c:v>
                </c:pt>
                <c:pt idx="2">
                  <c:v>10.014827142552495</c:v>
                </c:pt>
                <c:pt idx="3">
                  <c:v>10.197336835109361</c:v>
                </c:pt>
                <c:pt idx="4">
                  <c:v>10.620550099351702</c:v>
                </c:pt>
                <c:pt idx="5">
                  <c:v>11.67229585414797</c:v>
                </c:pt>
                <c:pt idx="6">
                  <c:v>10.874138383446654</c:v>
                </c:pt>
                <c:pt idx="7">
                  <c:v>11.080861521458131</c:v>
                </c:pt>
                <c:pt idx="8">
                  <c:v>10.542435065236685</c:v>
                </c:pt>
                <c:pt idx="9">
                  <c:v>10.753043077730542</c:v>
                </c:pt>
                <c:pt idx="10">
                  <c:v>11.232232194365382</c:v>
                </c:pt>
                <c:pt idx="11">
                  <c:v>12.270921148728872</c:v>
                </c:pt>
                <c:pt idx="12">
                  <c:v>12.07318422951016</c:v>
                </c:pt>
                <c:pt idx="13">
                  <c:v>12.309816252333679</c:v>
                </c:pt>
                <c:pt idx="14">
                  <c:v>11.908831405889487</c:v>
                </c:pt>
                <c:pt idx="15">
                  <c:v>11.868417752557887</c:v>
                </c:pt>
                <c:pt idx="16">
                  <c:v>11.688030048674653</c:v>
                </c:pt>
                <c:pt idx="17">
                  <c:v>11.101147483704976</c:v>
                </c:pt>
                <c:pt idx="18">
                  <c:v>10.830915016547289</c:v>
                </c:pt>
                <c:pt idx="19">
                  <c:v>10.610802776043911</c:v>
                </c:pt>
                <c:pt idx="20">
                  <c:v>10.393172513863698</c:v>
                </c:pt>
                <c:pt idx="21">
                  <c:v>10.393172513863698</c:v>
                </c:pt>
              </c:numCache>
            </c:numRef>
          </c:val>
        </c:ser>
        <c:dLbls>
          <c:showLegendKey val="0"/>
          <c:showVal val="0"/>
          <c:showCatName val="0"/>
          <c:showSerName val="0"/>
          <c:showPercent val="0"/>
          <c:showBubbleSize val="0"/>
        </c:dLbls>
        <c:gapWidth val="150"/>
        <c:axId val="33838208"/>
        <c:axId val="33839744"/>
      </c:barChart>
      <c:lineChart>
        <c:grouping val="standard"/>
        <c:varyColors val="0"/>
        <c:ser>
          <c:idx val="1"/>
          <c:order val="1"/>
          <c:tx>
            <c:strRef>
              <c:f>Sheet1!$C$1</c:f>
              <c:strCache>
                <c:ptCount val="1"/>
                <c:pt idx="0">
                  <c:v>Transfer payments - average 1998-2007</c:v>
                </c:pt>
              </c:strCache>
            </c:strRef>
          </c:tx>
          <c:spPr>
            <a:ln>
              <a:prstDash val="dash"/>
            </a:ln>
          </c:spPr>
          <c:marker>
            <c:symbol val="none"/>
          </c:marker>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Sheet1!$C$2:$C$23</c:f>
              <c:numCache>
                <c:formatCode>0.0</c:formatCode>
                <c:ptCount val="22"/>
                <c:pt idx="0">
                  <c:v>10.377000000000001</c:v>
                </c:pt>
                <c:pt idx="1">
                  <c:v>10.377000000000001</c:v>
                </c:pt>
                <c:pt idx="2">
                  <c:v>10.377000000000001</c:v>
                </c:pt>
                <c:pt idx="3">
                  <c:v>10.377000000000001</c:v>
                </c:pt>
                <c:pt idx="4">
                  <c:v>10.377000000000001</c:v>
                </c:pt>
                <c:pt idx="5">
                  <c:v>10.377000000000001</c:v>
                </c:pt>
                <c:pt idx="6">
                  <c:v>10.377000000000001</c:v>
                </c:pt>
                <c:pt idx="7">
                  <c:v>10.377000000000001</c:v>
                </c:pt>
                <c:pt idx="8">
                  <c:v>10.377000000000001</c:v>
                </c:pt>
                <c:pt idx="9">
                  <c:v>10.377000000000001</c:v>
                </c:pt>
                <c:pt idx="10">
                  <c:v>10.377000000000001</c:v>
                </c:pt>
                <c:pt idx="11">
                  <c:v>10.377000000000001</c:v>
                </c:pt>
                <c:pt idx="12">
                  <c:v>10.377000000000001</c:v>
                </c:pt>
                <c:pt idx="13">
                  <c:v>10.377000000000001</c:v>
                </c:pt>
                <c:pt idx="14">
                  <c:v>10.377000000000001</c:v>
                </c:pt>
                <c:pt idx="15">
                  <c:v>10.377000000000001</c:v>
                </c:pt>
                <c:pt idx="16">
                  <c:v>10.377000000000001</c:v>
                </c:pt>
                <c:pt idx="17">
                  <c:v>10.377000000000001</c:v>
                </c:pt>
                <c:pt idx="18">
                  <c:v>10.377000000000001</c:v>
                </c:pt>
                <c:pt idx="19">
                  <c:v>10.377000000000001</c:v>
                </c:pt>
                <c:pt idx="20">
                  <c:v>10.377000000000001</c:v>
                </c:pt>
                <c:pt idx="21">
                  <c:v>10.377000000000001</c:v>
                </c:pt>
              </c:numCache>
            </c:numRef>
          </c:val>
          <c:smooth val="0"/>
        </c:ser>
        <c:dLbls>
          <c:showLegendKey val="0"/>
          <c:showVal val="0"/>
          <c:showCatName val="0"/>
          <c:showSerName val="0"/>
          <c:showPercent val="0"/>
          <c:showBubbleSize val="0"/>
        </c:dLbls>
        <c:marker val="1"/>
        <c:smooth val="0"/>
        <c:axId val="33838208"/>
        <c:axId val="33839744"/>
      </c:lineChart>
      <c:catAx>
        <c:axId val="33838208"/>
        <c:scaling>
          <c:orientation val="minMax"/>
        </c:scaling>
        <c:delete val="0"/>
        <c:axPos val="b"/>
        <c:numFmt formatCode="General" sourceLinked="1"/>
        <c:majorTickMark val="out"/>
        <c:minorTickMark val="none"/>
        <c:tickLblPos val="low"/>
        <c:txPr>
          <a:bodyPr/>
          <a:lstStyle/>
          <a:p>
            <a:pPr>
              <a:defRPr lang="is-IS" sz="1200"/>
            </a:pPr>
            <a:endParaRPr lang="is-IS"/>
          </a:p>
        </c:txPr>
        <c:crossAx val="33839744"/>
        <c:crosses val="autoZero"/>
        <c:auto val="1"/>
        <c:lblAlgn val="ctr"/>
        <c:lblOffset val="100"/>
        <c:tickLblSkip val="2"/>
        <c:noMultiLvlLbl val="0"/>
      </c:catAx>
      <c:valAx>
        <c:axId val="33839744"/>
        <c:scaling>
          <c:orientation val="minMax"/>
          <c:min val="0"/>
        </c:scaling>
        <c:delete val="0"/>
        <c:axPos val="l"/>
        <c:majorGridlines>
          <c:spPr>
            <a:ln>
              <a:prstDash val="dash"/>
            </a:ln>
          </c:spPr>
        </c:majorGridlines>
        <c:title>
          <c:tx>
            <c:rich>
              <a:bodyPr rot="0" vert="horz"/>
              <a:lstStyle/>
              <a:p>
                <a:pPr>
                  <a:defRPr lang="is-IS" sz="1200"/>
                </a:pPr>
                <a:r>
                  <a:rPr lang="is-IS" sz="1200" baseline="0" dirty="0" smtClean="0"/>
                  <a:t>% of GDP</a:t>
                </a:r>
                <a:endParaRPr lang="is-IS" sz="1200" dirty="0"/>
              </a:p>
            </c:rich>
          </c:tx>
          <c:layout>
            <c:manualLayout>
              <c:xMode val="edge"/>
              <c:yMode val="edge"/>
              <c:x val="2.0878959952106101E-2"/>
              <c:y val="4.2496541193046897E-2"/>
            </c:manualLayout>
          </c:layout>
          <c:overlay val="0"/>
        </c:title>
        <c:numFmt formatCode="0.0" sourceLinked="1"/>
        <c:majorTickMark val="out"/>
        <c:minorTickMark val="none"/>
        <c:tickLblPos val="nextTo"/>
        <c:txPr>
          <a:bodyPr/>
          <a:lstStyle/>
          <a:p>
            <a:pPr>
              <a:defRPr lang="is-IS" sz="1200"/>
            </a:pPr>
            <a:endParaRPr lang="is-IS"/>
          </a:p>
        </c:txPr>
        <c:crossAx val="33838208"/>
        <c:crosses val="autoZero"/>
        <c:crossBetween val="between"/>
      </c:valAx>
    </c:plotArea>
    <c:legend>
      <c:legendPos val="b"/>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2829637539665634"/>
          <c:w val="0.83397238285273645"/>
          <c:h val="0.75088182415024618"/>
        </c:manualLayout>
      </c:layout>
      <c:barChart>
        <c:barDir val="col"/>
        <c:grouping val="clustered"/>
        <c:varyColors val="0"/>
        <c:ser>
          <c:idx val="0"/>
          <c:order val="0"/>
          <c:tx>
            <c:strRef>
              <c:f>Sheet1!$B$1</c:f>
              <c:strCache>
                <c:ptCount val="1"/>
                <c:pt idx="0">
                  <c:v>Maintenance and capial expenditure</c:v>
                </c:pt>
              </c:strCache>
            </c:strRef>
          </c:tx>
          <c:invertIfNegative val="0"/>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Sheet1!$B$2:$B$23</c:f>
              <c:numCache>
                <c:formatCode>0.0</c:formatCode>
                <c:ptCount val="22"/>
                <c:pt idx="0">
                  <c:v>2.6775259655430563</c:v>
                </c:pt>
                <c:pt idx="1">
                  <c:v>3.0934208494208493</c:v>
                </c:pt>
                <c:pt idx="2">
                  <c:v>2.5545422883096762</c:v>
                </c:pt>
                <c:pt idx="3">
                  <c:v>2.5976082667493134</c:v>
                </c:pt>
                <c:pt idx="4">
                  <c:v>2.3900682852897406</c:v>
                </c:pt>
                <c:pt idx="5">
                  <c:v>2.7536857518795692</c:v>
                </c:pt>
                <c:pt idx="6">
                  <c:v>2.4714847825500765</c:v>
                </c:pt>
                <c:pt idx="7">
                  <c:v>1.8750318998712661</c:v>
                </c:pt>
                <c:pt idx="8">
                  <c:v>2.062423811670365</c:v>
                </c:pt>
                <c:pt idx="9">
                  <c:v>2.3131802898736411</c:v>
                </c:pt>
                <c:pt idx="10">
                  <c:v>2.717531330636251</c:v>
                </c:pt>
                <c:pt idx="11">
                  <c:v>2.9112667421836167</c:v>
                </c:pt>
                <c:pt idx="12">
                  <c:v>2.1787065042450906</c:v>
                </c:pt>
                <c:pt idx="13">
                  <c:v>1.6435125247262274</c:v>
                </c:pt>
                <c:pt idx="14">
                  <c:v>1.4510025305505703</c:v>
                </c:pt>
                <c:pt idx="15">
                  <c:v>1.5917864546255427</c:v>
                </c:pt>
                <c:pt idx="16">
                  <c:v>1.6696833850389496</c:v>
                </c:pt>
                <c:pt idx="17">
                  <c:v>1.726662973734016</c:v>
                </c:pt>
                <c:pt idx="18">
                  <c:v>1.6772546262355179</c:v>
                </c:pt>
                <c:pt idx="19">
                  <c:v>1.6898659981636761</c:v>
                </c:pt>
                <c:pt idx="20">
                  <c:v>1.6353297451215214</c:v>
                </c:pt>
                <c:pt idx="21">
                  <c:v>1.6079162311357995</c:v>
                </c:pt>
              </c:numCache>
            </c:numRef>
          </c:val>
        </c:ser>
        <c:dLbls>
          <c:showLegendKey val="0"/>
          <c:showVal val="0"/>
          <c:showCatName val="0"/>
          <c:showSerName val="0"/>
          <c:showPercent val="0"/>
          <c:showBubbleSize val="0"/>
        </c:dLbls>
        <c:gapWidth val="150"/>
        <c:axId val="34224768"/>
        <c:axId val="34230656"/>
      </c:barChart>
      <c:lineChart>
        <c:grouping val="standard"/>
        <c:varyColors val="0"/>
        <c:ser>
          <c:idx val="1"/>
          <c:order val="1"/>
          <c:tx>
            <c:strRef>
              <c:f>Sheet1!$C$1</c:f>
              <c:strCache>
                <c:ptCount val="1"/>
                <c:pt idx="0">
                  <c:v>Maintenance and capial expenditure - average 1998-2007</c:v>
                </c:pt>
              </c:strCache>
            </c:strRef>
          </c:tx>
          <c:spPr>
            <a:ln>
              <a:prstDash val="dash"/>
            </a:ln>
          </c:spPr>
          <c:marker>
            <c:symbol val="none"/>
          </c:marker>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Sheet1!$C$2:$C$23</c:f>
              <c:numCache>
                <c:formatCode>0.0</c:formatCode>
                <c:ptCount val="22"/>
                <c:pt idx="0">
                  <c:v>2.4187113410146366</c:v>
                </c:pt>
                <c:pt idx="1">
                  <c:v>2.4187113410146366</c:v>
                </c:pt>
                <c:pt idx="2">
                  <c:v>2.4187113410146366</c:v>
                </c:pt>
                <c:pt idx="3">
                  <c:v>2.4187113410146366</c:v>
                </c:pt>
                <c:pt idx="4">
                  <c:v>2.4187113410146366</c:v>
                </c:pt>
                <c:pt idx="5">
                  <c:v>2.4187113410146366</c:v>
                </c:pt>
                <c:pt idx="6">
                  <c:v>2.4187113410146366</c:v>
                </c:pt>
                <c:pt idx="7">
                  <c:v>2.4187113410146366</c:v>
                </c:pt>
                <c:pt idx="8">
                  <c:v>2.4187113410146366</c:v>
                </c:pt>
                <c:pt idx="9">
                  <c:v>2.4187113410146366</c:v>
                </c:pt>
                <c:pt idx="10">
                  <c:v>2.4187113410146366</c:v>
                </c:pt>
                <c:pt idx="11">
                  <c:v>2.4187113410146366</c:v>
                </c:pt>
                <c:pt idx="12">
                  <c:v>2.4187113410146366</c:v>
                </c:pt>
                <c:pt idx="13">
                  <c:v>2.4187113410146366</c:v>
                </c:pt>
                <c:pt idx="14">
                  <c:v>2.4187113410146366</c:v>
                </c:pt>
                <c:pt idx="15">
                  <c:v>2.4187113410146366</c:v>
                </c:pt>
                <c:pt idx="16">
                  <c:v>2.4187113410146366</c:v>
                </c:pt>
                <c:pt idx="17">
                  <c:v>2.4187113410146366</c:v>
                </c:pt>
                <c:pt idx="18">
                  <c:v>2.4187113410146366</c:v>
                </c:pt>
                <c:pt idx="19">
                  <c:v>2.4187113410146366</c:v>
                </c:pt>
                <c:pt idx="20">
                  <c:v>2.4187113410146366</c:v>
                </c:pt>
                <c:pt idx="21">
                  <c:v>2.4187113410146366</c:v>
                </c:pt>
              </c:numCache>
            </c:numRef>
          </c:val>
          <c:smooth val="0"/>
        </c:ser>
        <c:dLbls>
          <c:showLegendKey val="0"/>
          <c:showVal val="0"/>
          <c:showCatName val="0"/>
          <c:showSerName val="0"/>
          <c:showPercent val="0"/>
          <c:showBubbleSize val="0"/>
        </c:dLbls>
        <c:marker val="1"/>
        <c:smooth val="0"/>
        <c:axId val="34224768"/>
        <c:axId val="34230656"/>
      </c:lineChart>
      <c:catAx>
        <c:axId val="34224768"/>
        <c:scaling>
          <c:orientation val="minMax"/>
        </c:scaling>
        <c:delete val="0"/>
        <c:axPos val="b"/>
        <c:numFmt formatCode="General" sourceLinked="1"/>
        <c:majorTickMark val="out"/>
        <c:minorTickMark val="none"/>
        <c:tickLblPos val="low"/>
        <c:txPr>
          <a:bodyPr/>
          <a:lstStyle/>
          <a:p>
            <a:pPr>
              <a:defRPr lang="is-IS" sz="1200"/>
            </a:pPr>
            <a:endParaRPr lang="is-IS"/>
          </a:p>
        </c:txPr>
        <c:crossAx val="34230656"/>
        <c:crosses val="autoZero"/>
        <c:auto val="1"/>
        <c:lblAlgn val="ctr"/>
        <c:lblOffset val="100"/>
        <c:tickLblSkip val="2"/>
        <c:noMultiLvlLbl val="0"/>
      </c:catAx>
      <c:valAx>
        <c:axId val="34230656"/>
        <c:scaling>
          <c:orientation val="minMax"/>
          <c:max val="4"/>
          <c:min val="0"/>
        </c:scaling>
        <c:delete val="0"/>
        <c:axPos val="l"/>
        <c:majorGridlines>
          <c:spPr>
            <a:ln>
              <a:prstDash val="dash"/>
            </a:ln>
          </c:spPr>
        </c:majorGridlines>
        <c:title>
          <c:tx>
            <c:rich>
              <a:bodyPr rot="0" vert="horz"/>
              <a:lstStyle/>
              <a:p>
                <a:pPr>
                  <a:defRPr lang="is-IS" sz="1200"/>
                </a:pPr>
                <a:r>
                  <a:rPr lang="is-IS" sz="1200" baseline="0" dirty="0" smtClean="0"/>
                  <a:t>% of GDP</a:t>
                </a:r>
                <a:endParaRPr lang="is-IS" sz="1200" dirty="0"/>
              </a:p>
            </c:rich>
          </c:tx>
          <c:layout>
            <c:manualLayout>
              <c:xMode val="edge"/>
              <c:yMode val="edge"/>
              <c:x val="2.0878959952106101E-2"/>
              <c:y val="4.2496541193046897E-2"/>
            </c:manualLayout>
          </c:layout>
          <c:overlay val="0"/>
        </c:title>
        <c:numFmt formatCode="0.0" sourceLinked="1"/>
        <c:majorTickMark val="out"/>
        <c:minorTickMark val="none"/>
        <c:tickLblPos val="nextTo"/>
        <c:txPr>
          <a:bodyPr/>
          <a:lstStyle/>
          <a:p>
            <a:pPr>
              <a:defRPr lang="is-IS" sz="1200"/>
            </a:pPr>
            <a:endParaRPr lang="is-IS"/>
          </a:p>
        </c:txPr>
        <c:crossAx val="34224768"/>
        <c:crosses val="autoZero"/>
        <c:crossBetween val="between"/>
      </c:valAx>
    </c:plotArea>
    <c:legend>
      <c:legendPos val="b"/>
      <c:layout/>
      <c:overlay val="0"/>
      <c:txPr>
        <a:bodyPr/>
        <a:lstStyle/>
        <a:p>
          <a:pPr>
            <a:defRPr lang="is-IS" sz="1200"/>
          </a:pPr>
          <a:endParaRPr lang="is-IS"/>
        </a:p>
      </c:txPr>
    </c:legend>
    <c:plotVisOnly val="1"/>
    <c:dispBlanksAs val="zero"/>
    <c:showDLblsOverMax val="0"/>
  </c:chart>
  <c:txPr>
    <a:bodyPr/>
    <a:lstStyle/>
    <a:p>
      <a:pPr>
        <a:defRPr sz="1800"/>
      </a:pPr>
      <a:endParaRPr lang="is-I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92388536909929E-2"/>
          <c:y val="0.124029604073207"/>
          <c:w val="0.85019217111048995"/>
          <c:h val="0.71256814283877623"/>
        </c:manualLayout>
      </c:layout>
      <c:barChart>
        <c:barDir val="col"/>
        <c:grouping val="clustered"/>
        <c:varyColors val="0"/>
        <c:ser>
          <c:idx val="1"/>
          <c:order val="0"/>
          <c:tx>
            <c:strRef>
              <c:f>Sheet1!$C$1</c:f>
              <c:strCache>
                <c:ptCount val="1"/>
                <c:pt idx="0">
                  <c:v>Gross debt. (l.ax.)</c:v>
                </c:pt>
              </c:strCache>
            </c:strRef>
          </c:tx>
          <c:invertIfNegative val="0"/>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0.0</c:formatCode>
                <c:ptCount val="13"/>
                <c:pt idx="0">
                  <c:v>311.01100000000002</c:v>
                </c:pt>
                <c:pt idx="1">
                  <c:v>931.32399999999996</c:v>
                </c:pt>
                <c:pt idx="2">
                  <c:v>1176.4359999999999</c:v>
                </c:pt>
                <c:pt idx="3">
                  <c:v>1285.866</c:v>
                </c:pt>
                <c:pt idx="4">
                  <c:v>1468.2750000000001</c:v>
                </c:pt>
                <c:pt idx="5">
                  <c:v>1501.4390000000001</c:v>
                </c:pt>
                <c:pt idx="6">
                  <c:v>1459.446946714</c:v>
                </c:pt>
                <c:pt idx="7">
                  <c:v>1492.487315406001</c:v>
                </c:pt>
                <c:pt idx="8">
                  <c:v>1348.731600255596</c:v>
                </c:pt>
                <c:pt idx="9">
                  <c:v>1171.2060184214993</c:v>
                </c:pt>
                <c:pt idx="10">
                  <c:v>1163.5601650227113</c:v>
                </c:pt>
                <c:pt idx="11">
                  <c:v>1190.0572335072006</c:v>
                </c:pt>
                <c:pt idx="12">
                  <c:v>1139.528644220235</c:v>
                </c:pt>
              </c:numCache>
            </c:numRef>
          </c:val>
        </c:ser>
        <c:ser>
          <c:idx val="2"/>
          <c:order val="1"/>
          <c:tx>
            <c:strRef>
              <c:f>Sheet1!$D$1</c:f>
              <c:strCache>
                <c:ptCount val="1"/>
                <c:pt idx="0">
                  <c:v>Net financial position (l.ax.)</c:v>
                </c:pt>
              </c:strCache>
            </c:strRef>
          </c:tx>
          <c:invertIfNegative val="0"/>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0.0</c:formatCode>
                <c:ptCount val="13"/>
                <c:pt idx="0">
                  <c:v>45.548000000000002</c:v>
                </c:pt>
                <c:pt idx="1">
                  <c:v>-198.13</c:v>
                </c:pt>
                <c:pt idx="2">
                  <c:v>-512.78899999999999</c:v>
                </c:pt>
                <c:pt idx="3">
                  <c:v>-643.72400000000005</c:v>
                </c:pt>
                <c:pt idx="4">
                  <c:v>-735.00800000000004</c:v>
                </c:pt>
                <c:pt idx="5">
                  <c:v>-779.27856484499989</c:v>
                </c:pt>
                <c:pt idx="6">
                  <c:v>-753.28907137566136</c:v>
                </c:pt>
                <c:pt idx="7">
                  <c:v>-792.18231540600095</c:v>
                </c:pt>
                <c:pt idx="8">
                  <c:v>-785.67360025559594</c:v>
                </c:pt>
                <c:pt idx="9">
                  <c:v>-609.33201842149924</c:v>
                </c:pt>
                <c:pt idx="10">
                  <c:v>-579.89516502271124</c:v>
                </c:pt>
                <c:pt idx="11">
                  <c:v>-558.27323350720064</c:v>
                </c:pt>
                <c:pt idx="12">
                  <c:v>-537.5886442202351</c:v>
                </c:pt>
              </c:numCache>
            </c:numRef>
          </c:val>
        </c:ser>
        <c:dLbls>
          <c:showLegendKey val="0"/>
          <c:showVal val="0"/>
          <c:showCatName val="0"/>
          <c:showSerName val="0"/>
          <c:showPercent val="0"/>
          <c:showBubbleSize val="0"/>
        </c:dLbls>
        <c:gapWidth val="150"/>
        <c:axId val="33028736"/>
        <c:axId val="33042816"/>
      </c:barChart>
      <c:lineChart>
        <c:grouping val="standard"/>
        <c:varyColors val="0"/>
        <c:ser>
          <c:idx val="0"/>
          <c:order val="2"/>
          <c:tx>
            <c:strRef>
              <c:f>Sheet1!$B$1</c:f>
              <c:strCache>
                <c:ptCount val="1"/>
                <c:pt idx="0">
                  <c:v>Debt-to-GDP.(r.ax.)</c:v>
                </c:pt>
              </c:strCache>
            </c:strRef>
          </c:tx>
          <c:marker>
            <c:symbol val="none"/>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0.0</c:formatCode>
                <c:ptCount val="13"/>
                <c:pt idx="0">
                  <c:v>22.639217162103435</c:v>
                </c:pt>
                <c:pt idx="1">
                  <c:v>60.169034903989157</c:v>
                </c:pt>
                <c:pt idx="2">
                  <c:v>74.198935866935429</c:v>
                </c:pt>
                <c:pt idx="3">
                  <c:v>79.323080301705872</c:v>
                </c:pt>
                <c:pt idx="4">
                  <c:v>86.209326125516768</c:v>
                </c:pt>
                <c:pt idx="5">
                  <c:v>84.338897174265341</c:v>
                </c:pt>
                <c:pt idx="6">
                  <c:v>77.593299922643126</c:v>
                </c:pt>
                <c:pt idx="7">
                  <c:v>74.873845423250316</c:v>
                </c:pt>
                <c:pt idx="8">
                  <c:v>62.259687035756642</c:v>
                </c:pt>
                <c:pt idx="9">
                  <c:v>50.242482152106241</c:v>
                </c:pt>
                <c:pt idx="10">
                  <c:v>46.693019604946166</c:v>
                </c:pt>
                <c:pt idx="11">
                  <c:v>44.98774553082233</c:v>
                </c:pt>
                <c:pt idx="12">
                  <c:v>40.848591367353315</c:v>
                </c:pt>
              </c:numCache>
            </c:numRef>
          </c:val>
          <c:smooth val="0"/>
        </c:ser>
        <c:dLbls>
          <c:showLegendKey val="0"/>
          <c:showVal val="0"/>
          <c:showCatName val="0"/>
          <c:showSerName val="0"/>
          <c:showPercent val="0"/>
          <c:showBubbleSize val="0"/>
        </c:dLbls>
        <c:marker val="1"/>
        <c:smooth val="0"/>
        <c:axId val="33055104"/>
        <c:axId val="33044736"/>
      </c:lineChart>
      <c:catAx>
        <c:axId val="33028736"/>
        <c:scaling>
          <c:orientation val="minMax"/>
        </c:scaling>
        <c:delete val="0"/>
        <c:axPos val="b"/>
        <c:numFmt formatCode="General" sourceLinked="1"/>
        <c:majorTickMark val="out"/>
        <c:minorTickMark val="none"/>
        <c:tickLblPos val="low"/>
        <c:crossAx val="33042816"/>
        <c:crosses val="autoZero"/>
        <c:auto val="1"/>
        <c:lblAlgn val="ctr"/>
        <c:lblOffset val="100"/>
        <c:noMultiLvlLbl val="0"/>
      </c:catAx>
      <c:valAx>
        <c:axId val="33042816"/>
        <c:scaling>
          <c:orientation val="minMax"/>
        </c:scaling>
        <c:delete val="0"/>
        <c:axPos val="l"/>
        <c:majorGridlines>
          <c:spPr>
            <a:ln>
              <a:prstDash val="dash"/>
            </a:ln>
          </c:spPr>
        </c:majorGridlines>
        <c:title>
          <c:tx>
            <c:rich>
              <a:bodyPr rot="0" vert="horz"/>
              <a:lstStyle/>
              <a:p>
                <a:pPr>
                  <a:defRPr/>
                </a:pPr>
                <a:r>
                  <a:rPr lang="is-IS"/>
                  <a:t>ISK bn.</a:t>
                </a:r>
              </a:p>
            </c:rich>
          </c:tx>
          <c:layout>
            <c:manualLayout>
              <c:xMode val="edge"/>
              <c:yMode val="edge"/>
              <c:x val="1.13969391077825E-2"/>
              <c:y val="4.0686199814964401E-2"/>
            </c:manualLayout>
          </c:layout>
          <c:overlay val="0"/>
        </c:title>
        <c:numFmt formatCode="#,##0" sourceLinked="0"/>
        <c:majorTickMark val="out"/>
        <c:minorTickMark val="none"/>
        <c:tickLblPos val="nextTo"/>
        <c:crossAx val="33028736"/>
        <c:crosses val="autoZero"/>
        <c:crossBetween val="between"/>
      </c:valAx>
      <c:valAx>
        <c:axId val="33044736"/>
        <c:scaling>
          <c:orientation val="minMax"/>
        </c:scaling>
        <c:delete val="0"/>
        <c:axPos val="r"/>
        <c:title>
          <c:tx>
            <c:rich>
              <a:bodyPr rot="0" vert="horz"/>
              <a:lstStyle/>
              <a:p>
                <a:pPr>
                  <a:defRPr/>
                </a:pPr>
                <a:r>
                  <a:rPr lang="is-IS"/>
                  <a:t>% of GDP</a:t>
                </a:r>
              </a:p>
            </c:rich>
          </c:tx>
          <c:layout>
            <c:manualLayout>
              <c:xMode val="edge"/>
              <c:yMode val="edge"/>
              <c:x val="0.89347938679596017"/>
              <c:y val="4.1411843837104882E-2"/>
            </c:manualLayout>
          </c:layout>
          <c:overlay val="0"/>
        </c:title>
        <c:numFmt formatCode="0.0" sourceLinked="1"/>
        <c:majorTickMark val="out"/>
        <c:minorTickMark val="none"/>
        <c:tickLblPos val="nextTo"/>
        <c:crossAx val="33055104"/>
        <c:crosses val="max"/>
        <c:crossBetween val="between"/>
      </c:valAx>
      <c:catAx>
        <c:axId val="33055104"/>
        <c:scaling>
          <c:orientation val="minMax"/>
        </c:scaling>
        <c:delete val="1"/>
        <c:axPos val="b"/>
        <c:numFmt formatCode="General" sourceLinked="1"/>
        <c:majorTickMark val="out"/>
        <c:minorTickMark val="none"/>
        <c:tickLblPos val="nextTo"/>
        <c:crossAx val="33044736"/>
        <c:crosses val="autoZero"/>
        <c:auto val="1"/>
        <c:lblAlgn val="ctr"/>
        <c:lblOffset val="100"/>
        <c:noMultiLvlLbl val="0"/>
      </c:catAx>
    </c:plotArea>
    <c:legend>
      <c:legendPos val="b"/>
      <c:layout/>
      <c:overlay val="0"/>
    </c:legend>
    <c:plotVisOnly val="1"/>
    <c:dispBlanksAs val="zero"/>
    <c:showDLblsOverMax val="0"/>
  </c:chart>
  <c:txPr>
    <a:bodyPr/>
    <a:lstStyle/>
    <a:p>
      <a:pPr>
        <a:defRPr sz="1400"/>
      </a:pPr>
      <a:endParaRPr lang="is-I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597222222222223"/>
          <c:y val="0.1388653551643359"/>
          <c:w val="0.67295454545454547"/>
          <c:h val="0.6564370646001777"/>
        </c:manualLayout>
      </c:layout>
      <c:pie3DChart>
        <c:varyColors val="1"/>
        <c:ser>
          <c:idx val="0"/>
          <c:order val="0"/>
          <c:tx>
            <c:strRef>
              <c:f>Sheet1!$B$1</c:f>
              <c:strCache>
                <c:ptCount val="1"/>
                <c:pt idx="0">
                  <c:v>Skuldir</c:v>
                </c:pt>
              </c:strCache>
            </c:strRef>
          </c:tx>
          <c:dPt>
            <c:idx val="3"/>
            <c:bubble3D val="0"/>
            <c:explosion val="16"/>
          </c:dPt>
          <c:dPt>
            <c:idx val="4"/>
            <c:bubble3D val="0"/>
            <c:explosion val="14"/>
          </c:dPt>
          <c:dLbls>
            <c:dLbl>
              <c:idx val="0"/>
              <c:layout>
                <c:manualLayout>
                  <c:x val="4.6680681818181816E-2"/>
                  <c:y val="-5.7271547664811753E-2"/>
                </c:manualLayout>
              </c:layout>
              <c:tx>
                <c:rich>
                  <a:bodyPr/>
                  <a:lstStyle/>
                  <a:p>
                    <a:r>
                      <a:rPr lang="en-US" dirty="0" smtClean="0"/>
                      <a:t>Accumulated funding of </a:t>
                    </a:r>
                    <a:r>
                      <a:rPr lang="en-US" baseline="0" dirty="0" smtClean="0"/>
                      <a:t> fiscal deficit ISK </a:t>
                    </a:r>
                    <a:r>
                      <a:rPr lang="en-US" dirty="0" smtClean="0"/>
                      <a:t>360</a:t>
                    </a:r>
                    <a:r>
                      <a:rPr lang="en-US" baseline="0" dirty="0" smtClean="0"/>
                      <a:t> bn.</a:t>
                    </a:r>
                    <a:endParaRPr lang="en-US" dirty="0"/>
                  </a:p>
                </c:rich>
              </c:tx>
              <c:dLblPos val="bestFit"/>
              <c:showLegendKey val="0"/>
              <c:showVal val="0"/>
              <c:showCatName val="1"/>
              <c:showSerName val="0"/>
              <c:showPercent val="1"/>
              <c:showBubbleSize val="0"/>
            </c:dLbl>
            <c:dLbl>
              <c:idx val="1"/>
              <c:layout>
                <c:manualLayout>
                  <c:x val="6.2839964474090362E-2"/>
                  <c:y val="7.4251078093399328E-2"/>
                </c:manualLayout>
              </c:layout>
              <c:tx>
                <c:rich>
                  <a:bodyPr/>
                  <a:lstStyle/>
                  <a:p>
                    <a:r>
                      <a:rPr lang="en-US" dirty="0" smtClean="0"/>
                      <a:t>Foreign</a:t>
                    </a:r>
                    <a:r>
                      <a:rPr lang="en-US" baseline="0" dirty="0" smtClean="0"/>
                      <a:t> reserve loans ISK </a:t>
                    </a:r>
                    <a:r>
                      <a:rPr lang="en-US" dirty="0" smtClean="0"/>
                      <a:t>304</a:t>
                    </a:r>
                    <a:r>
                      <a:rPr lang="en-US" baseline="0" dirty="0" smtClean="0"/>
                      <a:t> bn.</a:t>
                    </a:r>
                    <a:endParaRPr lang="en-US" dirty="0"/>
                  </a:p>
                </c:rich>
              </c:tx>
              <c:dLblPos val="bestFit"/>
              <c:showLegendKey val="0"/>
              <c:showVal val="0"/>
              <c:showCatName val="1"/>
              <c:showSerName val="0"/>
              <c:showPercent val="1"/>
              <c:showBubbleSize val="0"/>
            </c:dLbl>
            <c:dLbl>
              <c:idx val="2"/>
              <c:layout>
                <c:manualLayout>
                  <c:x val="0.17436547395587063"/>
                  <c:y val="-5.5278334500698668E-4"/>
                </c:manualLayout>
              </c:layout>
              <c:tx>
                <c:rich>
                  <a:bodyPr/>
                  <a:lstStyle/>
                  <a:p>
                    <a:r>
                      <a:rPr lang="en-US" dirty="0" smtClean="0"/>
                      <a:t>Recapitalization of financial institutions</a:t>
                    </a:r>
                    <a:r>
                      <a:rPr lang="en-US" baseline="0" dirty="0" smtClean="0"/>
                      <a:t> </a:t>
                    </a:r>
                    <a:r>
                      <a:rPr lang="en-US" dirty="0"/>
                      <a:t>
</a:t>
                    </a:r>
                    <a:r>
                      <a:rPr lang="en-US" dirty="0" smtClean="0"/>
                      <a:t>ISK 142</a:t>
                    </a:r>
                    <a:r>
                      <a:rPr lang="en-US" baseline="0" dirty="0" smtClean="0"/>
                      <a:t> bn.</a:t>
                    </a:r>
                    <a:endParaRPr lang="en-US" dirty="0"/>
                  </a:p>
                </c:rich>
              </c:tx>
              <c:dLblPos val="bestFit"/>
              <c:showLegendKey val="0"/>
              <c:showVal val="0"/>
              <c:showCatName val="1"/>
              <c:showSerName val="0"/>
              <c:showPercent val="1"/>
              <c:showBubbleSize val="0"/>
            </c:dLbl>
            <c:dLbl>
              <c:idx val="3"/>
              <c:layout>
                <c:manualLayout>
                  <c:x val="-6.6207743509870465E-2"/>
                  <c:y val="-6.0786677465225036E-2"/>
                </c:manualLayout>
              </c:layout>
              <c:tx>
                <c:rich>
                  <a:bodyPr/>
                  <a:lstStyle/>
                  <a:p>
                    <a:r>
                      <a:rPr lang="en-US" dirty="0" smtClean="0"/>
                      <a:t>Sales</a:t>
                    </a:r>
                    <a:r>
                      <a:rPr lang="en-US" baseline="0" dirty="0" smtClean="0"/>
                      <a:t> proceeds of </a:t>
                    </a:r>
                    <a:r>
                      <a:rPr lang="en-US" baseline="0" dirty="0" err="1" smtClean="0"/>
                      <a:t>Landsbanki</a:t>
                    </a:r>
                    <a:r>
                      <a:rPr lang="en-US" dirty="0"/>
                      <a:t>
</a:t>
                    </a:r>
                    <a:r>
                      <a:rPr lang="en-US" dirty="0" smtClean="0"/>
                      <a:t>ISK</a:t>
                    </a:r>
                    <a:r>
                      <a:rPr lang="en-US" baseline="0" dirty="0" smtClean="0"/>
                      <a:t> </a:t>
                    </a:r>
                    <a:r>
                      <a:rPr lang="en-US" dirty="0" smtClean="0"/>
                      <a:t>71</a:t>
                    </a:r>
                    <a:r>
                      <a:rPr lang="en-US" baseline="0" dirty="0" smtClean="0"/>
                      <a:t> bn.</a:t>
                    </a:r>
                    <a:endParaRPr lang="en-US" dirty="0"/>
                  </a:p>
                </c:rich>
              </c:tx>
              <c:dLblPos val="bestFit"/>
              <c:showLegendKey val="0"/>
              <c:showVal val="0"/>
              <c:showCatName val="1"/>
              <c:showSerName val="0"/>
              <c:showPercent val="1"/>
              <c:showBubbleSize val="0"/>
            </c:dLbl>
            <c:dLbl>
              <c:idx val="4"/>
              <c:layout>
                <c:manualLayout>
                  <c:x val="-3.7059127968640845E-2"/>
                  <c:y val="-0.16301842099697561"/>
                </c:manualLayout>
              </c:layout>
              <c:tx>
                <c:rich>
                  <a:bodyPr/>
                  <a:lstStyle/>
                  <a:p>
                    <a:r>
                      <a:rPr lang="en-US" baseline="0" dirty="0" smtClean="0"/>
                      <a:t>Recapitalization of Central Bank ISK 145 bn.</a:t>
                    </a:r>
                    <a:endParaRPr lang="en-US" dirty="0"/>
                  </a:p>
                </c:rich>
              </c:tx>
              <c:dLblPos val="bestFit"/>
              <c:showLegendKey val="0"/>
              <c:showVal val="0"/>
              <c:showCatName val="1"/>
              <c:showSerName val="0"/>
              <c:showPercent val="1"/>
              <c:showBubbleSize val="0"/>
            </c:dLbl>
            <c:dLbl>
              <c:idx val="5"/>
              <c:layout>
                <c:manualLayout>
                  <c:x val="2.9866120675471109E-2"/>
                  <c:y val="-0.10783463608568017"/>
                </c:manualLayout>
              </c:layout>
              <c:tx>
                <c:rich>
                  <a:bodyPr/>
                  <a:lstStyle/>
                  <a:p>
                    <a:r>
                      <a:rPr lang="en-US" dirty="0" smtClean="0"/>
                      <a:t>Other</a:t>
                    </a:r>
                    <a:r>
                      <a:rPr lang="en-US" baseline="0" dirty="0" smtClean="0"/>
                      <a:t> debt ISK </a:t>
                    </a:r>
                    <a:r>
                      <a:rPr lang="en-US" dirty="0" smtClean="0"/>
                      <a:t>371</a:t>
                    </a:r>
                    <a:r>
                      <a:rPr lang="en-US" baseline="0" dirty="0" smtClean="0"/>
                      <a:t> bn.</a:t>
                    </a:r>
                    <a:endParaRPr lang="en-US" dirty="0"/>
                  </a:p>
                </c:rich>
              </c:tx>
              <c:dLblPos val="bestFit"/>
              <c:showLegendKey val="0"/>
              <c:showVal val="1"/>
              <c:showCatName val="0"/>
              <c:showSerName val="0"/>
              <c:showPercent val="0"/>
              <c:showBubbleSize val="0"/>
            </c:dLbl>
            <c:dLblPos val="bestFit"/>
            <c:showLegendKey val="0"/>
            <c:showVal val="0"/>
            <c:showCatName val="1"/>
            <c:showSerName val="0"/>
            <c:showPercent val="1"/>
            <c:showBubbleSize val="0"/>
            <c:showLeaderLines val="1"/>
          </c:dLbls>
          <c:cat>
            <c:strRef>
              <c:f>Sheet1!$A$2:$A$7</c:f>
              <c:strCache>
                <c:ptCount val="6"/>
                <c:pt idx="0">
                  <c:v>Uppsafnaður greiðsluhalli</c:v>
                </c:pt>
                <c:pt idx="1">
                  <c:v>Gjaldeyrisforði</c:v>
                </c:pt>
                <c:pt idx="2">
                  <c:v>Endurfjármögnun fjármálastofnana</c:v>
                </c:pt>
                <c:pt idx="3">
                  <c:v>Söluandvirði Landsbankans</c:v>
                </c:pt>
                <c:pt idx="4">
                  <c:v>Endurfjármögnun Seðlabanka Íslands - niðurgreitt með stöðugleikaframlagi</c:v>
                </c:pt>
                <c:pt idx="5">
                  <c:v>Aðrar skuldir</c:v>
                </c:pt>
              </c:strCache>
            </c:strRef>
          </c:cat>
          <c:val>
            <c:numRef>
              <c:f>Sheet1!$B$2:$B$7</c:f>
              <c:numCache>
                <c:formatCode>General</c:formatCode>
                <c:ptCount val="6"/>
                <c:pt idx="0">
                  <c:v>360</c:v>
                </c:pt>
                <c:pt idx="1">
                  <c:v>304.3</c:v>
                </c:pt>
                <c:pt idx="2">
                  <c:v>141.6</c:v>
                </c:pt>
                <c:pt idx="3">
                  <c:v>71.3</c:v>
                </c:pt>
                <c:pt idx="4">
                  <c:v>144.94999999999999</c:v>
                </c:pt>
                <c:pt idx="5">
                  <c:v>371.1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400"/>
      </a:pPr>
      <a:endParaRPr lang="is-I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31226653122253E-2"/>
          <c:y val="0.13206080326633499"/>
          <c:w val="0.86445840333685164"/>
          <c:h val="0.69594553117202429"/>
        </c:manualLayout>
      </c:layout>
      <c:pieChart>
        <c:varyColors val="1"/>
        <c:ser>
          <c:idx val="0"/>
          <c:order val="0"/>
          <c:tx>
            <c:strRef>
              <c:f>Sheet1!$B$1</c:f>
              <c:strCache>
                <c:ptCount val="1"/>
                <c:pt idx="0">
                  <c:v>Verg landsframleiðsla  (v.ás)</c:v>
                </c:pt>
              </c:strCache>
            </c:strRef>
          </c:tx>
          <c:spPr>
            <a:ln w="38100">
              <a:solidFill>
                <a:schemeClr val="accent1"/>
              </a:solidFill>
            </a:ln>
          </c:spPr>
          <c:dLbls>
            <c:dLbl>
              <c:idx val="0"/>
              <c:layout/>
              <c:tx>
                <c:rich>
                  <a:bodyPr/>
                  <a:lstStyle/>
                  <a:p>
                    <a:r>
                      <a:rPr lang="en-US" smtClean="0"/>
                      <a:t>Marine</a:t>
                    </a:r>
                    <a:r>
                      <a:rPr lang="en-US" baseline="0" smtClean="0"/>
                      <a:t> products</a:t>
                    </a:r>
                    <a:r>
                      <a:rPr lang="en-US" dirty="0"/>
                      <a:t>
22%</a:t>
                    </a:r>
                  </a:p>
                </c:rich>
              </c:tx>
              <c:dLblPos val="outEnd"/>
              <c:showLegendKey val="0"/>
              <c:showVal val="1"/>
              <c:showCatName val="1"/>
              <c:showSerName val="0"/>
              <c:showPercent val="0"/>
              <c:showBubbleSize val="0"/>
              <c:separator>
</c:separator>
            </c:dLbl>
            <c:dLbl>
              <c:idx val="1"/>
              <c:layout/>
              <c:tx>
                <c:rich>
                  <a:bodyPr/>
                  <a:lstStyle/>
                  <a:p>
                    <a:r>
                      <a:rPr lang="en-US" smtClean="0"/>
                      <a:t>Agricultural</a:t>
                    </a:r>
                    <a:r>
                      <a:rPr lang="en-US" baseline="0" smtClean="0"/>
                      <a:t> products</a:t>
                    </a:r>
                    <a:r>
                      <a:rPr lang="en-US" dirty="0"/>
                      <a:t>
1%</a:t>
                    </a:r>
                  </a:p>
                </c:rich>
              </c:tx>
              <c:dLblPos val="outEnd"/>
              <c:showLegendKey val="0"/>
              <c:showVal val="1"/>
              <c:showCatName val="1"/>
              <c:showSerName val="0"/>
              <c:showPercent val="0"/>
              <c:showBubbleSize val="0"/>
              <c:separator>
</c:separator>
            </c:dLbl>
            <c:dLbl>
              <c:idx val="2"/>
              <c:layout/>
              <c:tx>
                <c:rich>
                  <a:bodyPr/>
                  <a:lstStyle/>
                  <a:p>
                    <a:r>
                      <a:rPr lang="en-US" smtClean="0"/>
                      <a:t>Aluminium and Ferrosilicon</a:t>
                    </a:r>
                    <a:r>
                      <a:rPr lang="en-US" dirty="0"/>
                      <a:t>
21%</a:t>
                    </a:r>
                  </a:p>
                </c:rich>
              </c:tx>
              <c:dLblPos val="outEnd"/>
              <c:showLegendKey val="0"/>
              <c:showVal val="1"/>
              <c:showCatName val="1"/>
              <c:showSerName val="0"/>
              <c:showPercent val="0"/>
              <c:showBubbleSize val="0"/>
              <c:separator>
</c:separator>
            </c:dLbl>
            <c:dLbl>
              <c:idx val="3"/>
              <c:layout/>
              <c:tx>
                <c:rich>
                  <a:bodyPr/>
                  <a:lstStyle/>
                  <a:p>
                    <a:r>
                      <a:rPr lang="en-US" smtClean="0"/>
                      <a:t>Other manufactured goods and products</a:t>
                    </a:r>
                    <a:r>
                      <a:rPr lang="en-US" dirty="0"/>
                      <a:t>
9%</a:t>
                    </a:r>
                  </a:p>
                </c:rich>
              </c:tx>
              <c:dLblPos val="outEnd"/>
              <c:showLegendKey val="0"/>
              <c:showVal val="1"/>
              <c:showCatName val="1"/>
              <c:showSerName val="0"/>
              <c:showPercent val="0"/>
              <c:showBubbleSize val="0"/>
              <c:separator>
</c:separator>
            </c:dLbl>
            <c:dLbl>
              <c:idx val="4"/>
              <c:layout/>
              <c:tx>
                <c:rich>
                  <a:bodyPr/>
                  <a:lstStyle/>
                  <a:p>
                    <a:r>
                      <a:rPr lang="en-US" smtClean="0"/>
                      <a:t>Tourism</a:t>
                    </a:r>
                    <a:r>
                      <a:rPr lang="en-US" dirty="0"/>
                      <a:t>
29%</a:t>
                    </a:r>
                  </a:p>
                </c:rich>
              </c:tx>
              <c:dLblPos val="outEnd"/>
              <c:showLegendKey val="0"/>
              <c:showVal val="1"/>
              <c:showCatName val="1"/>
              <c:showSerName val="0"/>
              <c:showPercent val="0"/>
              <c:showBubbleSize val="0"/>
              <c:separator>
</c:separator>
            </c:dLbl>
            <c:dLbl>
              <c:idx val="5"/>
              <c:layout/>
              <c:tx>
                <c:rich>
                  <a:bodyPr/>
                  <a:lstStyle/>
                  <a:p>
                    <a:r>
                      <a:rPr lang="en-US" smtClean="0"/>
                      <a:t>Other services</a:t>
                    </a:r>
                    <a:r>
                      <a:rPr lang="en-US" dirty="0"/>
                      <a:t>
17%</a:t>
                    </a:r>
                  </a:p>
                </c:rich>
              </c:tx>
              <c:dLblPos val="outEnd"/>
              <c:showLegendKey val="0"/>
              <c:showVal val="1"/>
              <c:showCatName val="1"/>
              <c:showSerName val="0"/>
              <c:showPercent val="0"/>
              <c:showBubbleSize val="0"/>
              <c:separator>
</c:separator>
            </c:dLbl>
            <c:dLblPos val="outEnd"/>
            <c:showLegendKey val="0"/>
            <c:showVal val="1"/>
            <c:showCatName val="1"/>
            <c:showSerName val="0"/>
            <c:showPercent val="0"/>
            <c:showBubbleSize val="0"/>
            <c:separator>
</c:separator>
            <c:showLeaderLines val="1"/>
          </c:dLbls>
          <c:cat>
            <c:strRef>
              <c:f>Sheet1!$A$2:$A$7</c:f>
              <c:strCache>
                <c:ptCount val="6"/>
                <c:pt idx="0">
                  <c:v>Sjávarafurðir</c:v>
                </c:pt>
                <c:pt idx="1">
                  <c:v>Landbúnaðarafurðir</c:v>
                </c:pt>
                <c:pt idx="2">
                  <c:v>Ál og málmar</c:v>
                </c:pt>
                <c:pt idx="3">
                  <c:v>Aðrar iðnaðarvörur</c:v>
                </c:pt>
                <c:pt idx="4">
                  <c:v>Ferðaþjónusta</c:v>
                </c:pt>
                <c:pt idx="5">
                  <c:v>Önnur þjónusta</c:v>
                </c:pt>
              </c:strCache>
            </c:strRef>
          </c:cat>
          <c:val>
            <c:numRef>
              <c:f>Sheet1!$B$2:$B$7</c:f>
              <c:numCache>
                <c:formatCode>0%</c:formatCode>
                <c:ptCount val="6"/>
                <c:pt idx="0">
                  <c:v>0.22</c:v>
                </c:pt>
                <c:pt idx="1">
                  <c:v>0.01</c:v>
                </c:pt>
                <c:pt idx="2">
                  <c:v>0.21</c:v>
                </c:pt>
                <c:pt idx="3">
                  <c:v>0.09</c:v>
                </c:pt>
                <c:pt idx="4">
                  <c:v>0.28999999999999998</c:v>
                </c:pt>
                <c:pt idx="5">
                  <c:v>0.17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400"/>
      </a:pPr>
      <a:endParaRPr lang="is-I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8597222222222223"/>
          <c:y val="0.1388653551643359"/>
          <c:w val="0.67295454545454547"/>
          <c:h val="0.6564370646001777"/>
        </c:manualLayout>
      </c:layout>
      <c:pie3DChart>
        <c:varyColors val="1"/>
        <c:ser>
          <c:idx val="0"/>
          <c:order val="0"/>
          <c:tx>
            <c:strRef>
              <c:f>Sheet1!$B$1</c:f>
              <c:strCache>
                <c:ptCount val="1"/>
                <c:pt idx="0">
                  <c:v>Sales</c:v>
                </c:pt>
              </c:strCache>
            </c:strRef>
          </c:tx>
          <c:dPt>
            <c:idx val="3"/>
            <c:bubble3D val="0"/>
            <c:spPr>
              <a:solidFill>
                <a:schemeClr val="accent6"/>
              </a:solidFill>
            </c:spPr>
          </c:dPt>
          <c:dPt>
            <c:idx val="4"/>
            <c:bubble3D val="0"/>
            <c:explosion val="14"/>
          </c:dPt>
          <c:dLbls>
            <c:dLbl>
              <c:idx val="0"/>
              <c:layout>
                <c:manualLayout>
                  <c:x val="5.1192782049814693E-2"/>
                  <c:y val="-5.0032491054074486E-2"/>
                </c:manualLayout>
              </c:layout>
              <c:tx>
                <c:rich>
                  <a:bodyPr/>
                  <a:lstStyle/>
                  <a:p>
                    <a:r>
                      <a:rPr lang="en-US" dirty="0" smtClean="0"/>
                      <a:t>Accumulated budget deficit</a:t>
                    </a:r>
                    <a:r>
                      <a:rPr lang="en-US" dirty="0"/>
                      <a:t>
</a:t>
                    </a:r>
                    <a:r>
                      <a:rPr lang="en-US" dirty="0" smtClean="0"/>
                      <a:t>ISK 360</a:t>
                    </a:r>
                    <a:r>
                      <a:rPr lang="en-US" baseline="0" dirty="0" smtClean="0"/>
                      <a:t> bn.</a:t>
                    </a:r>
                    <a:endParaRPr lang="en-US" dirty="0"/>
                  </a:p>
                </c:rich>
              </c:tx>
              <c:dLblPos val="bestFit"/>
              <c:showLegendKey val="0"/>
              <c:showVal val="0"/>
              <c:showCatName val="1"/>
              <c:showSerName val="0"/>
              <c:showPercent val="1"/>
              <c:showBubbleSize val="0"/>
            </c:dLbl>
            <c:dLbl>
              <c:idx val="1"/>
              <c:layout>
                <c:manualLayout>
                  <c:x val="8.8423896267861748E-2"/>
                  <c:y val="3.4232757036998233E-2"/>
                </c:manualLayout>
              </c:layout>
              <c:tx>
                <c:rich>
                  <a:bodyPr/>
                  <a:lstStyle/>
                  <a:p>
                    <a:r>
                      <a:rPr lang="en-US" dirty="0" smtClean="0"/>
                      <a:t>Foreign reserve loans </a:t>
                    </a:r>
                    <a:r>
                      <a:rPr lang="en-US" dirty="0"/>
                      <a:t>
</a:t>
                    </a:r>
                    <a:r>
                      <a:rPr lang="en-US" dirty="0" smtClean="0"/>
                      <a:t>ISK</a:t>
                    </a:r>
                    <a:r>
                      <a:rPr lang="en-US" baseline="0" dirty="0" smtClean="0"/>
                      <a:t> </a:t>
                    </a:r>
                    <a:r>
                      <a:rPr lang="en-US" dirty="0" smtClean="0"/>
                      <a:t>304</a:t>
                    </a:r>
                    <a:r>
                      <a:rPr lang="en-US" baseline="0" dirty="0" smtClean="0"/>
                      <a:t> bn.</a:t>
                    </a:r>
                    <a:endParaRPr lang="en-US" dirty="0"/>
                  </a:p>
                </c:rich>
              </c:tx>
              <c:dLblPos val="bestFit"/>
              <c:showLegendKey val="0"/>
              <c:showVal val="0"/>
              <c:showCatName val="1"/>
              <c:showSerName val="0"/>
              <c:showPercent val="1"/>
              <c:showBubbleSize val="0"/>
            </c:dLbl>
            <c:dLbl>
              <c:idx val="2"/>
              <c:layout>
                <c:manualLayout>
                  <c:x val="-9.1526489119365659E-2"/>
                  <c:y val="-3.6866046039844357E-2"/>
                </c:manualLayout>
              </c:layout>
              <c:tx>
                <c:rich>
                  <a:bodyPr/>
                  <a:lstStyle/>
                  <a:p>
                    <a:r>
                      <a:rPr lang="is-IS" dirty="0" smtClean="0"/>
                      <a:t>Recapitalization of financial institutions</a:t>
                    </a:r>
                    <a:r>
                      <a:rPr lang="is-IS" dirty="0"/>
                      <a:t>
</a:t>
                    </a:r>
                    <a:r>
                      <a:rPr lang="is-IS" dirty="0" smtClean="0"/>
                      <a:t>ISK 142</a:t>
                    </a:r>
                    <a:r>
                      <a:rPr lang="is-IS" baseline="0" dirty="0" smtClean="0"/>
                      <a:t> bn.</a:t>
                    </a:r>
                    <a:endParaRPr lang="is-IS" dirty="0"/>
                  </a:p>
                </c:rich>
              </c:tx>
              <c:dLblPos val="bestFit"/>
              <c:showLegendKey val="0"/>
              <c:showVal val="0"/>
              <c:showCatName val="1"/>
              <c:showSerName val="0"/>
              <c:showPercent val="1"/>
              <c:showBubbleSize val="0"/>
            </c:dLbl>
            <c:dLbl>
              <c:idx val="3"/>
              <c:layout>
                <c:manualLayout>
                  <c:x val="-6.6705746307334293E-2"/>
                  <c:y val="-5.0032491054074486E-2"/>
                </c:manualLayout>
              </c:layout>
              <c:tx>
                <c:rich>
                  <a:bodyPr/>
                  <a:lstStyle/>
                  <a:p>
                    <a:r>
                      <a:rPr lang="en-US" dirty="0" smtClean="0"/>
                      <a:t>Other debt</a:t>
                    </a:r>
                    <a:r>
                      <a:rPr lang="en-US" dirty="0"/>
                      <a:t>
</a:t>
                    </a:r>
                    <a:r>
                      <a:rPr lang="en-US" dirty="0" smtClean="0"/>
                      <a:t>ISK 371</a:t>
                    </a:r>
                    <a:r>
                      <a:rPr lang="en-US" baseline="0" dirty="0" smtClean="0"/>
                      <a:t> bn.</a:t>
                    </a:r>
                    <a:endParaRPr lang="en-US" dirty="0"/>
                  </a:p>
                </c:rich>
              </c:tx>
              <c:dLblPos val="bestFit"/>
              <c:showLegendKey val="0"/>
              <c:showVal val="0"/>
              <c:showCatName val="1"/>
              <c:showSerName val="0"/>
              <c:showPercent val="1"/>
              <c:showBubbleSize val="0"/>
            </c:dLbl>
            <c:dLblPos val="outEnd"/>
            <c:showLegendKey val="0"/>
            <c:showVal val="0"/>
            <c:showCatName val="1"/>
            <c:showSerName val="0"/>
            <c:showPercent val="1"/>
            <c:showBubbleSize val="0"/>
            <c:showLeaderLines val="1"/>
          </c:dLbls>
          <c:cat>
            <c:strRef>
              <c:f>Sheet1!$A$2:$A$5</c:f>
              <c:strCache>
                <c:ptCount val="4"/>
                <c:pt idx="0">
                  <c:v>Uppsafnaður greiðsluhalli</c:v>
                </c:pt>
                <c:pt idx="1">
                  <c:v>Gjaldeyrisforði</c:v>
                </c:pt>
                <c:pt idx="2">
                  <c:v>Endurfjármögnun fjármálastofnana</c:v>
                </c:pt>
                <c:pt idx="3">
                  <c:v>Aðrar skuldir</c:v>
                </c:pt>
              </c:strCache>
            </c:strRef>
          </c:cat>
          <c:val>
            <c:numRef>
              <c:f>Sheet1!$B$2:$B$5</c:f>
              <c:numCache>
                <c:formatCode>General</c:formatCode>
                <c:ptCount val="4"/>
                <c:pt idx="0">
                  <c:v>360</c:v>
                </c:pt>
                <c:pt idx="1">
                  <c:v>304.3</c:v>
                </c:pt>
                <c:pt idx="2">
                  <c:v>141.6</c:v>
                </c:pt>
                <c:pt idx="3">
                  <c:v>371.1</c:v>
                </c:pt>
              </c:numCache>
            </c:numRef>
          </c:val>
        </c:ser>
        <c:dLbls>
          <c:dLblPos val="outEnd"/>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is-I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418141611452217E-2"/>
          <c:y val="0.11426717284166089"/>
          <c:w val="0.87610456510814405"/>
          <c:h val="0.72390346161597396"/>
        </c:manualLayout>
      </c:layout>
      <c:barChart>
        <c:barDir val="col"/>
        <c:grouping val="clustered"/>
        <c:varyColors val="0"/>
        <c:ser>
          <c:idx val="1"/>
          <c:order val="0"/>
          <c:tx>
            <c:strRef>
              <c:f>Sheet1!$B$1</c:f>
              <c:strCache>
                <c:ptCount val="1"/>
                <c:pt idx="0">
                  <c:v>Interest expense</c:v>
                </c:pt>
              </c:strCache>
            </c:strRef>
          </c:tx>
          <c:invertIfNegative val="0"/>
          <c:dPt>
            <c:idx val="9"/>
            <c:invertIfNegative val="0"/>
            <c:bubble3D val="0"/>
          </c:dPt>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0.0</c:formatCode>
                <c:ptCount val="11"/>
                <c:pt idx="0">
                  <c:v>84.341999999999999</c:v>
                </c:pt>
                <c:pt idx="1">
                  <c:v>68.102000000000004</c:v>
                </c:pt>
                <c:pt idx="2">
                  <c:v>65.587999999999994</c:v>
                </c:pt>
                <c:pt idx="3">
                  <c:v>75.625</c:v>
                </c:pt>
                <c:pt idx="4">
                  <c:v>74.406000000000006</c:v>
                </c:pt>
                <c:pt idx="5">
                  <c:v>78.454492490500726</c:v>
                </c:pt>
                <c:pt idx="6">
                  <c:v>76.8</c:v>
                </c:pt>
                <c:pt idx="7">
                  <c:v>74.400000000000006</c:v>
                </c:pt>
                <c:pt idx="8">
                  <c:v>68.400000000000006</c:v>
                </c:pt>
                <c:pt idx="9">
                  <c:v>68.7</c:v>
                </c:pt>
                <c:pt idx="10">
                  <c:v>62.9</c:v>
                </c:pt>
              </c:numCache>
            </c:numRef>
          </c:val>
        </c:ser>
        <c:ser>
          <c:idx val="2"/>
          <c:order val="1"/>
          <c:tx>
            <c:strRef>
              <c:f>Sheet1!$C$1</c:f>
              <c:strCache>
                <c:ptCount val="1"/>
                <c:pt idx="0">
                  <c:v>Interest revenues</c:v>
                </c:pt>
              </c:strCache>
            </c:strRef>
          </c:tx>
          <c:invertIfNegative val="0"/>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Sheet1!$C$2:$C$12</c:f>
              <c:numCache>
                <c:formatCode>0.0</c:formatCode>
                <c:ptCount val="11"/>
                <c:pt idx="0">
                  <c:v>44.106999999999999</c:v>
                </c:pt>
                <c:pt idx="1">
                  <c:v>29.254999999999999</c:v>
                </c:pt>
                <c:pt idx="2">
                  <c:v>19.369</c:v>
                </c:pt>
                <c:pt idx="3">
                  <c:v>21.768999999999998</c:v>
                </c:pt>
                <c:pt idx="4">
                  <c:v>16.460999999999999</c:v>
                </c:pt>
                <c:pt idx="5">
                  <c:v>18.098271115111135</c:v>
                </c:pt>
                <c:pt idx="6">
                  <c:v>17.5</c:v>
                </c:pt>
                <c:pt idx="7">
                  <c:v>16.600000000000001</c:v>
                </c:pt>
                <c:pt idx="8">
                  <c:v>16.600000000000001</c:v>
                </c:pt>
                <c:pt idx="9">
                  <c:v>18.2</c:v>
                </c:pt>
                <c:pt idx="10">
                  <c:v>17.399999999999999</c:v>
                </c:pt>
              </c:numCache>
            </c:numRef>
          </c:val>
        </c:ser>
        <c:ser>
          <c:idx val="0"/>
          <c:order val="2"/>
          <c:tx>
            <c:strRef>
              <c:f>Sheet1!$D$1</c:f>
              <c:strCache>
                <c:ptCount val="1"/>
                <c:pt idx="0">
                  <c:v>Interst balance</c:v>
                </c:pt>
              </c:strCache>
            </c:strRef>
          </c:tx>
          <c:invertIfNegative val="0"/>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Sheet1!$D$2:$D$12</c:f>
              <c:numCache>
                <c:formatCode>0.0</c:formatCode>
                <c:ptCount val="11"/>
                <c:pt idx="0">
                  <c:v>-40.234999999999999</c:v>
                </c:pt>
                <c:pt idx="1">
                  <c:v>-38.847000000000008</c:v>
                </c:pt>
                <c:pt idx="2">
                  <c:v>-46.218999999999994</c:v>
                </c:pt>
                <c:pt idx="3">
                  <c:v>-53.856000000000002</c:v>
                </c:pt>
                <c:pt idx="4">
                  <c:v>-57.945000000000007</c:v>
                </c:pt>
                <c:pt idx="5">
                  <c:v>-60.356221375389595</c:v>
                </c:pt>
                <c:pt idx="6">
                  <c:v>-59.3</c:v>
                </c:pt>
                <c:pt idx="7">
                  <c:v>-57.8</c:v>
                </c:pt>
                <c:pt idx="8">
                  <c:v>-51.8</c:v>
                </c:pt>
                <c:pt idx="9">
                  <c:v>-50.5</c:v>
                </c:pt>
                <c:pt idx="10">
                  <c:v>-45.5</c:v>
                </c:pt>
              </c:numCache>
            </c:numRef>
          </c:val>
        </c:ser>
        <c:dLbls>
          <c:showLegendKey val="0"/>
          <c:showVal val="0"/>
          <c:showCatName val="0"/>
          <c:showSerName val="0"/>
          <c:showPercent val="0"/>
          <c:showBubbleSize val="0"/>
        </c:dLbls>
        <c:gapWidth val="150"/>
        <c:axId val="34386688"/>
        <c:axId val="34388224"/>
      </c:barChart>
      <c:catAx>
        <c:axId val="34386688"/>
        <c:scaling>
          <c:orientation val="minMax"/>
        </c:scaling>
        <c:delete val="0"/>
        <c:axPos val="b"/>
        <c:numFmt formatCode="General" sourceLinked="1"/>
        <c:majorTickMark val="out"/>
        <c:minorTickMark val="none"/>
        <c:tickLblPos val="low"/>
        <c:crossAx val="34388224"/>
        <c:crosses val="autoZero"/>
        <c:auto val="1"/>
        <c:lblAlgn val="ctr"/>
        <c:lblOffset val="100"/>
        <c:noMultiLvlLbl val="0"/>
      </c:catAx>
      <c:valAx>
        <c:axId val="34388224"/>
        <c:scaling>
          <c:orientation val="minMax"/>
          <c:max val="120"/>
          <c:min val="-80"/>
        </c:scaling>
        <c:delete val="0"/>
        <c:axPos val="l"/>
        <c:majorGridlines>
          <c:spPr>
            <a:ln>
              <a:prstDash val="dash"/>
            </a:ln>
          </c:spPr>
        </c:majorGridlines>
        <c:title>
          <c:tx>
            <c:rich>
              <a:bodyPr rot="0" vert="horz"/>
              <a:lstStyle/>
              <a:p>
                <a:pPr>
                  <a:defRPr/>
                </a:pPr>
                <a:r>
                  <a:rPr lang="is-IS" dirty="0" smtClean="0"/>
                  <a:t>ISk bn.</a:t>
                </a:r>
                <a:endParaRPr lang="is-IS" dirty="0"/>
              </a:p>
            </c:rich>
          </c:tx>
          <c:layout>
            <c:manualLayout>
              <c:xMode val="edge"/>
              <c:yMode val="edge"/>
              <c:x val="2.3745830518989201E-4"/>
              <c:y val="3.8937611071308401E-2"/>
            </c:manualLayout>
          </c:layout>
          <c:overlay val="0"/>
        </c:title>
        <c:numFmt formatCode="0.0" sourceLinked="1"/>
        <c:majorTickMark val="out"/>
        <c:minorTickMark val="none"/>
        <c:tickLblPos val="nextTo"/>
        <c:crossAx val="34386688"/>
        <c:crosses val="autoZero"/>
        <c:crossBetween val="between"/>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481012736611898E-2"/>
          <c:y val="0.10961842177040909"/>
          <c:w val="0.88288462732951345"/>
          <c:h val="0.74876846635214578"/>
        </c:manualLayout>
      </c:layout>
      <c:barChart>
        <c:barDir val="col"/>
        <c:grouping val="clustered"/>
        <c:varyColors val="0"/>
        <c:ser>
          <c:idx val="0"/>
          <c:order val="0"/>
          <c:tx>
            <c:strRef>
              <c:f>Sheet1!$B$1</c:f>
              <c:strCache>
                <c:ptCount val="1"/>
                <c:pt idx="0">
                  <c:v>Interest expenditure, ISK bn. (l.axis)</c:v>
                </c:pt>
              </c:strCache>
            </c:strRef>
          </c:tx>
          <c:invertIfNegative val="0"/>
          <c:dPt>
            <c:idx val="0"/>
            <c:invertIfNegative val="0"/>
            <c:bubble3D val="0"/>
            <c:spPr/>
          </c:dPt>
          <c:dLbls>
            <c:numFmt formatCode="#,##0" sourceLinked="0"/>
            <c:showLegendKey val="0"/>
            <c:showVal val="1"/>
            <c:showCatName val="0"/>
            <c:showSerName val="0"/>
            <c:showPercent val="0"/>
            <c:showBubbleSize val="0"/>
            <c:showLeaderLines val="0"/>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0.0</c:formatCode>
                <c:ptCount val="13"/>
                <c:pt idx="0">
                  <c:v>22.220299999999998</c:v>
                </c:pt>
                <c:pt idx="1">
                  <c:v>35.496099999999998</c:v>
                </c:pt>
                <c:pt idx="2">
                  <c:v>84.342199999999991</c:v>
                </c:pt>
                <c:pt idx="3">
                  <c:v>68.101799999999997</c:v>
                </c:pt>
                <c:pt idx="4">
                  <c:v>65.588300000000004</c:v>
                </c:pt>
                <c:pt idx="5">
                  <c:v>75.624800000000008</c:v>
                </c:pt>
                <c:pt idx="6">
                  <c:v>74.405600000000007</c:v>
                </c:pt>
                <c:pt idx="7">
                  <c:v>78.55380000000001</c:v>
                </c:pt>
                <c:pt idx="8">
                  <c:v>76.810149741403336</c:v>
                </c:pt>
                <c:pt idx="9">
                  <c:v>74.42219291026575</c:v>
                </c:pt>
                <c:pt idx="10">
                  <c:v>68.388086876573624</c:v>
                </c:pt>
                <c:pt idx="11">
                  <c:v>68.659507238934097</c:v>
                </c:pt>
                <c:pt idx="12">
                  <c:v>62.942066298196337</c:v>
                </c:pt>
              </c:numCache>
            </c:numRef>
          </c:val>
        </c:ser>
        <c:dLbls>
          <c:showLegendKey val="0"/>
          <c:showVal val="0"/>
          <c:showCatName val="0"/>
          <c:showSerName val="0"/>
          <c:showPercent val="0"/>
          <c:showBubbleSize val="0"/>
        </c:dLbls>
        <c:gapWidth val="150"/>
        <c:axId val="34949376"/>
        <c:axId val="34959360"/>
      </c:barChart>
      <c:lineChart>
        <c:grouping val="standard"/>
        <c:varyColors val="0"/>
        <c:ser>
          <c:idx val="1"/>
          <c:order val="1"/>
          <c:tx>
            <c:strRef>
              <c:f>Sheet1!$C$1</c:f>
              <c:strCache>
                <c:ptCount val="1"/>
                <c:pt idx="0">
                  <c:v>Interest expenditure, % of GDP (r.axis)</c:v>
                </c:pt>
              </c:strCache>
            </c:strRef>
          </c:tx>
          <c:spPr>
            <a:ln>
              <a:solidFill>
                <a:schemeClr val="accent1"/>
              </a:solidFill>
            </a:ln>
          </c:spPr>
          <c:marker>
            <c:symbol val="none"/>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0.0%</c:formatCode>
                <c:ptCount val="13"/>
                <c:pt idx="0">
                  <c:v>1.6174675400776402</c:v>
                </c:pt>
                <c:pt idx="1">
                  <c:v>2.293257856401735</c:v>
                </c:pt>
                <c:pt idx="2">
                  <c:v>5.3195426599290068</c:v>
                </c:pt>
                <c:pt idx="3">
                  <c:v>4.201094476477885</c:v>
                </c:pt>
                <c:pt idx="4">
                  <c:v>3.8509973572513534</c:v>
                </c:pt>
                <c:pt idx="5">
                  <c:v>4.2479995730924678</c:v>
                </c:pt>
                <c:pt idx="6">
                  <c:v>3.9558656446698461</c:v>
                </c:pt>
                <c:pt idx="7">
                  <c:v>3.940820814955432</c:v>
                </c:pt>
                <c:pt idx="8">
                  <c:v>3.5456838730278966</c:v>
                </c:pt>
                <c:pt idx="9">
                  <c:v>3.1925687199371695</c:v>
                </c:pt>
                <c:pt idx="10">
                  <c:v>2.7443757334286922</c:v>
                </c:pt>
                <c:pt idx="11">
                  <c:v>2.5955360405934051</c:v>
                </c:pt>
                <c:pt idx="12">
                  <c:v>2.2562791721582833</c:v>
                </c:pt>
              </c:numCache>
            </c:numRef>
          </c:val>
          <c:smooth val="0"/>
        </c:ser>
        <c:dLbls>
          <c:showLegendKey val="0"/>
          <c:showVal val="0"/>
          <c:showCatName val="0"/>
          <c:showSerName val="0"/>
          <c:showPercent val="0"/>
          <c:showBubbleSize val="0"/>
        </c:dLbls>
        <c:marker val="1"/>
        <c:smooth val="0"/>
        <c:axId val="34967552"/>
        <c:axId val="34961280"/>
      </c:lineChart>
      <c:catAx>
        <c:axId val="34949376"/>
        <c:scaling>
          <c:orientation val="minMax"/>
        </c:scaling>
        <c:delete val="0"/>
        <c:axPos val="b"/>
        <c:numFmt formatCode="General" sourceLinked="1"/>
        <c:majorTickMark val="out"/>
        <c:minorTickMark val="none"/>
        <c:tickLblPos val="nextTo"/>
        <c:txPr>
          <a:bodyPr rot="0" vert="horz"/>
          <a:lstStyle/>
          <a:p>
            <a:pPr>
              <a:defRPr/>
            </a:pPr>
            <a:endParaRPr lang="is-IS"/>
          </a:p>
        </c:txPr>
        <c:crossAx val="34959360"/>
        <c:crosses val="autoZero"/>
        <c:auto val="1"/>
        <c:lblAlgn val="ctr"/>
        <c:lblOffset val="100"/>
        <c:noMultiLvlLbl val="0"/>
      </c:catAx>
      <c:valAx>
        <c:axId val="34959360"/>
        <c:scaling>
          <c:orientation val="minMax"/>
        </c:scaling>
        <c:delete val="0"/>
        <c:axPos val="l"/>
        <c:majorGridlines>
          <c:spPr>
            <a:ln>
              <a:prstDash val="dash"/>
            </a:ln>
          </c:spPr>
        </c:majorGridlines>
        <c:title>
          <c:tx>
            <c:rich>
              <a:bodyPr rot="0" vert="horz"/>
              <a:lstStyle/>
              <a:p>
                <a:pPr>
                  <a:defRPr/>
                </a:pPr>
                <a:r>
                  <a:rPr lang="is-IS" dirty="0" smtClean="0"/>
                  <a:t>ISK</a:t>
                </a:r>
                <a:r>
                  <a:rPr lang="is-IS" baseline="0" dirty="0" smtClean="0"/>
                  <a:t> bn</a:t>
                </a:r>
                <a:r>
                  <a:rPr lang="is-IS" dirty="0" smtClean="0"/>
                  <a:t>.</a:t>
                </a:r>
                <a:endParaRPr lang="is-IS" dirty="0"/>
              </a:p>
            </c:rich>
          </c:tx>
          <c:layout>
            <c:manualLayout>
              <c:xMode val="edge"/>
              <c:yMode val="edge"/>
              <c:x val="6.1748811426544621E-3"/>
              <c:y val="3.4300281517843242E-2"/>
            </c:manualLayout>
          </c:layout>
          <c:overlay val="0"/>
        </c:title>
        <c:numFmt formatCode="0" sourceLinked="0"/>
        <c:majorTickMark val="out"/>
        <c:minorTickMark val="none"/>
        <c:tickLblPos val="nextTo"/>
        <c:crossAx val="34949376"/>
        <c:crosses val="autoZero"/>
        <c:crossBetween val="between"/>
      </c:valAx>
      <c:valAx>
        <c:axId val="34961280"/>
        <c:scaling>
          <c:orientation val="minMax"/>
        </c:scaling>
        <c:delete val="0"/>
        <c:axPos val="r"/>
        <c:title>
          <c:tx>
            <c:rich>
              <a:bodyPr rot="0" vert="horz"/>
              <a:lstStyle/>
              <a:p>
                <a:pPr>
                  <a:defRPr/>
                </a:pPr>
                <a:r>
                  <a:rPr lang="is-IS" dirty="0" smtClean="0"/>
                  <a:t>% of GDP</a:t>
                </a:r>
                <a:endParaRPr lang="is-IS" dirty="0"/>
              </a:p>
            </c:rich>
          </c:tx>
          <c:layout>
            <c:manualLayout>
              <c:xMode val="edge"/>
              <c:yMode val="edge"/>
              <c:x val="0.89296621476990234"/>
              <c:y val="2.7660634431090108E-2"/>
            </c:manualLayout>
          </c:layout>
          <c:overlay val="0"/>
        </c:title>
        <c:numFmt formatCode="#,##0.0" sourceLinked="0"/>
        <c:majorTickMark val="out"/>
        <c:minorTickMark val="none"/>
        <c:tickLblPos val="nextTo"/>
        <c:crossAx val="34967552"/>
        <c:crosses val="max"/>
        <c:crossBetween val="between"/>
      </c:valAx>
      <c:catAx>
        <c:axId val="34967552"/>
        <c:scaling>
          <c:orientation val="minMax"/>
        </c:scaling>
        <c:delete val="1"/>
        <c:axPos val="b"/>
        <c:numFmt formatCode="General" sourceLinked="1"/>
        <c:majorTickMark val="out"/>
        <c:minorTickMark val="none"/>
        <c:tickLblPos val="nextTo"/>
        <c:crossAx val="34961280"/>
        <c:crosses val="autoZero"/>
        <c:auto val="1"/>
        <c:lblAlgn val="ctr"/>
        <c:lblOffset val="100"/>
        <c:noMultiLvlLbl val="0"/>
      </c:cat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0043459452983407E-2"/>
          <c:y val="0.10562114666821759"/>
          <c:w val="0.89280795399808799"/>
          <c:h val="0.60667363819699527"/>
        </c:manualLayout>
      </c:layout>
      <c:barChart>
        <c:barDir val="col"/>
        <c:grouping val="stacked"/>
        <c:varyColors val="0"/>
        <c:ser>
          <c:idx val="0"/>
          <c:order val="0"/>
          <c:tx>
            <c:strRef>
              <c:f>'Mynd 2'!$A$13</c:f>
              <c:strCache>
                <c:ptCount val="1"/>
                <c:pt idx="0">
                  <c:v>Govenment bonds</c:v>
                </c:pt>
              </c:strCache>
            </c:strRef>
          </c:tx>
          <c:invertIfNegative val="0"/>
          <c:cat>
            <c:numRef>
              <c:f>'Mynd 2'!$B$12:$U$12</c:f>
              <c:numCache>
                <c:formatCode>0</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'Mynd 2'!$B$13:$U$13</c:f>
              <c:numCache>
                <c:formatCode>#,##0</c:formatCode>
                <c:ptCount val="20"/>
                <c:pt idx="0">
                  <c:v>23038.596244</c:v>
                </c:pt>
                <c:pt idx="1">
                  <c:v>69523</c:v>
                </c:pt>
                <c:pt idx="2">
                  <c:v>19523</c:v>
                </c:pt>
                <c:pt idx="3">
                  <c:v>0</c:v>
                </c:pt>
                <c:pt idx="4">
                  <c:v>87722.9</c:v>
                </c:pt>
                <c:pt idx="5">
                  <c:v>36221</c:v>
                </c:pt>
                <c:pt idx="6">
                  <c:v>72594.722135000004</c:v>
                </c:pt>
                <c:pt idx="7">
                  <c:v>58613</c:v>
                </c:pt>
                <c:pt idx="8">
                  <c:v>0</c:v>
                </c:pt>
                <c:pt idx="9">
                  <c:v>0</c:v>
                </c:pt>
                <c:pt idx="10">
                  <c:v>91663.3</c:v>
                </c:pt>
                <c:pt idx="11">
                  <c:v>0</c:v>
                </c:pt>
                <c:pt idx="12">
                  <c:v>0</c:v>
                </c:pt>
                <c:pt idx="13">
                  <c:v>0</c:v>
                </c:pt>
                <c:pt idx="14">
                  <c:v>0</c:v>
                </c:pt>
                <c:pt idx="15">
                  <c:v>71164.899957999995</c:v>
                </c:pt>
                <c:pt idx="16">
                  <c:v>88806.399999999994</c:v>
                </c:pt>
                <c:pt idx="17">
                  <c:v>0</c:v>
                </c:pt>
                <c:pt idx="18">
                  <c:v>37801.709964000001</c:v>
                </c:pt>
                <c:pt idx="19">
                  <c:v>0</c:v>
                </c:pt>
              </c:numCache>
            </c:numRef>
          </c:val>
        </c:ser>
        <c:ser>
          <c:idx val="1"/>
          <c:order val="1"/>
          <c:tx>
            <c:strRef>
              <c:f>'Mynd 2'!$A$14</c:f>
              <c:strCache>
                <c:ptCount val="1"/>
                <c:pt idx="0">
                  <c:v>Recapitalisation of financial institutions</c:v>
                </c:pt>
              </c:strCache>
            </c:strRef>
          </c:tx>
          <c:invertIfNegative val="0"/>
          <c:cat>
            <c:numRef>
              <c:f>'Mynd 2'!$B$12:$U$12</c:f>
              <c:numCache>
                <c:formatCode>0</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'Mynd 2'!$B$14:$U$14</c:f>
              <c:numCache>
                <c:formatCode>#,##0</c:formatCode>
                <c:ptCount val="20"/>
                <c:pt idx="1">
                  <c:v>71350</c:v>
                </c:pt>
                <c:pt idx="3">
                  <c:v>141561</c:v>
                </c:pt>
              </c:numCache>
            </c:numRef>
          </c:val>
        </c:ser>
        <c:ser>
          <c:idx val="2"/>
          <c:order val="2"/>
          <c:tx>
            <c:strRef>
              <c:f>'Mynd 2'!$A$15</c:f>
              <c:strCache>
                <c:ptCount val="1"/>
                <c:pt idx="0">
                  <c:v>Recapitalisation of the Central Bank</c:v>
                </c:pt>
              </c:strCache>
            </c:strRef>
          </c:tx>
          <c:invertIfNegative val="0"/>
          <c:cat>
            <c:numRef>
              <c:f>'Mynd 2'!$B$12:$U$12</c:f>
              <c:numCache>
                <c:formatCode>0</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'Mynd 2'!$B$15:$U$15</c:f>
              <c:numCache>
                <c:formatCode>#,##0</c:formatCode>
                <c:ptCount val="20"/>
                <c:pt idx="0">
                  <c:v>41450</c:v>
                </c:pt>
                <c:pt idx="1">
                  <c:v>103500</c:v>
                </c:pt>
              </c:numCache>
            </c:numRef>
          </c:val>
        </c:ser>
        <c:ser>
          <c:idx val="3"/>
          <c:order val="3"/>
          <c:tx>
            <c:strRef>
              <c:f>'Mynd 2'!$A$16</c:f>
              <c:strCache>
                <c:ptCount val="1"/>
                <c:pt idx="0">
                  <c:v>Government guarantees</c:v>
                </c:pt>
              </c:strCache>
            </c:strRef>
          </c:tx>
          <c:invertIfNegative val="0"/>
          <c:cat>
            <c:numRef>
              <c:f>'Mynd 2'!$B$12:$U$12</c:f>
              <c:numCache>
                <c:formatCode>0</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'Mynd 2'!$B$16:$U$16</c:f>
              <c:numCache>
                <c:formatCode>#,##0</c:formatCode>
                <c:ptCount val="20"/>
                <c:pt idx="0">
                  <c:v>598.29823499999998</c:v>
                </c:pt>
                <c:pt idx="1">
                  <c:v>2115.8167469999999</c:v>
                </c:pt>
                <c:pt idx="2">
                  <c:v>2008.785762</c:v>
                </c:pt>
                <c:pt idx="3">
                  <c:v>2010.3908220000001</c:v>
                </c:pt>
                <c:pt idx="4">
                  <c:v>1881.3760870000001</c:v>
                </c:pt>
                <c:pt idx="5">
                  <c:v>1883.4237619999999</c:v>
                </c:pt>
                <c:pt idx="6">
                  <c:v>1854.106014</c:v>
                </c:pt>
                <c:pt idx="7">
                  <c:v>1531.2231730000001</c:v>
                </c:pt>
                <c:pt idx="8">
                  <c:v>1172.712166</c:v>
                </c:pt>
                <c:pt idx="9">
                  <c:v>0</c:v>
                </c:pt>
                <c:pt idx="10">
                  <c:v>0</c:v>
                </c:pt>
                <c:pt idx="11">
                  <c:v>0</c:v>
                </c:pt>
                <c:pt idx="12">
                  <c:v>0</c:v>
                </c:pt>
                <c:pt idx="13">
                  <c:v>0</c:v>
                </c:pt>
                <c:pt idx="14">
                  <c:v>0</c:v>
                </c:pt>
                <c:pt idx="15">
                  <c:v>0</c:v>
                </c:pt>
                <c:pt idx="16">
                  <c:v>0</c:v>
                </c:pt>
                <c:pt idx="17">
                  <c:v>0</c:v>
                </c:pt>
                <c:pt idx="18">
                  <c:v>0</c:v>
                </c:pt>
                <c:pt idx="19">
                  <c:v>0</c:v>
                </c:pt>
              </c:numCache>
            </c:numRef>
          </c:val>
        </c:ser>
        <c:ser>
          <c:idx val="4"/>
          <c:order val="4"/>
          <c:tx>
            <c:strRef>
              <c:f>'Mynd 2'!$A$17</c:f>
              <c:strCache>
                <c:ptCount val="1"/>
                <c:pt idx="0">
                  <c:v>Other domestic loans</c:v>
                </c:pt>
              </c:strCache>
            </c:strRef>
          </c:tx>
          <c:invertIfNegative val="0"/>
          <c:cat>
            <c:numRef>
              <c:f>'Mynd 2'!$B$12:$U$12</c:f>
              <c:numCache>
                <c:formatCode>0</c:formatCode>
                <c:ptCount val="20"/>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numCache>
            </c:numRef>
          </c:cat>
          <c:val>
            <c:numRef>
              <c:f>'Mynd 2'!$B$17:$U$17</c:f>
              <c:numCache>
                <c:formatCode>#,##0</c:formatCode>
                <c:ptCount val="20"/>
                <c:pt idx="0">
                  <c:v>0</c:v>
                </c:pt>
                <c:pt idx="1">
                  <c:v>1845.7882669999999</c:v>
                </c:pt>
                <c:pt idx="2">
                  <c:v>1863.0156770000001</c:v>
                </c:pt>
                <c:pt idx="3">
                  <c:v>6536.6330779999998</c:v>
                </c:pt>
                <c:pt idx="4">
                  <c:v>1901.4679430000001</c:v>
                </c:pt>
                <c:pt idx="5">
                  <c:v>1922.4379080000001</c:v>
                </c:pt>
                <c:pt idx="6">
                  <c:v>1939.3821210000001</c:v>
                </c:pt>
                <c:pt idx="7">
                  <c:v>1609.4955580000001</c:v>
                </c:pt>
                <c:pt idx="8">
                  <c:v>1569.7645130000001</c:v>
                </c:pt>
                <c:pt idx="9">
                  <c:v>1550.777466</c:v>
                </c:pt>
                <c:pt idx="10">
                  <c:v>1550.777466</c:v>
                </c:pt>
                <c:pt idx="11">
                  <c:v>1550.7774629999999</c:v>
                </c:pt>
                <c:pt idx="12">
                  <c:v>1550.777466</c:v>
                </c:pt>
                <c:pt idx="13">
                  <c:v>1550.77773</c:v>
                </c:pt>
                <c:pt idx="14">
                  <c:v>1550.777466</c:v>
                </c:pt>
                <c:pt idx="15">
                  <c:v>1550.7774629999999</c:v>
                </c:pt>
                <c:pt idx="16">
                  <c:v>1550.777466</c:v>
                </c:pt>
                <c:pt idx="17">
                  <c:v>1550.777466</c:v>
                </c:pt>
                <c:pt idx="18">
                  <c:v>1550.7774629999999</c:v>
                </c:pt>
                <c:pt idx="19">
                  <c:v>1550.777466</c:v>
                </c:pt>
              </c:numCache>
            </c:numRef>
          </c:val>
        </c:ser>
        <c:dLbls>
          <c:showLegendKey val="0"/>
          <c:showVal val="0"/>
          <c:showCatName val="0"/>
          <c:showSerName val="0"/>
          <c:showPercent val="0"/>
          <c:showBubbleSize val="0"/>
        </c:dLbls>
        <c:gapWidth val="55"/>
        <c:overlap val="100"/>
        <c:axId val="104639104"/>
        <c:axId val="104653184"/>
      </c:barChart>
      <c:catAx>
        <c:axId val="104639104"/>
        <c:scaling>
          <c:orientation val="minMax"/>
        </c:scaling>
        <c:delete val="0"/>
        <c:axPos val="b"/>
        <c:numFmt formatCode="0" sourceLinked="1"/>
        <c:majorTickMark val="none"/>
        <c:minorTickMark val="none"/>
        <c:tickLblPos val="nextTo"/>
        <c:crossAx val="104653184"/>
        <c:crosses val="autoZero"/>
        <c:auto val="1"/>
        <c:lblAlgn val="ctr"/>
        <c:lblOffset val="100"/>
        <c:noMultiLvlLbl val="0"/>
      </c:catAx>
      <c:valAx>
        <c:axId val="104653184"/>
        <c:scaling>
          <c:orientation val="minMax"/>
        </c:scaling>
        <c:delete val="0"/>
        <c:axPos val="l"/>
        <c:majorGridlines>
          <c:spPr>
            <a:ln>
              <a:prstDash val="dash"/>
            </a:ln>
          </c:spPr>
        </c:majorGridlines>
        <c:title>
          <c:tx>
            <c:rich>
              <a:bodyPr rot="0" vert="horz"/>
              <a:lstStyle/>
              <a:p>
                <a:pPr>
                  <a:defRPr/>
                </a:pPr>
                <a:r>
                  <a:rPr lang="is-IS"/>
                  <a:t>ISK million</a:t>
                </a:r>
              </a:p>
            </c:rich>
          </c:tx>
          <c:layout>
            <c:manualLayout>
              <c:xMode val="edge"/>
              <c:yMode val="edge"/>
              <c:x val="5.5261552061252044E-4"/>
              <c:y val="3.4270800259830293E-2"/>
            </c:manualLayout>
          </c:layout>
          <c:overlay val="0"/>
        </c:title>
        <c:numFmt formatCode="#,##0" sourceLinked="1"/>
        <c:majorTickMark val="none"/>
        <c:minorTickMark val="none"/>
        <c:tickLblPos val="nextTo"/>
        <c:crossAx val="104639104"/>
        <c:crosses val="autoZero"/>
        <c:crossBetween val="between"/>
      </c:valAx>
    </c:plotArea>
    <c:legend>
      <c:legendPos val="b"/>
      <c:layout>
        <c:manualLayout>
          <c:xMode val="edge"/>
          <c:yMode val="edge"/>
          <c:x val="9.5916176388872454E-2"/>
          <c:y val="0.81932997573557897"/>
          <c:w val="0.86791764274004224"/>
          <c:h val="0.16587251420764867"/>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5694559654921574E-2"/>
          <c:y val="0.11157326906649551"/>
          <c:w val="0.90340190660932373"/>
          <c:h val="0.74829639410127291"/>
        </c:manualLayout>
      </c:layout>
      <c:barChart>
        <c:barDir val="col"/>
        <c:grouping val="stacked"/>
        <c:varyColors val="0"/>
        <c:ser>
          <c:idx val="0"/>
          <c:order val="0"/>
          <c:tx>
            <c:strRef>
              <c:f>'Mynd 3'!$A$13</c:f>
              <c:strCache>
                <c:ptCount val="1"/>
                <c:pt idx="0">
                  <c:v>Currency reserve loans</c:v>
                </c:pt>
              </c:strCache>
            </c:strRef>
          </c:tx>
          <c:invertIfNegative val="0"/>
          <c:cat>
            <c:numRef>
              <c:f>'Mynd 3'!$B$12:$K$12</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'Mynd 3'!$B$13:$K$13</c:f>
              <c:numCache>
                <c:formatCode>#,##0</c:formatCode>
                <c:ptCount val="10"/>
                <c:pt idx="1">
                  <c:v>63479</c:v>
                </c:pt>
                <c:pt idx="5">
                  <c:v>119025</c:v>
                </c:pt>
                <c:pt idx="7">
                  <c:v>127000</c:v>
                </c:pt>
              </c:numCache>
            </c:numRef>
          </c:val>
        </c:ser>
        <c:ser>
          <c:idx val="1"/>
          <c:order val="1"/>
          <c:tx>
            <c:strRef>
              <c:f>'Mynd 3'!#REF!</c:f>
              <c:strCache>
                <c:ptCount val="1"/>
                <c:pt idx="0">
                  <c:v>#REF!</c:v>
                </c:pt>
              </c:strCache>
            </c:strRef>
          </c:tx>
          <c:invertIfNegative val="0"/>
          <c:cat>
            <c:numRef>
              <c:f>'Mynd 3'!$B$12:$K$12</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'Mynd 3'!#REF!</c:f>
              <c:numCache>
                <c:formatCode>General</c:formatCode>
                <c:ptCount val="1"/>
                <c:pt idx="0">
                  <c:v>1</c:v>
                </c:pt>
              </c:numCache>
            </c:numRef>
          </c:val>
        </c:ser>
        <c:ser>
          <c:idx val="2"/>
          <c:order val="2"/>
          <c:tx>
            <c:strRef>
              <c:f>'Mynd 3'!$A$14</c:f>
              <c:strCache>
                <c:ptCount val="1"/>
                <c:pt idx="0">
                  <c:v>Other foreign loans</c:v>
                </c:pt>
              </c:strCache>
            </c:strRef>
          </c:tx>
          <c:invertIfNegative val="0"/>
          <c:cat>
            <c:numRef>
              <c:f>'Mynd 3'!$B$12:$K$12</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'Mynd 3'!$B$14:$K$14</c:f>
              <c:numCache>
                <c:formatCode>#,##0</c:formatCode>
                <c:ptCount val="10"/>
                <c:pt idx="0">
                  <c:v>0</c:v>
                </c:pt>
                <c:pt idx="1">
                  <c:v>5607</c:v>
                </c:pt>
                <c:pt idx="2">
                  <c:v>0</c:v>
                </c:pt>
                <c:pt idx="3">
                  <c:v>0</c:v>
                </c:pt>
                <c:pt idx="4">
                  <c:v>0</c:v>
                </c:pt>
                <c:pt idx="5">
                  <c:v>0</c:v>
                </c:pt>
                <c:pt idx="6">
                  <c:v>0</c:v>
                </c:pt>
                <c:pt idx="7">
                  <c:v>0</c:v>
                </c:pt>
                <c:pt idx="8">
                  <c:v>0</c:v>
                </c:pt>
                <c:pt idx="9">
                  <c:v>0</c:v>
                </c:pt>
              </c:numCache>
            </c:numRef>
          </c:val>
        </c:ser>
        <c:dLbls>
          <c:showLegendKey val="0"/>
          <c:showVal val="0"/>
          <c:showCatName val="0"/>
          <c:showSerName val="0"/>
          <c:showPercent val="0"/>
          <c:showBubbleSize val="0"/>
        </c:dLbls>
        <c:gapWidth val="55"/>
        <c:overlap val="100"/>
        <c:axId val="104947712"/>
        <c:axId val="104949248"/>
      </c:barChart>
      <c:catAx>
        <c:axId val="104947712"/>
        <c:scaling>
          <c:orientation val="minMax"/>
        </c:scaling>
        <c:delete val="0"/>
        <c:axPos val="b"/>
        <c:numFmt formatCode="0" sourceLinked="1"/>
        <c:majorTickMark val="none"/>
        <c:minorTickMark val="none"/>
        <c:tickLblPos val="nextTo"/>
        <c:crossAx val="104949248"/>
        <c:crosses val="autoZero"/>
        <c:auto val="1"/>
        <c:lblAlgn val="ctr"/>
        <c:lblOffset val="100"/>
        <c:noMultiLvlLbl val="0"/>
      </c:catAx>
      <c:valAx>
        <c:axId val="104949248"/>
        <c:scaling>
          <c:orientation val="minMax"/>
        </c:scaling>
        <c:delete val="0"/>
        <c:axPos val="l"/>
        <c:majorGridlines>
          <c:spPr>
            <a:ln>
              <a:prstDash val="dash"/>
            </a:ln>
          </c:spPr>
        </c:majorGridlines>
        <c:title>
          <c:tx>
            <c:rich>
              <a:bodyPr rot="0" vert="horz"/>
              <a:lstStyle/>
              <a:p>
                <a:pPr>
                  <a:defRPr/>
                </a:pPr>
                <a:r>
                  <a:rPr lang="is-IS" dirty="0" smtClean="0"/>
                  <a:t>ISk million</a:t>
                </a:r>
                <a:endParaRPr lang="is-IS" dirty="0"/>
              </a:p>
            </c:rich>
          </c:tx>
          <c:layout>
            <c:manualLayout>
              <c:xMode val="edge"/>
              <c:yMode val="edge"/>
              <c:x val="0"/>
              <c:y val="2.9870301134623037E-2"/>
            </c:manualLayout>
          </c:layout>
          <c:overlay val="0"/>
        </c:title>
        <c:numFmt formatCode="#,##0" sourceLinked="1"/>
        <c:majorTickMark val="none"/>
        <c:minorTickMark val="none"/>
        <c:tickLblPos val="nextTo"/>
        <c:crossAx val="104947712"/>
        <c:crosses val="autoZero"/>
        <c:crossBetween val="between"/>
        <c:majorUnit val="20000"/>
      </c:valAx>
    </c:plotArea>
    <c:legend>
      <c:legendPos val="b"/>
      <c:legendEntry>
        <c:idx val="1"/>
        <c:delete val="1"/>
      </c:legendEntry>
      <c:layout/>
      <c:overlay val="0"/>
    </c:legend>
    <c:plotVisOnly val="1"/>
    <c:dispBlanksAs val="gap"/>
    <c:showDLblsOverMax val="0"/>
  </c:chart>
  <c:txPr>
    <a:bodyPr/>
    <a:lstStyle/>
    <a:p>
      <a:pPr>
        <a:defRPr sz="1400"/>
      </a:pPr>
      <a:endParaRPr lang="is-I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6530637470823485E-2"/>
          <c:y val="0.10967121376018582"/>
          <c:w val="0.89533080917034358"/>
          <c:h val="0.63367994441871234"/>
        </c:manualLayout>
      </c:layout>
      <c:barChart>
        <c:barDir val="col"/>
        <c:grouping val="clustered"/>
        <c:varyColors val="0"/>
        <c:ser>
          <c:idx val="0"/>
          <c:order val="0"/>
          <c:tx>
            <c:strRef>
              <c:f>Sheet1!$B$1</c:f>
              <c:strCache>
                <c:ptCount val="1"/>
                <c:pt idx="0">
                  <c:v>2014</c:v>
                </c:pt>
              </c:strCache>
            </c:strRef>
          </c:tx>
          <c:invertIfNegative val="0"/>
          <c:dPt>
            <c:idx val="12"/>
            <c:invertIfNegative val="0"/>
            <c:bubble3D val="0"/>
          </c:dPt>
          <c:cat>
            <c:strRef>
              <c:f>Sheet1!$A$2:$A$14</c:f>
              <c:strCache>
                <c:ptCount val="13"/>
                <c:pt idx="0">
                  <c:v>Italy</c:v>
                </c:pt>
                <c:pt idx="1">
                  <c:v>Finland</c:v>
                </c:pt>
                <c:pt idx="2">
                  <c:v>Norway</c:v>
                </c:pt>
                <c:pt idx="3">
                  <c:v>France</c:v>
                </c:pt>
                <c:pt idx="4">
                  <c:v>Netherlands</c:v>
                </c:pt>
                <c:pt idx="5">
                  <c:v>Germany</c:v>
                </c:pt>
                <c:pt idx="6">
                  <c:v>EU</c:v>
                </c:pt>
                <c:pt idx="7">
                  <c:v>Greece</c:v>
                </c:pt>
                <c:pt idx="8">
                  <c:v>Spain</c:v>
                </c:pt>
                <c:pt idx="9">
                  <c:v>Sweden</c:v>
                </c:pt>
                <c:pt idx="10">
                  <c:v>USA</c:v>
                </c:pt>
                <c:pt idx="11">
                  <c:v>Iceland</c:v>
                </c:pt>
                <c:pt idx="12">
                  <c:v>Ireland</c:v>
                </c:pt>
              </c:strCache>
            </c:strRef>
          </c:cat>
          <c:val>
            <c:numRef>
              <c:f>Sheet1!$B$2:$B$14</c:f>
              <c:numCache>
                <c:formatCode>0.0</c:formatCode>
                <c:ptCount val="13"/>
                <c:pt idx="0">
                  <c:v>-0.4</c:v>
                </c:pt>
                <c:pt idx="1">
                  <c:v>-0.1</c:v>
                </c:pt>
                <c:pt idx="2">
                  <c:v>2.2000000000000002</c:v>
                </c:pt>
                <c:pt idx="3">
                  <c:v>0.4</c:v>
                </c:pt>
                <c:pt idx="4">
                  <c:v>0.9</c:v>
                </c:pt>
                <c:pt idx="5">
                  <c:v>1.6</c:v>
                </c:pt>
                <c:pt idx="6">
                  <c:v>1.4</c:v>
                </c:pt>
                <c:pt idx="7">
                  <c:v>0.8</c:v>
                </c:pt>
                <c:pt idx="8">
                  <c:v>1.4</c:v>
                </c:pt>
                <c:pt idx="9">
                  <c:v>2.1</c:v>
                </c:pt>
                <c:pt idx="10">
                  <c:v>2.4</c:v>
                </c:pt>
                <c:pt idx="11">
                  <c:v>1.9</c:v>
                </c:pt>
                <c:pt idx="12">
                  <c:v>4.8</c:v>
                </c:pt>
              </c:numCache>
            </c:numRef>
          </c:val>
        </c:ser>
        <c:ser>
          <c:idx val="1"/>
          <c:order val="1"/>
          <c:tx>
            <c:strRef>
              <c:f>Sheet1!$C$1</c:f>
              <c:strCache>
                <c:ptCount val="1"/>
                <c:pt idx="0">
                  <c:v>2015 proj.</c:v>
                </c:pt>
              </c:strCache>
            </c:strRef>
          </c:tx>
          <c:invertIfNegative val="0"/>
          <c:dPt>
            <c:idx val="12"/>
            <c:invertIfNegative val="0"/>
            <c:bubble3D val="0"/>
          </c:dPt>
          <c:cat>
            <c:strRef>
              <c:f>Sheet1!$A$2:$A$14</c:f>
              <c:strCache>
                <c:ptCount val="13"/>
                <c:pt idx="0">
                  <c:v>Italy</c:v>
                </c:pt>
                <c:pt idx="1">
                  <c:v>Finland</c:v>
                </c:pt>
                <c:pt idx="2">
                  <c:v>Norway</c:v>
                </c:pt>
                <c:pt idx="3">
                  <c:v>France</c:v>
                </c:pt>
                <c:pt idx="4">
                  <c:v>Netherlands</c:v>
                </c:pt>
                <c:pt idx="5">
                  <c:v>Germany</c:v>
                </c:pt>
                <c:pt idx="6">
                  <c:v>EU</c:v>
                </c:pt>
                <c:pt idx="7">
                  <c:v>Greece</c:v>
                </c:pt>
                <c:pt idx="8">
                  <c:v>Spain</c:v>
                </c:pt>
                <c:pt idx="9">
                  <c:v>Sweden</c:v>
                </c:pt>
                <c:pt idx="10">
                  <c:v>USA</c:v>
                </c:pt>
                <c:pt idx="11">
                  <c:v>Iceland</c:v>
                </c:pt>
                <c:pt idx="12">
                  <c:v>Ireland</c:v>
                </c:pt>
              </c:strCache>
            </c:strRef>
          </c:cat>
          <c:val>
            <c:numRef>
              <c:f>Sheet1!$C$2:$C$14</c:f>
              <c:numCache>
                <c:formatCode>0.0</c:formatCode>
                <c:ptCount val="13"/>
                <c:pt idx="0">
                  <c:v>0.5</c:v>
                </c:pt>
                <c:pt idx="1">
                  <c:v>0.8</c:v>
                </c:pt>
                <c:pt idx="2">
                  <c:v>1</c:v>
                </c:pt>
                <c:pt idx="3">
                  <c:v>1.2</c:v>
                </c:pt>
                <c:pt idx="4">
                  <c:v>1.6</c:v>
                </c:pt>
                <c:pt idx="5">
                  <c:v>1.6</c:v>
                </c:pt>
                <c:pt idx="6">
                  <c:v>1.8</c:v>
                </c:pt>
                <c:pt idx="7">
                  <c:v>2.5</c:v>
                </c:pt>
                <c:pt idx="8">
                  <c:v>2.5</c:v>
                </c:pt>
                <c:pt idx="9">
                  <c:v>2.7</c:v>
                </c:pt>
                <c:pt idx="10">
                  <c:v>3.1</c:v>
                </c:pt>
                <c:pt idx="11">
                  <c:v>3.8</c:v>
                </c:pt>
                <c:pt idx="12">
                  <c:v>3.9</c:v>
                </c:pt>
              </c:numCache>
            </c:numRef>
          </c:val>
        </c:ser>
        <c:dLbls>
          <c:showLegendKey val="0"/>
          <c:showVal val="0"/>
          <c:showCatName val="0"/>
          <c:showSerName val="0"/>
          <c:showPercent val="0"/>
          <c:showBubbleSize val="0"/>
        </c:dLbls>
        <c:gapWidth val="150"/>
        <c:axId val="34711040"/>
        <c:axId val="34712576"/>
      </c:barChart>
      <c:catAx>
        <c:axId val="34711040"/>
        <c:scaling>
          <c:orientation val="minMax"/>
        </c:scaling>
        <c:delete val="0"/>
        <c:axPos val="b"/>
        <c:numFmt formatCode="General" sourceLinked="1"/>
        <c:majorTickMark val="out"/>
        <c:minorTickMark val="none"/>
        <c:tickLblPos val="low"/>
        <c:crossAx val="34712576"/>
        <c:crosses val="autoZero"/>
        <c:auto val="1"/>
        <c:lblAlgn val="ctr"/>
        <c:lblOffset val="100"/>
        <c:noMultiLvlLbl val="0"/>
      </c:catAx>
      <c:valAx>
        <c:axId val="34712576"/>
        <c:scaling>
          <c:orientation val="minMax"/>
        </c:scaling>
        <c:delete val="0"/>
        <c:axPos val="l"/>
        <c:majorGridlines>
          <c:spPr>
            <a:ln>
              <a:prstDash val="dash"/>
            </a:ln>
          </c:spPr>
        </c:majorGridlines>
        <c:title>
          <c:tx>
            <c:rich>
              <a:bodyPr rot="0" vert="horz"/>
              <a:lstStyle/>
              <a:p>
                <a:pPr>
                  <a:defRPr/>
                </a:pPr>
                <a:r>
                  <a:rPr lang="is-IS"/>
                  <a:t>GDP growth</a:t>
                </a:r>
              </a:p>
              <a:p>
                <a:pPr>
                  <a:defRPr/>
                </a:pPr>
                <a:r>
                  <a:rPr lang="is-IS"/>
                  <a:t>%</a:t>
                </a:r>
              </a:p>
            </c:rich>
          </c:tx>
          <c:layout>
            <c:manualLayout>
              <c:xMode val="edge"/>
              <c:yMode val="edge"/>
              <c:x val="2.3085431547605523E-2"/>
              <c:y val="1.7221514590088003E-2"/>
            </c:manualLayout>
          </c:layout>
          <c:overlay val="0"/>
        </c:title>
        <c:numFmt formatCode="0.0" sourceLinked="1"/>
        <c:majorTickMark val="out"/>
        <c:minorTickMark val="none"/>
        <c:tickLblPos val="nextTo"/>
        <c:crossAx val="34711040"/>
        <c:crosses val="autoZero"/>
        <c:crossBetween val="between"/>
      </c:valAx>
    </c:plotArea>
    <c:legend>
      <c:legendPos val="b"/>
      <c:layout>
        <c:manualLayout>
          <c:xMode val="edge"/>
          <c:yMode val="edge"/>
          <c:x val="0.42869191946274565"/>
          <c:y val="0.88990446966188053"/>
          <c:w val="0.22836191984057808"/>
          <c:h val="5.6173961710668519E-2"/>
        </c:manualLayout>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30310178838975E-2"/>
          <c:y val="0.11807644553412859"/>
          <c:w val="0.8957981544739172"/>
          <c:h val="0.69911338739843143"/>
        </c:manualLayout>
      </c:layout>
      <c:lineChart>
        <c:grouping val="standard"/>
        <c:varyColors val="0"/>
        <c:ser>
          <c:idx val="0"/>
          <c:order val="0"/>
          <c:tx>
            <c:strRef>
              <c:f>Sheet1!$B$1</c:f>
              <c:strCache>
                <c:ptCount val="1"/>
                <c:pt idx="0">
                  <c:v>France</c:v>
                </c:pt>
              </c:strCache>
            </c:strRef>
          </c:tx>
          <c:spPr>
            <a:ln>
              <a:prstDash val="lgDashDot"/>
            </a:ln>
          </c:spPr>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0.19500000000000001</c:v>
                </c:pt>
                <c:pt idx="1">
                  <c:v>-2.9409999999999998</c:v>
                </c:pt>
                <c:pt idx="2">
                  <c:v>1.966</c:v>
                </c:pt>
                <c:pt idx="3">
                  <c:v>2.0790000000000002</c:v>
                </c:pt>
                <c:pt idx="4">
                  <c:v>0.33400000000000002</c:v>
                </c:pt>
                <c:pt idx="5">
                  <c:v>0.28499999999999998</c:v>
                </c:pt>
                <c:pt idx="6">
                  <c:v>0.36099999999999999</c:v>
                </c:pt>
                <c:pt idx="7">
                  <c:v>1.1599999999999999</c:v>
                </c:pt>
              </c:numCache>
            </c:numRef>
          </c:val>
          <c:smooth val="0"/>
        </c:ser>
        <c:ser>
          <c:idx val="1"/>
          <c:order val="1"/>
          <c:tx>
            <c:strRef>
              <c:f>Sheet1!$C$1</c:f>
              <c:strCache>
                <c:ptCount val="1"/>
                <c:pt idx="0">
                  <c:v>Germany</c:v>
                </c:pt>
              </c:strCache>
            </c:strRef>
          </c:tx>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General</c:formatCode>
                <c:ptCount val="8"/>
                <c:pt idx="0">
                  <c:v>0.77300000000000002</c:v>
                </c:pt>
                <c:pt idx="1">
                  <c:v>-5.58</c:v>
                </c:pt>
                <c:pt idx="2">
                  <c:v>3.9380000000000002</c:v>
                </c:pt>
                <c:pt idx="3">
                  <c:v>3.66</c:v>
                </c:pt>
                <c:pt idx="4">
                  <c:v>0.58299999999999996</c:v>
                </c:pt>
                <c:pt idx="5">
                  <c:v>0.214</c:v>
                </c:pt>
                <c:pt idx="6">
                  <c:v>1.607</c:v>
                </c:pt>
                <c:pt idx="7">
                  <c:v>1.62</c:v>
                </c:pt>
              </c:numCache>
            </c:numRef>
          </c:val>
          <c:smooth val="0"/>
        </c:ser>
        <c:ser>
          <c:idx val="2"/>
          <c:order val="2"/>
          <c:tx>
            <c:strRef>
              <c:f>Sheet1!$D$1</c:f>
              <c:strCache>
                <c:ptCount val="1"/>
                <c:pt idx="0">
                  <c:v>Iceland</c:v>
                </c:pt>
              </c:strCache>
            </c:strRef>
          </c:tx>
          <c:spPr>
            <a:ln>
              <a:prstDash val="sysDash"/>
            </a:ln>
          </c:spPr>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General</c:formatCode>
                <c:ptCount val="8"/>
                <c:pt idx="0">
                  <c:v>1.5</c:v>
                </c:pt>
                <c:pt idx="1">
                  <c:v>-4.7</c:v>
                </c:pt>
                <c:pt idx="2">
                  <c:v>-3.6</c:v>
                </c:pt>
                <c:pt idx="3">
                  <c:v>2</c:v>
                </c:pt>
                <c:pt idx="4">
                  <c:v>1.2</c:v>
                </c:pt>
                <c:pt idx="5">
                  <c:v>3.9</c:v>
                </c:pt>
                <c:pt idx="6">
                  <c:v>1.8</c:v>
                </c:pt>
                <c:pt idx="7">
                  <c:v>3.8</c:v>
                </c:pt>
              </c:numCache>
            </c:numRef>
          </c:val>
          <c:smooth val="0"/>
        </c:ser>
        <c:ser>
          <c:idx val="3"/>
          <c:order val="3"/>
          <c:tx>
            <c:strRef>
              <c:f>Sheet1!$E$1</c:f>
              <c:strCache>
                <c:ptCount val="1"/>
                <c:pt idx="0">
                  <c:v>Netherlands</c:v>
                </c:pt>
              </c:strCache>
            </c:strRef>
          </c:tx>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Sheet1!$E$2:$E$9</c:f>
              <c:numCache>
                <c:formatCode>General</c:formatCode>
                <c:ptCount val="8"/>
                <c:pt idx="0">
                  <c:v>2.0870000000000002</c:v>
                </c:pt>
                <c:pt idx="1">
                  <c:v>-3.3029999999999999</c:v>
                </c:pt>
                <c:pt idx="2">
                  <c:v>1.069</c:v>
                </c:pt>
                <c:pt idx="3">
                  <c:v>1.6639999999999999</c:v>
                </c:pt>
                <c:pt idx="4">
                  <c:v>-1.5860000000000001</c:v>
                </c:pt>
                <c:pt idx="5">
                  <c:v>-0.72399999999999998</c:v>
                </c:pt>
                <c:pt idx="6">
                  <c:v>0.875</c:v>
                </c:pt>
                <c:pt idx="7">
                  <c:v>1.5589999999999999</c:v>
                </c:pt>
              </c:numCache>
            </c:numRef>
          </c:val>
          <c:smooth val="0"/>
        </c:ser>
        <c:ser>
          <c:idx val="4"/>
          <c:order val="4"/>
          <c:tx>
            <c:strRef>
              <c:f>Sheet1!$F$1</c:f>
              <c:strCache>
                <c:ptCount val="1"/>
                <c:pt idx="0">
                  <c:v>Spain</c:v>
                </c:pt>
              </c:strCache>
            </c:strRef>
          </c:tx>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Sheet1!$F$2:$F$9</c:f>
              <c:numCache>
                <c:formatCode>General</c:formatCode>
                <c:ptCount val="8"/>
                <c:pt idx="0">
                  <c:v>1.117</c:v>
                </c:pt>
                <c:pt idx="1">
                  <c:v>-3.5750000000000002</c:v>
                </c:pt>
                <c:pt idx="2">
                  <c:v>1.7000000000000001E-2</c:v>
                </c:pt>
                <c:pt idx="3">
                  <c:v>-0.62</c:v>
                </c:pt>
                <c:pt idx="4">
                  <c:v>-2.09</c:v>
                </c:pt>
                <c:pt idx="5">
                  <c:v>-1.228</c:v>
                </c:pt>
                <c:pt idx="6">
                  <c:v>1.389</c:v>
                </c:pt>
                <c:pt idx="7">
                  <c:v>2.4550000000000001</c:v>
                </c:pt>
              </c:numCache>
            </c:numRef>
          </c:val>
          <c:smooth val="0"/>
        </c:ser>
        <c:ser>
          <c:idx val="5"/>
          <c:order val="5"/>
          <c:tx>
            <c:strRef>
              <c:f>Sheet1!$G$1</c:f>
              <c:strCache>
                <c:ptCount val="1"/>
                <c:pt idx="0">
                  <c:v>UK</c:v>
                </c:pt>
              </c:strCache>
            </c:strRef>
          </c:tx>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Sheet1!$G$2:$G$9</c:f>
              <c:numCache>
                <c:formatCode>General</c:formatCode>
                <c:ptCount val="8"/>
                <c:pt idx="0">
                  <c:v>-0.33200000000000002</c:v>
                </c:pt>
                <c:pt idx="1">
                  <c:v>-4.3109999999999999</c:v>
                </c:pt>
                <c:pt idx="2">
                  <c:v>1.911</c:v>
                </c:pt>
                <c:pt idx="3">
                  <c:v>1.645</c:v>
                </c:pt>
                <c:pt idx="4">
                  <c:v>0.65900000000000003</c:v>
                </c:pt>
                <c:pt idx="5">
                  <c:v>1.665</c:v>
                </c:pt>
                <c:pt idx="6">
                  <c:v>2.5529999999999999</c:v>
                </c:pt>
                <c:pt idx="7">
                  <c:v>2.718</c:v>
                </c:pt>
              </c:numCache>
            </c:numRef>
          </c:val>
          <c:smooth val="0"/>
        </c:ser>
        <c:dLbls>
          <c:showLegendKey val="0"/>
          <c:showVal val="0"/>
          <c:showCatName val="0"/>
          <c:showSerName val="0"/>
          <c:showPercent val="0"/>
          <c:showBubbleSize val="0"/>
        </c:dLbls>
        <c:marker val="1"/>
        <c:smooth val="0"/>
        <c:axId val="34087680"/>
        <c:axId val="34089216"/>
      </c:lineChart>
      <c:catAx>
        <c:axId val="34087680"/>
        <c:scaling>
          <c:orientation val="minMax"/>
        </c:scaling>
        <c:delete val="0"/>
        <c:axPos val="b"/>
        <c:numFmt formatCode="General" sourceLinked="1"/>
        <c:majorTickMark val="out"/>
        <c:minorTickMark val="none"/>
        <c:tickLblPos val="low"/>
        <c:crossAx val="34089216"/>
        <c:crosses val="autoZero"/>
        <c:auto val="1"/>
        <c:lblAlgn val="ctr"/>
        <c:lblOffset val="100"/>
        <c:noMultiLvlLbl val="0"/>
      </c:catAx>
      <c:valAx>
        <c:axId val="34089216"/>
        <c:scaling>
          <c:orientation val="minMax"/>
        </c:scaling>
        <c:delete val="0"/>
        <c:axPos val="l"/>
        <c:majorGridlines>
          <c:spPr>
            <a:ln>
              <a:solidFill>
                <a:schemeClr val="tx1"/>
              </a:solidFill>
              <a:prstDash val="dash"/>
            </a:ln>
          </c:spPr>
        </c:majorGridlines>
        <c:title>
          <c:tx>
            <c:rich>
              <a:bodyPr rot="0" vert="horz"/>
              <a:lstStyle/>
              <a:p>
                <a:pPr>
                  <a:defRPr/>
                </a:pPr>
                <a:r>
                  <a:rPr lang="is-IS"/>
                  <a:t>GDP growth</a:t>
                </a:r>
              </a:p>
              <a:p>
                <a:pPr>
                  <a:defRPr/>
                </a:pPr>
                <a:r>
                  <a:rPr lang="is-IS"/>
                  <a:t>%</a:t>
                </a:r>
              </a:p>
            </c:rich>
          </c:tx>
          <c:layout>
            <c:manualLayout>
              <c:xMode val="edge"/>
              <c:yMode val="edge"/>
              <c:x val="0"/>
              <c:y val="2.1462979552705614E-2"/>
            </c:manualLayout>
          </c:layout>
          <c:overlay val="0"/>
        </c:title>
        <c:numFmt formatCode="General" sourceLinked="1"/>
        <c:majorTickMark val="out"/>
        <c:minorTickMark val="none"/>
        <c:tickLblPos val="nextTo"/>
        <c:crossAx val="34087680"/>
        <c:crosses val="autoZero"/>
        <c:crossBetween val="between"/>
      </c:valAx>
      <c:spPr>
        <a:noFill/>
      </c:spPr>
    </c:plotArea>
    <c:legend>
      <c:legendPos val="b"/>
      <c:layout>
        <c:manualLayout>
          <c:xMode val="edge"/>
          <c:yMode val="edge"/>
          <c:x val="9.7648094517615386E-2"/>
          <c:y val="0.91141830512203936"/>
          <c:w val="0.80470381096476928"/>
          <c:h val="5.115654517736181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8609815566440798E-2"/>
          <c:y val="0.10863018310760315"/>
          <c:w val="0.93327884807233541"/>
          <c:h val="0.70717536221984467"/>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6"/>
              </a:solidFill>
            </c:spPr>
          </c:dPt>
          <c:cat>
            <c:strRef>
              <c:f>Sheet1!$A$2:$A$15</c:f>
              <c:strCache>
                <c:ptCount val="14"/>
                <c:pt idx="0">
                  <c:v>ICE</c:v>
                </c:pt>
                <c:pt idx="1">
                  <c:v>CAN</c:v>
                </c:pt>
                <c:pt idx="2">
                  <c:v>NET</c:v>
                </c:pt>
                <c:pt idx="3">
                  <c:v>OECD</c:v>
                </c:pt>
                <c:pt idx="4">
                  <c:v>SWE</c:v>
                </c:pt>
                <c:pt idx="5">
                  <c:v>FIN</c:v>
                </c:pt>
                <c:pt idx="6">
                  <c:v>POL</c:v>
                </c:pt>
                <c:pt idx="7">
                  <c:v>FRA</c:v>
                </c:pt>
                <c:pt idx="8">
                  <c:v>EU  </c:v>
                </c:pt>
                <c:pt idx="9">
                  <c:v>EUR</c:v>
                </c:pt>
                <c:pt idx="10">
                  <c:v>IRL</c:v>
                </c:pt>
                <c:pt idx="11">
                  <c:v>ITA</c:v>
                </c:pt>
                <c:pt idx="12">
                  <c:v>SPA</c:v>
                </c:pt>
                <c:pt idx="13">
                  <c:v>GRE</c:v>
                </c:pt>
              </c:strCache>
            </c:strRef>
          </c:cat>
          <c:val>
            <c:numRef>
              <c:f>Sheet1!$B$2:$B$15</c:f>
              <c:numCache>
                <c:formatCode>General</c:formatCode>
                <c:ptCount val="14"/>
                <c:pt idx="0">
                  <c:v>4.9000000000000004</c:v>
                </c:pt>
                <c:pt idx="1">
                  <c:v>7</c:v>
                </c:pt>
                <c:pt idx="2">
                  <c:v>7.3</c:v>
                </c:pt>
                <c:pt idx="3">
                  <c:v>7.3</c:v>
                </c:pt>
                <c:pt idx="4">
                  <c:v>7.9</c:v>
                </c:pt>
                <c:pt idx="5">
                  <c:v>8.6</c:v>
                </c:pt>
                <c:pt idx="6">
                  <c:v>8.6999999999999993</c:v>
                </c:pt>
                <c:pt idx="7">
                  <c:v>10.4</c:v>
                </c:pt>
                <c:pt idx="8">
                  <c:v>10</c:v>
                </c:pt>
                <c:pt idx="9">
                  <c:v>11.5</c:v>
                </c:pt>
                <c:pt idx="10">
                  <c:v>11</c:v>
                </c:pt>
                <c:pt idx="11">
                  <c:v>12.8</c:v>
                </c:pt>
                <c:pt idx="12">
                  <c:v>24.2</c:v>
                </c:pt>
                <c:pt idx="13">
                  <c:v>26.2</c:v>
                </c:pt>
              </c:numCache>
            </c:numRef>
          </c:val>
        </c:ser>
        <c:dLbls>
          <c:showLegendKey val="0"/>
          <c:showVal val="0"/>
          <c:showCatName val="0"/>
          <c:showSerName val="0"/>
          <c:showPercent val="0"/>
          <c:showBubbleSize val="0"/>
        </c:dLbls>
        <c:gapWidth val="150"/>
        <c:axId val="34124928"/>
        <c:axId val="34126464"/>
      </c:barChart>
      <c:catAx>
        <c:axId val="34124928"/>
        <c:scaling>
          <c:orientation val="minMax"/>
        </c:scaling>
        <c:delete val="0"/>
        <c:axPos val="b"/>
        <c:majorTickMark val="out"/>
        <c:minorTickMark val="none"/>
        <c:tickLblPos val="nextTo"/>
        <c:crossAx val="34126464"/>
        <c:crosses val="autoZero"/>
        <c:auto val="1"/>
        <c:lblAlgn val="ctr"/>
        <c:lblOffset val="100"/>
        <c:noMultiLvlLbl val="0"/>
      </c:catAx>
      <c:valAx>
        <c:axId val="34126464"/>
        <c:scaling>
          <c:orientation val="minMax"/>
        </c:scaling>
        <c:delete val="0"/>
        <c:axPos val="l"/>
        <c:majorGridlines>
          <c:spPr>
            <a:ln>
              <a:prstDash val="dash"/>
            </a:ln>
          </c:spPr>
        </c:majorGridlines>
        <c:title>
          <c:tx>
            <c:rich>
              <a:bodyPr rot="0" vert="horz"/>
              <a:lstStyle/>
              <a:p>
                <a:pPr>
                  <a:defRPr/>
                </a:pPr>
                <a:r>
                  <a:rPr lang="is-IS"/>
                  <a:t>%</a:t>
                </a:r>
              </a:p>
            </c:rich>
          </c:tx>
          <c:layout>
            <c:manualLayout>
              <c:xMode val="edge"/>
              <c:yMode val="edge"/>
              <c:x val="2.1404306608719035E-2"/>
              <c:y val="3.276641099316565E-2"/>
            </c:manualLayout>
          </c:layout>
          <c:overlay val="0"/>
        </c:title>
        <c:numFmt formatCode="General" sourceLinked="1"/>
        <c:majorTickMark val="out"/>
        <c:minorTickMark val="none"/>
        <c:tickLblPos val="nextTo"/>
        <c:crossAx val="34124928"/>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4214061287573301E-2"/>
          <c:y val="9.8363902463866934E-2"/>
          <c:w val="0.91801534097413917"/>
          <c:h val="0.69479135805512993"/>
        </c:manualLayout>
      </c:layout>
      <c:barChart>
        <c:barDir val="col"/>
        <c:grouping val="clustered"/>
        <c:varyColors val="0"/>
        <c:ser>
          <c:idx val="0"/>
          <c:order val="0"/>
          <c:tx>
            <c:strRef>
              <c:f>Sheet1!$B$1</c:f>
              <c:strCache>
                <c:ptCount val="1"/>
                <c:pt idx="0">
                  <c:v>Series 1</c:v>
                </c:pt>
              </c:strCache>
            </c:strRef>
          </c:tx>
          <c:invertIfNegative val="0"/>
          <c:dPt>
            <c:idx val="6"/>
            <c:invertIfNegative val="0"/>
            <c:bubble3D val="0"/>
            <c:spPr>
              <a:solidFill>
                <a:schemeClr val="accent6"/>
              </a:solidFill>
            </c:spPr>
          </c:dPt>
          <c:dPt>
            <c:idx val="8"/>
            <c:invertIfNegative val="0"/>
            <c:bubble3D val="0"/>
          </c:dPt>
          <c:cat>
            <c:strRef>
              <c:f>Sheet1!$A$2:$A$38</c:f>
              <c:strCache>
                <c:ptCount val="37"/>
                <c:pt idx="0">
                  <c:v>Mexico</c:v>
                </c:pt>
                <c:pt idx="1">
                  <c:v>Norway</c:v>
                </c:pt>
                <c:pt idx="2">
                  <c:v>Canada</c:v>
                </c:pt>
                <c:pt idx="3">
                  <c:v>Sweden</c:v>
                </c:pt>
                <c:pt idx="4">
                  <c:v>Australia</c:v>
                </c:pt>
                <c:pt idx="5">
                  <c:v>Finland</c:v>
                </c:pt>
                <c:pt idx="6">
                  <c:v>Iceland</c:v>
                </c:pt>
                <c:pt idx="7">
                  <c:v>Turkey</c:v>
                </c:pt>
                <c:pt idx="8">
                  <c:v>Austria</c:v>
                </c:pt>
                <c:pt idx="9">
                  <c:v>Denmark</c:v>
                </c:pt>
                <c:pt idx="10">
                  <c:v>USA</c:v>
                </c:pt>
                <c:pt idx="11">
                  <c:v>Luxemburg</c:v>
                </c:pt>
                <c:pt idx="12">
                  <c:v>Russia</c:v>
                </c:pt>
                <c:pt idx="13">
                  <c:v>Switzerland</c:v>
                </c:pt>
                <c:pt idx="14">
                  <c:v>OECD</c:v>
                </c:pt>
                <c:pt idx="15">
                  <c:v>Netherlands</c:v>
                </c:pt>
                <c:pt idx="16">
                  <c:v>UK</c:v>
                </c:pt>
                <c:pt idx="17">
                  <c:v>Poland</c:v>
                </c:pt>
                <c:pt idx="18">
                  <c:v>France</c:v>
                </c:pt>
                <c:pt idx="19">
                  <c:v>Japan</c:v>
                </c:pt>
                <c:pt idx="20">
                  <c:v>Lithuania</c:v>
                </c:pt>
                <c:pt idx="21">
                  <c:v>Estonia</c:v>
                </c:pt>
                <c:pt idx="22">
                  <c:v>Germany</c:v>
                </c:pt>
                <c:pt idx="23">
                  <c:v>Czech rep.</c:v>
                </c:pt>
                <c:pt idx="24">
                  <c:v>Rumenia</c:v>
                </c:pt>
                <c:pt idx="25">
                  <c:v>Belgium</c:v>
                </c:pt>
                <c:pt idx="26">
                  <c:v>EU</c:v>
                </c:pt>
                <c:pt idx="27">
                  <c:v>Latvia</c:v>
                </c:pt>
                <c:pt idx="28">
                  <c:v>Spain</c:v>
                </c:pt>
                <c:pt idx="29">
                  <c:v>Hungary</c:v>
                </c:pt>
                <c:pt idx="30">
                  <c:v>Slovenia</c:v>
                </c:pt>
                <c:pt idx="31">
                  <c:v>Portugal</c:v>
                </c:pt>
                <c:pt idx="32">
                  <c:v>Italy</c:v>
                </c:pt>
                <c:pt idx="33">
                  <c:v>Ireland</c:v>
                </c:pt>
                <c:pt idx="34">
                  <c:v>Croatia</c:v>
                </c:pt>
                <c:pt idx="35">
                  <c:v>Slovak rep.</c:v>
                </c:pt>
                <c:pt idx="36">
                  <c:v>Greece</c:v>
                </c:pt>
              </c:strCache>
            </c:strRef>
          </c:cat>
          <c:val>
            <c:numRef>
              <c:f>Sheet1!$B$2:$B$38</c:f>
              <c:numCache>
                <c:formatCode>General</c:formatCode>
                <c:ptCount val="37"/>
                <c:pt idx="0">
                  <c:v>1.4426000000000001E-2</c:v>
                </c:pt>
                <c:pt idx="1">
                  <c:v>9.1538999999999995E-2</c:v>
                </c:pt>
                <c:pt idx="2">
                  <c:v>0.128579</c:v>
                </c:pt>
                <c:pt idx="3">
                  <c:v>0.170071</c:v>
                </c:pt>
                <c:pt idx="4">
                  <c:v>0.19147500000000001</c:v>
                </c:pt>
                <c:pt idx="5">
                  <c:v>0.21193899999999999</c:v>
                </c:pt>
                <c:pt idx="6">
                  <c:v>0.21940599999999999</c:v>
                </c:pt>
                <c:pt idx="7">
                  <c:v>0.24390200000000001</c:v>
                </c:pt>
                <c:pt idx="8">
                  <c:v>0.24592900000000001</c:v>
                </c:pt>
                <c:pt idx="9">
                  <c:v>0.25468200000000002</c:v>
                </c:pt>
                <c:pt idx="10">
                  <c:v>0.25912299999999999</c:v>
                </c:pt>
                <c:pt idx="11">
                  <c:v>0.304448</c:v>
                </c:pt>
                <c:pt idx="12">
                  <c:v>0.30979699999999999</c:v>
                </c:pt>
                <c:pt idx="13">
                  <c:v>0.33238200000000001</c:v>
                </c:pt>
                <c:pt idx="14">
                  <c:v>0.35085</c:v>
                </c:pt>
                <c:pt idx="15">
                  <c:v>0.35858600000000002</c:v>
                </c:pt>
                <c:pt idx="16">
                  <c:v>0.36150599999999999</c:v>
                </c:pt>
                <c:pt idx="17">
                  <c:v>0.36503599999999997</c:v>
                </c:pt>
                <c:pt idx="18">
                  <c:v>0.40391199999999999</c:v>
                </c:pt>
                <c:pt idx="19">
                  <c:v>0.41245100000000001</c:v>
                </c:pt>
                <c:pt idx="20">
                  <c:v>0.42956099999999997</c:v>
                </c:pt>
                <c:pt idx="21">
                  <c:v>0.44497599999999998</c:v>
                </c:pt>
                <c:pt idx="22">
                  <c:v>0.44655900000000004</c:v>
                </c:pt>
                <c:pt idx="23">
                  <c:v>0.44941600000000004</c:v>
                </c:pt>
                <c:pt idx="24">
                  <c:v>0.451627</c:v>
                </c:pt>
                <c:pt idx="25">
                  <c:v>0.46045000000000003</c:v>
                </c:pt>
                <c:pt idx="26">
                  <c:v>0.46436300000000003</c:v>
                </c:pt>
                <c:pt idx="27">
                  <c:v>0.48529600000000001</c:v>
                </c:pt>
                <c:pt idx="28">
                  <c:v>0.49682599999999999</c:v>
                </c:pt>
                <c:pt idx="29">
                  <c:v>0.49801499999999999</c:v>
                </c:pt>
                <c:pt idx="30">
                  <c:v>0.50966200000000006</c:v>
                </c:pt>
                <c:pt idx="31">
                  <c:v>0.56351499999999999</c:v>
                </c:pt>
                <c:pt idx="32">
                  <c:v>0.56937499999999996</c:v>
                </c:pt>
                <c:pt idx="33">
                  <c:v>0.605931</c:v>
                </c:pt>
                <c:pt idx="34">
                  <c:v>0.63558500000000007</c:v>
                </c:pt>
                <c:pt idx="35">
                  <c:v>0.66575100000000009</c:v>
                </c:pt>
                <c:pt idx="36">
                  <c:v>0.671045</c:v>
                </c:pt>
              </c:numCache>
            </c:numRef>
          </c:val>
        </c:ser>
        <c:dLbls>
          <c:showLegendKey val="0"/>
          <c:showVal val="0"/>
          <c:showCatName val="0"/>
          <c:showSerName val="0"/>
          <c:showPercent val="0"/>
          <c:showBubbleSize val="0"/>
        </c:dLbls>
        <c:gapWidth val="150"/>
        <c:axId val="34198272"/>
        <c:axId val="34199808"/>
      </c:barChart>
      <c:catAx>
        <c:axId val="34198272"/>
        <c:scaling>
          <c:orientation val="minMax"/>
        </c:scaling>
        <c:delete val="0"/>
        <c:axPos val="b"/>
        <c:majorTickMark val="out"/>
        <c:minorTickMark val="none"/>
        <c:tickLblPos val="nextTo"/>
        <c:txPr>
          <a:bodyPr rot="-5400000" vert="horz"/>
          <a:lstStyle/>
          <a:p>
            <a:pPr>
              <a:defRPr sz="1200"/>
            </a:pPr>
            <a:endParaRPr lang="is-IS"/>
          </a:p>
        </c:txPr>
        <c:crossAx val="34199808"/>
        <c:crosses val="autoZero"/>
        <c:auto val="1"/>
        <c:lblAlgn val="ctr"/>
        <c:lblOffset val="100"/>
        <c:noMultiLvlLbl val="0"/>
      </c:catAx>
      <c:valAx>
        <c:axId val="34199808"/>
        <c:scaling>
          <c:orientation val="minMax"/>
          <c:max val="0.70000000000000007"/>
        </c:scaling>
        <c:delete val="0"/>
        <c:axPos val="l"/>
        <c:majorGridlines>
          <c:spPr>
            <a:ln>
              <a:prstDash val="dash"/>
            </a:ln>
          </c:spPr>
        </c:majorGridlines>
        <c:title>
          <c:tx>
            <c:rich>
              <a:bodyPr rot="0" vert="horz"/>
              <a:lstStyle/>
              <a:p>
                <a:pPr>
                  <a:defRPr/>
                </a:pPr>
                <a:r>
                  <a:rPr lang="is-IS"/>
                  <a:t>% of unemployed</a:t>
                </a:r>
              </a:p>
            </c:rich>
          </c:tx>
          <c:layout>
            <c:manualLayout>
              <c:xMode val="edge"/>
              <c:yMode val="edge"/>
              <c:x val="0"/>
              <c:y val="9.0880834753704243E-4"/>
            </c:manualLayout>
          </c:layout>
          <c:overlay val="0"/>
        </c:title>
        <c:numFmt formatCode="0%" sourceLinked="0"/>
        <c:majorTickMark val="out"/>
        <c:minorTickMark val="none"/>
        <c:tickLblPos val="nextTo"/>
        <c:crossAx val="34198272"/>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7768621157481659E-2"/>
          <c:y val="0.10057418418435006"/>
          <c:w val="0.92454469123373317"/>
          <c:h val="0.71230850254171274"/>
        </c:manualLayout>
      </c:layout>
      <c:barChart>
        <c:barDir val="col"/>
        <c:grouping val="clustered"/>
        <c:varyColors val="0"/>
        <c:ser>
          <c:idx val="0"/>
          <c:order val="0"/>
          <c:tx>
            <c:strRef>
              <c:f>Sheet1!$B$1</c:f>
              <c:strCache>
                <c:ptCount val="1"/>
                <c:pt idx="0">
                  <c:v>Series 1</c:v>
                </c:pt>
              </c:strCache>
            </c:strRef>
          </c:tx>
          <c:invertIfNegative val="0"/>
          <c:dPt>
            <c:idx val="13"/>
            <c:invertIfNegative val="0"/>
            <c:bubble3D val="0"/>
            <c:spPr>
              <a:solidFill>
                <a:schemeClr val="accent6"/>
              </a:solidFill>
            </c:spPr>
          </c:dPt>
          <c:cat>
            <c:strRef>
              <c:f>Sheet1!$A$2:$A$15</c:f>
              <c:strCache>
                <c:ptCount val="14"/>
                <c:pt idx="0">
                  <c:v>Greece</c:v>
                </c:pt>
                <c:pt idx="1">
                  <c:v>Spain</c:v>
                </c:pt>
                <c:pt idx="2">
                  <c:v>Sweden</c:v>
                </c:pt>
                <c:pt idx="3">
                  <c:v>Finland</c:v>
                </c:pt>
                <c:pt idx="4">
                  <c:v>Ireland</c:v>
                </c:pt>
                <c:pt idx="5">
                  <c:v>Germany</c:v>
                </c:pt>
                <c:pt idx="6">
                  <c:v>Italy</c:v>
                </c:pt>
                <c:pt idx="7">
                  <c:v>France</c:v>
                </c:pt>
                <c:pt idx="8">
                  <c:v>EUR</c:v>
                </c:pt>
                <c:pt idx="9">
                  <c:v>Denmark</c:v>
                </c:pt>
                <c:pt idx="10">
                  <c:v>OECD</c:v>
                </c:pt>
                <c:pt idx="11">
                  <c:v>Netherlands</c:v>
                </c:pt>
                <c:pt idx="12">
                  <c:v>Canada</c:v>
                </c:pt>
                <c:pt idx="13">
                  <c:v>Iceland</c:v>
                </c:pt>
              </c:strCache>
            </c:strRef>
          </c:cat>
          <c:val>
            <c:numRef>
              <c:f>Sheet1!$B$2:$B$15</c:f>
              <c:numCache>
                <c:formatCode>General</c:formatCode>
                <c:ptCount val="14"/>
                <c:pt idx="0">
                  <c:v>-1.5</c:v>
                </c:pt>
                <c:pt idx="1">
                  <c:v>-0.4</c:v>
                </c:pt>
                <c:pt idx="2">
                  <c:v>-0.2</c:v>
                </c:pt>
                <c:pt idx="3">
                  <c:v>-0.2</c:v>
                </c:pt>
                <c:pt idx="4">
                  <c:v>0</c:v>
                </c:pt>
                <c:pt idx="5">
                  <c:v>0.2</c:v>
                </c:pt>
                <c:pt idx="6">
                  <c:v>0.2</c:v>
                </c:pt>
                <c:pt idx="7">
                  <c:v>0.2</c:v>
                </c:pt>
                <c:pt idx="8">
                  <c:v>0.2</c:v>
                </c:pt>
                <c:pt idx="9">
                  <c:v>0.5</c:v>
                </c:pt>
                <c:pt idx="10">
                  <c:v>0.6</c:v>
                </c:pt>
                <c:pt idx="11">
                  <c:v>1</c:v>
                </c:pt>
                <c:pt idx="12">
                  <c:v>1.3</c:v>
                </c:pt>
                <c:pt idx="13">
                  <c:v>2</c:v>
                </c:pt>
              </c:numCache>
            </c:numRef>
          </c:val>
        </c:ser>
        <c:dLbls>
          <c:showLegendKey val="0"/>
          <c:showVal val="0"/>
          <c:showCatName val="0"/>
          <c:showSerName val="0"/>
          <c:showPercent val="0"/>
          <c:showBubbleSize val="0"/>
        </c:dLbls>
        <c:gapWidth val="150"/>
        <c:axId val="34758656"/>
        <c:axId val="34760192"/>
      </c:barChart>
      <c:catAx>
        <c:axId val="34758656"/>
        <c:scaling>
          <c:orientation val="minMax"/>
        </c:scaling>
        <c:delete val="0"/>
        <c:axPos val="b"/>
        <c:majorTickMark val="out"/>
        <c:minorTickMark val="none"/>
        <c:tickLblPos val="low"/>
        <c:crossAx val="34760192"/>
        <c:crosses val="autoZero"/>
        <c:auto val="1"/>
        <c:lblAlgn val="ctr"/>
        <c:lblOffset val="100"/>
        <c:noMultiLvlLbl val="0"/>
      </c:catAx>
      <c:valAx>
        <c:axId val="34760192"/>
        <c:scaling>
          <c:orientation val="minMax"/>
          <c:max val="3"/>
          <c:min val="-2"/>
        </c:scaling>
        <c:delete val="0"/>
        <c:axPos val="l"/>
        <c:majorGridlines>
          <c:spPr>
            <a:ln>
              <a:prstDash val="dash"/>
            </a:ln>
          </c:spPr>
        </c:majorGridlines>
        <c:title>
          <c:tx>
            <c:rich>
              <a:bodyPr rot="0" vert="horz"/>
              <a:lstStyle/>
              <a:p>
                <a:pPr>
                  <a:defRPr/>
                </a:pPr>
                <a:r>
                  <a:rPr lang="is-IS"/>
                  <a:t>%</a:t>
                </a:r>
              </a:p>
            </c:rich>
          </c:tx>
          <c:layout>
            <c:manualLayout>
              <c:xMode val="edge"/>
              <c:yMode val="edge"/>
              <c:x val="2.0902448992200638E-2"/>
              <c:y val="2.5066700510363488E-2"/>
            </c:manualLayout>
          </c:layout>
          <c:overlay val="0"/>
        </c:title>
        <c:numFmt formatCode="General" sourceLinked="1"/>
        <c:majorTickMark val="out"/>
        <c:minorTickMark val="none"/>
        <c:tickLblPos val="nextTo"/>
        <c:crossAx val="34758656"/>
        <c:crosses val="autoZero"/>
        <c:crossBetween val="between"/>
        <c:majorUnit val="1"/>
      </c:valAx>
    </c:plotArea>
    <c:plotVisOnly val="1"/>
    <c:dispBlanksAs val="gap"/>
    <c:showDLblsOverMax val="0"/>
  </c:chart>
  <c:txPr>
    <a:bodyPr/>
    <a:lstStyle/>
    <a:p>
      <a:pPr>
        <a:defRPr sz="1400"/>
      </a:pPr>
      <a:endParaRPr lang="is-I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07459081355823E-2"/>
          <c:y val="0.12774727853810458"/>
          <c:w val="0.86654341257840906"/>
          <c:h val="0.77365314677322583"/>
        </c:manualLayout>
      </c:layout>
      <c:lineChart>
        <c:grouping val="standard"/>
        <c:varyColors val="0"/>
        <c:ser>
          <c:idx val="0"/>
          <c:order val="0"/>
          <c:tx>
            <c:strRef>
              <c:f>Sheet1!$B$1</c:f>
              <c:strCache>
                <c:ptCount val="1"/>
                <c:pt idx="0">
                  <c:v>Series 1</c:v>
                </c:pt>
              </c:strCache>
            </c:strRef>
          </c:tx>
          <c:spPr>
            <a:ln w="38100"/>
          </c:spPr>
          <c:marker>
            <c:symbol val="none"/>
          </c:marker>
          <c:cat>
            <c:numRef>
              <c:f>Sheet1!$A$2:$A$104</c:f>
              <c:numCache>
                <c:formatCode>General</c:formatCode>
                <c:ptCount val="103"/>
                <c:pt idx="0">
                  <c:v>2007</c:v>
                </c:pt>
                <c:pt idx="12">
                  <c:v>2008</c:v>
                </c:pt>
                <c:pt idx="24">
                  <c:v>2009</c:v>
                </c:pt>
                <c:pt idx="36">
                  <c:v>2010</c:v>
                </c:pt>
                <c:pt idx="48">
                  <c:v>2011</c:v>
                </c:pt>
                <c:pt idx="60">
                  <c:v>2012</c:v>
                </c:pt>
                <c:pt idx="72">
                  <c:v>2013</c:v>
                </c:pt>
                <c:pt idx="84">
                  <c:v>2014</c:v>
                </c:pt>
                <c:pt idx="96">
                  <c:v>2015</c:v>
                </c:pt>
              </c:numCache>
            </c:numRef>
          </c:cat>
          <c:val>
            <c:numRef>
              <c:f>Sheet1!$B$2:$B$104</c:f>
              <c:numCache>
                <c:formatCode>#,##0</c:formatCode>
                <c:ptCount val="103"/>
                <c:pt idx="0">
                  <c:v>18810</c:v>
                </c:pt>
                <c:pt idx="1">
                  <c:v>17647</c:v>
                </c:pt>
                <c:pt idx="2">
                  <c:v>23700</c:v>
                </c:pt>
                <c:pt idx="3">
                  <c:v>27664</c:v>
                </c:pt>
                <c:pt idx="4">
                  <c:v>34256</c:v>
                </c:pt>
                <c:pt idx="5">
                  <c:v>55727</c:v>
                </c:pt>
                <c:pt idx="6">
                  <c:v>80761</c:v>
                </c:pt>
                <c:pt idx="7">
                  <c:v>81271</c:v>
                </c:pt>
                <c:pt idx="8">
                  <c:v>39065</c:v>
                </c:pt>
                <c:pt idx="9">
                  <c:v>34175</c:v>
                </c:pt>
                <c:pt idx="10">
                  <c:v>23109</c:v>
                </c:pt>
                <c:pt idx="11">
                  <c:v>22814</c:v>
                </c:pt>
                <c:pt idx="12">
                  <c:v>20289</c:v>
                </c:pt>
                <c:pt idx="13">
                  <c:v>20312</c:v>
                </c:pt>
                <c:pt idx="14">
                  <c:v>25619</c:v>
                </c:pt>
                <c:pt idx="15">
                  <c:v>26085</c:v>
                </c:pt>
                <c:pt idx="16">
                  <c:v>36024</c:v>
                </c:pt>
                <c:pt idx="17">
                  <c:v>55978</c:v>
                </c:pt>
                <c:pt idx="18">
                  <c:v>81267</c:v>
                </c:pt>
                <c:pt idx="19">
                  <c:v>83967</c:v>
                </c:pt>
                <c:pt idx="20">
                  <c:v>43907</c:v>
                </c:pt>
                <c:pt idx="21">
                  <c:v>32826</c:v>
                </c:pt>
                <c:pt idx="22">
                  <c:v>24376</c:v>
                </c:pt>
                <c:pt idx="23">
                  <c:v>22022</c:v>
                </c:pt>
                <c:pt idx="24">
                  <c:v>19985</c:v>
                </c:pt>
                <c:pt idx="25">
                  <c:v>18276</c:v>
                </c:pt>
                <c:pt idx="26">
                  <c:v>23697</c:v>
                </c:pt>
                <c:pt idx="27">
                  <c:v>27785</c:v>
                </c:pt>
                <c:pt idx="28">
                  <c:v>34637</c:v>
                </c:pt>
                <c:pt idx="29">
                  <c:v>54489</c:v>
                </c:pt>
                <c:pt idx="30">
                  <c:v>82220</c:v>
                </c:pt>
                <c:pt idx="31">
                  <c:v>92021</c:v>
                </c:pt>
                <c:pt idx="32">
                  <c:v>42463</c:v>
                </c:pt>
                <c:pt idx="33">
                  <c:v>30371</c:v>
                </c:pt>
                <c:pt idx="34">
                  <c:v>21077</c:v>
                </c:pt>
                <c:pt idx="35">
                  <c:v>17515</c:v>
                </c:pt>
                <c:pt idx="36">
                  <c:v>18782</c:v>
                </c:pt>
                <c:pt idx="37">
                  <c:v>20293</c:v>
                </c:pt>
                <c:pt idx="38">
                  <c:v>26399</c:v>
                </c:pt>
                <c:pt idx="39">
                  <c:v>23087</c:v>
                </c:pt>
                <c:pt idx="40">
                  <c:v>28298</c:v>
                </c:pt>
                <c:pt idx="41">
                  <c:v>54391</c:v>
                </c:pt>
                <c:pt idx="42">
                  <c:v>83465</c:v>
                </c:pt>
                <c:pt idx="43">
                  <c:v>89558</c:v>
                </c:pt>
                <c:pt idx="44">
                  <c:v>40863</c:v>
                </c:pt>
                <c:pt idx="45">
                  <c:v>34069</c:v>
                </c:pt>
                <c:pt idx="46">
                  <c:v>21240</c:v>
                </c:pt>
                <c:pt idx="47">
                  <c:v>18807</c:v>
                </c:pt>
                <c:pt idx="48">
                  <c:v>22262</c:v>
                </c:pt>
                <c:pt idx="49">
                  <c:v>22849</c:v>
                </c:pt>
                <c:pt idx="50">
                  <c:v>26624</c:v>
                </c:pt>
                <c:pt idx="51">
                  <c:v>32333</c:v>
                </c:pt>
                <c:pt idx="52">
                  <c:v>37212</c:v>
                </c:pt>
                <c:pt idx="53">
                  <c:v>65606</c:v>
                </c:pt>
                <c:pt idx="54">
                  <c:v>97757</c:v>
                </c:pt>
                <c:pt idx="55">
                  <c:v>101841</c:v>
                </c:pt>
                <c:pt idx="56">
                  <c:v>51576</c:v>
                </c:pt>
                <c:pt idx="57">
                  <c:v>38836</c:v>
                </c:pt>
                <c:pt idx="58">
                  <c:v>22969</c:v>
                </c:pt>
                <c:pt idx="59">
                  <c:v>20959</c:v>
                </c:pt>
                <c:pt idx="60">
                  <c:v>26152</c:v>
                </c:pt>
                <c:pt idx="61">
                  <c:v>27909</c:v>
                </c:pt>
                <c:pt idx="62">
                  <c:v>33597</c:v>
                </c:pt>
                <c:pt idx="63">
                  <c:v>37675</c:v>
                </c:pt>
                <c:pt idx="64">
                  <c:v>45227</c:v>
                </c:pt>
                <c:pt idx="65">
                  <c:v>74325</c:v>
                </c:pt>
                <c:pt idx="66">
                  <c:v>112121</c:v>
                </c:pt>
                <c:pt idx="67">
                  <c:v>115279</c:v>
                </c:pt>
                <c:pt idx="68">
                  <c:v>64672</c:v>
                </c:pt>
                <c:pt idx="69">
                  <c:v>44994</c:v>
                </c:pt>
                <c:pt idx="70">
                  <c:v>36950</c:v>
                </c:pt>
                <c:pt idx="71">
                  <c:v>28020</c:v>
                </c:pt>
                <c:pt idx="72">
                  <c:v>33290</c:v>
                </c:pt>
                <c:pt idx="73">
                  <c:v>39979</c:v>
                </c:pt>
                <c:pt idx="74">
                  <c:v>48868</c:v>
                </c:pt>
                <c:pt idx="75">
                  <c:v>45765</c:v>
                </c:pt>
                <c:pt idx="76">
                  <c:v>53648</c:v>
                </c:pt>
                <c:pt idx="77">
                  <c:v>89859</c:v>
                </c:pt>
                <c:pt idx="78">
                  <c:v>123521</c:v>
                </c:pt>
                <c:pt idx="79">
                  <c:v>131832</c:v>
                </c:pt>
                <c:pt idx="80">
                  <c:v>73189</c:v>
                </c:pt>
                <c:pt idx="81">
                  <c:v>52926</c:v>
                </c:pt>
                <c:pt idx="82">
                  <c:v>46451</c:v>
                </c:pt>
                <c:pt idx="83">
                  <c:v>41688</c:v>
                </c:pt>
                <c:pt idx="84">
                  <c:v>46650</c:v>
                </c:pt>
                <c:pt idx="85">
                  <c:v>52449</c:v>
                </c:pt>
                <c:pt idx="86">
                  <c:v>66133</c:v>
                </c:pt>
                <c:pt idx="87">
                  <c:v>59225</c:v>
                </c:pt>
                <c:pt idx="88">
                  <c:v>66713</c:v>
                </c:pt>
                <c:pt idx="89">
                  <c:v>110602</c:v>
                </c:pt>
                <c:pt idx="90">
                  <c:v>144581</c:v>
                </c:pt>
                <c:pt idx="91">
                  <c:v>153457</c:v>
                </c:pt>
                <c:pt idx="92">
                  <c:v>88289</c:v>
                </c:pt>
                <c:pt idx="93">
                  <c:v>66516</c:v>
                </c:pt>
                <c:pt idx="94">
                  <c:v>60850</c:v>
                </c:pt>
                <c:pt idx="95">
                  <c:v>53716</c:v>
                </c:pt>
                <c:pt idx="96">
                  <c:v>62759</c:v>
                </c:pt>
                <c:pt idx="97">
                  <c:v>70478</c:v>
                </c:pt>
                <c:pt idx="98">
                  <c:v>83855</c:v>
                </c:pt>
                <c:pt idx="99">
                  <c:v>71608</c:v>
                </c:pt>
                <c:pt idx="100">
                  <c:v>91023</c:v>
                </c:pt>
                <c:pt idx="101">
                  <c:v>137314</c:v>
                </c:pt>
                <c:pt idx="102">
                  <c:v>180679</c:v>
                </c:pt>
              </c:numCache>
            </c:numRef>
          </c:val>
          <c:smooth val="0"/>
        </c:ser>
        <c:dLbls>
          <c:showLegendKey val="0"/>
          <c:showVal val="0"/>
          <c:showCatName val="0"/>
          <c:showSerName val="0"/>
          <c:showPercent val="0"/>
          <c:showBubbleSize val="0"/>
        </c:dLbls>
        <c:marker val="1"/>
        <c:smooth val="0"/>
        <c:axId val="26135936"/>
        <c:axId val="26276992"/>
      </c:lineChart>
      <c:catAx>
        <c:axId val="26135936"/>
        <c:scaling>
          <c:orientation val="minMax"/>
        </c:scaling>
        <c:delete val="0"/>
        <c:axPos val="b"/>
        <c:numFmt formatCode="General" sourceLinked="1"/>
        <c:majorTickMark val="out"/>
        <c:minorTickMark val="none"/>
        <c:tickLblPos val="nextTo"/>
        <c:crossAx val="26276992"/>
        <c:crosses val="autoZero"/>
        <c:auto val="1"/>
        <c:lblAlgn val="ctr"/>
        <c:lblOffset val="100"/>
        <c:tickLblSkip val="4"/>
        <c:noMultiLvlLbl val="0"/>
      </c:catAx>
      <c:valAx>
        <c:axId val="26276992"/>
        <c:scaling>
          <c:orientation val="minMax"/>
        </c:scaling>
        <c:delete val="0"/>
        <c:axPos val="l"/>
        <c:majorGridlines>
          <c:spPr>
            <a:ln>
              <a:prstDash val="dash"/>
            </a:ln>
          </c:spPr>
        </c:majorGridlines>
        <c:title>
          <c:tx>
            <c:rich>
              <a:bodyPr rot="0" vert="horz"/>
              <a:lstStyle/>
              <a:p>
                <a:pPr>
                  <a:defRPr/>
                </a:pPr>
                <a:r>
                  <a:rPr lang="is-IS" smtClean="0"/>
                  <a:t>Monthly</a:t>
                </a:r>
                <a:r>
                  <a:rPr lang="is-IS" baseline="0" smtClean="0"/>
                  <a:t> n</a:t>
                </a:r>
                <a:r>
                  <a:rPr lang="is-IS" smtClean="0"/>
                  <a:t>umber of visitors</a:t>
                </a:r>
                <a:endParaRPr lang="is-IS" dirty="0"/>
              </a:p>
            </c:rich>
          </c:tx>
          <c:layout>
            <c:manualLayout>
              <c:xMode val="edge"/>
              <c:yMode val="edge"/>
              <c:x val="7.9617824412229268E-3"/>
              <c:y val="1.2671583733678373E-3"/>
            </c:manualLayout>
          </c:layout>
          <c:overlay val="0"/>
        </c:title>
        <c:numFmt formatCode="#,##0" sourceLinked="0"/>
        <c:majorTickMark val="out"/>
        <c:minorTickMark val="none"/>
        <c:tickLblPos val="nextTo"/>
        <c:crossAx val="26135936"/>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272616038468"/>
          <c:y val="5.4732209727988021E-2"/>
          <c:w val="0.85632739902893196"/>
          <c:h val="0.81240473881814079"/>
        </c:manualLayout>
      </c:layout>
      <c:scatterChart>
        <c:scatterStyle val="lineMarker"/>
        <c:varyColors val="0"/>
        <c:ser>
          <c:idx val="0"/>
          <c:order val="0"/>
          <c:tx>
            <c:strRef>
              <c:f>Sheet1!$C$1</c:f>
              <c:strCache>
                <c:ptCount val="1"/>
                <c:pt idx="0">
                  <c:v>Debt</c:v>
                </c:pt>
              </c:strCache>
            </c:strRef>
          </c:tx>
          <c:spPr>
            <a:ln w="28575">
              <a:noFill/>
            </a:ln>
          </c:spPr>
          <c:marker>
            <c:spPr>
              <a:ln w="9525">
                <a:noFill/>
              </a:ln>
            </c:spPr>
          </c:marker>
          <c:xVal>
            <c:numRef>
              <c:f>Sheet1!$B$2:$B$31</c:f>
              <c:numCache>
                <c:formatCode>##0.0;\-##0.0;0.0;</c:formatCode>
                <c:ptCount val="30"/>
                <c:pt idx="0">
                  <c:v>-2.4</c:v>
                </c:pt>
                <c:pt idx="1">
                  <c:v>-3.2</c:v>
                </c:pt>
                <c:pt idx="2">
                  <c:v>-2.8</c:v>
                </c:pt>
                <c:pt idx="3">
                  <c:v>-2</c:v>
                </c:pt>
                <c:pt idx="4">
                  <c:v>1.8</c:v>
                </c:pt>
                <c:pt idx="5">
                  <c:v>0.6</c:v>
                </c:pt>
                <c:pt idx="6">
                  <c:v>0.6</c:v>
                </c:pt>
                <c:pt idx="7">
                  <c:v>-4.0999999999999996</c:v>
                </c:pt>
                <c:pt idx="8">
                  <c:v>-3.5</c:v>
                </c:pt>
                <c:pt idx="9">
                  <c:v>-5.8</c:v>
                </c:pt>
                <c:pt idx="10">
                  <c:v>-4</c:v>
                </c:pt>
                <c:pt idx="11">
                  <c:v>-5.7</c:v>
                </c:pt>
                <c:pt idx="12">
                  <c:v>-3</c:v>
                </c:pt>
                <c:pt idx="13">
                  <c:v>-8.8000000000000007</c:v>
                </c:pt>
                <c:pt idx="14">
                  <c:v>-1.4</c:v>
                </c:pt>
                <c:pt idx="15">
                  <c:v>-0.7</c:v>
                </c:pt>
                <c:pt idx="16">
                  <c:v>0.6</c:v>
                </c:pt>
                <c:pt idx="17">
                  <c:v>-2.6</c:v>
                </c:pt>
                <c:pt idx="18">
                  <c:v>-2.1</c:v>
                </c:pt>
                <c:pt idx="19">
                  <c:v>-2.4</c:v>
                </c:pt>
                <c:pt idx="20">
                  <c:v>-2.4</c:v>
                </c:pt>
                <c:pt idx="21">
                  <c:v>-3.2</c:v>
                </c:pt>
                <c:pt idx="22">
                  <c:v>-4.5</c:v>
                </c:pt>
                <c:pt idx="23">
                  <c:v>-1.5</c:v>
                </c:pt>
                <c:pt idx="24">
                  <c:v>-4.9000000000000004</c:v>
                </c:pt>
                <c:pt idx="25">
                  <c:v>-2.9</c:v>
                </c:pt>
                <c:pt idx="26">
                  <c:v>-3.2</c:v>
                </c:pt>
                <c:pt idx="27">
                  <c:v>-1.9</c:v>
                </c:pt>
                <c:pt idx="28">
                  <c:v>-5.8</c:v>
                </c:pt>
                <c:pt idx="29">
                  <c:v>-0.2</c:v>
                </c:pt>
              </c:numCache>
            </c:numRef>
          </c:xVal>
          <c:yVal>
            <c:numRef>
              <c:f>Sheet1!$C$2:$C$31</c:f>
              <c:numCache>
                <c:formatCode>##0.0;\-##0.0;0.0;</c:formatCode>
                <c:ptCount val="30"/>
                <c:pt idx="0">
                  <c:v>91.9</c:v>
                </c:pt>
                <c:pt idx="1">
                  <c:v>106.5</c:v>
                </c:pt>
                <c:pt idx="2">
                  <c:v>27.6</c:v>
                </c:pt>
                <c:pt idx="3">
                  <c:v>42.6</c:v>
                </c:pt>
                <c:pt idx="4">
                  <c:v>45.2</c:v>
                </c:pt>
                <c:pt idx="5">
                  <c:v>74.7</c:v>
                </c:pt>
                <c:pt idx="6">
                  <c:v>10.6</c:v>
                </c:pt>
                <c:pt idx="7">
                  <c:v>109.7</c:v>
                </c:pt>
                <c:pt idx="8">
                  <c:v>177.1</c:v>
                </c:pt>
                <c:pt idx="9">
                  <c:v>97.7</c:v>
                </c:pt>
                <c:pt idx="10">
                  <c:v>95</c:v>
                </c:pt>
                <c:pt idx="11">
                  <c:v>85</c:v>
                </c:pt>
                <c:pt idx="12">
                  <c:v>132.1</c:v>
                </c:pt>
                <c:pt idx="13">
                  <c:v>107.5</c:v>
                </c:pt>
                <c:pt idx="14">
                  <c:v>40</c:v>
                </c:pt>
                <c:pt idx="15">
                  <c:v>40.9</c:v>
                </c:pt>
                <c:pt idx="16">
                  <c:v>23.6</c:v>
                </c:pt>
                <c:pt idx="17">
                  <c:v>76.900000000000006</c:v>
                </c:pt>
                <c:pt idx="18">
                  <c:v>68</c:v>
                </c:pt>
                <c:pt idx="19">
                  <c:v>68.8</c:v>
                </c:pt>
                <c:pt idx="20">
                  <c:v>84.5</c:v>
                </c:pt>
                <c:pt idx="21">
                  <c:v>50.1</c:v>
                </c:pt>
                <c:pt idx="22">
                  <c:v>130.19999999999999</c:v>
                </c:pt>
                <c:pt idx="23">
                  <c:v>39.799999999999997</c:v>
                </c:pt>
                <c:pt idx="24">
                  <c:v>80.900000000000006</c:v>
                </c:pt>
                <c:pt idx="25">
                  <c:v>53.6</c:v>
                </c:pt>
                <c:pt idx="26">
                  <c:v>59.3</c:v>
                </c:pt>
                <c:pt idx="27">
                  <c:v>43.9</c:v>
                </c:pt>
                <c:pt idx="28">
                  <c:v>89.4</c:v>
                </c:pt>
                <c:pt idx="29">
                  <c:v>81.2</c:v>
                </c:pt>
              </c:numCache>
            </c:numRef>
          </c:yVal>
          <c:smooth val="0"/>
        </c:ser>
        <c:dLbls>
          <c:showLegendKey val="0"/>
          <c:showVal val="0"/>
          <c:showCatName val="0"/>
          <c:showSerName val="0"/>
          <c:showPercent val="0"/>
          <c:showBubbleSize val="0"/>
        </c:dLbls>
        <c:axId val="34842880"/>
        <c:axId val="34845440"/>
      </c:scatterChart>
      <c:valAx>
        <c:axId val="34842880"/>
        <c:scaling>
          <c:orientation val="minMax"/>
        </c:scaling>
        <c:delete val="0"/>
        <c:axPos val="b"/>
        <c:title>
          <c:tx>
            <c:rich>
              <a:bodyPr/>
              <a:lstStyle/>
              <a:p>
                <a:pPr>
                  <a:defRPr/>
                </a:pPr>
                <a:r>
                  <a:rPr lang="is-IS"/>
                  <a:t>General government balance (% af GDP)</a:t>
                </a:r>
              </a:p>
            </c:rich>
          </c:tx>
          <c:layout/>
          <c:overlay val="0"/>
        </c:title>
        <c:numFmt formatCode="#,##0" sourceLinked="0"/>
        <c:majorTickMark val="out"/>
        <c:minorTickMark val="none"/>
        <c:tickLblPos val="nextTo"/>
        <c:crossAx val="34845440"/>
        <c:crosses val="autoZero"/>
        <c:crossBetween val="midCat"/>
        <c:majorUnit val="1"/>
      </c:valAx>
      <c:valAx>
        <c:axId val="34845440"/>
        <c:scaling>
          <c:orientation val="minMax"/>
        </c:scaling>
        <c:delete val="0"/>
        <c:axPos val="l"/>
        <c:majorGridlines>
          <c:spPr>
            <a:ln>
              <a:solidFill>
                <a:schemeClr val="bg1">
                  <a:lumMod val="65000"/>
                </a:schemeClr>
              </a:solidFill>
              <a:prstDash val="dash"/>
            </a:ln>
          </c:spPr>
        </c:majorGridlines>
        <c:title>
          <c:tx>
            <c:rich>
              <a:bodyPr rot="-5400000" vert="horz"/>
              <a:lstStyle/>
              <a:p>
                <a:pPr>
                  <a:defRPr/>
                </a:pPr>
                <a:r>
                  <a:rPr lang="is-IS"/>
                  <a:t>General government debt (% of GDP)</a:t>
                </a:r>
              </a:p>
            </c:rich>
          </c:tx>
          <c:layout>
            <c:manualLayout>
              <c:xMode val="edge"/>
              <c:yMode val="edge"/>
              <c:x val="1.9763623657897269E-2"/>
              <c:y val="0.20174312553276541"/>
            </c:manualLayout>
          </c:layout>
          <c:overlay val="0"/>
        </c:title>
        <c:numFmt formatCode="#,##0" sourceLinked="0"/>
        <c:majorTickMark val="out"/>
        <c:minorTickMark val="none"/>
        <c:tickLblPos val="low"/>
        <c:crossAx val="34842880"/>
        <c:crosses val="autoZero"/>
        <c:crossBetween val="midCat"/>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EUR</c:v>
                </c:pt>
              </c:strCache>
            </c:strRef>
          </c:tx>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General</c:formatCode>
                <c:ptCount val="21"/>
                <c:pt idx="0">
                  <c:v>100</c:v>
                </c:pt>
                <c:pt idx="1">
                  <c:v>105.08745533195412</c:v>
                </c:pt>
                <c:pt idx="2">
                  <c:v>105.13447432762837</c:v>
                </c:pt>
                <c:pt idx="3">
                  <c:v>94.489373706977631</c:v>
                </c:pt>
                <c:pt idx="4">
                  <c:v>92.458153093849916</c:v>
                </c:pt>
                <c:pt idx="5">
                  <c:v>88.235847282302046</c:v>
                </c:pt>
                <c:pt idx="6">
                  <c:v>78.982508933609168</c:v>
                </c:pt>
                <c:pt idx="7">
                  <c:v>79.433891292081995</c:v>
                </c:pt>
                <c:pt idx="8">
                  <c:v>82.913296971976678</c:v>
                </c:pt>
                <c:pt idx="9">
                  <c:v>93.012977242806087</c:v>
                </c:pt>
                <c:pt idx="10">
                  <c:v>95.495580214406601</c:v>
                </c:pt>
                <c:pt idx="11">
                  <c:v>94.037991348504789</c:v>
                </c:pt>
                <c:pt idx="12">
                  <c:v>93.633627985706212</c:v>
                </c:pt>
                <c:pt idx="13">
                  <c:v>95.110024449877741</c:v>
                </c:pt>
                <c:pt idx="14">
                  <c:v>98.815121309008816</c:v>
                </c:pt>
                <c:pt idx="15">
                  <c:v>103.63927026518709</c:v>
                </c:pt>
                <c:pt idx="16">
                  <c:v>95.758886590182399</c:v>
                </c:pt>
                <c:pt idx="17">
                  <c:v>96.07861576076732</c:v>
                </c:pt>
                <c:pt idx="18">
                  <c:v>91.969155538837654</c:v>
                </c:pt>
                <c:pt idx="19">
                  <c:v>97.968779386872271</c:v>
                </c:pt>
                <c:pt idx="20">
                  <c:v>99.144254278728582</c:v>
                </c:pt>
              </c:numCache>
            </c:numRef>
          </c:val>
          <c:smooth val="0"/>
        </c:ser>
        <c:ser>
          <c:idx val="1"/>
          <c:order val="1"/>
          <c:tx>
            <c:strRef>
              <c:f>Sheet1!$C$1</c:f>
              <c:strCache>
                <c:ptCount val="1"/>
                <c:pt idx="0">
                  <c:v>Denmark</c:v>
                </c:pt>
              </c:strCache>
            </c:strRef>
          </c:tx>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General</c:formatCode>
                <c:ptCount val="21"/>
                <c:pt idx="0">
                  <c:v>100</c:v>
                </c:pt>
                <c:pt idx="1">
                  <c:v>104.21968461120174</c:v>
                </c:pt>
                <c:pt idx="2">
                  <c:v>103.84991843393148</c:v>
                </c:pt>
                <c:pt idx="3">
                  <c:v>100.46764545948885</c:v>
                </c:pt>
                <c:pt idx="4">
                  <c:v>103.33877107123436</c:v>
                </c:pt>
                <c:pt idx="5">
                  <c:v>102.12071778140294</c:v>
                </c:pt>
                <c:pt idx="6">
                  <c:v>95.747688961392072</c:v>
                </c:pt>
                <c:pt idx="7">
                  <c:v>98.977705274605782</c:v>
                </c:pt>
                <c:pt idx="8">
                  <c:v>102.0989668297988</c:v>
                </c:pt>
                <c:pt idx="9">
                  <c:v>107.58020663404025</c:v>
                </c:pt>
                <c:pt idx="10">
                  <c:v>108.16748232735183</c:v>
                </c:pt>
                <c:pt idx="11">
                  <c:v>108.75475802066342</c:v>
                </c:pt>
                <c:pt idx="12">
                  <c:v>109.71179989124525</c:v>
                </c:pt>
                <c:pt idx="13">
                  <c:v>114.48613376835237</c:v>
                </c:pt>
                <c:pt idx="14">
                  <c:v>119.07558455682435</c:v>
                </c:pt>
                <c:pt idx="15">
                  <c:v>123.01250679717238</c:v>
                </c:pt>
                <c:pt idx="16">
                  <c:v>117.69439912996194</c:v>
                </c:pt>
                <c:pt idx="17">
                  <c:v>115.95432300163134</c:v>
                </c:pt>
                <c:pt idx="18">
                  <c:v>112.35454051114738</c:v>
                </c:pt>
                <c:pt idx="19">
                  <c:v>115.69331158238174</c:v>
                </c:pt>
                <c:pt idx="20">
                  <c:v>117.70527460576403</c:v>
                </c:pt>
              </c:numCache>
            </c:numRef>
          </c:val>
          <c:smooth val="0"/>
        </c:ser>
        <c:ser>
          <c:idx val="2"/>
          <c:order val="2"/>
          <c:tx>
            <c:strRef>
              <c:f>Sheet1!$D$1</c:f>
              <c:strCache>
                <c:ptCount val="1"/>
                <c:pt idx="0">
                  <c:v>Finland</c:v>
                </c:pt>
              </c:strCache>
            </c:strRef>
          </c:tx>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Sheet1!$D$2:$D$22</c:f>
              <c:numCache>
                <c:formatCode>General</c:formatCode>
                <c:ptCount val="21"/>
                <c:pt idx="0">
                  <c:v>100</c:v>
                </c:pt>
                <c:pt idx="1">
                  <c:v>110.57014106583071</c:v>
                </c:pt>
                <c:pt idx="2">
                  <c:v>105.77978056426331</c:v>
                </c:pt>
                <c:pt idx="3">
                  <c:v>99.412225705329135</c:v>
                </c:pt>
                <c:pt idx="4">
                  <c:v>98.56974921630092</c:v>
                </c:pt>
                <c:pt idx="5">
                  <c:v>96.46355799373039</c:v>
                </c:pt>
                <c:pt idx="6">
                  <c:v>90.576018808777405</c:v>
                </c:pt>
                <c:pt idx="7">
                  <c:v>91.878918495297796</c:v>
                </c:pt>
                <c:pt idx="8">
                  <c:v>92.829153605015662</c:v>
                </c:pt>
                <c:pt idx="9">
                  <c:v>96.492946708463933</c:v>
                </c:pt>
                <c:pt idx="10">
                  <c:v>97.48236677115986</c:v>
                </c:pt>
                <c:pt idx="11">
                  <c:v>97.96238244514106</c:v>
                </c:pt>
                <c:pt idx="12">
                  <c:v>98.138714733542315</c:v>
                </c:pt>
                <c:pt idx="13">
                  <c:v>97.443181818181813</c:v>
                </c:pt>
                <c:pt idx="14">
                  <c:v>100.99921630094042</c:v>
                </c:pt>
                <c:pt idx="15">
                  <c:v>107.40595611285264</c:v>
                </c:pt>
                <c:pt idx="16">
                  <c:v>102.32170846394982</c:v>
                </c:pt>
                <c:pt idx="17">
                  <c:v>103.44827586206894</c:v>
                </c:pt>
                <c:pt idx="18">
                  <c:v>103.50705329153601</c:v>
                </c:pt>
                <c:pt idx="19">
                  <c:v>106.93573667711595</c:v>
                </c:pt>
                <c:pt idx="20">
                  <c:v>108.17985893416926</c:v>
                </c:pt>
              </c:numCache>
            </c:numRef>
          </c:val>
          <c:smooth val="0"/>
        </c:ser>
        <c:ser>
          <c:idx val="3"/>
          <c:order val="3"/>
          <c:tx>
            <c:strRef>
              <c:f>Sheet1!$E$1</c:f>
              <c:strCache>
                <c:ptCount val="1"/>
                <c:pt idx="0">
                  <c:v>Sweden</c:v>
                </c:pt>
              </c:strCache>
            </c:strRef>
          </c:tx>
          <c:spPr>
            <a:ln>
              <a:prstDash val="solid"/>
            </a:ln>
          </c:spPr>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Sheet1!$E$2:$E$22</c:f>
              <c:numCache>
                <c:formatCode>General</c:formatCode>
                <c:ptCount val="21"/>
                <c:pt idx="0">
                  <c:v>100</c:v>
                </c:pt>
                <c:pt idx="1">
                  <c:v>98.447444551591119</c:v>
                </c:pt>
                <c:pt idx="2">
                  <c:v>111.1186113789778</c:v>
                </c:pt>
                <c:pt idx="3">
                  <c:v>106.78881388621019</c:v>
                </c:pt>
                <c:pt idx="4">
                  <c:v>98.678881388621008</c:v>
                </c:pt>
                <c:pt idx="5">
                  <c:v>96.759884281581478</c:v>
                </c:pt>
                <c:pt idx="6">
                  <c:v>98.83317261330761</c:v>
                </c:pt>
                <c:pt idx="7">
                  <c:v>92.796528447444558</c:v>
                </c:pt>
                <c:pt idx="8">
                  <c:v>94.551591128254586</c:v>
                </c:pt>
                <c:pt idx="9">
                  <c:v>99.498553519768578</c:v>
                </c:pt>
                <c:pt idx="10">
                  <c:v>99.855351976856312</c:v>
                </c:pt>
                <c:pt idx="11">
                  <c:v>96.432015429122472</c:v>
                </c:pt>
                <c:pt idx="12">
                  <c:v>95.52555448408873</c:v>
                </c:pt>
                <c:pt idx="13">
                  <c:v>98.553519768563177</c:v>
                </c:pt>
                <c:pt idx="14">
                  <c:v>97.743490838958536</c:v>
                </c:pt>
                <c:pt idx="15">
                  <c:v>91.051108968177445</c:v>
                </c:pt>
                <c:pt idx="16">
                  <c:v>95.419479267116685</c:v>
                </c:pt>
                <c:pt idx="17">
                  <c:v>102.48794599807137</c:v>
                </c:pt>
                <c:pt idx="18">
                  <c:v>105.37126325940213</c:v>
                </c:pt>
                <c:pt idx="19">
                  <c:v>108.73674059787852</c:v>
                </c:pt>
                <c:pt idx="20">
                  <c:v>105.27483124397303</c:v>
                </c:pt>
              </c:numCache>
            </c:numRef>
          </c:val>
          <c:smooth val="0"/>
        </c:ser>
        <c:ser>
          <c:idx val="4"/>
          <c:order val="4"/>
          <c:tx>
            <c:strRef>
              <c:f>Sheet1!$F$1</c:f>
              <c:strCache>
                <c:ptCount val="1"/>
                <c:pt idx="0">
                  <c:v>Iceland</c:v>
                </c:pt>
              </c:strCache>
            </c:strRef>
          </c:tx>
          <c:spPr>
            <a:ln>
              <a:prstDash val="sysDash"/>
            </a:ln>
          </c:spPr>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Sheet1!$F$2:$F$22</c:f>
              <c:numCache>
                <c:formatCode>General</c:formatCode>
                <c:ptCount val="21"/>
                <c:pt idx="0">
                  <c:v>100</c:v>
                </c:pt>
                <c:pt idx="1">
                  <c:v>100.10989010989009</c:v>
                </c:pt>
                <c:pt idx="2">
                  <c:v>100.32967032967031</c:v>
                </c:pt>
                <c:pt idx="3">
                  <c:v>101.3186813186813</c:v>
                </c:pt>
                <c:pt idx="4">
                  <c:v>103.07692307692305</c:v>
                </c:pt>
                <c:pt idx="5">
                  <c:v>105.82417582417581</c:v>
                </c:pt>
                <c:pt idx="6">
                  <c:v>109.89010989010987</c:v>
                </c:pt>
                <c:pt idx="7">
                  <c:v>95.934065934065899</c:v>
                </c:pt>
                <c:pt idx="8">
                  <c:v>100.76923076923073</c:v>
                </c:pt>
                <c:pt idx="9">
                  <c:v>105.49450549450543</c:v>
                </c:pt>
                <c:pt idx="10">
                  <c:v>107.80219780219772</c:v>
                </c:pt>
                <c:pt idx="11">
                  <c:v>122.41758241758232</c:v>
                </c:pt>
                <c:pt idx="12">
                  <c:v>114.50549450549441</c:v>
                </c:pt>
                <c:pt idx="13">
                  <c:v>119.34065934065923</c:v>
                </c:pt>
                <c:pt idx="14">
                  <c:v>93.956043956043871</c:v>
                </c:pt>
                <c:pt idx="15">
                  <c:v>76.923076923076849</c:v>
                </c:pt>
                <c:pt idx="16">
                  <c:v>81.758241758241681</c:v>
                </c:pt>
                <c:pt idx="17">
                  <c:v>82.637362637362557</c:v>
                </c:pt>
                <c:pt idx="18">
                  <c:v>83.406593406593331</c:v>
                </c:pt>
                <c:pt idx="19">
                  <c:v>86.593406593406513</c:v>
                </c:pt>
                <c:pt idx="20">
                  <c:v>92.527472527472455</c:v>
                </c:pt>
              </c:numCache>
            </c:numRef>
          </c:val>
          <c:smooth val="0"/>
        </c:ser>
        <c:ser>
          <c:idx val="5"/>
          <c:order val="5"/>
          <c:tx>
            <c:strRef>
              <c:f>Sheet1!$G$1</c:f>
              <c:strCache>
                <c:ptCount val="1"/>
                <c:pt idx="0">
                  <c:v>Norway</c:v>
                </c:pt>
              </c:strCache>
            </c:strRef>
          </c:tx>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Sheet1!$G$2:$G$22</c:f>
              <c:numCache>
                <c:formatCode>General</c:formatCode>
                <c:ptCount val="21"/>
                <c:pt idx="0">
                  <c:v>100</c:v>
                </c:pt>
                <c:pt idx="1">
                  <c:v>103.25164375373581</c:v>
                </c:pt>
                <c:pt idx="2">
                  <c:v>103.39509862522414</c:v>
                </c:pt>
                <c:pt idx="3">
                  <c:v>103.21578003586372</c:v>
                </c:pt>
                <c:pt idx="4">
                  <c:v>103.93305439330543</c:v>
                </c:pt>
                <c:pt idx="5">
                  <c:v>105.86969515839809</c:v>
                </c:pt>
                <c:pt idx="6">
                  <c:v>103.1201434548715</c:v>
                </c:pt>
                <c:pt idx="7">
                  <c:v>106.46742378959952</c:v>
                </c:pt>
                <c:pt idx="8">
                  <c:v>117.56126718469815</c:v>
                </c:pt>
                <c:pt idx="9">
                  <c:v>116.55708308427974</c:v>
                </c:pt>
                <c:pt idx="10">
                  <c:v>112.44471010161386</c:v>
                </c:pt>
                <c:pt idx="11">
                  <c:v>119.54572624028691</c:v>
                </c:pt>
                <c:pt idx="12">
                  <c:v>124.84160191273162</c:v>
                </c:pt>
                <c:pt idx="13">
                  <c:v>133.42498505678421</c:v>
                </c:pt>
                <c:pt idx="14">
                  <c:v>143.77764494919305</c:v>
                </c:pt>
                <c:pt idx="15">
                  <c:v>140.11954572624026</c:v>
                </c:pt>
                <c:pt idx="16">
                  <c:v>151.39270771069934</c:v>
                </c:pt>
                <c:pt idx="17">
                  <c:v>162.77346084877465</c:v>
                </c:pt>
                <c:pt idx="18">
                  <c:v>166.88583383144052</c:v>
                </c:pt>
                <c:pt idx="19">
                  <c:v>170.17334130304843</c:v>
                </c:pt>
                <c:pt idx="20">
                  <c:v>161.94859533771668</c:v>
                </c:pt>
              </c:numCache>
            </c:numRef>
          </c:val>
          <c:smooth val="0"/>
        </c:ser>
        <c:ser>
          <c:idx val="6"/>
          <c:order val="6"/>
          <c:tx>
            <c:strRef>
              <c:f>Sheet1!$H$1</c:f>
              <c:strCache>
                <c:ptCount val="1"/>
                <c:pt idx="0">
                  <c:v>USA</c:v>
                </c:pt>
              </c:strCache>
            </c:strRef>
          </c:tx>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Sheet1!$H$2:$H$22</c:f>
              <c:numCache>
                <c:formatCode>General</c:formatCode>
                <c:ptCount val="21"/>
                <c:pt idx="0">
                  <c:v>100</c:v>
                </c:pt>
                <c:pt idx="1">
                  <c:v>100.35140027686083</c:v>
                </c:pt>
                <c:pt idx="2">
                  <c:v>104.96219784900437</c:v>
                </c:pt>
                <c:pt idx="3">
                  <c:v>112.22447023746142</c:v>
                </c:pt>
                <c:pt idx="4">
                  <c:v>119.14599084229583</c:v>
                </c:pt>
                <c:pt idx="5">
                  <c:v>117.47417740389736</c:v>
                </c:pt>
                <c:pt idx="6">
                  <c:v>124.80034075178364</c:v>
                </c:pt>
                <c:pt idx="7">
                  <c:v>130.80609093813229</c:v>
                </c:pt>
                <c:pt idx="8">
                  <c:v>127.05782131828347</c:v>
                </c:pt>
                <c:pt idx="9">
                  <c:v>114.8759450537749</c:v>
                </c:pt>
                <c:pt idx="10">
                  <c:v>108.55074007028006</c:v>
                </c:pt>
                <c:pt idx="11">
                  <c:v>106.48493238206794</c:v>
                </c:pt>
                <c:pt idx="12">
                  <c:v>107.12384197636035</c:v>
                </c:pt>
                <c:pt idx="13">
                  <c:v>102.9602811202215</c:v>
                </c:pt>
                <c:pt idx="14">
                  <c:v>97.763816419976578</c:v>
                </c:pt>
                <c:pt idx="15">
                  <c:v>99.563411777233512</c:v>
                </c:pt>
                <c:pt idx="16">
                  <c:v>96.656373123203053</c:v>
                </c:pt>
                <c:pt idx="17">
                  <c:v>92.034927057821321</c:v>
                </c:pt>
                <c:pt idx="18">
                  <c:v>95.570226812905958</c:v>
                </c:pt>
                <c:pt idx="19">
                  <c:v>97.231391758066209</c:v>
                </c:pt>
                <c:pt idx="20">
                  <c:v>101.12874028324988</c:v>
                </c:pt>
              </c:numCache>
            </c:numRef>
          </c:val>
          <c:smooth val="0"/>
        </c:ser>
        <c:dLbls>
          <c:showLegendKey val="0"/>
          <c:showVal val="0"/>
          <c:showCatName val="0"/>
          <c:showSerName val="0"/>
          <c:showPercent val="0"/>
          <c:showBubbleSize val="0"/>
        </c:dLbls>
        <c:marker val="1"/>
        <c:smooth val="0"/>
        <c:axId val="35578624"/>
        <c:axId val="35580160"/>
      </c:lineChart>
      <c:catAx>
        <c:axId val="35578624"/>
        <c:scaling>
          <c:orientation val="minMax"/>
        </c:scaling>
        <c:delete val="0"/>
        <c:axPos val="b"/>
        <c:numFmt formatCode="General" sourceLinked="0"/>
        <c:majorTickMark val="out"/>
        <c:minorTickMark val="none"/>
        <c:tickLblPos val="nextTo"/>
        <c:txPr>
          <a:bodyPr rot="60000"/>
          <a:lstStyle/>
          <a:p>
            <a:pPr>
              <a:defRPr/>
            </a:pPr>
            <a:endParaRPr lang="is-IS"/>
          </a:p>
        </c:txPr>
        <c:crossAx val="35580160"/>
        <c:crosses val="autoZero"/>
        <c:auto val="1"/>
        <c:lblAlgn val="ctr"/>
        <c:lblOffset val="100"/>
        <c:noMultiLvlLbl val="1"/>
      </c:catAx>
      <c:valAx>
        <c:axId val="35580160"/>
        <c:scaling>
          <c:orientation val="minMax"/>
          <c:max val="180"/>
          <c:min val="60"/>
        </c:scaling>
        <c:delete val="0"/>
        <c:axPos val="l"/>
        <c:majorGridlines>
          <c:spPr>
            <a:ln>
              <a:solidFill>
                <a:schemeClr val="bg1">
                  <a:lumMod val="65000"/>
                </a:schemeClr>
              </a:solidFill>
              <a:prstDash val="dash"/>
            </a:ln>
          </c:spPr>
        </c:majorGridlines>
        <c:numFmt formatCode="General" sourceLinked="1"/>
        <c:majorTickMark val="out"/>
        <c:minorTickMark val="none"/>
        <c:tickLblPos val="nextTo"/>
        <c:crossAx val="35578624"/>
        <c:crosses val="autoZero"/>
        <c:crossBetween val="between"/>
        <c:majorUnit val="20"/>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51347949536049E-2"/>
          <c:y val="0.10349704278573504"/>
          <c:w val="0.9109153177414161"/>
          <c:h val="0.69928972696947889"/>
        </c:manualLayout>
      </c:layout>
      <c:lineChart>
        <c:grouping val="standard"/>
        <c:varyColors val="0"/>
        <c:ser>
          <c:idx val="0"/>
          <c:order val="0"/>
          <c:tx>
            <c:strRef>
              <c:f>Sheet1!$B$1</c:f>
              <c:strCache>
                <c:ptCount val="1"/>
                <c:pt idx="0">
                  <c:v>Denmark</c:v>
                </c:pt>
              </c:strCache>
            </c:strRef>
          </c:tx>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Sheet1!$B$2:$B$42</c:f>
              <c:numCache>
                <c:formatCode>General</c:formatCode>
                <c:ptCount val="41"/>
                <c:pt idx="0">
                  <c:v>19.501000000000001</c:v>
                </c:pt>
                <c:pt idx="1">
                  <c:v>16.247</c:v>
                </c:pt>
                <c:pt idx="2">
                  <c:v>17.381</c:v>
                </c:pt>
                <c:pt idx="3">
                  <c:v>17.420999999999999</c:v>
                </c:pt>
                <c:pt idx="4">
                  <c:v>19.634</c:v>
                </c:pt>
                <c:pt idx="5">
                  <c:v>21.056000000000001</c:v>
                </c:pt>
                <c:pt idx="6">
                  <c:v>22.908000000000001</c:v>
                </c:pt>
                <c:pt idx="7">
                  <c:v>20.992000000000001</c:v>
                </c:pt>
                <c:pt idx="8">
                  <c:v>19.898</c:v>
                </c:pt>
                <c:pt idx="9">
                  <c:v>20.329000000000001</c:v>
                </c:pt>
                <c:pt idx="10">
                  <c:v>21.79</c:v>
                </c:pt>
                <c:pt idx="11">
                  <c:v>21.036000000000001</c:v>
                </c:pt>
                <c:pt idx="12">
                  <c:v>21.684999999999999</c:v>
                </c:pt>
                <c:pt idx="13">
                  <c:v>20.751999999999999</c:v>
                </c:pt>
                <c:pt idx="14">
                  <c:v>20.777000000000001</c:v>
                </c:pt>
                <c:pt idx="15">
                  <c:v>21.689</c:v>
                </c:pt>
                <c:pt idx="16">
                  <c:v>21.71</c:v>
                </c:pt>
                <c:pt idx="17">
                  <c:v>23.375</c:v>
                </c:pt>
                <c:pt idx="18">
                  <c:v>22.506</c:v>
                </c:pt>
                <c:pt idx="19">
                  <c:v>23.417000000000002</c:v>
                </c:pt>
                <c:pt idx="20">
                  <c:v>24.341000000000001</c:v>
                </c:pt>
                <c:pt idx="21">
                  <c:v>25.471</c:v>
                </c:pt>
                <c:pt idx="22">
                  <c:v>24.687999999999999</c:v>
                </c:pt>
                <c:pt idx="23">
                  <c:v>24.853000000000002</c:v>
                </c:pt>
                <c:pt idx="24">
                  <c:v>25.317</c:v>
                </c:pt>
                <c:pt idx="25">
                  <c:v>26.425999999999998</c:v>
                </c:pt>
                <c:pt idx="26">
                  <c:v>27.646999999999998</c:v>
                </c:pt>
                <c:pt idx="27">
                  <c:v>26.75</c:v>
                </c:pt>
                <c:pt idx="28">
                  <c:v>26.751000000000001</c:v>
                </c:pt>
                <c:pt idx="29">
                  <c:v>22.212</c:v>
                </c:pt>
                <c:pt idx="30">
                  <c:v>24.146000000000001</c:v>
                </c:pt>
                <c:pt idx="31">
                  <c:v>25.2</c:v>
                </c:pt>
                <c:pt idx="32">
                  <c:v>24.562000000000001</c:v>
                </c:pt>
                <c:pt idx="33">
                  <c:v>25.962</c:v>
                </c:pt>
                <c:pt idx="34">
                  <c:v>25.596</c:v>
                </c:pt>
                <c:pt idx="35">
                  <c:v>25.841999999999999</c:v>
                </c:pt>
                <c:pt idx="36">
                  <c:v>25.988</c:v>
                </c:pt>
                <c:pt idx="37">
                  <c:v>26.361999999999998</c:v>
                </c:pt>
                <c:pt idx="38">
                  <c:v>26.675999999999998</c:v>
                </c:pt>
                <c:pt idx="39">
                  <c:v>27.007999999999999</c:v>
                </c:pt>
                <c:pt idx="40">
                  <c:v>27.338999999999999</c:v>
                </c:pt>
              </c:numCache>
            </c:numRef>
          </c:val>
          <c:smooth val="0"/>
        </c:ser>
        <c:ser>
          <c:idx val="1"/>
          <c:order val="1"/>
          <c:tx>
            <c:strRef>
              <c:f>Sheet1!$C$1</c:f>
              <c:strCache>
                <c:ptCount val="1"/>
                <c:pt idx="0">
                  <c:v>Finland</c:v>
                </c:pt>
              </c:strCache>
            </c:strRef>
          </c:tx>
          <c:spPr>
            <a:ln>
              <a:prstDash val="solid"/>
            </a:ln>
          </c:spPr>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Sheet1!$C$2:$C$42</c:f>
              <c:numCache>
                <c:formatCode>General</c:formatCode>
                <c:ptCount val="41"/>
                <c:pt idx="0">
                  <c:v>26.370999999999999</c:v>
                </c:pt>
                <c:pt idx="1">
                  <c:v>25.286000000000001</c:v>
                </c:pt>
                <c:pt idx="2">
                  <c:v>23.974</c:v>
                </c:pt>
                <c:pt idx="3">
                  <c:v>23.558</c:v>
                </c:pt>
                <c:pt idx="4">
                  <c:v>24.39</c:v>
                </c:pt>
                <c:pt idx="5">
                  <c:v>23.462</c:v>
                </c:pt>
                <c:pt idx="6">
                  <c:v>23.213000000000001</c:v>
                </c:pt>
                <c:pt idx="7">
                  <c:v>22.818000000000001</c:v>
                </c:pt>
                <c:pt idx="8">
                  <c:v>24.99</c:v>
                </c:pt>
                <c:pt idx="9">
                  <c:v>24.477</c:v>
                </c:pt>
                <c:pt idx="10">
                  <c:v>22.800999999999998</c:v>
                </c:pt>
                <c:pt idx="11">
                  <c:v>15.738</c:v>
                </c:pt>
                <c:pt idx="12">
                  <c:v>13.16</c:v>
                </c:pt>
                <c:pt idx="13">
                  <c:v>14.223000000000001</c:v>
                </c:pt>
                <c:pt idx="14">
                  <c:v>17.408999999999999</c:v>
                </c:pt>
                <c:pt idx="15">
                  <c:v>20.876999999999999</c:v>
                </c:pt>
                <c:pt idx="16">
                  <c:v>19.928999999999998</c:v>
                </c:pt>
                <c:pt idx="17">
                  <c:v>22.890999999999998</c:v>
                </c:pt>
                <c:pt idx="18">
                  <c:v>23.887</c:v>
                </c:pt>
                <c:pt idx="19">
                  <c:v>27.802</c:v>
                </c:pt>
                <c:pt idx="20">
                  <c:v>31.521999999999998</c:v>
                </c:pt>
                <c:pt idx="21">
                  <c:v>32.523000000000003</c:v>
                </c:pt>
                <c:pt idx="22">
                  <c:v>30.623000000000001</c:v>
                </c:pt>
                <c:pt idx="23">
                  <c:v>27.445</c:v>
                </c:pt>
                <c:pt idx="24">
                  <c:v>29.327999999999999</c:v>
                </c:pt>
                <c:pt idx="25">
                  <c:v>28.568999999999999</c:v>
                </c:pt>
                <c:pt idx="26">
                  <c:v>29.722000000000001</c:v>
                </c:pt>
                <c:pt idx="27">
                  <c:v>30.678000000000001</c:v>
                </c:pt>
                <c:pt idx="28">
                  <c:v>28.172000000000001</c:v>
                </c:pt>
                <c:pt idx="29">
                  <c:v>23.803000000000001</c:v>
                </c:pt>
                <c:pt idx="30">
                  <c:v>23.994</c:v>
                </c:pt>
                <c:pt idx="31">
                  <c:v>22.858000000000001</c:v>
                </c:pt>
                <c:pt idx="32">
                  <c:v>21.215</c:v>
                </c:pt>
                <c:pt idx="33">
                  <c:v>20.04</c:v>
                </c:pt>
                <c:pt idx="34">
                  <c:v>19.593</c:v>
                </c:pt>
                <c:pt idx="35">
                  <c:v>20.172000000000001</c:v>
                </c:pt>
                <c:pt idx="36">
                  <c:v>20.451000000000001</c:v>
                </c:pt>
                <c:pt idx="37">
                  <c:v>20.65</c:v>
                </c:pt>
                <c:pt idx="38">
                  <c:v>20.829000000000001</c:v>
                </c:pt>
                <c:pt idx="39">
                  <c:v>21.030999999999999</c:v>
                </c:pt>
                <c:pt idx="40">
                  <c:v>21.271000000000001</c:v>
                </c:pt>
              </c:numCache>
            </c:numRef>
          </c:val>
          <c:smooth val="0"/>
        </c:ser>
        <c:ser>
          <c:idx val="2"/>
          <c:order val="2"/>
          <c:tx>
            <c:strRef>
              <c:f>Sheet1!$D$1</c:f>
              <c:strCache>
                <c:ptCount val="1"/>
                <c:pt idx="0">
                  <c:v>Iceland</c:v>
                </c:pt>
              </c:strCache>
            </c:strRef>
          </c:tx>
          <c:spPr>
            <a:ln>
              <a:prstDash val="sysDash"/>
            </a:ln>
          </c:spPr>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Sheet1!$D$2:$D$42</c:f>
              <c:numCache>
                <c:formatCode>General</c:formatCode>
                <c:ptCount val="41"/>
                <c:pt idx="0">
                  <c:v>26.244</c:v>
                </c:pt>
                <c:pt idx="1">
                  <c:v>24.585999999999999</c:v>
                </c:pt>
                <c:pt idx="2">
                  <c:v>22.591000000000001</c:v>
                </c:pt>
                <c:pt idx="3">
                  <c:v>22.533999999999999</c:v>
                </c:pt>
                <c:pt idx="4">
                  <c:v>22.57</c:v>
                </c:pt>
                <c:pt idx="5">
                  <c:v>20.417999999999999</c:v>
                </c:pt>
                <c:pt idx="6">
                  <c:v>21.814</c:v>
                </c:pt>
                <c:pt idx="7">
                  <c:v>19.152999999999999</c:v>
                </c:pt>
                <c:pt idx="8">
                  <c:v>19.417000000000002</c:v>
                </c:pt>
                <c:pt idx="9">
                  <c:v>20.462</c:v>
                </c:pt>
                <c:pt idx="10">
                  <c:v>16.437000000000001</c:v>
                </c:pt>
                <c:pt idx="11">
                  <c:v>15.603999999999999</c:v>
                </c:pt>
                <c:pt idx="12">
                  <c:v>15.291</c:v>
                </c:pt>
                <c:pt idx="13">
                  <c:v>17.129000000000001</c:v>
                </c:pt>
                <c:pt idx="14">
                  <c:v>17.45</c:v>
                </c:pt>
                <c:pt idx="15">
                  <c:v>16.62</c:v>
                </c:pt>
                <c:pt idx="16">
                  <c:v>16.696000000000002</c:v>
                </c:pt>
                <c:pt idx="17">
                  <c:v>19.047000000000001</c:v>
                </c:pt>
                <c:pt idx="18">
                  <c:v>18.562000000000001</c:v>
                </c:pt>
                <c:pt idx="19">
                  <c:v>16.289000000000001</c:v>
                </c:pt>
                <c:pt idx="20">
                  <c:v>14.4</c:v>
                </c:pt>
                <c:pt idx="21">
                  <c:v>18.552</c:v>
                </c:pt>
                <c:pt idx="22">
                  <c:v>21.018999999999998</c:v>
                </c:pt>
                <c:pt idx="23">
                  <c:v>16.370999999999999</c:v>
                </c:pt>
                <c:pt idx="24">
                  <c:v>14.917</c:v>
                </c:pt>
                <c:pt idx="25">
                  <c:v>13.525</c:v>
                </c:pt>
                <c:pt idx="26">
                  <c:v>12.86</c:v>
                </c:pt>
                <c:pt idx="27">
                  <c:v>16.023</c:v>
                </c:pt>
                <c:pt idx="28">
                  <c:v>3.1139999999999999</c:v>
                </c:pt>
                <c:pt idx="29">
                  <c:v>5.1120000000000001</c:v>
                </c:pt>
                <c:pt idx="30">
                  <c:v>7.532</c:v>
                </c:pt>
                <c:pt idx="31">
                  <c:v>10.493</c:v>
                </c:pt>
                <c:pt idx="32">
                  <c:v>11.791</c:v>
                </c:pt>
                <c:pt idx="33">
                  <c:v>20.204000000000001</c:v>
                </c:pt>
                <c:pt idx="34">
                  <c:v>20.699000000000002</c:v>
                </c:pt>
                <c:pt idx="35">
                  <c:v>23.151</c:v>
                </c:pt>
                <c:pt idx="36">
                  <c:v>23.43</c:v>
                </c:pt>
                <c:pt idx="37">
                  <c:v>23.173999999999999</c:v>
                </c:pt>
                <c:pt idx="38">
                  <c:v>23</c:v>
                </c:pt>
                <c:pt idx="39">
                  <c:v>22.782</c:v>
                </c:pt>
                <c:pt idx="40">
                  <c:v>22.934000000000001</c:v>
                </c:pt>
              </c:numCache>
            </c:numRef>
          </c:val>
          <c:smooth val="0"/>
        </c:ser>
        <c:ser>
          <c:idx val="3"/>
          <c:order val="3"/>
          <c:tx>
            <c:strRef>
              <c:f>Sheet1!$E$1</c:f>
              <c:strCache>
                <c:ptCount val="1"/>
                <c:pt idx="0">
                  <c:v>Norway</c:v>
                </c:pt>
              </c:strCache>
            </c:strRef>
          </c:tx>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Sheet1!$E$2:$E$42</c:f>
              <c:numCache>
                <c:formatCode>General</c:formatCode>
                <c:ptCount val="41"/>
                <c:pt idx="0">
                  <c:v>28.288</c:v>
                </c:pt>
                <c:pt idx="1">
                  <c:v>31.181000000000001</c:v>
                </c:pt>
                <c:pt idx="2">
                  <c:v>29.603000000000002</c:v>
                </c:pt>
                <c:pt idx="3">
                  <c:v>30.347000000000001</c:v>
                </c:pt>
                <c:pt idx="4">
                  <c:v>32.808999999999997</c:v>
                </c:pt>
                <c:pt idx="5">
                  <c:v>32.140999999999998</c:v>
                </c:pt>
                <c:pt idx="6">
                  <c:v>26.931999999999999</c:v>
                </c:pt>
                <c:pt idx="7">
                  <c:v>26.870999999999999</c:v>
                </c:pt>
                <c:pt idx="8">
                  <c:v>26.434999999999999</c:v>
                </c:pt>
                <c:pt idx="9">
                  <c:v>27.3</c:v>
                </c:pt>
                <c:pt idx="10">
                  <c:v>27.042000000000002</c:v>
                </c:pt>
                <c:pt idx="11">
                  <c:v>25.768000000000001</c:v>
                </c:pt>
                <c:pt idx="12">
                  <c:v>24.927</c:v>
                </c:pt>
                <c:pt idx="13">
                  <c:v>24.946000000000002</c:v>
                </c:pt>
                <c:pt idx="14">
                  <c:v>25.864999999999998</c:v>
                </c:pt>
                <c:pt idx="15">
                  <c:v>27.463000000000001</c:v>
                </c:pt>
                <c:pt idx="16">
                  <c:v>29.391999999999999</c:v>
                </c:pt>
                <c:pt idx="17">
                  <c:v>31.085999999999999</c:v>
                </c:pt>
                <c:pt idx="18">
                  <c:v>27.859000000000002</c:v>
                </c:pt>
                <c:pt idx="19">
                  <c:v>29.952000000000002</c:v>
                </c:pt>
                <c:pt idx="20">
                  <c:v>36.491999999999997</c:v>
                </c:pt>
                <c:pt idx="21">
                  <c:v>36.301000000000002</c:v>
                </c:pt>
                <c:pt idx="22">
                  <c:v>32.796999999999997</c:v>
                </c:pt>
                <c:pt idx="23">
                  <c:v>31.638000000000002</c:v>
                </c:pt>
                <c:pt idx="24">
                  <c:v>34.036999999999999</c:v>
                </c:pt>
                <c:pt idx="25">
                  <c:v>38.825000000000003</c:v>
                </c:pt>
                <c:pt idx="26">
                  <c:v>40.32</c:v>
                </c:pt>
                <c:pt idx="27">
                  <c:v>39.521999999999998</c:v>
                </c:pt>
                <c:pt idx="28">
                  <c:v>41.689</c:v>
                </c:pt>
                <c:pt idx="29">
                  <c:v>35.408000000000001</c:v>
                </c:pt>
                <c:pt idx="30">
                  <c:v>36.270000000000003</c:v>
                </c:pt>
                <c:pt idx="31">
                  <c:v>38.189</c:v>
                </c:pt>
                <c:pt idx="32">
                  <c:v>38.957999999999998</c:v>
                </c:pt>
                <c:pt idx="33">
                  <c:v>38.32</c:v>
                </c:pt>
                <c:pt idx="34">
                  <c:v>37.234000000000002</c:v>
                </c:pt>
                <c:pt idx="35">
                  <c:v>36.195999999999998</c:v>
                </c:pt>
                <c:pt idx="36">
                  <c:v>35.765999999999998</c:v>
                </c:pt>
                <c:pt idx="37">
                  <c:v>35.225000000000001</c:v>
                </c:pt>
                <c:pt idx="38">
                  <c:v>34.704000000000001</c:v>
                </c:pt>
                <c:pt idx="39">
                  <c:v>34.843000000000004</c:v>
                </c:pt>
                <c:pt idx="40">
                  <c:v>34.750999999999998</c:v>
                </c:pt>
              </c:numCache>
            </c:numRef>
          </c:val>
          <c:smooth val="0"/>
        </c:ser>
        <c:ser>
          <c:idx val="4"/>
          <c:order val="4"/>
          <c:tx>
            <c:strRef>
              <c:f>Sheet1!$F$1</c:f>
              <c:strCache>
                <c:ptCount val="1"/>
                <c:pt idx="0">
                  <c:v>Sweden</c:v>
                </c:pt>
              </c:strCache>
            </c:strRef>
          </c:tx>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Sheet1!$F$2:$F$42</c:f>
              <c:numCache>
                <c:formatCode>General</c:formatCode>
                <c:ptCount val="41"/>
                <c:pt idx="0">
                  <c:v>18.481999999999999</c:v>
                </c:pt>
                <c:pt idx="1">
                  <c:v>16.468</c:v>
                </c:pt>
                <c:pt idx="2">
                  <c:v>15.311</c:v>
                </c:pt>
                <c:pt idx="3">
                  <c:v>17.350000000000001</c:v>
                </c:pt>
                <c:pt idx="4">
                  <c:v>19.375</c:v>
                </c:pt>
                <c:pt idx="5">
                  <c:v>19.393999999999998</c:v>
                </c:pt>
                <c:pt idx="6">
                  <c:v>19.157</c:v>
                </c:pt>
                <c:pt idx="7">
                  <c:v>20.067</c:v>
                </c:pt>
                <c:pt idx="8">
                  <c:v>20.773</c:v>
                </c:pt>
                <c:pt idx="9">
                  <c:v>21.667999999999999</c:v>
                </c:pt>
                <c:pt idx="10">
                  <c:v>19.905999999999999</c:v>
                </c:pt>
                <c:pt idx="11">
                  <c:v>17.361999999999998</c:v>
                </c:pt>
                <c:pt idx="12">
                  <c:v>14.914999999999999</c:v>
                </c:pt>
                <c:pt idx="13">
                  <c:v>17.706</c:v>
                </c:pt>
                <c:pt idx="14">
                  <c:v>21.298999999999999</c:v>
                </c:pt>
                <c:pt idx="15">
                  <c:v>23.844000000000001</c:v>
                </c:pt>
                <c:pt idx="16">
                  <c:v>23.748999999999999</c:v>
                </c:pt>
                <c:pt idx="17">
                  <c:v>24.123999999999999</c:v>
                </c:pt>
                <c:pt idx="18">
                  <c:v>24.975999999999999</c:v>
                </c:pt>
                <c:pt idx="19">
                  <c:v>25.564</c:v>
                </c:pt>
                <c:pt idx="20">
                  <c:v>26.716000000000001</c:v>
                </c:pt>
                <c:pt idx="21">
                  <c:v>27.492000000000001</c:v>
                </c:pt>
                <c:pt idx="22">
                  <c:v>26.224</c:v>
                </c:pt>
                <c:pt idx="23">
                  <c:v>28.17</c:v>
                </c:pt>
                <c:pt idx="24">
                  <c:v>27.856999999999999</c:v>
                </c:pt>
                <c:pt idx="25">
                  <c:v>28.466999999999999</c:v>
                </c:pt>
                <c:pt idx="26">
                  <c:v>31.283999999999999</c:v>
                </c:pt>
                <c:pt idx="27">
                  <c:v>33.470999999999997</c:v>
                </c:pt>
                <c:pt idx="28">
                  <c:v>33.067999999999998</c:v>
                </c:pt>
                <c:pt idx="29">
                  <c:v>26.841999999999999</c:v>
                </c:pt>
                <c:pt idx="30">
                  <c:v>28.923999999999999</c:v>
                </c:pt>
                <c:pt idx="31">
                  <c:v>30.696999999999999</c:v>
                </c:pt>
                <c:pt idx="32">
                  <c:v>29.234999999999999</c:v>
                </c:pt>
                <c:pt idx="33">
                  <c:v>29.425000000000001</c:v>
                </c:pt>
                <c:pt idx="34">
                  <c:v>29.603999999999999</c:v>
                </c:pt>
                <c:pt idx="35">
                  <c:v>30.640999999999998</c:v>
                </c:pt>
                <c:pt idx="36">
                  <c:v>31.241</c:v>
                </c:pt>
                <c:pt idx="37">
                  <c:v>31.706</c:v>
                </c:pt>
                <c:pt idx="38">
                  <c:v>32.037999999999997</c:v>
                </c:pt>
                <c:pt idx="39">
                  <c:v>32.164999999999999</c:v>
                </c:pt>
                <c:pt idx="40">
                  <c:v>32.414999999999999</c:v>
                </c:pt>
              </c:numCache>
            </c:numRef>
          </c:val>
          <c:smooth val="0"/>
        </c:ser>
        <c:ser>
          <c:idx val="5"/>
          <c:order val="5"/>
          <c:tx>
            <c:strRef>
              <c:f>Sheet1!$G$1</c:f>
              <c:strCache>
                <c:ptCount val="1"/>
                <c:pt idx="0">
                  <c:v>UK</c:v>
                </c:pt>
              </c:strCache>
            </c:strRef>
          </c:tx>
          <c:marker>
            <c:symbol val="none"/>
          </c:marker>
          <c:cat>
            <c:numRef>
              <c:f>Sheet1!$A$2:$A$42</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Sheet1!$G$2:$G$42</c:f>
              <c:numCache>
                <c:formatCode>General</c:formatCode>
                <c:ptCount val="41"/>
                <c:pt idx="0">
                  <c:v>20.981000000000002</c:v>
                </c:pt>
                <c:pt idx="1">
                  <c:v>20.812999999999999</c:v>
                </c:pt>
                <c:pt idx="2">
                  <c:v>20.420000000000002</c:v>
                </c:pt>
                <c:pt idx="3">
                  <c:v>21.016999999999999</c:v>
                </c:pt>
                <c:pt idx="4">
                  <c:v>21.309000000000001</c:v>
                </c:pt>
                <c:pt idx="5">
                  <c:v>21.568000000000001</c:v>
                </c:pt>
                <c:pt idx="6">
                  <c:v>20.731999999999999</c:v>
                </c:pt>
                <c:pt idx="7">
                  <c:v>21.585999999999999</c:v>
                </c:pt>
                <c:pt idx="8">
                  <c:v>21.826000000000001</c:v>
                </c:pt>
                <c:pt idx="9">
                  <c:v>22.414999999999999</c:v>
                </c:pt>
                <c:pt idx="10">
                  <c:v>21.872</c:v>
                </c:pt>
                <c:pt idx="11">
                  <c:v>20.747</c:v>
                </c:pt>
                <c:pt idx="12">
                  <c:v>19.231000000000002</c:v>
                </c:pt>
                <c:pt idx="13">
                  <c:v>18.945</c:v>
                </c:pt>
                <c:pt idx="14">
                  <c:v>19.873000000000001</c:v>
                </c:pt>
                <c:pt idx="15">
                  <c:v>19.481999999999999</c:v>
                </c:pt>
                <c:pt idx="16">
                  <c:v>19.805</c:v>
                </c:pt>
                <c:pt idx="17">
                  <c:v>19.402000000000001</c:v>
                </c:pt>
                <c:pt idx="18">
                  <c:v>19.667999999999999</c:v>
                </c:pt>
                <c:pt idx="19">
                  <c:v>16.838000000000001</c:v>
                </c:pt>
                <c:pt idx="20">
                  <c:v>17.431999999999999</c:v>
                </c:pt>
                <c:pt idx="21">
                  <c:v>17.186</c:v>
                </c:pt>
                <c:pt idx="22">
                  <c:v>17.030999999999999</c:v>
                </c:pt>
                <c:pt idx="23">
                  <c:v>17.053000000000001</c:v>
                </c:pt>
                <c:pt idx="24">
                  <c:v>16.472000000000001</c:v>
                </c:pt>
                <c:pt idx="25">
                  <c:v>17</c:v>
                </c:pt>
                <c:pt idx="26">
                  <c:v>16.302</c:v>
                </c:pt>
                <c:pt idx="27">
                  <c:v>16.251000000000001</c:v>
                </c:pt>
                <c:pt idx="28">
                  <c:v>14.263</c:v>
                </c:pt>
                <c:pt idx="29">
                  <c:v>12.255000000000001</c:v>
                </c:pt>
                <c:pt idx="30">
                  <c:v>13.726000000000001</c:v>
                </c:pt>
                <c:pt idx="31">
                  <c:v>14.62</c:v>
                </c:pt>
                <c:pt idx="32">
                  <c:v>12.605</c:v>
                </c:pt>
                <c:pt idx="33">
                  <c:v>12.510999999999999</c:v>
                </c:pt>
                <c:pt idx="34">
                  <c:v>12.154</c:v>
                </c:pt>
                <c:pt idx="35">
                  <c:v>13.09</c:v>
                </c:pt>
                <c:pt idx="36">
                  <c:v>13.773</c:v>
                </c:pt>
                <c:pt idx="37">
                  <c:v>14.843</c:v>
                </c:pt>
                <c:pt idx="38">
                  <c:v>15.827</c:v>
                </c:pt>
                <c:pt idx="39">
                  <c:v>16.338999999999999</c:v>
                </c:pt>
                <c:pt idx="40">
                  <c:v>16.748000000000001</c:v>
                </c:pt>
              </c:numCache>
            </c:numRef>
          </c:val>
          <c:smooth val="0"/>
        </c:ser>
        <c:dLbls>
          <c:showLegendKey val="0"/>
          <c:showVal val="0"/>
          <c:showCatName val="0"/>
          <c:showSerName val="0"/>
          <c:showPercent val="0"/>
          <c:showBubbleSize val="0"/>
        </c:dLbls>
        <c:marker val="1"/>
        <c:smooth val="0"/>
        <c:axId val="35347072"/>
        <c:axId val="35361152"/>
      </c:lineChart>
      <c:catAx>
        <c:axId val="35347072"/>
        <c:scaling>
          <c:orientation val="minMax"/>
        </c:scaling>
        <c:delete val="0"/>
        <c:axPos val="b"/>
        <c:numFmt formatCode="General" sourceLinked="1"/>
        <c:majorTickMark val="out"/>
        <c:minorTickMark val="none"/>
        <c:tickLblPos val="nextTo"/>
        <c:crossAx val="35361152"/>
        <c:crosses val="autoZero"/>
        <c:auto val="1"/>
        <c:lblAlgn val="ctr"/>
        <c:lblOffset val="100"/>
        <c:noMultiLvlLbl val="0"/>
      </c:catAx>
      <c:valAx>
        <c:axId val="35361152"/>
        <c:scaling>
          <c:orientation val="minMax"/>
        </c:scaling>
        <c:delete val="0"/>
        <c:axPos val="l"/>
        <c:majorGridlines>
          <c:spPr>
            <a:ln>
              <a:solidFill>
                <a:schemeClr val="bg1">
                  <a:lumMod val="65000"/>
                </a:schemeClr>
              </a:solidFill>
              <a:prstDash val="dash"/>
            </a:ln>
          </c:spPr>
        </c:majorGridlines>
        <c:title>
          <c:tx>
            <c:rich>
              <a:bodyPr rot="0" vert="horz"/>
              <a:lstStyle/>
              <a:p>
                <a:pPr>
                  <a:defRPr/>
                </a:pPr>
                <a:r>
                  <a:rPr lang="is-IS"/>
                  <a:t>% of GDP</a:t>
                </a:r>
              </a:p>
            </c:rich>
          </c:tx>
          <c:layout>
            <c:manualLayout>
              <c:xMode val="edge"/>
              <c:yMode val="edge"/>
              <c:x val="0"/>
              <c:y val="1.7420342352166693E-4"/>
            </c:manualLayout>
          </c:layout>
          <c:overlay val="0"/>
        </c:title>
        <c:numFmt formatCode="General" sourceLinked="1"/>
        <c:majorTickMark val="out"/>
        <c:minorTickMark val="none"/>
        <c:tickLblPos val="nextTo"/>
        <c:crossAx val="35347072"/>
        <c:crosses val="autoZero"/>
        <c:crossBetween val="between"/>
      </c:valAx>
    </c:plotArea>
    <c:legend>
      <c:legendPos val="b"/>
      <c:layout>
        <c:manualLayout>
          <c:xMode val="edge"/>
          <c:yMode val="edge"/>
          <c:x val="1.352149986827854E-2"/>
          <c:y val="0.91398352302375108"/>
          <c:w val="0.96738079208500427"/>
          <c:h val="7.0617056010644594E-2"/>
        </c:manualLayout>
      </c:layout>
      <c:overlay val="0"/>
    </c:legend>
    <c:plotVisOnly val="1"/>
    <c:dispBlanksAs val="gap"/>
    <c:showDLblsOverMax val="0"/>
  </c:chart>
  <c:txPr>
    <a:bodyPr/>
    <a:lstStyle/>
    <a:p>
      <a:pPr>
        <a:defRPr sz="1400"/>
      </a:pPr>
      <a:endParaRPr lang="is-I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835137795275581E-2"/>
          <c:y val="0.10604172979356533"/>
          <c:w val="0.89824819553805779"/>
          <c:h val="0.66751295558197177"/>
        </c:manualLayout>
      </c:layout>
      <c:barChart>
        <c:barDir val="col"/>
        <c:grouping val="clustered"/>
        <c:varyColors val="0"/>
        <c:ser>
          <c:idx val="0"/>
          <c:order val="0"/>
          <c:tx>
            <c:strRef>
              <c:f>Sheet1!$B$1</c:f>
              <c:strCache>
                <c:ptCount val="1"/>
                <c:pt idx="0">
                  <c:v>Primary balance, % of GDP</c:v>
                </c:pt>
              </c:strCache>
            </c:strRef>
          </c:tx>
          <c:invertIfNegative val="0"/>
          <c:dPt>
            <c:idx val="28"/>
            <c:invertIfNegative val="0"/>
            <c:bubble3D val="0"/>
          </c:dPt>
          <c:dPt>
            <c:idx val="29"/>
            <c:invertIfNegative val="0"/>
            <c:bubble3D val="0"/>
            <c:spPr>
              <a:solidFill>
                <a:schemeClr val="accent6"/>
              </a:solidFill>
            </c:spPr>
          </c:dPt>
          <c:cat>
            <c:strRef>
              <c:f>Sheet1!$A$2:$A$31</c:f>
              <c:strCache>
                <c:ptCount val="30"/>
                <c:pt idx="0">
                  <c:v>Cyprus</c:v>
                </c:pt>
                <c:pt idx="1">
                  <c:v>UK</c:v>
                </c:pt>
                <c:pt idx="2">
                  <c:v>Finland</c:v>
                </c:pt>
                <c:pt idx="3">
                  <c:v>Spain</c:v>
                </c:pt>
                <c:pt idx="4">
                  <c:v>Croatia</c:v>
                </c:pt>
                <c:pt idx="5">
                  <c:v>Bulgaria</c:v>
                </c:pt>
                <c:pt idx="6">
                  <c:v>Slovenia</c:v>
                </c:pt>
                <c:pt idx="7">
                  <c:v>France</c:v>
                </c:pt>
                <c:pt idx="8">
                  <c:v>Sweden</c:v>
                </c:pt>
                <c:pt idx="9">
                  <c:v>Poland</c:v>
                </c:pt>
                <c:pt idx="10">
                  <c:v>Slovak rep.</c:v>
                </c:pt>
                <c:pt idx="11">
                  <c:v>Netherlands</c:v>
                </c:pt>
                <c:pt idx="12">
                  <c:v>Czech rep.</c:v>
                </c:pt>
                <c:pt idx="13">
                  <c:v>EU</c:v>
                </c:pt>
                <c:pt idx="14">
                  <c:v>Ireland</c:v>
                </c:pt>
                <c:pt idx="15">
                  <c:v>Austria</c:v>
                </c:pt>
                <c:pt idx="16">
                  <c:v>Belgium</c:v>
                </c:pt>
                <c:pt idx="17">
                  <c:v>Latvia</c:v>
                </c:pt>
                <c:pt idx="18">
                  <c:v>Portugal</c:v>
                </c:pt>
                <c:pt idx="19">
                  <c:v>Rumenia</c:v>
                </c:pt>
                <c:pt idx="20">
                  <c:v>Greece</c:v>
                </c:pt>
                <c:pt idx="21">
                  <c:v>Luxemburg</c:v>
                </c:pt>
                <c:pt idx="22">
                  <c:v>Estonia</c:v>
                </c:pt>
                <c:pt idx="23">
                  <c:v>Malta</c:v>
                </c:pt>
                <c:pt idx="24">
                  <c:v>Lithuania</c:v>
                </c:pt>
                <c:pt idx="25">
                  <c:v>Hungary</c:v>
                </c:pt>
                <c:pt idx="26">
                  <c:v>Italy</c:v>
                </c:pt>
                <c:pt idx="27">
                  <c:v>Denmark</c:v>
                </c:pt>
                <c:pt idx="28">
                  <c:v>Germany</c:v>
                </c:pt>
                <c:pt idx="29">
                  <c:v>Iceland</c:v>
                </c:pt>
              </c:strCache>
            </c:strRef>
          </c:cat>
          <c:val>
            <c:numRef>
              <c:f>Sheet1!$B$2:$B$31</c:f>
              <c:numCache>
                <c:formatCode>#,##0.0</c:formatCode>
                <c:ptCount val="30"/>
                <c:pt idx="0">
                  <c:v>-6.2000000000000011</c:v>
                </c:pt>
                <c:pt idx="1">
                  <c:v>-3.3</c:v>
                </c:pt>
                <c:pt idx="2">
                  <c:v>-2.9000000000000004</c:v>
                </c:pt>
                <c:pt idx="3">
                  <c:v>-2.9</c:v>
                </c:pt>
                <c:pt idx="4">
                  <c:v>-2.6</c:v>
                </c:pt>
                <c:pt idx="5">
                  <c:v>-2.2999999999999998</c:v>
                </c:pt>
                <c:pt idx="6">
                  <c:v>-2.1000000000000005</c:v>
                </c:pt>
                <c:pt idx="7">
                  <c:v>-1.9</c:v>
                </c:pt>
                <c:pt idx="8">
                  <c:v>-1.9</c:v>
                </c:pt>
                <c:pt idx="9">
                  <c:v>-1.4000000000000001</c:v>
                </c:pt>
                <c:pt idx="10">
                  <c:v>-1.3</c:v>
                </c:pt>
                <c:pt idx="11">
                  <c:v>-1.2999999999999998</c:v>
                </c:pt>
                <c:pt idx="12">
                  <c:v>-0.89999999999999991</c:v>
                </c:pt>
                <c:pt idx="13">
                  <c:v>-0.7</c:v>
                </c:pt>
                <c:pt idx="14">
                  <c:v>-0.59999999999999964</c:v>
                </c:pt>
                <c:pt idx="15">
                  <c:v>-0.5</c:v>
                </c:pt>
                <c:pt idx="16">
                  <c:v>-0.3000000000000001</c:v>
                </c:pt>
                <c:pt idx="17">
                  <c:v>-0.3</c:v>
                </c:pt>
                <c:pt idx="18">
                  <c:v>-9.9999999999999978E-2</c:v>
                </c:pt>
                <c:pt idx="19">
                  <c:v>0</c:v>
                </c:pt>
                <c:pt idx="20">
                  <c:v>0.1999999999999999</c:v>
                </c:pt>
                <c:pt idx="21">
                  <c:v>0.4</c:v>
                </c:pt>
                <c:pt idx="22">
                  <c:v>0.49999999999999994</c:v>
                </c:pt>
                <c:pt idx="23">
                  <c:v>0.69999999999999984</c:v>
                </c:pt>
                <c:pt idx="24">
                  <c:v>0.90000000000000013</c:v>
                </c:pt>
                <c:pt idx="25">
                  <c:v>1.2999999999999996</c:v>
                </c:pt>
                <c:pt idx="26">
                  <c:v>1.5000000000000002</c:v>
                </c:pt>
                <c:pt idx="27">
                  <c:v>1.6999999999999997</c:v>
                </c:pt>
                <c:pt idx="28">
                  <c:v>2</c:v>
                </c:pt>
                <c:pt idx="29">
                  <c:v>4.1704857100947308</c:v>
                </c:pt>
              </c:numCache>
            </c:numRef>
          </c:val>
        </c:ser>
        <c:dLbls>
          <c:showLegendKey val="0"/>
          <c:showVal val="0"/>
          <c:showCatName val="0"/>
          <c:showSerName val="0"/>
          <c:showPercent val="0"/>
          <c:showBubbleSize val="0"/>
        </c:dLbls>
        <c:gapWidth val="150"/>
        <c:axId val="35388032"/>
        <c:axId val="35389824"/>
      </c:barChart>
      <c:catAx>
        <c:axId val="35388032"/>
        <c:scaling>
          <c:orientation val="minMax"/>
        </c:scaling>
        <c:delete val="0"/>
        <c:axPos val="b"/>
        <c:majorTickMark val="out"/>
        <c:minorTickMark val="none"/>
        <c:tickLblPos val="low"/>
        <c:txPr>
          <a:bodyPr rot="-5400000" vert="horz"/>
          <a:lstStyle/>
          <a:p>
            <a:pPr>
              <a:defRPr/>
            </a:pPr>
            <a:endParaRPr lang="is-IS"/>
          </a:p>
        </c:txPr>
        <c:crossAx val="35389824"/>
        <c:crosses val="autoZero"/>
        <c:auto val="1"/>
        <c:lblAlgn val="ctr"/>
        <c:lblOffset val="100"/>
        <c:noMultiLvlLbl val="0"/>
      </c:catAx>
      <c:valAx>
        <c:axId val="35389824"/>
        <c:scaling>
          <c:orientation val="minMax"/>
        </c:scaling>
        <c:delete val="0"/>
        <c:axPos val="l"/>
        <c:majorGridlines>
          <c:spPr>
            <a:ln>
              <a:prstDash val="dash"/>
            </a:ln>
          </c:spPr>
        </c:majorGridlines>
        <c:title>
          <c:tx>
            <c:rich>
              <a:bodyPr rot="0" vert="horz"/>
              <a:lstStyle/>
              <a:p>
                <a:pPr>
                  <a:defRPr/>
                </a:pPr>
                <a:r>
                  <a:rPr lang="is-IS"/>
                  <a:t>% </a:t>
                </a:r>
                <a:r>
                  <a:rPr lang="is-IS" smtClean="0"/>
                  <a:t>of</a:t>
                </a:r>
                <a:r>
                  <a:rPr lang="is-IS" baseline="0" smtClean="0"/>
                  <a:t> GDP</a:t>
                </a:r>
                <a:endParaRPr lang="is-IS"/>
              </a:p>
            </c:rich>
          </c:tx>
          <c:layout>
            <c:manualLayout>
              <c:xMode val="edge"/>
              <c:yMode val="edge"/>
              <c:x val="1.7461869189975512E-2"/>
              <c:y val="2.6269336254651967E-2"/>
            </c:manualLayout>
          </c:layout>
          <c:overlay val="0"/>
        </c:title>
        <c:numFmt formatCode="#,##0.0" sourceLinked="1"/>
        <c:majorTickMark val="out"/>
        <c:minorTickMark val="none"/>
        <c:tickLblPos val="nextTo"/>
        <c:crossAx val="35388032"/>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481012736611898E-2"/>
          <c:y val="9.0306915595111961E-2"/>
          <c:w val="0.90449669690248802"/>
          <c:h val="0.642555407214497"/>
        </c:manualLayout>
      </c:layout>
      <c:barChart>
        <c:barDir val="col"/>
        <c:grouping val="clustered"/>
        <c:varyColors val="0"/>
        <c:ser>
          <c:idx val="0"/>
          <c:order val="0"/>
          <c:tx>
            <c:strRef>
              <c:f>Sheet1!$B$1</c:f>
              <c:strCache>
                <c:ptCount val="1"/>
                <c:pt idx="0">
                  <c:v>Debt</c:v>
                </c:pt>
              </c:strCache>
            </c:strRef>
          </c:tx>
          <c:invertIfNegative val="0"/>
          <c:dPt>
            <c:idx val="0"/>
            <c:invertIfNegative val="0"/>
            <c:bubble3D val="0"/>
          </c:dPt>
          <c:dPt>
            <c:idx val="7"/>
            <c:invertIfNegative val="0"/>
            <c:bubble3D val="0"/>
            <c:spPr>
              <a:solidFill>
                <a:schemeClr val="accent6"/>
              </a:solidFill>
            </c:spPr>
          </c:dPt>
          <c:cat>
            <c:strRef>
              <c:f>Sheet1!$A$2:$A$17</c:f>
              <c:strCache>
                <c:ptCount val="16"/>
                <c:pt idx="0">
                  <c:v>Greece</c:v>
                </c:pt>
                <c:pt idx="1">
                  <c:v>Italy</c:v>
                </c:pt>
                <c:pt idx="2">
                  <c:v>Portugal</c:v>
                </c:pt>
                <c:pt idx="3">
                  <c:v>Spain</c:v>
                </c:pt>
                <c:pt idx="4">
                  <c:v>France</c:v>
                </c:pt>
                <c:pt idx="5">
                  <c:v>EU</c:v>
                </c:pt>
                <c:pt idx="6">
                  <c:v>UK</c:v>
                </c:pt>
                <c:pt idx="7">
                  <c:v>Iceland</c:v>
                </c:pt>
                <c:pt idx="8">
                  <c:v>Germany</c:v>
                </c:pt>
                <c:pt idx="9">
                  <c:v>Netherlands</c:v>
                </c:pt>
                <c:pt idx="10">
                  <c:v>Finland</c:v>
                </c:pt>
                <c:pt idx="11">
                  <c:v>Denmark</c:v>
                </c:pt>
                <c:pt idx="12">
                  <c:v>Sweden</c:v>
                </c:pt>
                <c:pt idx="13">
                  <c:v>Norway</c:v>
                </c:pt>
                <c:pt idx="14">
                  <c:v>Luxemburg</c:v>
                </c:pt>
                <c:pt idx="15">
                  <c:v>Estonia</c:v>
                </c:pt>
              </c:strCache>
            </c:strRef>
          </c:cat>
          <c:val>
            <c:numRef>
              <c:f>Sheet1!$B$2:$B$17</c:f>
              <c:numCache>
                <c:formatCode>0.0</c:formatCode>
                <c:ptCount val="16"/>
                <c:pt idx="0">
                  <c:v>177.1</c:v>
                </c:pt>
                <c:pt idx="1">
                  <c:v>132.1</c:v>
                </c:pt>
                <c:pt idx="2">
                  <c:v>130.19999999999999</c:v>
                </c:pt>
                <c:pt idx="3">
                  <c:v>97.7</c:v>
                </c:pt>
                <c:pt idx="4">
                  <c:v>95</c:v>
                </c:pt>
                <c:pt idx="5">
                  <c:v>91.9</c:v>
                </c:pt>
                <c:pt idx="6">
                  <c:v>89.4</c:v>
                </c:pt>
                <c:pt idx="7" formatCode="General">
                  <c:v>81.2</c:v>
                </c:pt>
                <c:pt idx="8">
                  <c:v>74.7</c:v>
                </c:pt>
                <c:pt idx="9">
                  <c:v>68.8</c:v>
                </c:pt>
                <c:pt idx="10">
                  <c:v>59.3</c:v>
                </c:pt>
                <c:pt idx="11">
                  <c:v>45.2</c:v>
                </c:pt>
                <c:pt idx="12">
                  <c:v>43.9</c:v>
                </c:pt>
                <c:pt idx="13">
                  <c:v>26.4</c:v>
                </c:pt>
                <c:pt idx="14">
                  <c:v>23.6</c:v>
                </c:pt>
                <c:pt idx="15">
                  <c:v>10.6</c:v>
                </c:pt>
              </c:numCache>
            </c:numRef>
          </c:val>
        </c:ser>
        <c:dLbls>
          <c:showLegendKey val="0"/>
          <c:showVal val="0"/>
          <c:showCatName val="0"/>
          <c:showSerName val="0"/>
          <c:showPercent val="0"/>
          <c:showBubbleSize val="0"/>
        </c:dLbls>
        <c:gapWidth val="150"/>
        <c:axId val="35461760"/>
        <c:axId val="35479936"/>
      </c:barChart>
      <c:catAx>
        <c:axId val="35461760"/>
        <c:scaling>
          <c:orientation val="minMax"/>
        </c:scaling>
        <c:delete val="0"/>
        <c:axPos val="b"/>
        <c:majorTickMark val="out"/>
        <c:minorTickMark val="none"/>
        <c:tickLblPos val="nextTo"/>
        <c:txPr>
          <a:bodyPr rot="-5400000" vert="horz"/>
          <a:lstStyle/>
          <a:p>
            <a:pPr>
              <a:defRPr/>
            </a:pPr>
            <a:endParaRPr lang="is-IS"/>
          </a:p>
        </c:txPr>
        <c:crossAx val="35479936"/>
        <c:crosses val="autoZero"/>
        <c:auto val="1"/>
        <c:lblAlgn val="ctr"/>
        <c:lblOffset val="100"/>
        <c:noMultiLvlLbl val="0"/>
      </c:catAx>
      <c:valAx>
        <c:axId val="35479936"/>
        <c:scaling>
          <c:orientation val="minMax"/>
        </c:scaling>
        <c:delete val="0"/>
        <c:axPos val="l"/>
        <c:majorGridlines>
          <c:spPr>
            <a:ln>
              <a:prstDash val="dash"/>
            </a:ln>
          </c:spPr>
        </c:majorGridlines>
        <c:title>
          <c:tx>
            <c:rich>
              <a:bodyPr rot="0" vert="horz"/>
              <a:lstStyle/>
              <a:p>
                <a:pPr>
                  <a:defRPr/>
                </a:pPr>
                <a:r>
                  <a:rPr lang="is-IS"/>
                  <a:t>% </a:t>
                </a:r>
                <a:r>
                  <a:rPr lang="is-IS" smtClean="0"/>
                  <a:t>of</a:t>
                </a:r>
                <a:r>
                  <a:rPr lang="is-IS" baseline="0" smtClean="0"/>
                  <a:t> GDP</a:t>
                </a:r>
                <a:endParaRPr lang="is-IS"/>
              </a:p>
            </c:rich>
          </c:tx>
          <c:layout>
            <c:manualLayout>
              <c:xMode val="edge"/>
              <c:yMode val="edge"/>
              <c:x val="0"/>
              <c:y val="5.0528489144810538E-4"/>
            </c:manualLayout>
          </c:layout>
          <c:overlay val="0"/>
        </c:title>
        <c:numFmt formatCode="0" sourceLinked="0"/>
        <c:majorTickMark val="out"/>
        <c:minorTickMark val="none"/>
        <c:tickLblPos val="nextTo"/>
        <c:crossAx val="35461760"/>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481012736611898E-2"/>
          <c:y val="9.0306915595111961E-2"/>
          <c:w val="0.90449669690248802"/>
          <c:h val="0.642555407214497"/>
        </c:manualLayout>
      </c:layout>
      <c:barChart>
        <c:barDir val="col"/>
        <c:grouping val="clustered"/>
        <c:varyColors val="0"/>
        <c:ser>
          <c:idx val="0"/>
          <c:order val="0"/>
          <c:tx>
            <c:strRef>
              <c:f>Sheet1!$B$1</c:f>
              <c:strCache>
                <c:ptCount val="1"/>
                <c:pt idx="0">
                  <c:v>Interest expenditure, % of GDP</c:v>
                </c:pt>
              </c:strCache>
            </c:strRef>
          </c:tx>
          <c:invertIfNegative val="0"/>
          <c:dPt>
            <c:idx val="0"/>
            <c:invertIfNegative val="0"/>
            <c:bubble3D val="0"/>
            <c:spPr>
              <a:solidFill>
                <a:schemeClr val="accent6"/>
              </a:solidFill>
            </c:spPr>
          </c:dPt>
          <c:cat>
            <c:strRef>
              <c:f>Sheet1!$A$2:$A$17</c:f>
              <c:strCache>
                <c:ptCount val="16"/>
                <c:pt idx="0">
                  <c:v>Iceland</c:v>
                </c:pt>
                <c:pt idx="1">
                  <c:v>Ireland</c:v>
                </c:pt>
                <c:pt idx="2">
                  <c:v>Portugal</c:v>
                </c:pt>
                <c:pt idx="3">
                  <c:v>Italy</c:v>
                </c:pt>
                <c:pt idx="4">
                  <c:v>Spain</c:v>
                </c:pt>
                <c:pt idx="5">
                  <c:v>Greece</c:v>
                </c:pt>
                <c:pt idx="6">
                  <c:v>UK</c:v>
                </c:pt>
                <c:pt idx="7">
                  <c:v>EU</c:v>
                </c:pt>
                <c:pt idx="8">
                  <c:v>Germany</c:v>
                </c:pt>
                <c:pt idx="9">
                  <c:v>France</c:v>
                </c:pt>
                <c:pt idx="10">
                  <c:v>Netherlands</c:v>
                </c:pt>
                <c:pt idx="11">
                  <c:v>Denmark</c:v>
                </c:pt>
                <c:pt idx="12">
                  <c:v>Finland</c:v>
                </c:pt>
                <c:pt idx="13">
                  <c:v>Sweden</c:v>
                </c:pt>
                <c:pt idx="14">
                  <c:v>Luxemburg</c:v>
                </c:pt>
                <c:pt idx="15">
                  <c:v>Estonia</c:v>
                </c:pt>
              </c:strCache>
            </c:strRef>
          </c:cat>
          <c:val>
            <c:numRef>
              <c:f>Sheet1!$B$2:$B$17</c:f>
              <c:numCache>
                <c:formatCode>0.0</c:formatCode>
                <c:ptCount val="16"/>
                <c:pt idx="0">
                  <c:v>10.943056199752627</c:v>
                </c:pt>
                <c:pt idx="1">
                  <c:v>10.8145783753628</c:v>
                </c:pt>
                <c:pt idx="2">
                  <c:v>9.9496702027771775</c:v>
                </c:pt>
                <c:pt idx="3">
                  <c:v>9.5657662484449713</c:v>
                </c:pt>
                <c:pt idx="4">
                  <c:v>7.3582222183970618</c:v>
                </c:pt>
                <c:pt idx="5">
                  <c:v>6.7299148463532017</c:v>
                </c:pt>
                <c:pt idx="6">
                  <c:v>6.353920838455533</c:v>
                </c:pt>
                <c:pt idx="7">
                  <c:v>5.5500994254471161</c:v>
                </c:pt>
                <c:pt idx="8">
                  <c:v>4.5233051357866856</c:v>
                </c:pt>
                <c:pt idx="9">
                  <c:v>3.9538150149234945</c:v>
                </c:pt>
                <c:pt idx="10">
                  <c:v>3.25611394071572</c:v>
                </c:pt>
                <c:pt idx="11">
                  <c:v>3.0144622872499811</c:v>
                </c:pt>
                <c:pt idx="12">
                  <c:v>2.1897058065845743</c:v>
                </c:pt>
                <c:pt idx="13">
                  <c:v>1.5192271753090543</c:v>
                </c:pt>
                <c:pt idx="14">
                  <c:v>0.96575280355469584</c:v>
                </c:pt>
                <c:pt idx="15">
                  <c:v>0.35403573290885643</c:v>
                </c:pt>
              </c:numCache>
            </c:numRef>
          </c:val>
        </c:ser>
        <c:dLbls>
          <c:showLegendKey val="0"/>
          <c:showVal val="0"/>
          <c:showCatName val="0"/>
          <c:showSerName val="0"/>
          <c:showPercent val="0"/>
          <c:showBubbleSize val="0"/>
        </c:dLbls>
        <c:gapWidth val="150"/>
        <c:axId val="35495296"/>
        <c:axId val="35517568"/>
      </c:barChart>
      <c:catAx>
        <c:axId val="35495296"/>
        <c:scaling>
          <c:orientation val="minMax"/>
        </c:scaling>
        <c:delete val="0"/>
        <c:axPos val="b"/>
        <c:majorTickMark val="out"/>
        <c:minorTickMark val="none"/>
        <c:tickLblPos val="nextTo"/>
        <c:txPr>
          <a:bodyPr rot="-5400000" vert="horz"/>
          <a:lstStyle/>
          <a:p>
            <a:pPr>
              <a:defRPr/>
            </a:pPr>
            <a:endParaRPr lang="is-IS"/>
          </a:p>
        </c:txPr>
        <c:crossAx val="35517568"/>
        <c:crosses val="autoZero"/>
        <c:auto val="1"/>
        <c:lblAlgn val="ctr"/>
        <c:lblOffset val="100"/>
        <c:noMultiLvlLbl val="0"/>
      </c:catAx>
      <c:valAx>
        <c:axId val="35517568"/>
        <c:scaling>
          <c:orientation val="minMax"/>
        </c:scaling>
        <c:delete val="0"/>
        <c:axPos val="l"/>
        <c:majorGridlines>
          <c:spPr>
            <a:ln>
              <a:prstDash val="dash"/>
            </a:ln>
          </c:spPr>
        </c:majorGridlines>
        <c:title>
          <c:tx>
            <c:rich>
              <a:bodyPr rot="0" vert="horz"/>
              <a:lstStyle/>
              <a:p>
                <a:pPr>
                  <a:defRPr/>
                </a:pPr>
                <a:r>
                  <a:rPr lang="is-IS"/>
                  <a:t>% </a:t>
                </a:r>
                <a:r>
                  <a:rPr lang="is-IS" smtClean="0"/>
                  <a:t>of</a:t>
                </a:r>
                <a:r>
                  <a:rPr lang="is-IS" baseline="0" smtClean="0"/>
                  <a:t> GDP</a:t>
                </a:r>
                <a:endParaRPr lang="is-IS"/>
              </a:p>
            </c:rich>
          </c:tx>
          <c:layout>
            <c:manualLayout>
              <c:xMode val="edge"/>
              <c:yMode val="edge"/>
              <c:x val="0"/>
              <c:y val="5.0528489144810538E-4"/>
            </c:manualLayout>
          </c:layout>
          <c:overlay val="0"/>
        </c:title>
        <c:numFmt formatCode="0" sourceLinked="0"/>
        <c:majorTickMark val="out"/>
        <c:minorTickMark val="none"/>
        <c:tickLblPos val="nextTo"/>
        <c:crossAx val="35495296"/>
        <c:crosses val="autoZero"/>
        <c:crossBetween val="between"/>
      </c:valAx>
    </c:plotArea>
    <c:plotVisOnly val="1"/>
    <c:dispBlanksAs val="gap"/>
    <c:showDLblsOverMax val="0"/>
  </c:chart>
  <c:txPr>
    <a:bodyPr/>
    <a:lstStyle/>
    <a:p>
      <a:pPr>
        <a:defRPr sz="1400"/>
      </a:pPr>
      <a:endParaRPr lang="is-I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7995392866246313E-2"/>
          <c:y val="0.14186908085313354"/>
          <c:w val="0.86680735904651518"/>
          <c:h val="0.67453624233161857"/>
        </c:manualLayout>
      </c:layout>
      <c:barChart>
        <c:barDir val="col"/>
        <c:grouping val="clustered"/>
        <c:varyColors val="0"/>
        <c:ser>
          <c:idx val="3"/>
          <c:order val="2"/>
          <c:tx>
            <c:strRef>
              <c:f>Sheet1!$D$1</c:f>
              <c:strCache>
                <c:ptCount val="1"/>
                <c:pt idx="0">
                  <c:v>Operating balance (r-axis)</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Sheet1!$D$2:$D$31</c:f>
              <c:numCache>
                <c:formatCode>0.0</c:formatCode>
                <c:ptCount val="30"/>
                <c:pt idx="0">
                  <c:v>2.1966376980098272</c:v>
                </c:pt>
                <c:pt idx="1">
                  <c:v>2.0825598520517281</c:v>
                </c:pt>
                <c:pt idx="2">
                  <c:v>2.0491392468936191</c:v>
                </c:pt>
                <c:pt idx="3">
                  <c:v>1.2936745190492556</c:v>
                </c:pt>
                <c:pt idx="4">
                  <c:v>0.56261145588532058</c:v>
                </c:pt>
                <c:pt idx="5">
                  <c:v>1.050800967307369</c:v>
                </c:pt>
                <c:pt idx="6">
                  <c:v>1.2047862592034198</c:v>
                </c:pt>
                <c:pt idx="7">
                  <c:v>1.4152563223277954</c:v>
                </c:pt>
                <c:pt idx="8">
                  <c:v>0.83337950632853264</c:v>
                </c:pt>
                <c:pt idx="9">
                  <c:v>1.1772638792913965</c:v>
                </c:pt>
                <c:pt idx="10">
                  <c:v>1.0322528182897779</c:v>
                </c:pt>
                <c:pt idx="11">
                  <c:v>1.3226733204300087</c:v>
                </c:pt>
                <c:pt idx="12">
                  <c:v>0.41455079919162291</c:v>
                </c:pt>
                <c:pt idx="13">
                  <c:v>0.30274513066108888</c:v>
                </c:pt>
                <c:pt idx="14">
                  <c:v>0.88374008213817234</c:v>
                </c:pt>
                <c:pt idx="15">
                  <c:v>1.4055940101780158</c:v>
                </c:pt>
                <c:pt idx="16">
                  <c:v>2.3783826130561256</c:v>
                </c:pt>
                <c:pt idx="17">
                  <c:v>2.5946046326794181</c:v>
                </c:pt>
                <c:pt idx="18">
                  <c:v>1.076924802090321</c:v>
                </c:pt>
                <c:pt idx="19">
                  <c:v>-6.2682061564902358E-2</c:v>
                </c:pt>
                <c:pt idx="20">
                  <c:v>-7.0995129827861464E-3</c:v>
                </c:pt>
                <c:pt idx="21">
                  <c:v>0.13112072594516117</c:v>
                </c:pt>
                <c:pt idx="22">
                  <c:v>0.15980991068360195</c:v>
                </c:pt>
                <c:pt idx="23">
                  <c:v>0.423862514568772</c:v>
                </c:pt>
                <c:pt idx="24">
                  <c:v>0.30270862513896263</c:v>
                </c:pt>
                <c:pt idx="25">
                  <c:v>0.41401581069681903</c:v>
                </c:pt>
                <c:pt idx="26">
                  <c:v>0.4813697694019527</c:v>
                </c:pt>
                <c:pt idx="27">
                  <c:v>0.44566321559570776</c:v>
                </c:pt>
                <c:pt idx="28">
                  <c:v>0.41156887797209374</c:v>
                </c:pt>
                <c:pt idx="29">
                  <c:v>0.41798941155201491</c:v>
                </c:pt>
              </c:numCache>
            </c:numRef>
          </c:val>
        </c:ser>
        <c:ser>
          <c:idx val="4"/>
          <c:order val="3"/>
          <c:tx>
            <c:strRef>
              <c:f>Sheet1!$E$1</c:f>
              <c:strCache>
                <c:ptCount val="1"/>
                <c:pt idx="0">
                  <c:v>Total balance (r-axis)</c:v>
                </c:pt>
              </c:strCache>
            </c:strRef>
          </c:tx>
          <c:invertIfNegative val="0"/>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Sheet1!$E$2:$E$31</c:f>
              <c:numCache>
                <c:formatCode>0.0</c:formatCode>
                <c:ptCount val="30"/>
                <c:pt idx="0">
                  <c:v>0.1</c:v>
                </c:pt>
                <c:pt idx="1">
                  <c:v>-0.2</c:v>
                </c:pt>
                <c:pt idx="2">
                  <c:v>-0.4</c:v>
                </c:pt>
                <c:pt idx="3">
                  <c:v>-1.1000000000000001</c:v>
                </c:pt>
                <c:pt idx="4">
                  <c:v>-1.6</c:v>
                </c:pt>
                <c:pt idx="5">
                  <c:v>-0.3</c:v>
                </c:pt>
                <c:pt idx="6">
                  <c:v>-0.1</c:v>
                </c:pt>
                <c:pt idx="7">
                  <c:v>-0.6</c:v>
                </c:pt>
                <c:pt idx="8">
                  <c:v>-1</c:v>
                </c:pt>
                <c:pt idx="9">
                  <c:v>-0.5</c:v>
                </c:pt>
                <c:pt idx="10">
                  <c:v>-0.4</c:v>
                </c:pt>
                <c:pt idx="11">
                  <c:v>-0.6</c:v>
                </c:pt>
                <c:pt idx="12">
                  <c:v>-1.2</c:v>
                </c:pt>
                <c:pt idx="13">
                  <c:v>-0.7</c:v>
                </c:pt>
                <c:pt idx="14">
                  <c:v>-0.7</c:v>
                </c:pt>
                <c:pt idx="15">
                  <c:v>0.1</c:v>
                </c:pt>
                <c:pt idx="16">
                  <c:v>0.3</c:v>
                </c:pt>
                <c:pt idx="17">
                  <c:v>0.6</c:v>
                </c:pt>
                <c:pt idx="18">
                  <c:v>-0.8</c:v>
                </c:pt>
                <c:pt idx="19">
                  <c:v>-0.9</c:v>
                </c:pt>
                <c:pt idx="20">
                  <c:v>-0.8</c:v>
                </c:pt>
                <c:pt idx="21">
                  <c:v>-0.3</c:v>
                </c:pt>
                <c:pt idx="22">
                  <c:v>-0.4</c:v>
                </c:pt>
                <c:pt idx="23">
                  <c:v>-0.24228342248558873</c:v>
                </c:pt>
                <c:pt idx="24">
                  <c:v>-0.28580229324107925</c:v>
                </c:pt>
                <c:pt idx="25">
                  <c:v>-0.15274119552662568</c:v>
                </c:pt>
                <c:pt idx="26">
                  <c:v>-8.6940025404923446E-2</c:v>
                </c:pt>
                <c:pt idx="27">
                  <c:v>-9.8204449306605504E-2</c:v>
                </c:pt>
                <c:pt idx="28">
                  <c:v>-0.11927561782799037</c:v>
                </c:pt>
                <c:pt idx="29">
                  <c:v>-0.14222357432782026</c:v>
                </c:pt>
              </c:numCache>
            </c:numRef>
          </c:val>
        </c:ser>
        <c:dLbls>
          <c:showLegendKey val="0"/>
          <c:showVal val="0"/>
          <c:showCatName val="0"/>
          <c:showSerName val="0"/>
          <c:showPercent val="0"/>
          <c:showBubbleSize val="0"/>
        </c:dLbls>
        <c:gapWidth val="150"/>
        <c:axId val="35055872"/>
        <c:axId val="35053952"/>
      </c:barChart>
      <c:lineChart>
        <c:grouping val="standard"/>
        <c:varyColors val="0"/>
        <c:ser>
          <c:idx val="1"/>
          <c:order val="0"/>
          <c:tx>
            <c:strRef>
              <c:f>Sheet1!$B$1</c:f>
              <c:strCache>
                <c:ptCount val="1"/>
                <c:pt idx="0">
                  <c:v>Revenue (l-axis)</c:v>
                </c:pt>
              </c:strCache>
            </c:strRef>
          </c:tx>
          <c:marker>
            <c:symbol val="none"/>
          </c:marker>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Sheet1!$B$2:$B$31</c:f>
              <c:numCache>
                <c:formatCode>0.0</c:formatCode>
                <c:ptCount val="30"/>
                <c:pt idx="0">
                  <c:v>8.1999999999999993</c:v>
                </c:pt>
                <c:pt idx="1">
                  <c:v>8.5</c:v>
                </c:pt>
                <c:pt idx="2">
                  <c:v>8.9</c:v>
                </c:pt>
                <c:pt idx="3">
                  <c:v>8.6999999999999993</c:v>
                </c:pt>
                <c:pt idx="4">
                  <c:v>8.6</c:v>
                </c:pt>
                <c:pt idx="5">
                  <c:v>9</c:v>
                </c:pt>
                <c:pt idx="6">
                  <c:v>9.6</c:v>
                </c:pt>
                <c:pt idx="7">
                  <c:v>10.3</c:v>
                </c:pt>
                <c:pt idx="8">
                  <c:v>10.8</c:v>
                </c:pt>
                <c:pt idx="9">
                  <c:v>11.1</c:v>
                </c:pt>
                <c:pt idx="10">
                  <c:v>11.4</c:v>
                </c:pt>
                <c:pt idx="11">
                  <c:v>11.6</c:v>
                </c:pt>
                <c:pt idx="12">
                  <c:v>11.6</c:v>
                </c:pt>
                <c:pt idx="13">
                  <c:v>11.9</c:v>
                </c:pt>
                <c:pt idx="14">
                  <c:v>11.9</c:v>
                </c:pt>
                <c:pt idx="15">
                  <c:v>12.5</c:v>
                </c:pt>
                <c:pt idx="16">
                  <c:v>13.6</c:v>
                </c:pt>
                <c:pt idx="17">
                  <c:v>13.7</c:v>
                </c:pt>
                <c:pt idx="18">
                  <c:v>12.7</c:v>
                </c:pt>
                <c:pt idx="19">
                  <c:v>12.1</c:v>
                </c:pt>
                <c:pt idx="20">
                  <c:v>12</c:v>
                </c:pt>
                <c:pt idx="21">
                  <c:v>12.6</c:v>
                </c:pt>
                <c:pt idx="22">
                  <c:v>12.7</c:v>
                </c:pt>
                <c:pt idx="23">
                  <c:v>13.072466662003949</c:v>
                </c:pt>
                <c:pt idx="24">
                  <c:v>12.948594717599038</c:v>
                </c:pt>
                <c:pt idx="25">
                  <c:v>12.833939328104234</c:v>
                </c:pt>
                <c:pt idx="26">
                  <c:v>12.920570026706194</c:v>
                </c:pt>
                <c:pt idx="27">
                  <c:v>12.852028760922774</c:v>
                </c:pt>
                <c:pt idx="28">
                  <c:v>12.751093313970605</c:v>
                </c:pt>
                <c:pt idx="29">
                  <c:v>12.777174283996247</c:v>
                </c:pt>
              </c:numCache>
            </c:numRef>
          </c:val>
          <c:smooth val="0"/>
        </c:ser>
        <c:ser>
          <c:idx val="2"/>
          <c:order val="1"/>
          <c:tx>
            <c:strRef>
              <c:f>Sheet1!$C$1</c:f>
              <c:strCache>
                <c:ptCount val="1"/>
                <c:pt idx="0">
                  <c:v>Expenditure (l-axis)</c:v>
                </c:pt>
              </c:strCache>
            </c:strRef>
          </c:tx>
          <c:marker>
            <c:symbol val="none"/>
          </c:marker>
          <c:cat>
            <c:numRef>
              <c:f>Sheet1!$A$2:$A$31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Sheet1!$C$2:$C$31</c:f>
              <c:numCache>
                <c:formatCode>0.0</c:formatCode>
                <c:ptCount val="30"/>
                <c:pt idx="0">
                  <c:v>8.1</c:v>
                </c:pt>
                <c:pt idx="1">
                  <c:v>8.6999999999999993</c:v>
                </c:pt>
                <c:pt idx="2">
                  <c:v>9.4</c:v>
                </c:pt>
                <c:pt idx="3">
                  <c:v>9.8000000000000007</c:v>
                </c:pt>
                <c:pt idx="4">
                  <c:v>10.1</c:v>
                </c:pt>
                <c:pt idx="5">
                  <c:v>9.3000000000000007</c:v>
                </c:pt>
                <c:pt idx="6">
                  <c:v>9.6999999999999993</c:v>
                </c:pt>
                <c:pt idx="7">
                  <c:v>10.8</c:v>
                </c:pt>
                <c:pt idx="8">
                  <c:v>11.7</c:v>
                </c:pt>
                <c:pt idx="9">
                  <c:v>11.7</c:v>
                </c:pt>
                <c:pt idx="10">
                  <c:v>11.8</c:v>
                </c:pt>
                <c:pt idx="11">
                  <c:v>12.2</c:v>
                </c:pt>
                <c:pt idx="12">
                  <c:v>12.8</c:v>
                </c:pt>
                <c:pt idx="13">
                  <c:v>12.6</c:v>
                </c:pt>
                <c:pt idx="14">
                  <c:v>12.6</c:v>
                </c:pt>
                <c:pt idx="15">
                  <c:v>12.4</c:v>
                </c:pt>
                <c:pt idx="16">
                  <c:v>13.3</c:v>
                </c:pt>
                <c:pt idx="17">
                  <c:v>13.1</c:v>
                </c:pt>
                <c:pt idx="18">
                  <c:v>13.5</c:v>
                </c:pt>
                <c:pt idx="19">
                  <c:v>13</c:v>
                </c:pt>
                <c:pt idx="20">
                  <c:v>12.8</c:v>
                </c:pt>
                <c:pt idx="21">
                  <c:v>12.9</c:v>
                </c:pt>
                <c:pt idx="22">
                  <c:v>13.1</c:v>
                </c:pt>
                <c:pt idx="23">
                  <c:v>13.314750084489537</c:v>
                </c:pt>
                <c:pt idx="24">
                  <c:v>13.234397010840118</c:v>
                </c:pt>
                <c:pt idx="25">
                  <c:v>12.986680523630861</c:v>
                </c:pt>
                <c:pt idx="26">
                  <c:v>13.007510052111115</c:v>
                </c:pt>
                <c:pt idx="27">
                  <c:v>12.950233210229378</c:v>
                </c:pt>
                <c:pt idx="28">
                  <c:v>12.870368931798595</c:v>
                </c:pt>
                <c:pt idx="29">
                  <c:v>12.91939785832407</c:v>
                </c:pt>
              </c:numCache>
            </c:numRef>
          </c:val>
          <c:smooth val="0"/>
        </c:ser>
        <c:dLbls>
          <c:showLegendKey val="0"/>
          <c:showVal val="0"/>
          <c:showCatName val="0"/>
          <c:showSerName val="0"/>
          <c:showPercent val="0"/>
          <c:showBubbleSize val="0"/>
        </c:dLbls>
        <c:marker val="1"/>
        <c:smooth val="0"/>
        <c:axId val="35046144"/>
        <c:axId val="35047680"/>
      </c:lineChart>
      <c:catAx>
        <c:axId val="35046144"/>
        <c:scaling>
          <c:orientation val="minMax"/>
        </c:scaling>
        <c:delete val="0"/>
        <c:axPos val="b"/>
        <c:numFmt formatCode="General" sourceLinked="1"/>
        <c:majorTickMark val="out"/>
        <c:minorTickMark val="none"/>
        <c:tickLblPos val="nextTo"/>
        <c:crossAx val="35047680"/>
        <c:crosses val="autoZero"/>
        <c:auto val="1"/>
        <c:lblAlgn val="ctr"/>
        <c:lblOffset val="100"/>
        <c:tickLblSkip val="2"/>
        <c:noMultiLvlLbl val="0"/>
      </c:catAx>
      <c:valAx>
        <c:axId val="35047680"/>
        <c:scaling>
          <c:orientation val="minMax"/>
        </c:scaling>
        <c:delete val="0"/>
        <c:axPos val="l"/>
        <c:majorGridlines>
          <c:spPr>
            <a:ln>
              <a:prstDash val="dash"/>
            </a:ln>
          </c:spPr>
        </c:majorGridlines>
        <c:title>
          <c:tx>
            <c:rich>
              <a:bodyPr rot="0" vert="horz"/>
              <a:lstStyle/>
              <a:p>
                <a:pPr>
                  <a:defRPr/>
                </a:pPr>
                <a:r>
                  <a:rPr lang="is-IS" dirty="0" smtClean="0"/>
                  <a:t>Rev., exp.</a:t>
                </a:r>
              </a:p>
              <a:p>
                <a:pPr>
                  <a:defRPr/>
                </a:pPr>
                <a:r>
                  <a:rPr lang="is-IS" dirty="0" smtClean="0"/>
                  <a:t>% of GDP</a:t>
                </a:r>
                <a:endParaRPr lang="is-IS" dirty="0"/>
              </a:p>
            </c:rich>
          </c:tx>
          <c:layout>
            <c:manualLayout>
              <c:xMode val="edge"/>
              <c:yMode val="edge"/>
              <c:x val="4.6378090259797649E-3"/>
              <c:y val="2.9920244684905187E-2"/>
            </c:manualLayout>
          </c:layout>
          <c:overlay val="0"/>
        </c:title>
        <c:numFmt formatCode="0.0" sourceLinked="1"/>
        <c:majorTickMark val="out"/>
        <c:minorTickMark val="none"/>
        <c:tickLblPos val="nextTo"/>
        <c:crossAx val="35046144"/>
        <c:crosses val="autoZero"/>
        <c:crossBetween val="between"/>
      </c:valAx>
      <c:valAx>
        <c:axId val="35053952"/>
        <c:scaling>
          <c:orientation val="minMax"/>
        </c:scaling>
        <c:delete val="0"/>
        <c:axPos val="r"/>
        <c:title>
          <c:tx>
            <c:rich>
              <a:bodyPr rot="0" vert="horz"/>
              <a:lstStyle/>
              <a:p>
                <a:pPr>
                  <a:defRPr/>
                </a:pPr>
                <a:r>
                  <a:rPr lang="is-IS" dirty="0" smtClean="0"/>
                  <a:t>Balance</a:t>
                </a:r>
              </a:p>
              <a:p>
                <a:pPr>
                  <a:defRPr/>
                </a:pPr>
                <a:r>
                  <a:rPr lang="is-IS" dirty="0" smtClean="0"/>
                  <a:t>% of</a:t>
                </a:r>
                <a:r>
                  <a:rPr lang="is-IS" baseline="0" dirty="0" smtClean="0"/>
                  <a:t> GDP</a:t>
                </a:r>
                <a:endParaRPr lang="is-IS" dirty="0"/>
              </a:p>
            </c:rich>
          </c:tx>
          <c:layout>
            <c:manualLayout>
              <c:xMode val="edge"/>
              <c:yMode val="edge"/>
              <c:x val="0.89590443727551972"/>
              <c:y val="2.7411284040619877E-2"/>
            </c:manualLayout>
          </c:layout>
          <c:overlay val="0"/>
        </c:title>
        <c:numFmt formatCode="0.0" sourceLinked="1"/>
        <c:majorTickMark val="out"/>
        <c:minorTickMark val="none"/>
        <c:tickLblPos val="nextTo"/>
        <c:crossAx val="35055872"/>
        <c:crosses val="max"/>
        <c:crossBetween val="between"/>
      </c:valAx>
      <c:catAx>
        <c:axId val="35055872"/>
        <c:scaling>
          <c:orientation val="minMax"/>
        </c:scaling>
        <c:delete val="1"/>
        <c:axPos val="b"/>
        <c:numFmt formatCode="General" sourceLinked="1"/>
        <c:majorTickMark val="out"/>
        <c:minorTickMark val="none"/>
        <c:tickLblPos val="nextTo"/>
        <c:crossAx val="35053952"/>
        <c:crosses val="autoZero"/>
        <c:auto val="1"/>
        <c:lblAlgn val="ctr"/>
        <c:lblOffset val="100"/>
        <c:noMultiLvlLbl val="0"/>
      </c:cat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6530637470823485E-2"/>
          <c:y val="0.10967121376018582"/>
          <c:w val="0.89533080917034358"/>
          <c:h val="0.72926817971282998"/>
        </c:manualLayout>
      </c:layout>
      <c:barChart>
        <c:barDir val="col"/>
        <c:grouping val="clustered"/>
        <c:varyColors val="0"/>
        <c:ser>
          <c:idx val="0"/>
          <c:order val="0"/>
          <c:tx>
            <c:strRef>
              <c:f>Sheet1!$B$1</c:f>
              <c:strCache>
                <c:ptCount val="1"/>
                <c:pt idx="0">
                  <c:v>Financial assets</c:v>
                </c:pt>
              </c:strCache>
            </c:strRef>
          </c:tx>
          <c:invertIfNegative val="0"/>
          <c:dPt>
            <c:idx val="12"/>
            <c:invertIfNegative val="0"/>
            <c:bubble3D val="0"/>
            <c:spPr/>
          </c:dPt>
          <c:dLbls>
            <c:showLegendKey val="0"/>
            <c:showVal val="1"/>
            <c:showCatName val="0"/>
            <c:showSerName val="0"/>
            <c:showPercent val="0"/>
            <c:showBubbleSize val="0"/>
            <c:showLeaderLines val="0"/>
          </c:dLbls>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Sheet1!$B$2:$B$15</c:f>
              <c:numCache>
                <c:formatCode>#,##0.0</c:formatCode>
                <c:ptCount val="14"/>
                <c:pt idx="0">
                  <c:v>10.77</c:v>
                </c:pt>
                <c:pt idx="1">
                  <c:v>10.29</c:v>
                </c:pt>
                <c:pt idx="2">
                  <c:v>10.29</c:v>
                </c:pt>
                <c:pt idx="3">
                  <c:v>9.8000000000000007</c:v>
                </c:pt>
                <c:pt idx="4">
                  <c:v>9.33</c:v>
                </c:pt>
                <c:pt idx="5">
                  <c:v>8.8800000000000008</c:v>
                </c:pt>
                <c:pt idx="6">
                  <c:v>8.59</c:v>
                </c:pt>
                <c:pt idx="7">
                  <c:v>8.56</c:v>
                </c:pt>
                <c:pt idx="8">
                  <c:v>8.77</c:v>
                </c:pt>
                <c:pt idx="9">
                  <c:v>8.0299999999999994</c:v>
                </c:pt>
                <c:pt idx="10">
                  <c:v>7.67</c:v>
                </c:pt>
                <c:pt idx="11">
                  <c:v>7.16</c:v>
                </c:pt>
                <c:pt idx="12">
                  <c:v>6.78</c:v>
                </c:pt>
                <c:pt idx="13">
                  <c:v>6.3692724156890765</c:v>
                </c:pt>
              </c:numCache>
            </c:numRef>
          </c:val>
        </c:ser>
        <c:ser>
          <c:idx val="1"/>
          <c:order val="1"/>
          <c:tx>
            <c:strRef>
              <c:f>Sheet1!$C$1</c:f>
              <c:strCache>
                <c:ptCount val="1"/>
                <c:pt idx="0">
                  <c:v>Debt</c:v>
                </c:pt>
              </c:strCache>
            </c:strRef>
          </c:tx>
          <c:invertIfNegative val="0"/>
          <c:dPt>
            <c:idx val="12"/>
            <c:invertIfNegative val="0"/>
            <c:bubble3D val="0"/>
          </c:dPt>
          <c:dLbls>
            <c:showLegendKey val="0"/>
            <c:showVal val="1"/>
            <c:showCatName val="0"/>
            <c:showSerName val="0"/>
            <c:showPercent val="0"/>
            <c:showBubbleSize val="0"/>
            <c:showLeaderLines val="0"/>
          </c:dLbls>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Sheet1!$C$2:$C$15</c:f>
              <c:numCache>
                <c:formatCode>#,##0.0</c:formatCode>
                <c:ptCount val="14"/>
                <c:pt idx="0">
                  <c:v>-12.13</c:v>
                </c:pt>
                <c:pt idx="1">
                  <c:v>-12.86</c:v>
                </c:pt>
                <c:pt idx="2">
                  <c:v>-14.01</c:v>
                </c:pt>
                <c:pt idx="3">
                  <c:v>-13.66</c:v>
                </c:pt>
                <c:pt idx="4">
                  <c:v>-12.89</c:v>
                </c:pt>
                <c:pt idx="5">
                  <c:v>-12.76</c:v>
                </c:pt>
                <c:pt idx="6">
                  <c:v>-9.8699999999999992</c:v>
                </c:pt>
                <c:pt idx="7">
                  <c:v>-12.55</c:v>
                </c:pt>
                <c:pt idx="8">
                  <c:v>-14.18</c:v>
                </c:pt>
                <c:pt idx="9">
                  <c:v>-13.85</c:v>
                </c:pt>
                <c:pt idx="10">
                  <c:v>-13.79</c:v>
                </c:pt>
                <c:pt idx="11">
                  <c:v>-13.78</c:v>
                </c:pt>
                <c:pt idx="12">
                  <c:v>-12.81</c:v>
                </c:pt>
                <c:pt idx="13">
                  <c:v>-12.3650245727493</c:v>
                </c:pt>
              </c:numCache>
            </c:numRef>
          </c:val>
        </c:ser>
        <c:dLbls>
          <c:showLegendKey val="0"/>
          <c:showVal val="0"/>
          <c:showCatName val="0"/>
          <c:showSerName val="0"/>
          <c:showPercent val="0"/>
          <c:showBubbleSize val="0"/>
        </c:dLbls>
        <c:gapWidth val="150"/>
        <c:axId val="35189120"/>
        <c:axId val="35190656"/>
      </c:barChart>
      <c:lineChart>
        <c:grouping val="standard"/>
        <c:varyColors val="0"/>
        <c:ser>
          <c:idx val="2"/>
          <c:order val="2"/>
          <c:tx>
            <c:strRef>
              <c:f>Sheet1!$D$1</c:f>
              <c:strCache>
                <c:ptCount val="1"/>
                <c:pt idx="0">
                  <c:v>Net financial assets</c:v>
                </c:pt>
              </c:strCache>
            </c:strRef>
          </c:tx>
          <c:marker>
            <c:symbol val="none"/>
          </c:marker>
          <c:dLbls>
            <c:showLegendKey val="0"/>
            <c:showVal val="1"/>
            <c:showCatName val="0"/>
            <c:showSerName val="0"/>
            <c:showPercent val="0"/>
            <c:showBubbleSize val="0"/>
            <c:showLeaderLines val="0"/>
          </c:dLbls>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Sheet1!$D$2:$D$15</c:f>
              <c:numCache>
                <c:formatCode>#,##0.0</c:formatCode>
                <c:ptCount val="14"/>
                <c:pt idx="0">
                  <c:v>-1.37</c:v>
                </c:pt>
                <c:pt idx="1">
                  <c:v>-2.58</c:v>
                </c:pt>
                <c:pt idx="2">
                  <c:v>-3.72</c:v>
                </c:pt>
                <c:pt idx="3">
                  <c:v>-3.85</c:v>
                </c:pt>
                <c:pt idx="4">
                  <c:v>-3.56</c:v>
                </c:pt>
                <c:pt idx="5">
                  <c:v>-3.87</c:v>
                </c:pt>
                <c:pt idx="6">
                  <c:v>-1.28</c:v>
                </c:pt>
                <c:pt idx="7">
                  <c:v>-3.98</c:v>
                </c:pt>
                <c:pt idx="8">
                  <c:v>-5.41</c:v>
                </c:pt>
                <c:pt idx="9">
                  <c:v>-5.83</c:v>
                </c:pt>
                <c:pt idx="10">
                  <c:v>-6.12</c:v>
                </c:pt>
                <c:pt idx="11">
                  <c:v>-6.62</c:v>
                </c:pt>
                <c:pt idx="12">
                  <c:v>-6.03</c:v>
                </c:pt>
                <c:pt idx="13">
                  <c:v>-5.9957521570602204</c:v>
                </c:pt>
              </c:numCache>
            </c:numRef>
          </c:val>
          <c:smooth val="0"/>
        </c:ser>
        <c:dLbls>
          <c:showLegendKey val="0"/>
          <c:showVal val="0"/>
          <c:showCatName val="0"/>
          <c:showSerName val="0"/>
          <c:showPercent val="0"/>
          <c:showBubbleSize val="0"/>
        </c:dLbls>
        <c:marker val="1"/>
        <c:smooth val="0"/>
        <c:axId val="35189120"/>
        <c:axId val="35190656"/>
      </c:lineChart>
      <c:catAx>
        <c:axId val="35189120"/>
        <c:scaling>
          <c:orientation val="minMax"/>
        </c:scaling>
        <c:delete val="0"/>
        <c:axPos val="b"/>
        <c:numFmt formatCode="General" sourceLinked="1"/>
        <c:majorTickMark val="out"/>
        <c:minorTickMark val="none"/>
        <c:tickLblPos val="low"/>
        <c:crossAx val="35190656"/>
        <c:crosses val="autoZero"/>
        <c:auto val="1"/>
        <c:lblAlgn val="ctr"/>
        <c:lblOffset val="100"/>
        <c:noMultiLvlLbl val="0"/>
      </c:catAx>
      <c:valAx>
        <c:axId val="35190656"/>
        <c:scaling>
          <c:orientation val="minMax"/>
          <c:max val="15"/>
          <c:min val="-18"/>
        </c:scaling>
        <c:delete val="0"/>
        <c:axPos val="l"/>
        <c:majorGridlines>
          <c:spPr>
            <a:ln>
              <a:prstDash val="dash"/>
            </a:ln>
          </c:spPr>
        </c:majorGridlines>
        <c:title>
          <c:tx>
            <c:rich>
              <a:bodyPr rot="0" vert="horz"/>
              <a:lstStyle/>
              <a:p>
                <a:pPr>
                  <a:defRPr/>
                </a:pPr>
                <a:r>
                  <a:rPr lang="is-IS" dirty="0"/>
                  <a:t>% </a:t>
                </a:r>
                <a:r>
                  <a:rPr lang="is-IS" dirty="0" smtClean="0"/>
                  <a:t>of GDP</a:t>
                </a:r>
                <a:endParaRPr lang="is-IS" dirty="0"/>
              </a:p>
            </c:rich>
          </c:tx>
          <c:layout>
            <c:manualLayout>
              <c:xMode val="edge"/>
              <c:yMode val="edge"/>
              <c:x val="2.3085431547605523E-2"/>
              <c:y val="1.9672494982244871E-2"/>
            </c:manualLayout>
          </c:layout>
          <c:overlay val="0"/>
        </c:title>
        <c:numFmt formatCode="#,##0.0" sourceLinked="1"/>
        <c:majorTickMark val="out"/>
        <c:minorTickMark val="none"/>
        <c:tickLblPos val="nextTo"/>
        <c:crossAx val="35189120"/>
        <c:crosses val="autoZero"/>
        <c:crossBetween val="between"/>
        <c:majorUnit val="3"/>
      </c:valAx>
    </c:plotArea>
    <c:legend>
      <c:legendPos val="b"/>
      <c:layout/>
      <c:overlay val="0"/>
    </c:legend>
    <c:plotVisOnly val="1"/>
    <c:dispBlanksAs val="gap"/>
    <c:showDLblsOverMax val="0"/>
  </c:chart>
  <c:txPr>
    <a:bodyPr/>
    <a:lstStyle/>
    <a:p>
      <a:pPr>
        <a:defRPr sz="1400"/>
      </a:pPr>
      <a:endParaRPr lang="is-I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312092029389"/>
          <c:y val="0.161661787488799"/>
          <c:w val="0.794829347539736"/>
          <c:h val="0.67787119374613802"/>
        </c:manualLayout>
      </c:layout>
      <c:barChart>
        <c:barDir val="col"/>
        <c:grouping val="clustered"/>
        <c:varyColors val="0"/>
        <c:ser>
          <c:idx val="2"/>
          <c:order val="2"/>
          <c:tx>
            <c:strRef>
              <c:f>Sheet1!$D$1</c:f>
              <c:strCache>
                <c:ptCount val="1"/>
                <c:pt idx="0">
                  <c:v>Total balance (r-axis)</c:v>
                </c:pt>
              </c:strCache>
            </c:strRef>
          </c:tx>
          <c:invertIfNegative val="0"/>
          <c:dLbls>
            <c:showLegendKey val="0"/>
            <c:showVal val="1"/>
            <c:showCatName val="0"/>
            <c:showSerName val="0"/>
            <c:showPercent val="0"/>
            <c:showBubbleSize val="0"/>
            <c:showLeaderLines val="0"/>
          </c:dLbls>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Sheet1!$D$2:$D$23</c:f>
              <c:numCache>
                <c:formatCode>#,##0.0</c:formatCode>
                <c:ptCount val="22"/>
                <c:pt idx="0">
                  <c:v>-0.61849201487966299</c:v>
                </c:pt>
                <c:pt idx="1">
                  <c:v>0.84895752895752896</c:v>
                </c:pt>
                <c:pt idx="2">
                  <c:v>1.2612215596102041</c:v>
                </c:pt>
                <c:pt idx="3">
                  <c:v>-0.94162528000564427</c:v>
                </c:pt>
                <c:pt idx="4">
                  <c:v>-2.7589680119822928</c:v>
                </c:pt>
                <c:pt idx="5">
                  <c:v>-3.0708555364845402</c:v>
                </c:pt>
                <c:pt idx="6">
                  <c:v>-0.27680347471847772</c:v>
                </c:pt>
                <c:pt idx="7">
                  <c:v>4.4486851581950058</c:v>
                </c:pt>
                <c:pt idx="8">
                  <c:v>5.8449311794932468</c:v>
                </c:pt>
                <c:pt idx="9">
                  <c:v>4.8816724184744036</c:v>
                </c:pt>
                <c:pt idx="10">
                  <c:v>-13.072152586513781</c:v>
                </c:pt>
                <c:pt idx="11">
                  <c:v>-9.7018013017811189</c:v>
                </c:pt>
                <c:pt idx="12">
                  <c:v>-9.7321925933328508</c:v>
                </c:pt>
                <c:pt idx="13">
                  <c:v>-5.5854019680598954</c:v>
                </c:pt>
                <c:pt idx="14">
                  <c:v>-3.6756461805827616</c:v>
                </c:pt>
                <c:pt idx="15">
                  <c:v>-1.704084177037184</c:v>
                </c:pt>
                <c:pt idx="16">
                  <c:v>0.45398713684867448</c:v>
                </c:pt>
                <c:pt idx="17">
                  <c:v>0.12214682208066667</c:v>
                </c:pt>
                <c:pt idx="18">
                  <c:v>0.29580229534734587</c:v>
                </c:pt>
                <c:pt idx="19">
                  <c:v>1.1756796746291762</c:v>
                </c:pt>
                <c:pt idx="20">
                  <c:v>0.71351415126270978</c:v>
                </c:pt>
                <c:pt idx="21" formatCode="0.0">
                  <c:v>1.5047994808494936</c:v>
                </c:pt>
              </c:numCache>
            </c:numRef>
          </c:val>
        </c:ser>
        <c:dLbls>
          <c:showLegendKey val="0"/>
          <c:showVal val="0"/>
          <c:showCatName val="0"/>
          <c:showSerName val="0"/>
          <c:showPercent val="0"/>
          <c:showBubbleSize val="0"/>
        </c:dLbls>
        <c:gapWidth val="150"/>
        <c:axId val="36579584"/>
        <c:axId val="36577664"/>
      </c:barChart>
      <c:lineChart>
        <c:grouping val="standard"/>
        <c:varyColors val="0"/>
        <c:ser>
          <c:idx val="0"/>
          <c:order val="0"/>
          <c:tx>
            <c:strRef>
              <c:f>Sheet1!$B$1</c:f>
              <c:strCache>
                <c:ptCount val="1"/>
                <c:pt idx="0">
                  <c:v>Revenue (l-axis)</c:v>
                </c:pt>
              </c:strCache>
            </c:strRef>
          </c:tx>
          <c:marker>
            <c:symbol val="none"/>
          </c:marker>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Sheet1!$B$2:$B$23</c:f>
              <c:numCache>
                <c:formatCode>#,##0.0</c:formatCode>
                <c:ptCount val="22"/>
                <c:pt idx="0">
                  <c:v>40.025031829265664</c:v>
                </c:pt>
                <c:pt idx="1">
                  <c:v>42.279536679536676</c:v>
                </c:pt>
                <c:pt idx="2">
                  <c:v>42.448663363873507</c:v>
                </c:pt>
                <c:pt idx="3">
                  <c:v>40.842020122610343</c:v>
                </c:pt>
                <c:pt idx="4">
                  <c:v>40.53419074983163</c:v>
                </c:pt>
                <c:pt idx="5">
                  <c:v>41.529879138880347</c:v>
                </c:pt>
                <c:pt idx="6">
                  <c:v>42.559700981724127</c:v>
                </c:pt>
                <c:pt idx="7">
                  <c:v>45.787232111969963</c:v>
                </c:pt>
                <c:pt idx="8">
                  <c:v>46.840022630485663</c:v>
                </c:pt>
                <c:pt idx="9">
                  <c:v>45.601268333659682</c:v>
                </c:pt>
                <c:pt idx="10">
                  <c:v>42.369543686366022</c:v>
                </c:pt>
                <c:pt idx="11">
                  <c:v>38.922246329279986</c:v>
                </c:pt>
                <c:pt idx="12">
                  <c:v>39.554783218068749</c:v>
                </c:pt>
                <c:pt idx="13">
                  <c:v>40.129533952973084</c:v>
                </c:pt>
                <c:pt idx="14">
                  <c:v>41.774553678380116</c:v>
                </c:pt>
                <c:pt idx="15">
                  <c:v>42.37045913829229</c:v>
                </c:pt>
                <c:pt idx="16">
                  <c:v>45.648199801739395</c:v>
                </c:pt>
                <c:pt idx="17">
                  <c:v>43.38083516752252</c:v>
                </c:pt>
                <c:pt idx="18">
                  <c:v>42.137690959266635</c:v>
                </c:pt>
                <c:pt idx="19">
                  <c:v>41.644473662115367</c:v>
                </c:pt>
                <c:pt idx="20">
                  <c:v>40.576515985476661</c:v>
                </c:pt>
                <c:pt idx="21" formatCode="0.0">
                  <c:v>40.544097677134303</c:v>
                </c:pt>
              </c:numCache>
            </c:numRef>
          </c:val>
          <c:smooth val="0"/>
        </c:ser>
        <c:ser>
          <c:idx val="1"/>
          <c:order val="1"/>
          <c:tx>
            <c:strRef>
              <c:f>Sheet1!$C$1</c:f>
              <c:strCache>
                <c:ptCount val="1"/>
                <c:pt idx="0">
                  <c:v>Expenditure (l-axis)</c:v>
                </c:pt>
              </c:strCache>
            </c:strRef>
          </c:tx>
          <c:spPr>
            <a:ln>
              <a:solidFill>
                <a:schemeClr val="accent2"/>
              </a:solidFill>
            </a:ln>
          </c:spPr>
          <c:marker>
            <c:symbol val="none"/>
          </c:marker>
          <c:cat>
            <c:numRef>
              <c:f>Sheet1!$A$2:$A$23</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cat>
          <c:val>
            <c:numRef>
              <c:f>Sheet1!$C$2:$C$23</c:f>
              <c:numCache>
                <c:formatCode>#,##0.0</c:formatCode>
                <c:ptCount val="22"/>
                <c:pt idx="0">
                  <c:v>40.643523844145321</c:v>
                </c:pt>
                <c:pt idx="1">
                  <c:v>41.430579150579149</c:v>
                </c:pt>
                <c:pt idx="2">
                  <c:v>41.187441804263301</c:v>
                </c:pt>
                <c:pt idx="3">
                  <c:v>41.783645402615988</c:v>
                </c:pt>
                <c:pt idx="4">
                  <c:v>43.293158761813928</c:v>
                </c:pt>
                <c:pt idx="5">
                  <c:v>44.60073467536489</c:v>
                </c:pt>
                <c:pt idx="6">
                  <c:v>42.836504456442604</c:v>
                </c:pt>
                <c:pt idx="7">
                  <c:v>41.338546953774959</c:v>
                </c:pt>
                <c:pt idx="8">
                  <c:v>40.995091450992419</c:v>
                </c:pt>
                <c:pt idx="9">
                  <c:v>40.71959591518528</c:v>
                </c:pt>
                <c:pt idx="10">
                  <c:v>55.441760880000665</c:v>
                </c:pt>
                <c:pt idx="11">
                  <c:v>48.624047631061103</c:v>
                </c:pt>
                <c:pt idx="12">
                  <c:v>49.286975811401604</c:v>
                </c:pt>
                <c:pt idx="13">
                  <c:v>45.714994725260766</c:v>
                </c:pt>
                <c:pt idx="14">
                  <c:v>45.450199858962876</c:v>
                </c:pt>
                <c:pt idx="15">
                  <c:v>44.074543315329471</c:v>
                </c:pt>
                <c:pt idx="16">
                  <c:v>45.194212664890721</c:v>
                </c:pt>
                <c:pt idx="17">
                  <c:v>43.258688345441854</c:v>
                </c:pt>
                <c:pt idx="18">
                  <c:v>41.841888663919292</c:v>
                </c:pt>
                <c:pt idx="19">
                  <c:v>40.468793987486194</c:v>
                </c:pt>
                <c:pt idx="20">
                  <c:v>39.863001834213954</c:v>
                </c:pt>
                <c:pt idx="21" formatCode="0.0">
                  <c:v>39.039298196284811</c:v>
                </c:pt>
              </c:numCache>
            </c:numRef>
          </c:val>
          <c:smooth val="0"/>
        </c:ser>
        <c:dLbls>
          <c:showLegendKey val="0"/>
          <c:showVal val="0"/>
          <c:showCatName val="0"/>
          <c:showSerName val="0"/>
          <c:showPercent val="0"/>
          <c:showBubbleSize val="0"/>
        </c:dLbls>
        <c:marker val="1"/>
        <c:smooth val="0"/>
        <c:axId val="35906304"/>
        <c:axId val="35907840"/>
      </c:lineChart>
      <c:catAx>
        <c:axId val="35906304"/>
        <c:scaling>
          <c:orientation val="minMax"/>
        </c:scaling>
        <c:delete val="0"/>
        <c:axPos val="b"/>
        <c:numFmt formatCode="General" sourceLinked="1"/>
        <c:majorTickMark val="out"/>
        <c:minorTickMark val="none"/>
        <c:tickLblPos val="low"/>
        <c:crossAx val="35907840"/>
        <c:crosses val="autoZero"/>
        <c:auto val="1"/>
        <c:lblAlgn val="ctr"/>
        <c:lblOffset val="100"/>
        <c:tickLblSkip val="2"/>
        <c:noMultiLvlLbl val="0"/>
      </c:catAx>
      <c:valAx>
        <c:axId val="35907840"/>
        <c:scaling>
          <c:orientation val="minMax"/>
          <c:max val="60"/>
          <c:min val="30"/>
        </c:scaling>
        <c:delete val="0"/>
        <c:axPos val="l"/>
        <c:majorGridlines>
          <c:spPr>
            <a:ln>
              <a:prstDash val="dash"/>
            </a:ln>
          </c:spPr>
        </c:majorGridlines>
        <c:title>
          <c:tx>
            <c:rich>
              <a:bodyPr rot="0" vert="horz"/>
              <a:lstStyle/>
              <a:p>
                <a:pPr>
                  <a:defRPr/>
                </a:pPr>
                <a:r>
                  <a:rPr lang="is-IS" dirty="0" smtClean="0"/>
                  <a:t>Rev., exp. </a:t>
                </a:r>
                <a:endParaRPr lang="is-IS" dirty="0"/>
              </a:p>
              <a:p>
                <a:pPr>
                  <a:defRPr/>
                </a:pPr>
                <a:r>
                  <a:rPr lang="is-IS" dirty="0"/>
                  <a:t>% </a:t>
                </a:r>
                <a:r>
                  <a:rPr lang="is-IS" dirty="0" smtClean="0"/>
                  <a:t>of</a:t>
                </a:r>
                <a:r>
                  <a:rPr lang="is-IS" baseline="0" dirty="0" smtClean="0"/>
                  <a:t> GDP</a:t>
                </a:r>
                <a:endParaRPr lang="is-IS" dirty="0"/>
              </a:p>
            </c:rich>
          </c:tx>
          <c:layout>
            <c:manualLayout>
              <c:xMode val="edge"/>
              <c:yMode val="edge"/>
              <c:x val="2.0878959952106101E-2"/>
              <c:y val="4.2496541193046897E-2"/>
            </c:manualLayout>
          </c:layout>
          <c:overlay val="0"/>
        </c:title>
        <c:numFmt formatCode="#,##0.0" sourceLinked="1"/>
        <c:majorTickMark val="out"/>
        <c:minorTickMark val="none"/>
        <c:tickLblPos val="nextTo"/>
        <c:crossAx val="35906304"/>
        <c:crosses val="autoZero"/>
        <c:crossBetween val="between"/>
        <c:majorUnit val="3"/>
      </c:valAx>
      <c:valAx>
        <c:axId val="36577664"/>
        <c:scaling>
          <c:orientation val="minMax"/>
          <c:max val="9"/>
          <c:min val="-15"/>
        </c:scaling>
        <c:delete val="0"/>
        <c:axPos val="r"/>
        <c:title>
          <c:tx>
            <c:rich>
              <a:bodyPr rot="0" vert="horz"/>
              <a:lstStyle/>
              <a:p>
                <a:pPr>
                  <a:defRPr/>
                </a:pPr>
                <a:r>
                  <a:rPr lang="is-IS" dirty="0" smtClean="0"/>
                  <a:t>Balance</a:t>
                </a:r>
                <a:endParaRPr lang="is-IS" dirty="0"/>
              </a:p>
              <a:p>
                <a:pPr>
                  <a:defRPr/>
                </a:pPr>
                <a:r>
                  <a:rPr lang="is-IS" dirty="0"/>
                  <a:t>% </a:t>
                </a:r>
                <a:r>
                  <a:rPr lang="is-IS" dirty="0" smtClean="0"/>
                  <a:t>of</a:t>
                </a:r>
                <a:r>
                  <a:rPr lang="is-IS" baseline="0" dirty="0" smtClean="0"/>
                  <a:t> GDP</a:t>
                </a:r>
                <a:endParaRPr lang="is-IS" dirty="0"/>
              </a:p>
            </c:rich>
          </c:tx>
          <c:layout>
            <c:manualLayout>
              <c:xMode val="edge"/>
              <c:yMode val="edge"/>
              <c:x val="0.87086356946497001"/>
              <c:y val="5.2762821836783103E-2"/>
            </c:manualLayout>
          </c:layout>
          <c:overlay val="0"/>
        </c:title>
        <c:numFmt formatCode="#,##0.0" sourceLinked="1"/>
        <c:majorTickMark val="out"/>
        <c:minorTickMark val="none"/>
        <c:tickLblPos val="nextTo"/>
        <c:crossAx val="36579584"/>
        <c:crosses val="max"/>
        <c:crossBetween val="between"/>
        <c:majorUnit val="3"/>
      </c:valAx>
      <c:catAx>
        <c:axId val="36579584"/>
        <c:scaling>
          <c:orientation val="minMax"/>
        </c:scaling>
        <c:delete val="1"/>
        <c:axPos val="b"/>
        <c:numFmt formatCode="General" sourceLinked="1"/>
        <c:majorTickMark val="out"/>
        <c:minorTickMark val="none"/>
        <c:tickLblPos val="nextTo"/>
        <c:crossAx val="36577664"/>
        <c:crosses val="autoZero"/>
        <c:auto val="1"/>
        <c:lblAlgn val="ctr"/>
        <c:lblOffset val="100"/>
        <c:noMultiLvlLbl val="0"/>
      </c:catAx>
    </c:plotArea>
    <c:legend>
      <c:legendPos val="b"/>
      <c:layout>
        <c:manualLayout>
          <c:xMode val="edge"/>
          <c:yMode val="edge"/>
          <c:x val="8.8694479481584668E-2"/>
          <c:y val="0.92577741814358971"/>
          <c:w val="0.86436896094104276"/>
          <c:h val="5.8823160890805977E-2"/>
        </c:manualLayout>
      </c:layout>
      <c:overlay val="0"/>
    </c:legend>
    <c:plotVisOnly val="1"/>
    <c:dispBlanksAs val="zero"/>
    <c:showDLblsOverMax val="0"/>
  </c:chart>
  <c:txPr>
    <a:bodyPr/>
    <a:lstStyle/>
    <a:p>
      <a:pPr>
        <a:defRPr sz="1400"/>
      </a:pPr>
      <a:endParaRPr lang="is-I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356852379173962E-2"/>
          <c:y val="0.13206080326633499"/>
          <c:w val="0.91832820644932611"/>
          <c:h val="0.75292692452412691"/>
        </c:manualLayout>
      </c:layout>
      <c:lineChart>
        <c:grouping val="standard"/>
        <c:varyColors val="0"/>
        <c:ser>
          <c:idx val="0"/>
          <c:order val="0"/>
          <c:tx>
            <c:strRef>
              <c:f>Sheet1!$B$1</c:f>
              <c:strCache>
                <c:ptCount val="1"/>
                <c:pt idx="0">
                  <c:v>Kaupmáttur</c:v>
                </c:pt>
              </c:strCache>
            </c:strRef>
          </c:tx>
          <c:spPr>
            <a:ln w="38100"/>
          </c:spPr>
          <c:marker>
            <c:symbol val="none"/>
          </c:marker>
          <c:dPt>
            <c:idx val="8"/>
            <c:bubble3D val="0"/>
            <c:spPr>
              <a:ln w="38100"/>
            </c:spPr>
          </c:dPt>
          <c:dPt>
            <c:idx val="9"/>
            <c:bubble3D val="0"/>
            <c:spPr>
              <a:ln w="38100"/>
            </c:spPr>
          </c:dPt>
          <c:dPt>
            <c:idx val="10"/>
            <c:bubble3D val="0"/>
            <c:spPr>
              <a:ln w="38100"/>
            </c:spPr>
          </c:dPt>
          <c:dPt>
            <c:idx val="11"/>
            <c:bubble3D val="0"/>
            <c:spPr>
              <a:ln w="38100"/>
            </c:spPr>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100</c:v>
                </c:pt>
                <c:pt idx="1">
                  <c:v>96.3</c:v>
                </c:pt>
                <c:pt idx="2">
                  <c:v>89</c:v>
                </c:pt>
                <c:pt idx="3">
                  <c:v>88.4</c:v>
                </c:pt>
                <c:pt idx="4">
                  <c:v>91</c:v>
                </c:pt>
                <c:pt idx="5">
                  <c:v>93.5</c:v>
                </c:pt>
                <c:pt idx="6">
                  <c:v>95.2</c:v>
                </c:pt>
                <c:pt idx="7">
                  <c:v>102.00000000000001</c:v>
                </c:pt>
                <c:pt idx="8">
                  <c:v>107.40000000000002</c:v>
                </c:pt>
                <c:pt idx="9">
                  <c:v>110.70000000000002</c:v>
                </c:pt>
                <c:pt idx="10">
                  <c:v>112.50000000000001</c:v>
                </c:pt>
                <c:pt idx="11">
                  <c:v>114.20000000000002</c:v>
                </c:pt>
                <c:pt idx="12">
                  <c:v>116.60000000000001</c:v>
                </c:pt>
              </c:numCache>
            </c:numRef>
          </c:val>
          <c:smooth val="0"/>
        </c:ser>
        <c:dLbls>
          <c:showLegendKey val="0"/>
          <c:showVal val="0"/>
          <c:showCatName val="0"/>
          <c:showSerName val="0"/>
          <c:showPercent val="0"/>
          <c:showBubbleSize val="0"/>
        </c:dLbls>
        <c:marker val="1"/>
        <c:smooth val="0"/>
        <c:axId val="71325184"/>
        <c:axId val="71326720"/>
      </c:lineChart>
      <c:catAx>
        <c:axId val="71325184"/>
        <c:scaling>
          <c:orientation val="minMax"/>
        </c:scaling>
        <c:delete val="0"/>
        <c:axPos val="b"/>
        <c:numFmt formatCode="General" sourceLinked="1"/>
        <c:majorTickMark val="out"/>
        <c:minorTickMark val="none"/>
        <c:tickLblPos val="low"/>
        <c:crossAx val="71326720"/>
        <c:crosses val="autoZero"/>
        <c:auto val="1"/>
        <c:lblAlgn val="ctr"/>
        <c:lblOffset val="100"/>
        <c:noMultiLvlLbl val="0"/>
      </c:catAx>
      <c:valAx>
        <c:axId val="71326720"/>
        <c:scaling>
          <c:orientation val="minMax"/>
          <c:max val="140"/>
          <c:min val="80"/>
        </c:scaling>
        <c:delete val="0"/>
        <c:axPos val="l"/>
        <c:majorGridlines>
          <c:spPr>
            <a:ln>
              <a:prstDash val="dash"/>
            </a:ln>
          </c:spPr>
        </c:majorGridlines>
        <c:title>
          <c:tx>
            <c:rich>
              <a:bodyPr rot="0" vert="horz"/>
              <a:lstStyle/>
              <a:p>
                <a:pPr>
                  <a:defRPr/>
                </a:pPr>
                <a:r>
                  <a:rPr lang="is-IS" dirty="0" smtClean="0"/>
                  <a:t>Index: </a:t>
                </a:r>
                <a:r>
                  <a:rPr lang="is-IS" baseline="0" dirty="0" smtClean="0"/>
                  <a:t>2007=100</a:t>
                </a:r>
                <a:endParaRPr lang="is-IS" dirty="0"/>
              </a:p>
            </c:rich>
          </c:tx>
          <c:layout>
            <c:manualLayout>
              <c:xMode val="edge"/>
              <c:yMode val="edge"/>
              <c:x val="0"/>
              <c:y val="2.8099739871985607E-2"/>
            </c:manualLayout>
          </c:layout>
          <c:overlay val="0"/>
        </c:title>
        <c:numFmt formatCode="General" sourceLinked="1"/>
        <c:majorTickMark val="out"/>
        <c:minorTickMark val="none"/>
        <c:tickLblPos val="nextTo"/>
        <c:crossAx val="71325184"/>
        <c:crosses val="autoZero"/>
        <c:crossBetween val="between"/>
      </c:valAx>
    </c:plotArea>
    <c:plotVisOnly val="1"/>
    <c:dispBlanksAs val="gap"/>
    <c:showDLblsOverMax val="0"/>
  </c:chart>
  <c:txPr>
    <a:bodyPr/>
    <a:lstStyle/>
    <a:p>
      <a:pPr>
        <a:defRPr sz="1400"/>
      </a:pPr>
      <a:endParaRPr lang="is-I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52023954752152E-2"/>
          <c:y val="9.3230762141998838E-2"/>
          <c:w val="0.93472451764553155"/>
          <c:h val="0.76220707249732134"/>
        </c:manualLayout>
      </c:layout>
      <c:lineChart>
        <c:grouping val="standard"/>
        <c:varyColors val="0"/>
        <c:ser>
          <c:idx val="0"/>
          <c:order val="0"/>
          <c:tx>
            <c:strRef>
              <c:f>Sheet1!$B$1</c:f>
              <c:strCache>
                <c:ptCount val="1"/>
                <c:pt idx="0">
                  <c:v>Inflation</c:v>
                </c:pt>
              </c:strCache>
            </c:strRef>
          </c:tx>
          <c:spPr>
            <a:ln w="38100"/>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Sheet1!$B$2:$B$21</c:f>
              <c:numCache>
                <c:formatCode>General</c:formatCode>
                <c:ptCount val="20"/>
                <c:pt idx="0">
                  <c:v>5</c:v>
                </c:pt>
                <c:pt idx="1">
                  <c:v>6.7</c:v>
                </c:pt>
                <c:pt idx="2">
                  <c:v>4.8</c:v>
                </c:pt>
                <c:pt idx="3">
                  <c:v>2.1</c:v>
                </c:pt>
                <c:pt idx="4">
                  <c:v>3.2</c:v>
                </c:pt>
                <c:pt idx="5">
                  <c:v>4</c:v>
                </c:pt>
                <c:pt idx="6">
                  <c:v>6.8</c:v>
                </c:pt>
                <c:pt idx="7">
                  <c:v>5</c:v>
                </c:pt>
                <c:pt idx="8">
                  <c:v>12.4</c:v>
                </c:pt>
                <c:pt idx="9">
                  <c:v>12</c:v>
                </c:pt>
                <c:pt idx="10">
                  <c:v>5.4</c:v>
                </c:pt>
                <c:pt idx="11">
                  <c:v>4</c:v>
                </c:pt>
                <c:pt idx="12">
                  <c:v>5.2</c:v>
                </c:pt>
                <c:pt idx="13">
                  <c:v>3.9</c:v>
                </c:pt>
                <c:pt idx="14">
                  <c:v>2</c:v>
                </c:pt>
                <c:pt idx="15">
                  <c:v>2</c:v>
                </c:pt>
                <c:pt idx="16">
                  <c:v>4.5</c:v>
                </c:pt>
                <c:pt idx="17">
                  <c:v>4.0999999999999996</c:v>
                </c:pt>
                <c:pt idx="18">
                  <c:v>3.2</c:v>
                </c:pt>
                <c:pt idx="19">
                  <c:v>2.6</c:v>
                </c:pt>
              </c:numCache>
            </c:numRef>
          </c:val>
          <c:smooth val="0"/>
        </c:ser>
        <c:ser>
          <c:idx val="1"/>
          <c:order val="1"/>
          <c:tx>
            <c:strRef>
              <c:f>Sheet1!$C$1</c:f>
              <c:strCache>
                <c:ptCount val="1"/>
                <c:pt idx="0">
                  <c:v>Inflation target</c:v>
                </c:pt>
              </c:strCache>
            </c:strRef>
          </c:tx>
          <c:spPr>
            <a:ln w="38100"/>
          </c:spPr>
          <c:marker>
            <c:symbol val="none"/>
          </c:marker>
          <c:cat>
            <c:strRef>
              <c:f>Sheet1!$A$2:$A$21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Sheet1!$C$2:$C$21</c:f>
              <c:numCache>
                <c:formatCode>General</c:formatCode>
                <c:ptCount val="20"/>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numCache>
            </c:numRef>
          </c:val>
          <c:smooth val="0"/>
        </c:ser>
        <c:dLbls>
          <c:showLegendKey val="0"/>
          <c:showVal val="0"/>
          <c:showCatName val="0"/>
          <c:showSerName val="0"/>
          <c:showPercent val="0"/>
          <c:showBubbleSize val="0"/>
        </c:dLbls>
        <c:marker val="1"/>
        <c:smooth val="0"/>
        <c:axId val="98409088"/>
        <c:axId val="98423168"/>
      </c:lineChart>
      <c:catAx>
        <c:axId val="98409088"/>
        <c:scaling>
          <c:orientation val="minMax"/>
        </c:scaling>
        <c:delete val="0"/>
        <c:axPos val="b"/>
        <c:numFmt formatCode="General" sourceLinked="1"/>
        <c:majorTickMark val="out"/>
        <c:minorTickMark val="none"/>
        <c:tickLblPos val="nextTo"/>
        <c:crossAx val="98423168"/>
        <c:crosses val="autoZero"/>
        <c:auto val="1"/>
        <c:lblAlgn val="ctr"/>
        <c:lblOffset val="100"/>
        <c:tickLblSkip val="2"/>
        <c:noMultiLvlLbl val="0"/>
      </c:catAx>
      <c:valAx>
        <c:axId val="98423168"/>
        <c:scaling>
          <c:orientation val="minMax"/>
        </c:scaling>
        <c:delete val="0"/>
        <c:axPos val="l"/>
        <c:majorGridlines>
          <c:spPr>
            <a:ln>
              <a:prstDash val="dash"/>
            </a:ln>
          </c:spPr>
        </c:majorGridlines>
        <c:numFmt formatCode="#,##0" sourceLinked="0"/>
        <c:majorTickMark val="out"/>
        <c:minorTickMark val="none"/>
        <c:tickLblPos val="nextTo"/>
        <c:crossAx val="98409088"/>
        <c:crosses val="autoZero"/>
        <c:crossBetween val="between"/>
      </c:valAx>
    </c:plotArea>
    <c:legend>
      <c:legendPos val="b"/>
      <c:layout>
        <c:manualLayout>
          <c:xMode val="edge"/>
          <c:yMode val="edge"/>
          <c:x val="0.10214297113582203"/>
          <c:y val="0.93197679658900812"/>
          <c:w val="0.84037225078915978"/>
          <c:h val="5.262378244538763E-2"/>
        </c:manualLayout>
      </c:layout>
      <c:overlay val="0"/>
    </c:legend>
    <c:plotVisOnly val="1"/>
    <c:dispBlanksAs val="gap"/>
    <c:showDLblsOverMax val="0"/>
  </c:chart>
  <c:txPr>
    <a:bodyPr/>
    <a:lstStyle/>
    <a:p>
      <a:pPr>
        <a:defRPr sz="1400"/>
      </a:pPr>
      <a:endParaRPr lang="is-I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0.93944</cdr:x>
      <cdr:y>0.03598</cdr:y>
    </cdr:from>
    <cdr:to>
      <cdr:x>0.98877</cdr:x>
      <cdr:y>0.1085</cdr:y>
    </cdr:to>
    <cdr:sp macro="" textlink="">
      <cdr:nvSpPr>
        <cdr:cNvPr id="2" name="TextBox 1"/>
        <cdr:cNvSpPr txBox="1"/>
      </cdr:nvSpPr>
      <cdr:spPr>
        <a:xfrm xmlns:a="http://schemas.openxmlformats.org/drawingml/2006/main">
          <a:off x="7249478" y="176415"/>
          <a:ext cx="380682"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200" b="1" dirty="0" smtClean="0"/>
            <a:t>%</a:t>
          </a:r>
          <a:endParaRPr lang="is-IS" sz="1200" b="1" dirty="0"/>
        </a:p>
      </cdr:txBody>
    </cdr:sp>
  </cdr:relSizeAnchor>
  <cdr:relSizeAnchor xmlns:cdr="http://schemas.openxmlformats.org/drawingml/2006/chartDrawing">
    <cdr:from>
      <cdr:x>0.5409</cdr:x>
      <cdr:y>0.12888</cdr:y>
    </cdr:from>
    <cdr:to>
      <cdr:x>0.927</cdr:x>
      <cdr:y>0.77707</cdr:y>
    </cdr:to>
    <cdr:sp macro="" textlink="">
      <cdr:nvSpPr>
        <cdr:cNvPr id="3" name="TextBox 2"/>
        <cdr:cNvSpPr txBox="1"/>
      </cdr:nvSpPr>
      <cdr:spPr>
        <a:xfrm xmlns:a="http://schemas.openxmlformats.org/drawingml/2006/main">
          <a:off x="4463167" y="654022"/>
          <a:ext cx="3185854" cy="3289323"/>
        </a:xfrm>
        <a:prstGeom xmlns:a="http://schemas.openxmlformats.org/drawingml/2006/main" prst="rect">
          <a:avLst/>
        </a:prstGeom>
        <a:solidFill xmlns:a="http://schemas.openxmlformats.org/drawingml/2006/main">
          <a:schemeClr val="accent1">
            <a:alpha val="15000"/>
          </a:schemeClr>
        </a:solidFill>
        <a:ln xmlns:a="http://schemas.openxmlformats.org/drawingml/2006/main" w="3175">
          <a:solidFill>
            <a:schemeClr val="tx1"/>
          </a:solidFill>
          <a:prstDash val="sysDash"/>
        </a:ln>
      </cdr:spPr>
      <cdr:txBody>
        <a:bodyPr xmlns:a="http://schemas.openxmlformats.org/drawingml/2006/main" vertOverflow="clip" wrap="square" rtlCol="0" anchor="t"/>
        <a:lstStyle xmlns:a="http://schemas.openxmlformats.org/drawingml/2006/main"/>
        <a:p xmlns:a="http://schemas.openxmlformats.org/drawingml/2006/main">
          <a:pPr algn="ctr"/>
          <a:r>
            <a:rPr lang="is-IS" sz="1200" b="1" dirty="0" smtClean="0"/>
            <a:t>Forecast</a:t>
          </a:r>
          <a:endParaRPr lang="is-IS" sz="12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0.75374</cdr:x>
      <cdr:y>0.15176</cdr:y>
    </cdr:from>
    <cdr:to>
      <cdr:x>0.98674</cdr:x>
      <cdr:y>0.8521</cdr:y>
    </cdr:to>
    <cdr:sp macro="" textlink="">
      <cdr:nvSpPr>
        <cdr:cNvPr id="2" name="TextBox 1"/>
        <cdr:cNvSpPr txBox="1"/>
      </cdr:nvSpPr>
      <cdr:spPr>
        <a:xfrm xmlns:a="http://schemas.openxmlformats.org/drawingml/2006/main">
          <a:off x="5573090" y="750956"/>
          <a:ext cx="1722783" cy="3465437"/>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0.00748</cdr:y>
    </cdr:from>
    <cdr:to>
      <cdr:x>0.10827</cdr:x>
      <cdr:y>0.07162</cdr:y>
    </cdr:to>
    <cdr:sp macro="" textlink="">
      <cdr:nvSpPr>
        <cdr:cNvPr id="2" name="TextBox 1"/>
        <cdr:cNvSpPr txBox="1"/>
      </cdr:nvSpPr>
      <cdr:spPr>
        <a:xfrm xmlns:a="http://schemas.openxmlformats.org/drawingml/2006/main">
          <a:off x="-469900" y="37773"/>
          <a:ext cx="739739" cy="324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s-IS" sz="1200" dirty="0"/>
            <a:t>k</a:t>
          </a:r>
          <a:r>
            <a:rPr lang="is-IS" sz="1200" dirty="0" smtClean="0"/>
            <a:t>r./month</a:t>
          </a:r>
          <a:endParaRPr lang="en-GB" sz="1200" dirty="0"/>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0.87124</cdr:y>
    </cdr:from>
    <cdr:to>
      <cdr:x>1</cdr:x>
      <cdr:y>0.93015</cdr:y>
    </cdr:to>
    <cdr:sp macro="" textlink="">
      <cdr:nvSpPr>
        <cdr:cNvPr id="2" name="TextBox 1"/>
        <cdr:cNvSpPr txBox="1"/>
      </cdr:nvSpPr>
      <cdr:spPr>
        <a:xfrm xmlns:a="http://schemas.openxmlformats.org/drawingml/2006/main">
          <a:off x="0" y="4641653"/>
          <a:ext cx="8091714" cy="3138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smtClean="0">
              <a:latin typeface="Corbel" panose="020B0503020204020204" pitchFamily="34" charset="0"/>
            </a:rPr>
            <a:t>Monthly income:   250.000</a:t>
          </a:r>
          <a:r>
            <a:rPr lang="en-GB" sz="1200" b="1" baseline="0" dirty="0" smtClean="0">
              <a:latin typeface="Corbel" panose="020B0503020204020204" pitchFamily="34" charset="0"/>
            </a:rPr>
            <a:t>                           </a:t>
          </a:r>
          <a:r>
            <a:rPr lang="en-GB" sz="1200" b="1" baseline="0" dirty="0">
              <a:latin typeface="Corbel" panose="020B0503020204020204" pitchFamily="34" charset="0"/>
            </a:rPr>
            <a:t>300.000          </a:t>
          </a:r>
          <a:r>
            <a:rPr lang="en-GB" sz="1200" b="1" baseline="0" dirty="0" smtClean="0">
              <a:latin typeface="Corbel" panose="020B0503020204020204" pitchFamily="34" charset="0"/>
            </a:rPr>
            <a:t>                     </a:t>
          </a:r>
          <a:r>
            <a:rPr lang="en-GB" sz="1200" b="1" baseline="0" dirty="0">
              <a:latin typeface="Corbel" panose="020B0503020204020204" pitchFamily="34" charset="0"/>
            </a:rPr>
            <a:t>500.000               </a:t>
          </a:r>
          <a:r>
            <a:rPr lang="en-GB" sz="1200" b="1" baseline="0" dirty="0" smtClean="0">
              <a:latin typeface="Corbel" panose="020B0503020204020204" pitchFamily="34" charset="0"/>
            </a:rPr>
            <a:t>                  700.000                             </a:t>
          </a:r>
          <a:r>
            <a:rPr lang="en-GB" sz="1200" b="1" baseline="0" dirty="0">
              <a:latin typeface="Corbel" panose="020B0503020204020204" pitchFamily="34" charset="0"/>
            </a:rPr>
            <a:t>1.000.000</a:t>
          </a:r>
          <a:r>
            <a:rPr lang="en-GB" sz="1100" baseline="0" dirty="0"/>
            <a:t>  </a:t>
          </a:r>
          <a:endParaRPr lang="en-GB"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0.71077</cdr:x>
      <cdr:y>0.05191</cdr:y>
    </cdr:from>
    <cdr:to>
      <cdr:x>0.7978</cdr:x>
      <cdr:y>0.13349</cdr:y>
    </cdr:to>
    <cdr:sp macro="" textlink="">
      <cdr:nvSpPr>
        <cdr:cNvPr id="2" name="TextBox 1"/>
        <cdr:cNvSpPr txBox="1"/>
      </cdr:nvSpPr>
      <cdr:spPr>
        <a:xfrm xmlns:a="http://schemas.openxmlformats.org/drawingml/2006/main">
          <a:off x="5848050" y="266701"/>
          <a:ext cx="716064"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s-IS" sz="1400" dirty="0" smtClean="0"/>
            <a:t>25.2%</a:t>
          </a:r>
          <a:endParaRPr lang="is-IS" sz="1400" dirty="0"/>
        </a:p>
      </cdr:txBody>
    </cdr:sp>
  </cdr:relSizeAnchor>
  <cdr:relSizeAnchor xmlns:cdr="http://schemas.openxmlformats.org/drawingml/2006/chartDrawing">
    <cdr:from>
      <cdr:x>0.67372</cdr:x>
      <cdr:y>0.1063</cdr:y>
    </cdr:from>
    <cdr:to>
      <cdr:x>0.76075</cdr:x>
      <cdr:y>0.18788</cdr:y>
    </cdr:to>
    <cdr:sp macro="" textlink="">
      <cdr:nvSpPr>
        <cdr:cNvPr id="3" name="TextBox 1"/>
        <cdr:cNvSpPr txBox="1"/>
      </cdr:nvSpPr>
      <cdr:spPr>
        <a:xfrm xmlns:a="http://schemas.openxmlformats.org/drawingml/2006/main">
          <a:off x="5543250" y="546101"/>
          <a:ext cx="716064" cy="419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s-IS" sz="1400" dirty="0" smtClean="0"/>
            <a:t>23.2%</a:t>
          </a:r>
          <a:endParaRPr lang="is-IS" sz="1400" dirty="0"/>
        </a:p>
      </cdr:txBody>
    </cdr:sp>
  </cdr:relSizeAnchor>
  <cdr:relSizeAnchor xmlns:cdr="http://schemas.openxmlformats.org/drawingml/2006/chartDrawing">
    <cdr:from>
      <cdr:x>0.47152</cdr:x>
      <cdr:y>0.1508</cdr:y>
    </cdr:from>
    <cdr:to>
      <cdr:x>0.55855</cdr:x>
      <cdr:y>0.23238</cdr:y>
    </cdr:to>
    <cdr:sp macro="" textlink="">
      <cdr:nvSpPr>
        <cdr:cNvPr id="4" name="TextBox 1"/>
        <cdr:cNvSpPr txBox="1"/>
      </cdr:nvSpPr>
      <cdr:spPr>
        <a:xfrm xmlns:a="http://schemas.openxmlformats.org/drawingml/2006/main">
          <a:off x="3879550" y="774701"/>
          <a:ext cx="716064" cy="419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s-IS" sz="1400" dirty="0" smtClean="0"/>
            <a:t>11.7%</a:t>
          </a:r>
          <a:endParaRPr lang="is-IS" sz="1400" dirty="0"/>
        </a:p>
      </cdr:txBody>
    </cdr:sp>
  </cdr:relSizeAnchor>
  <cdr:relSizeAnchor xmlns:cdr="http://schemas.openxmlformats.org/drawingml/2006/chartDrawing">
    <cdr:from>
      <cdr:x>0.47923</cdr:x>
      <cdr:y>0.20766</cdr:y>
    </cdr:from>
    <cdr:to>
      <cdr:x>0.56626</cdr:x>
      <cdr:y>0.28924</cdr:y>
    </cdr:to>
    <cdr:sp macro="" textlink="">
      <cdr:nvSpPr>
        <cdr:cNvPr id="5" name="TextBox 1"/>
        <cdr:cNvSpPr txBox="1"/>
      </cdr:nvSpPr>
      <cdr:spPr>
        <a:xfrm xmlns:a="http://schemas.openxmlformats.org/drawingml/2006/main">
          <a:off x="3943050" y="1066801"/>
          <a:ext cx="716064" cy="4191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s-IS" sz="1400" dirty="0" smtClean="0"/>
            <a:t>9.9%</a:t>
          </a:r>
          <a:endParaRPr lang="is-IS" sz="1400" dirty="0"/>
        </a:p>
      </cdr:txBody>
    </cdr:sp>
  </cdr:relSizeAnchor>
</c:userShapes>
</file>

<file path=ppt/drawings/drawing14.xml><?xml version="1.0" encoding="utf-8"?>
<c:userShapes xmlns:c="http://schemas.openxmlformats.org/drawingml/2006/chart">
  <cdr:relSizeAnchor xmlns:cdr="http://schemas.openxmlformats.org/drawingml/2006/chartDrawing">
    <cdr:from>
      <cdr:x>0.40792</cdr:x>
      <cdr:y>0.40793</cdr:y>
    </cdr:from>
    <cdr:to>
      <cdr:x>0.84363</cdr:x>
      <cdr:y>0.56951</cdr:y>
    </cdr:to>
    <cdr:sp macro="" textlink="">
      <cdr:nvSpPr>
        <cdr:cNvPr id="2" name="TextBox 1"/>
        <cdr:cNvSpPr txBox="1"/>
      </cdr:nvSpPr>
      <cdr:spPr>
        <a:xfrm xmlns:a="http://schemas.openxmlformats.org/drawingml/2006/main">
          <a:off x="3339541" y="1967400"/>
          <a:ext cx="3567028" cy="779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s-IS" sz="3200" dirty="0" smtClean="0"/>
            <a:t>ISK 1.177 bn.</a:t>
          </a:r>
          <a:endParaRPr lang="is-IS" sz="3200" dirty="0"/>
        </a:p>
      </cdr:txBody>
    </cdr:sp>
  </cdr:relSizeAnchor>
  <cdr:relSizeAnchor xmlns:cdr="http://schemas.openxmlformats.org/drawingml/2006/chartDrawing">
    <cdr:from>
      <cdr:x>0</cdr:x>
      <cdr:y>0.50465</cdr:y>
    </cdr:from>
    <cdr:to>
      <cdr:x>0.43571</cdr:x>
      <cdr:y>0.66623</cdr:y>
    </cdr:to>
    <cdr:sp macro="" textlink="">
      <cdr:nvSpPr>
        <cdr:cNvPr id="3" name="TextBox 1"/>
        <cdr:cNvSpPr txBox="1"/>
      </cdr:nvSpPr>
      <cdr:spPr>
        <a:xfrm xmlns:a="http://schemas.openxmlformats.org/drawingml/2006/main">
          <a:off x="-190500" y="2433837"/>
          <a:ext cx="3567028" cy="779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s-IS" sz="3200" dirty="0" smtClean="0"/>
            <a:t>ISK 216 bn.</a:t>
          </a:r>
          <a:endParaRPr lang="is-IS" sz="3200" dirty="0"/>
        </a:p>
      </cdr:txBody>
    </cdr:sp>
  </cdr:relSizeAnchor>
  <cdr:relSizeAnchor xmlns:cdr="http://schemas.openxmlformats.org/drawingml/2006/chartDrawing">
    <cdr:from>
      <cdr:x>0.03258</cdr:x>
      <cdr:y>0.89151</cdr:y>
    </cdr:from>
    <cdr:to>
      <cdr:x>0.58573</cdr:x>
      <cdr:y>0.95533</cdr:y>
    </cdr:to>
    <cdr:sp macro="" textlink="">
      <cdr:nvSpPr>
        <cdr:cNvPr id="4" name="TextBox 1"/>
        <cdr:cNvSpPr txBox="1"/>
      </cdr:nvSpPr>
      <cdr:spPr>
        <a:xfrm xmlns:a="http://schemas.openxmlformats.org/drawingml/2006/main">
          <a:off x="266723" y="4299646"/>
          <a:ext cx="452847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a:lstStyle>
        <a:p xmlns:a="http://schemas.openxmlformats.org/drawingml/2006/main">
          <a:r>
            <a:rPr lang="is-IS" sz="1400" dirty="0" smtClean="0">
              <a:solidFill>
                <a:schemeClr val="accent1"/>
              </a:solidFill>
            </a:rPr>
            <a:t>* Total debt is estimated at ISK 1.177 bn. at year-end 2016</a:t>
          </a:r>
          <a:endParaRPr lang="is-IS" sz="1400" dirty="0">
            <a:solidFill>
              <a:schemeClr val="accent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0.30778</cdr:x>
      <cdr:y>0.33406</cdr:y>
    </cdr:from>
    <cdr:to>
      <cdr:x>0.74349</cdr:x>
      <cdr:y>0.49564</cdr:y>
    </cdr:to>
    <cdr:sp macro="" textlink="">
      <cdr:nvSpPr>
        <cdr:cNvPr id="2" name="TextBox 1"/>
        <cdr:cNvSpPr txBox="1"/>
      </cdr:nvSpPr>
      <cdr:spPr>
        <a:xfrm xmlns:a="http://schemas.openxmlformats.org/drawingml/2006/main">
          <a:off x="2519683" y="1611140"/>
          <a:ext cx="3567028" cy="779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s-IS" sz="3200" dirty="0" smtClean="0"/>
            <a:t>ISK 1.177 bn.</a:t>
          </a:r>
          <a:endParaRPr lang="is-IS" sz="3200" dirty="0"/>
        </a:p>
      </cdr:txBody>
    </cdr:sp>
  </cdr:relSizeAnchor>
</c:userShapes>
</file>

<file path=ppt/drawings/drawing16.xml><?xml version="1.0" encoding="utf-8"?>
<c:userShapes xmlns:c="http://schemas.openxmlformats.org/drawingml/2006/chart">
  <cdr:relSizeAnchor xmlns:cdr="http://schemas.openxmlformats.org/drawingml/2006/chartDrawing">
    <cdr:from>
      <cdr:x>0.04535</cdr:x>
      <cdr:y>0.9406</cdr:y>
    </cdr:from>
    <cdr:to>
      <cdr:x>0.63073</cdr:x>
      <cdr:y>1</cdr:y>
    </cdr:to>
    <cdr:sp macro="" textlink="">
      <cdr:nvSpPr>
        <cdr:cNvPr id="2" name="TextBox 5"/>
        <cdr:cNvSpPr txBox="1"/>
      </cdr:nvSpPr>
      <cdr:spPr>
        <a:xfrm xmlns:a="http://schemas.openxmlformats.org/drawingml/2006/main">
          <a:off x="349250" y="6079945"/>
          <a:ext cx="45085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a:lstStyle>
        <a:p xmlns:a="http://schemas.openxmlformats.org/drawingml/2006/main">
          <a:r>
            <a:rPr lang="is-IS" sz="1400" i="1" dirty="0" smtClean="0">
              <a:solidFill>
                <a:schemeClr val="accent1"/>
              </a:solidFill>
            </a:rPr>
            <a:t>Source: IMF and Statistics Iceland</a:t>
          </a:r>
          <a:endParaRPr lang="is-IS" sz="1400" i="1" dirty="0">
            <a:solidFill>
              <a:schemeClr val="accent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0.70854</cdr:x>
      <cdr:y>0.61854</cdr:y>
    </cdr:from>
    <cdr:to>
      <cdr:x>0.85426</cdr:x>
      <cdr:y>0.66474</cdr:y>
    </cdr:to>
    <cdr:sp macro="" textlink="">
      <cdr:nvSpPr>
        <cdr:cNvPr id="2" name="TextBox 1"/>
        <cdr:cNvSpPr txBox="1"/>
      </cdr:nvSpPr>
      <cdr:spPr>
        <a:xfrm xmlns:a="http://schemas.openxmlformats.org/drawingml/2006/main">
          <a:off x="5454883" y="3060700"/>
          <a:ext cx="1121860" cy="2286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100" smtClean="0">
              <a:solidFill>
                <a:schemeClr val="accent3"/>
              </a:solidFill>
            </a:rPr>
            <a:t>Masstricht </a:t>
          </a:r>
          <a:r>
            <a:rPr lang="is-IS" smtClean="0">
              <a:solidFill>
                <a:schemeClr val="accent3"/>
              </a:solidFill>
            </a:rPr>
            <a:t>criteria</a:t>
          </a:r>
          <a:endParaRPr lang="is-IS" sz="1100" dirty="0">
            <a:solidFill>
              <a:schemeClr val="accent3"/>
            </a:solidFill>
          </a:endParaRPr>
        </a:p>
      </cdr:txBody>
    </cdr:sp>
  </cdr:relSizeAnchor>
  <cdr:relSizeAnchor xmlns:cdr="http://schemas.openxmlformats.org/drawingml/2006/chartDrawing">
    <cdr:from>
      <cdr:x>0.17024</cdr:x>
      <cdr:y>0.44432</cdr:y>
    </cdr:from>
    <cdr:to>
      <cdr:x>0.26553</cdr:x>
      <cdr:y>0.49407</cdr:y>
    </cdr:to>
    <cdr:sp macro="" textlink="">
      <cdr:nvSpPr>
        <cdr:cNvPr id="12" name="TextBox 7"/>
        <cdr:cNvSpPr txBox="1"/>
      </cdr:nvSpPr>
      <cdr:spPr>
        <a:xfrm xmlns:a="http://schemas.openxmlformats.org/drawingml/2006/main">
          <a:off x="1310610" y="2198577"/>
          <a:ext cx="73364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a:lstStyle>
        <a:p xmlns:a="http://schemas.openxmlformats.org/drawingml/2006/main">
          <a:r>
            <a:rPr lang="is-IS" sz="1000" smtClean="0"/>
            <a:t>Cyprus</a:t>
          </a:r>
          <a:endParaRPr lang="is-IS" sz="1000"/>
        </a:p>
      </cdr:txBody>
    </cdr:sp>
  </cdr:relSizeAnchor>
  <cdr:relSizeAnchor xmlns:cdr="http://schemas.openxmlformats.org/drawingml/2006/chartDrawing">
    <cdr:from>
      <cdr:x>0.50382</cdr:x>
      <cdr:y>0.15853</cdr:y>
    </cdr:from>
    <cdr:to>
      <cdr:x>0.60647</cdr:x>
      <cdr:y>0.20829</cdr:y>
    </cdr:to>
    <cdr:sp macro="" textlink="">
      <cdr:nvSpPr>
        <cdr:cNvPr id="13" name="TextBox 7"/>
        <cdr:cNvSpPr txBox="1"/>
      </cdr:nvSpPr>
      <cdr:spPr>
        <a:xfrm xmlns:a="http://schemas.openxmlformats.org/drawingml/2006/main">
          <a:off x="3878817" y="784446"/>
          <a:ext cx="79020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a:lstStyle>
        <a:p xmlns:a="http://schemas.openxmlformats.org/drawingml/2006/main">
          <a:r>
            <a:rPr lang="is-IS" sz="1000" smtClean="0"/>
            <a:t>Greece</a:t>
          </a:r>
          <a:endParaRPr lang="is-IS" sz="1000"/>
        </a:p>
      </cdr:txBody>
    </cdr:sp>
  </cdr:relSizeAnchor>
</c:userShapes>
</file>

<file path=ppt/drawings/drawing2.xml><?xml version="1.0" encoding="utf-8"?>
<c:userShapes xmlns:c="http://schemas.openxmlformats.org/drawingml/2006/chart">
  <cdr:relSizeAnchor xmlns:cdr="http://schemas.openxmlformats.org/drawingml/2006/chartDrawing">
    <cdr:from>
      <cdr:x>0.62747</cdr:x>
      <cdr:y>0.12888</cdr:y>
    </cdr:from>
    <cdr:to>
      <cdr:x>0.927</cdr:x>
      <cdr:y>0.8275</cdr:y>
    </cdr:to>
    <cdr:sp macro="" textlink="">
      <cdr:nvSpPr>
        <cdr:cNvPr id="3" name="TextBox 2"/>
        <cdr:cNvSpPr txBox="1"/>
      </cdr:nvSpPr>
      <cdr:spPr>
        <a:xfrm xmlns:a="http://schemas.openxmlformats.org/drawingml/2006/main">
          <a:off x="5177487" y="654045"/>
          <a:ext cx="2471541" cy="3545232"/>
        </a:xfrm>
        <a:prstGeom xmlns:a="http://schemas.openxmlformats.org/drawingml/2006/main" prst="rect">
          <a:avLst/>
        </a:prstGeom>
        <a:solidFill xmlns:a="http://schemas.openxmlformats.org/drawingml/2006/main">
          <a:schemeClr val="accent1">
            <a:alpha val="15000"/>
          </a:schemeClr>
        </a:solidFill>
        <a:ln xmlns:a="http://schemas.openxmlformats.org/drawingml/2006/main" w="3175">
          <a:solidFill>
            <a:schemeClr val="tx1"/>
          </a:solidFill>
          <a:prstDash val="sysDash"/>
        </a:ln>
      </cdr:spPr>
      <cdr:txBody>
        <a:bodyPr xmlns:a="http://schemas.openxmlformats.org/drawingml/2006/main" vertOverflow="clip" wrap="square" rtlCol="0" anchor="t"/>
        <a:lstStyle xmlns:a="http://schemas.openxmlformats.org/drawingml/2006/main"/>
        <a:p xmlns:a="http://schemas.openxmlformats.org/drawingml/2006/main">
          <a:pPr algn="ctr"/>
          <a:r>
            <a:rPr lang="is-IS" sz="1200" b="1" dirty="0" smtClean="0"/>
            <a:t>Forecast</a:t>
          </a:r>
          <a:endParaRPr lang="is-I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0.663</cdr:x>
      <cdr:y>0.13159</cdr:y>
    </cdr:from>
    <cdr:to>
      <cdr:x>0.97899</cdr:x>
      <cdr:y>0.88552</cdr:y>
    </cdr:to>
    <cdr:sp macro="" textlink="">
      <cdr:nvSpPr>
        <cdr:cNvPr id="3" name="TextBox 2"/>
        <cdr:cNvSpPr txBox="1"/>
      </cdr:nvSpPr>
      <cdr:spPr>
        <a:xfrm xmlns:a="http://schemas.openxmlformats.org/drawingml/2006/main">
          <a:off x="5116286" y="645232"/>
          <a:ext cx="2438421" cy="3696787"/>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0.02319</cdr:x>
      <cdr:y>0</cdr:y>
    </cdr:from>
    <cdr:to>
      <cdr:x>0.0809</cdr:x>
      <cdr:y>0.0657</cdr:y>
    </cdr:to>
    <cdr:sp macro="" textlink="">
      <cdr:nvSpPr>
        <cdr:cNvPr id="2" name="TextBox 1"/>
        <cdr:cNvSpPr txBox="1"/>
      </cdr:nvSpPr>
      <cdr:spPr>
        <a:xfrm xmlns:a="http://schemas.openxmlformats.org/drawingml/2006/main">
          <a:off x="171450" y="0"/>
          <a:ext cx="426720" cy="3251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200" b="1" dirty="0" smtClean="0"/>
            <a:t>%</a:t>
          </a:r>
          <a:endParaRPr lang="is-IS" sz="1200" b="1" dirty="0"/>
        </a:p>
      </cdr:txBody>
    </cdr:sp>
  </cdr:relSizeAnchor>
  <cdr:relSizeAnchor xmlns:cdr="http://schemas.openxmlformats.org/drawingml/2006/chartDrawing">
    <cdr:from>
      <cdr:x>0.78062</cdr:x>
      <cdr:y>0.0924</cdr:y>
    </cdr:from>
    <cdr:to>
      <cdr:x>0.98674</cdr:x>
      <cdr:y>0.85612</cdr:y>
    </cdr:to>
    <cdr:sp macro="" textlink="">
      <cdr:nvSpPr>
        <cdr:cNvPr id="3" name="TextBox 2"/>
        <cdr:cNvSpPr txBox="1"/>
      </cdr:nvSpPr>
      <cdr:spPr>
        <a:xfrm xmlns:a="http://schemas.openxmlformats.org/drawingml/2006/main">
          <a:off x="5771874" y="457217"/>
          <a:ext cx="1523999" cy="3779061"/>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0.86422</cdr:x>
      <cdr:y>0.09445</cdr:y>
    </cdr:from>
    <cdr:to>
      <cdr:x>0.98763</cdr:x>
      <cdr:y>0.78744</cdr:y>
    </cdr:to>
    <cdr:sp macro="" textlink="">
      <cdr:nvSpPr>
        <cdr:cNvPr id="4" name="TextBox 3"/>
        <cdr:cNvSpPr txBox="1"/>
      </cdr:nvSpPr>
      <cdr:spPr>
        <a:xfrm xmlns:a="http://schemas.openxmlformats.org/drawingml/2006/main">
          <a:off x="6870700" y="464309"/>
          <a:ext cx="981156" cy="3406652"/>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0.0134</cdr:x>
      <cdr:y>0.01437</cdr:y>
    </cdr:from>
    <cdr:to>
      <cdr:x>0.07386</cdr:x>
      <cdr:y>0.08624</cdr:y>
    </cdr:to>
    <cdr:sp macro="" textlink="">
      <cdr:nvSpPr>
        <cdr:cNvPr id="2" name="TextBox 1"/>
        <cdr:cNvSpPr txBox="1"/>
      </cdr:nvSpPr>
      <cdr:spPr>
        <a:xfrm xmlns:a="http://schemas.openxmlformats.org/drawingml/2006/main">
          <a:off x="99060" y="71120"/>
          <a:ext cx="447040" cy="355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sz="1200" b="1" dirty="0" smtClean="0"/>
            <a:t>%</a:t>
          </a:r>
          <a:endParaRPr lang="is-IS" sz="1200" b="1" dirty="0"/>
        </a:p>
      </cdr:txBody>
    </cdr:sp>
  </cdr:relSizeAnchor>
  <cdr:relSizeAnchor xmlns:cdr="http://schemas.openxmlformats.org/drawingml/2006/chartDrawing">
    <cdr:from>
      <cdr:x>0.64912</cdr:x>
      <cdr:y>0.1078</cdr:y>
    </cdr:from>
    <cdr:to>
      <cdr:x>0.98592</cdr:x>
      <cdr:y>0.93166</cdr:y>
    </cdr:to>
    <cdr:sp macro="" textlink="">
      <cdr:nvSpPr>
        <cdr:cNvPr id="3" name="TextBox 2"/>
        <cdr:cNvSpPr txBox="1"/>
      </cdr:nvSpPr>
      <cdr:spPr>
        <a:xfrm xmlns:a="http://schemas.openxmlformats.org/drawingml/2006/main">
          <a:off x="4799554" y="533400"/>
          <a:ext cx="2490246" cy="4076700"/>
        </a:xfrm>
        <a:prstGeom xmlns:a="http://schemas.openxmlformats.org/drawingml/2006/main" prst="rect">
          <a:avLst/>
        </a:prstGeom>
        <a:solidFill xmlns:a="http://schemas.openxmlformats.org/drawingml/2006/main">
          <a:schemeClr val="accent1">
            <a:alpha val="15000"/>
          </a:schemeClr>
        </a:solidFill>
      </cdr:spPr>
      <cdr:txBody>
        <a:bodyPr xmlns:a="http://schemas.openxmlformats.org/drawingml/2006/main" vertOverflow="clip" wrap="square" rtlCol="0"/>
        <a:lstStyle xmlns:a="http://schemas.openxmlformats.org/drawingml/2006/main"/>
        <a:p xmlns:a="http://schemas.openxmlformats.org/drawingml/2006/main">
          <a:endParaRPr lang="is-IS" sz="1100"/>
        </a:p>
      </cdr:txBody>
    </cdr:sp>
  </cdr:relSizeAnchor>
  <cdr:relSizeAnchor xmlns:cdr="http://schemas.openxmlformats.org/drawingml/2006/chartDrawing">
    <cdr:from>
      <cdr:x>0.64978</cdr:x>
      <cdr:y>0.10523</cdr:y>
    </cdr:from>
    <cdr:to>
      <cdr:x>0.98136</cdr:x>
      <cdr:y>0.9291</cdr:y>
    </cdr:to>
    <cdr:sp macro="" textlink="">
      <cdr:nvSpPr>
        <cdr:cNvPr id="4" name="TextBox 3"/>
        <cdr:cNvSpPr txBox="1"/>
      </cdr:nvSpPr>
      <cdr:spPr>
        <a:xfrm xmlns:a="http://schemas.openxmlformats.org/drawingml/2006/main">
          <a:off x="4804434" y="520699"/>
          <a:ext cx="2451683" cy="4076701"/>
        </a:xfrm>
        <a:prstGeom xmlns:a="http://schemas.openxmlformats.org/drawingml/2006/main" prst="rect">
          <a:avLst/>
        </a:prstGeom>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200" b="1" dirty="0" smtClean="0"/>
            <a:t>Forecast</a:t>
          </a:r>
          <a:endParaRPr lang="is-IS" sz="12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0.66374</cdr:x>
      <cdr:y>0.1294</cdr:y>
    </cdr:from>
    <cdr:to>
      <cdr:x>0.97972</cdr:x>
      <cdr:y>0.86865</cdr:y>
    </cdr:to>
    <cdr:sp macro="" textlink="">
      <cdr:nvSpPr>
        <cdr:cNvPr id="3" name="TextBox 2"/>
        <cdr:cNvSpPr txBox="1"/>
      </cdr:nvSpPr>
      <cdr:spPr>
        <a:xfrm xmlns:a="http://schemas.openxmlformats.org/drawingml/2006/main">
          <a:off x="5121974" y="634494"/>
          <a:ext cx="2438367" cy="3624790"/>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0.74201</cdr:x>
      <cdr:y>0.09445</cdr:y>
    </cdr:from>
    <cdr:to>
      <cdr:x>0.98763</cdr:x>
      <cdr:y>0.8521</cdr:y>
    </cdr:to>
    <cdr:sp macro="" textlink="">
      <cdr:nvSpPr>
        <cdr:cNvPr id="4" name="TextBox 3"/>
        <cdr:cNvSpPr txBox="1"/>
      </cdr:nvSpPr>
      <cdr:spPr>
        <a:xfrm xmlns:a="http://schemas.openxmlformats.org/drawingml/2006/main">
          <a:off x="5486400" y="467361"/>
          <a:ext cx="1816077" cy="3749033"/>
        </a:xfrm>
        <a:prstGeom xmlns:a="http://schemas.openxmlformats.org/drawingml/2006/main" prst="rect">
          <a:avLst/>
        </a:prstGeom>
        <a:solidFill xmlns:a="http://schemas.openxmlformats.org/drawingml/2006/main">
          <a:schemeClr val="accent1">
            <a:alpha val="15000"/>
          </a:schemeClr>
        </a:solidFill>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is-IS" sz="1400" b="1" dirty="0" smtClean="0"/>
            <a:t>Forecast</a:t>
          </a:r>
          <a:endParaRPr lang="is-IS"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0.10879</cdr:x>
      <cdr:y>0.07392</cdr:y>
    </cdr:to>
    <cdr:sp macro="" textlink="">
      <cdr:nvSpPr>
        <cdr:cNvPr id="2" name="TextBox 1"/>
        <cdr:cNvSpPr txBox="1"/>
      </cdr:nvSpPr>
      <cdr:spPr>
        <a:xfrm xmlns:a="http://schemas.openxmlformats.org/drawingml/2006/main">
          <a:off x="0" y="0"/>
          <a:ext cx="833120" cy="3657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s-IS" dirty="0" smtClean="0"/>
            <a:t>1999=100</a:t>
          </a:r>
        </a:p>
        <a:p xmlns:a="http://schemas.openxmlformats.org/drawingml/2006/main">
          <a:endParaRPr lang="is-I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CA6EE3-9B46-D24D-B7A6-F3A207F46BE7}" type="datetimeFigureOut">
              <a:rPr lang="en-US" smtClean="0"/>
              <a:t>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213E82-C575-A241-884D-690E9FACF968}" type="slidenum">
              <a:rPr lang="en-US" smtClean="0"/>
              <a:t>‹#›</a:t>
            </a:fld>
            <a:endParaRPr lang="en-US"/>
          </a:p>
        </p:txBody>
      </p:sp>
    </p:spTree>
    <p:extLst>
      <p:ext uri="{BB962C8B-B14F-4D97-AF65-F5344CB8AC3E}">
        <p14:creationId xmlns:p14="http://schemas.microsoft.com/office/powerpoint/2010/main" val="3390010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4DF975-F469-9B4E-935F-576E68163324}" type="datetimeFigureOut">
              <a:rPr lang="en-US" smtClean="0"/>
              <a:t>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2F9C6-F2E8-C64C-BABB-92923DE16F52}" type="slidenum">
              <a:rPr lang="en-US" smtClean="0"/>
              <a:t>‹#›</a:t>
            </a:fld>
            <a:endParaRPr lang="en-US"/>
          </a:p>
        </p:txBody>
      </p:sp>
    </p:spTree>
    <p:extLst>
      <p:ext uri="{BB962C8B-B14F-4D97-AF65-F5344CB8AC3E}">
        <p14:creationId xmlns:p14="http://schemas.microsoft.com/office/powerpoint/2010/main" val="16546264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3</a:t>
            </a:fld>
            <a:endParaRPr lang="en-US"/>
          </a:p>
        </p:txBody>
      </p:sp>
    </p:spTree>
    <p:extLst>
      <p:ext uri="{BB962C8B-B14F-4D97-AF65-F5344CB8AC3E}">
        <p14:creationId xmlns:p14="http://schemas.microsoft.com/office/powerpoint/2010/main" val="10615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noProof="0" dirty="0" smtClean="0"/>
              <a:t>GDP</a:t>
            </a:r>
            <a:r>
              <a:rPr lang="en-US" baseline="0" noProof="0" dirty="0" smtClean="0"/>
              <a:t> has been growing continuously since 2011, 2% on average.</a:t>
            </a:r>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dirty="0" smtClean="0"/>
              <a:t>Investment has increased and job availability has risen.</a:t>
            </a:r>
            <a:endParaRPr lang="en-US" noProof="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noProof="0" dirty="0" smtClean="0"/>
              <a:t>GDP</a:t>
            </a:r>
            <a:r>
              <a:rPr lang="en-US" baseline="0" noProof="0" dirty="0" smtClean="0"/>
              <a:t> is expected to grow by 3.8% in 2015, by 3% in 2016 and by around 2.5% on average to 2019.</a:t>
            </a:r>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dirty="0" smtClean="0"/>
              <a:t>If these forecasts come to fruition, the current decade will be the longest </a:t>
            </a:r>
            <a:r>
              <a:rPr lang="en-US" baseline="0" noProof="0" smtClean="0"/>
              <a:t>uninterrupted economic growth period in Iceland's modern history.</a:t>
            </a:r>
            <a:endParaRPr lang="en-US" baseline="0" noProof="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dirty="0" smtClean="0"/>
              <a:t>Purchasing </a:t>
            </a:r>
            <a:r>
              <a:rPr lang="en-US" baseline="0" noProof="0" smtClean="0"/>
              <a:t>power is rising </a:t>
            </a:r>
            <a:r>
              <a:rPr lang="en-US" baseline="0" noProof="0" dirty="0" smtClean="0"/>
              <a:t>and will support private consumption. Private </a:t>
            </a:r>
            <a:r>
              <a:rPr lang="en-US" baseline="0" noProof="0" smtClean="0"/>
              <a:t>consumption is expected to grow </a:t>
            </a:r>
            <a:r>
              <a:rPr lang="en-US" baseline="0" noProof="0" dirty="0" smtClean="0"/>
              <a:t>over 4% in the years 2015-2016 but will slow down </a:t>
            </a:r>
            <a:r>
              <a:rPr lang="en-US" baseline="0" noProof="0" smtClean="0"/>
              <a:t>after that.</a:t>
            </a:r>
            <a:endParaRPr lang="en-US" baseline="0" noProof="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smtClean="0"/>
              <a:t>These prospects bolster expectations that </a:t>
            </a:r>
            <a:r>
              <a:rPr lang="en-US" baseline="0" noProof="0" dirty="0" smtClean="0"/>
              <a:t>the Treasury will continue </a:t>
            </a:r>
            <a:r>
              <a:rPr lang="en-US" baseline="0" noProof="0" smtClean="0"/>
              <a:t>to recover from the aftermath of the fall of the banking system.</a:t>
            </a:r>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smtClean="0"/>
              <a:t>At the same time, the public finances need to be managed in a responsible and prudent manner by using the revenues in the upturn to produce a considerable and growing surplus that can be deployed to trim down debts and other liabilities.</a:t>
            </a:r>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aseline="0" noProof="0" smtClean="0"/>
              <a:t>Also, a precautious economic management stance is warranted to avoid that fiscal policy stimulates further demand and inflation pressure.</a:t>
            </a:r>
          </a:p>
        </p:txBody>
      </p:sp>
      <p:sp>
        <p:nvSpPr>
          <p:cNvPr id="4" name="Slide Number Placeholder 3"/>
          <p:cNvSpPr>
            <a:spLocks noGrp="1"/>
          </p:cNvSpPr>
          <p:nvPr>
            <p:ph type="sldNum" sz="quarter" idx="10"/>
          </p:nvPr>
        </p:nvSpPr>
        <p:spPr/>
        <p:txBody>
          <a:bodyPr/>
          <a:lstStyle/>
          <a:p>
            <a:fld id="{23C2F9C6-F2E8-C64C-BABB-92923DE16F52}" type="slidenum">
              <a:rPr lang="en-US" smtClean="0"/>
              <a:pPr/>
              <a:t>12</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sz="1200" b="0" i="0" u="none" strike="noStrike" kern="1200" baseline="0" dirty="0" smtClean="0">
                <a:solidFill>
                  <a:schemeClr val="tx1"/>
                </a:solidFill>
                <a:latin typeface="+mn-lt"/>
                <a:ea typeface="+mn-ea"/>
                <a:cs typeface="+mn-cs"/>
              </a:rPr>
              <a:t>Heildarskuldir ríkissjóðs eru áætlaðar 1177 mia.kr. Í árslok 2016 eða sem nemur 50% af VLF.</a:t>
            </a:r>
          </a:p>
          <a:p>
            <a:pPr marL="171450" indent="-171450">
              <a:buFont typeface="Arial" panose="020B0604020202020204" pitchFamily="34" charset="0"/>
              <a:buChar char="•"/>
            </a:pPr>
            <a:endParaRPr lang="is-IS" sz="1200" b="1"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is-IS" sz="1200" b="1" i="0" u="none" strike="noStrike" kern="1200" baseline="0" dirty="0" smtClean="0">
                <a:solidFill>
                  <a:schemeClr val="tx1"/>
                </a:solidFill>
                <a:latin typeface="+mn-lt"/>
                <a:ea typeface="+mn-ea"/>
                <a:cs typeface="+mn-cs"/>
              </a:rPr>
              <a:t>Eignir á móti skuldum:  </a:t>
            </a:r>
          </a:p>
          <a:p>
            <a:pPr marL="171450" indent="-171450">
              <a:buFont typeface="Arial" panose="020B0604020202020204" pitchFamily="34" charset="0"/>
              <a:buChar char="•"/>
            </a:pPr>
            <a:r>
              <a:rPr lang="is-IS" sz="1200" b="0" i="0" u="none" strike="noStrike" kern="1200" baseline="0" dirty="0" smtClean="0">
                <a:solidFill>
                  <a:schemeClr val="tx1"/>
                </a:solidFill>
                <a:latin typeface="+mn-lt"/>
                <a:ea typeface="+mn-ea"/>
                <a:cs typeface="+mn-cs"/>
              </a:rPr>
              <a:t>Skuldir vegna fjármögnunar gjaldeyrisforðans nema 304 mia.kr. Þær samanstanda af þremur skuldabréfaútgáfum í Bandaríkjadölum og evrum. Á móti þeim standa gjaldeyriseignir ríkissjóðs, um 288 mia.kr eru í innstæðum í Seðlabanka Íslands og um 33 mia.kr eru í víkjandi lánum til Íslandsbanka og Arionbanka. </a:t>
            </a:r>
          </a:p>
          <a:p>
            <a:pPr marL="171450" indent="-171450">
              <a:buFont typeface="Arial" panose="020B0604020202020204" pitchFamily="34" charset="0"/>
              <a:buChar char="•"/>
            </a:pPr>
            <a:r>
              <a:rPr lang="is-IS" sz="1200" b="0" i="0" u="none" strike="noStrike" kern="1200" baseline="0" dirty="0" smtClean="0">
                <a:solidFill>
                  <a:schemeClr val="tx1"/>
                </a:solidFill>
                <a:latin typeface="+mn-lt"/>
                <a:ea typeface="+mn-ea"/>
                <a:cs typeface="+mn-cs"/>
              </a:rPr>
              <a:t>Um 142 mia.kr standa eftir af skuldabréfaútgáfu til endurfjármögnunar fjármálastofnana og á ríkissjóður eignarhluti í þeim sem standa á móti þessum eignum, um 5% hlut í Íslandsbanka, 13% í Arionbanka og tæp 70% í Landsbanka eftir áætlaða sölu á næsta ári . </a:t>
            </a: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102</a:t>
            </a:fld>
            <a:endParaRPr lang="en-US"/>
          </a:p>
        </p:txBody>
      </p:sp>
    </p:spTree>
    <p:extLst>
      <p:ext uri="{BB962C8B-B14F-4D97-AF65-F5344CB8AC3E}">
        <p14:creationId xmlns:p14="http://schemas.microsoft.com/office/powerpoint/2010/main" val="36112044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103</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104</a:t>
            </a:fld>
            <a:endParaRPr lang="en-US"/>
          </a:p>
        </p:txBody>
      </p:sp>
    </p:spTree>
    <p:extLst>
      <p:ext uri="{BB962C8B-B14F-4D97-AF65-F5344CB8AC3E}">
        <p14:creationId xmlns:p14="http://schemas.microsoft.com/office/powerpoint/2010/main" val="37869442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105</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Meðfylgjandi mynd sýnir</a:t>
            </a:r>
            <a:r>
              <a:rPr lang="is-IS" baseline="0" dirty="0" smtClean="0"/>
              <a:t> vaxtagjöld ríkissjóðs fyrir tímabilið 2007-2019 bæði í mia.kr. og sem % af VLF. </a:t>
            </a:r>
            <a:endParaRPr lang="is-IS" dirty="0" smtClean="0"/>
          </a:p>
          <a:p>
            <a:pPr marL="171450" indent="-171450">
              <a:buFont typeface="Arial" panose="020B0604020202020204" pitchFamily="34" charset="0"/>
              <a:buChar char="•"/>
            </a:pPr>
            <a:r>
              <a:rPr lang="is-IS" dirty="0" smtClean="0"/>
              <a:t>Eins og sjá má jukust vaxtagjöldin verulega í kjölfar</a:t>
            </a:r>
            <a:r>
              <a:rPr lang="is-IS" baseline="0" dirty="0" smtClean="0"/>
              <a:t> bankahrunsins og nær fjórfölduðust frá árinu 2007 til árins 2009. </a:t>
            </a:r>
            <a:endParaRPr lang="is-IS" dirty="0" smtClean="0"/>
          </a:p>
          <a:p>
            <a:pPr marL="171450" indent="-171450">
              <a:buFont typeface="Arial" panose="020B0604020202020204" pitchFamily="34" charset="0"/>
              <a:buChar char="•"/>
            </a:pPr>
            <a:r>
              <a:rPr lang="is-IS" dirty="0" smtClean="0"/>
              <a:t>Vaxtagjöld í fjárlagafrumvarpinu fyrir árið</a:t>
            </a:r>
            <a:r>
              <a:rPr lang="is-IS" baseline="0" dirty="0" smtClean="0"/>
              <a:t> 2016 eru áætluð 74,4 mia.kr. eða 3,2% af VLF og lækka um 2,4 mia.kr. frá áætlun yfirstandandi árs.</a:t>
            </a:r>
          </a:p>
          <a:p>
            <a:pPr marL="171450" indent="-171450">
              <a:buFont typeface="Arial" panose="020B0604020202020204" pitchFamily="34" charset="0"/>
              <a:buChar char="•"/>
            </a:pPr>
            <a:r>
              <a:rPr lang="is-IS" baseline="0" dirty="0" smtClean="0"/>
              <a:t>Séu vaxtagjöldin borin saman við gildandi fjárlög nemur lækkunin á hinn bóginn 8,1 mia.kr. </a:t>
            </a:r>
          </a:p>
          <a:p>
            <a:pPr marL="171450" indent="-171450">
              <a:buFont typeface="Arial" panose="020B0604020202020204" pitchFamily="34" charset="0"/>
              <a:buChar char="•"/>
            </a:pPr>
            <a:r>
              <a:rPr lang="is-IS" baseline="0" smtClean="0"/>
              <a:t>Meginskýringin fyrir lækkun vaxtagjalda á árinu 2016 er niðurgreiðsla erlendra lána á yfirstandandi ári og að greitt verði upp skuldabréf við Seðlabanka Íslands fyrir mitt næsta ár.</a:t>
            </a:r>
            <a:endParaRPr lang="is-IS" baseline="0" dirty="0" smtClean="0"/>
          </a:p>
          <a:p>
            <a:pPr marL="171450" indent="-171450">
              <a:buFont typeface="Arial" panose="020B0604020202020204" pitchFamily="34" charset="0"/>
              <a:buChar char="•"/>
            </a:pP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106</a:t>
            </a:fld>
            <a:endParaRPr lang="en-US"/>
          </a:p>
        </p:txBody>
      </p:sp>
    </p:spTree>
    <p:extLst>
      <p:ext uri="{BB962C8B-B14F-4D97-AF65-F5344CB8AC3E}">
        <p14:creationId xmlns:p14="http://schemas.microsoft.com/office/powerpoint/2010/main" val="16978700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107</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108</a:t>
            </a:fld>
            <a:endParaRPr lang="en-US"/>
          </a:p>
        </p:txBody>
      </p:sp>
    </p:spTree>
    <p:extLst>
      <p:ext uri="{BB962C8B-B14F-4D97-AF65-F5344CB8AC3E}">
        <p14:creationId xmlns:p14="http://schemas.microsoft.com/office/powerpoint/2010/main" val="7955067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109</a:t>
            </a:fld>
            <a:endParaRPr lang="en-US"/>
          </a:p>
        </p:txBody>
      </p:sp>
    </p:spTree>
    <p:extLst>
      <p:ext uri="{BB962C8B-B14F-4D97-AF65-F5344CB8AC3E}">
        <p14:creationId xmlns:p14="http://schemas.microsoft.com/office/powerpoint/2010/main" val="49049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110</a:t>
            </a:fld>
            <a:endParaRPr lang="en-US"/>
          </a:p>
        </p:txBody>
      </p:sp>
    </p:spTree>
    <p:extLst>
      <p:ext uri="{BB962C8B-B14F-4D97-AF65-F5344CB8AC3E}">
        <p14:creationId xmlns:p14="http://schemas.microsoft.com/office/powerpoint/2010/main" val="79550675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111</a:t>
            </a:fld>
            <a:endParaRPr lang="en-US"/>
          </a:p>
        </p:txBody>
      </p:sp>
    </p:spTree>
    <p:extLst>
      <p:ext uri="{BB962C8B-B14F-4D97-AF65-F5344CB8AC3E}">
        <p14:creationId xmlns:p14="http://schemas.microsoft.com/office/powerpoint/2010/main" val="275275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is-IS" baseline="0" smtClean="0"/>
              <a:t>Exports are becoming more diversified.</a:t>
            </a:r>
            <a:endParaRPr lang="is-IS" baseline="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is-IS" baseline="0" smtClean="0"/>
              <a:t>The real </a:t>
            </a:r>
            <a:r>
              <a:rPr lang="is-IS" baseline="0" dirty="0" smtClean="0"/>
              <a:t>exchange rate has supported exports after 2008 but has been on an </a:t>
            </a:r>
            <a:r>
              <a:rPr lang="is-IS" baseline="0" smtClean="0"/>
              <a:t>upward trend that may weaken the export sector.</a:t>
            </a:r>
            <a:endParaRPr lang="is-IS" baseline="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is-IS" baseline="0" dirty="0" smtClean="0"/>
              <a:t>Export of services has grown fast in the last years, </a:t>
            </a:r>
            <a:r>
              <a:rPr lang="is-IS" baseline="0" smtClean="0"/>
              <a:t>especially tourism.</a:t>
            </a:r>
            <a:endParaRPr lang="is-IS" baseline="0" dirty="0" smtClean="0"/>
          </a:p>
          <a:p>
            <a:pPr marL="171450" marR="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lang="is-IS" baseline="0" dirty="0" smtClean="0"/>
          </a:p>
          <a:p>
            <a:pPr marL="0" marR="0" indent="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13</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112</a:t>
            </a:fld>
            <a:endParaRPr lang="en-US"/>
          </a:p>
        </p:txBody>
      </p:sp>
    </p:spTree>
    <p:extLst>
      <p:ext uri="{BB962C8B-B14F-4D97-AF65-F5344CB8AC3E}">
        <p14:creationId xmlns:p14="http://schemas.microsoft.com/office/powerpoint/2010/main" val="39379493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accent2"/>
              </a:buClr>
              <a:buFont typeface="Arial" panose="020B0604020202020204" pitchFamily="34" charset="0"/>
              <a:buChar char="•"/>
            </a:pPr>
            <a:r>
              <a:rPr lang="en-US" smtClean="0"/>
              <a:t>Such</a:t>
            </a:r>
            <a:r>
              <a:rPr lang="en-US" baseline="0" smtClean="0"/>
              <a:t> a large primary surplus can not be found amongst the countries inside the EU.</a:t>
            </a:r>
            <a:endParaRPr lang="en-US" dirty="0" smtClean="0"/>
          </a:p>
          <a:p>
            <a:pPr marL="171450" indent="-171450">
              <a:buClr>
                <a:schemeClr val="accent2"/>
              </a:buClr>
              <a:buFont typeface="Arial" panose="020B0604020202020204" pitchFamily="34" charset="0"/>
              <a:buChar char="•"/>
            </a:pPr>
            <a:r>
              <a:rPr lang="en-US" smtClean="0"/>
              <a:t>Primary</a:t>
            </a:r>
            <a:r>
              <a:rPr lang="en-US" baseline="0" smtClean="0"/>
              <a:t> surplus of the general government in Iceland is twice as large, as a percentage of GDP, than in the country with the second largest primary surplus, Germany, in 2014.</a:t>
            </a:r>
          </a:p>
        </p:txBody>
      </p:sp>
      <p:sp>
        <p:nvSpPr>
          <p:cNvPr id="4" name="Slide Number Placeholder 3"/>
          <p:cNvSpPr>
            <a:spLocks noGrp="1"/>
          </p:cNvSpPr>
          <p:nvPr>
            <p:ph type="sldNum" sz="quarter" idx="10"/>
          </p:nvPr>
        </p:nvSpPr>
        <p:spPr/>
        <p:txBody>
          <a:bodyPr/>
          <a:lstStyle/>
          <a:p>
            <a:fld id="{23C2F9C6-F2E8-C64C-BABB-92923DE16F52}" type="slidenum">
              <a:rPr lang="en-US" smtClean="0"/>
              <a:t>121</a:t>
            </a:fld>
            <a:endParaRPr lang="en-US"/>
          </a:p>
        </p:txBody>
      </p:sp>
    </p:spTree>
    <p:extLst>
      <p:ext uri="{BB962C8B-B14F-4D97-AF65-F5344CB8AC3E}">
        <p14:creationId xmlns:p14="http://schemas.microsoft.com/office/powerpoint/2010/main" val="12329972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endParaRPr lang="en-U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122</a:t>
            </a:fld>
            <a:endParaRPr lang="en-US"/>
          </a:p>
        </p:txBody>
      </p:sp>
    </p:spTree>
    <p:extLst>
      <p:ext uri="{BB962C8B-B14F-4D97-AF65-F5344CB8AC3E}">
        <p14:creationId xmlns:p14="http://schemas.microsoft.com/office/powerpoint/2010/main" val="16978700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mtClean="0"/>
              <a:t>The</a:t>
            </a:r>
            <a:r>
              <a:rPr lang="en-US" baseline="0" smtClean="0"/>
              <a:t> main task ahead will be, for some time, to unwind excessive government debt and reduce the interest burden.</a:t>
            </a:r>
            <a:endParaRPr lang="en-U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123</a:t>
            </a:fld>
            <a:endParaRPr lang="en-US"/>
          </a:p>
        </p:txBody>
      </p:sp>
    </p:spTree>
    <p:extLst>
      <p:ext uri="{BB962C8B-B14F-4D97-AF65-F5344CB8AC3E}">
        <p14:creationId xmlns:p14="http://schemas.microsoft.com/office/powerpoint/2010/main" val="16978700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124</a:t>
            </a:fld>
            <a:endParaRPr lang="en-US"/>
          </a:p>
        </p:txBody>
      </p:sp>
    </p:spTree>
    <p:extLst>
      <p:ext uri="{BB962C8B-B14F-4D97-AF65-F5344CB8AC3E}">
        <p14:creationId xmlns:p14="http://schemas.microsoft.com/office/powerpoint/2010/main" val="39379493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2"/>
              </a:buClr>
              <a:buFont typeface="Lucida Grande"/>
              <a:buChar char="»"/>
            </a:pPr>
            <a:endParaRPr lang="is-IS" sz="1200" dirty="0">
              <a:latin typeface="Corbel"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t>125</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2"/>
              </a:buClr>
              <a:buFont typeface="Lucida Grande"/>
              <a:buChar char="»"/>
            </a:pPr>
            <a:endParaRPr lang="is-IS" sz="1200" dirty="0" smtClean="0">
              <a:latin typeface="Corbel"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t>126</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127</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endParaRPr lang="is-IS" sz="1200" dirty="0">
              <a:latin typeface="Corbel"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t>129</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130</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baseline="0" smtClean="0"/>
              <a:t>The graph show </a:t>
            </a:r>
            <a:r>
              <a:rPr lang="is-IS" baseline="0" dirty="0" smtClean="0"/>
              <a:t>departues from Keflavik Airport</a:t>
            </a:r>
            <a:r>
              <a:rPr lang="is-IS" baseline="0" smtClean="0"/>
              <a:t>,  cruise ships </a:t>
            </a:r>
            <a:r>
              <a:rPr lang="is-IS" baseline="0" dirty="0" smtClean="0"/>
              <a:t>are not included</a:t>
            </a:r>
            <a:r>
              <a:rPr lang="is-IS" baseline="0" smtClean="0"/>
              <a:t>, which count </a:t>
            </a:r>
            <a:r>
              <a:rPr lang="is-IS" baseline="0" dirty="0" smtClean="0"/>
              <a:t>for </a:t>
            </a:r>
            <a:r>
              <a:rPr lang="is-IS" baseline="0" smtClean="0"/>
              <a:t>around 10% of visitors, nor passengers on the Seyðisfjörður ferry, which count for about 4%.</a:t>
            </a:r>
            <a:endParaRPr lang="is-IS"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mtClean="0"/>
              <a:t>25</a:t>
            </a:r>
            <a:r>
              <a:rPr lang="is-IS" dirty="0" smtClean="0"/>
              <a:t>% increase </a:t>
            </a:r>
            <a:r>
              <a:rPr lang="is-IS" smtClean="0"/>
              <a:t>in number of visitors in July this year compared to same</a:t>
            </a:r>
            <a:r>
              <a:rPr lang="is-IS" baseline="0" smtClean="0"/>
              <a:t> month last year.</a:t>
            </a:r>
            <a:endParaRPr lang="is-IS" baseline="0" dirty="0" smtClean="0"/>
          </a:p>
          <a:p>
            <a:pPr marL="171450" indent="-171450">
              <a:buFont typeface="Arial" charset="0"/>
              <a:buChar char="•"/>
            </a:pPr>
            <a:r>
              <a:rPr lang="is-IS" baseline="0" dirty="0" smtClean="0"/>
              <a:t>30% increase </a:t>
            </a:r>
            <a:r>
              <a:rPr lang="is-IS" baseline="0" smtClean="0"/>
              <a:t>in the first </a:t>
            </a:r>
            <a:r>
              <a:rPr lang="is-IS" baseline="0" dirty="0" smtClean="0"/>
              <a:t>3 months </a:t>
            </a:r>
            <a:r>
              <a:rPr lang="is-IS" baseline="0" smtClean="0"/>
              <a:t>of 2015.</a:t>
            </a:r>
            <a:endParaRPr lang="is-IS" baseline="0" dirty="0" smtClean="0"/>
          </a:p>
          <a:p>
            <a:pPr marL="171450" indent="-171450">
              <a:buFont typeface="Arial" charset="0"/>
              <a:buChar char="•"/>
            </a:pPr>
            <a:r>
              <a:rPr lang="is-IS" baseline="0" dirty="0" smtClean="0"/>
              <a:t>First 7 months of 2015: 700.000 tourists, could be around 1.200.000 at the end of </a:t>
            </a:r>
            <a:r>
              <a:rPr lang="is-IS" baseline="0" smtClean="0"/>
              <a:t>the year, which would be a 20% increase from 2014.</a:t>
            </a:r>
            <a:endParaRPr lang="is-IS" baseline="0" dirty="0" smtClean="0"/>
          </a:p>
          <a:p>
            <a:endParaRPr lang="is-IS" baseline="0" dirty="0" smtClean="0"/>
          </a:p>
          <a:p>
            <a:r>
              <a:rPr lang="is-IS" baseline="0" dirty="0" smtClean="0"/>
              <a:t>Where </a:t>
            </a:r>
            <a:r>
              <a:rPr lang="is-IS" baseline="0" smtClean="0"/>
              <a:t>do the turists come from?</a:t>
            </a:r>
            <a:endParaRPr lang="is-IS" baseline="0" dirty="0" smtClean="0"/>
          </a:p>
          <a:p>
            <a:r>
              <a:rPr lang="is-IS" baseline="0" dirty="0" smtClean="0"/>
              <a:t>		2006	2015</a:t>
            </a:r>
          </a:p>
          <a:p>
            <a:r>
              <a:rPr lang="is-IS" baseline="0" dirty="0" smtClean="0"/>
              <a:t>Denmark	9,6%	  3,9%</a:t>
            </a:r>
          </a:p>
          <a:p>
            <a:r>
              <a:rPr lang="is-IS" baseline="0" dirty="0" smtClean="0"/>
              <a:t>France		5,3%    6,1%</a:t>
            </a:r>
          </a:p>
          <a:p>
            <a:r>
              <a:rPr lang="is-IS" baseline="0" dirty="0" smtClean="0"/>
              <a:t>Germany	9,6%	  9,0%</a:t>
            </a:r>
          </a:p>
          <a:p>
            <a:r>
              <a:rPr lang="is-IS" baseline="0" dirty="0" smtClean="0"/>
              <a:t>Norway	7,2%	  4,0%</a:t>
            </a:r>
          </a:p>
          <a:p>
            <a:r>
              <a:rPr lang="is-IS" baseline="0" dirty="0" smtClean="0"/>
              <a:t>Sweden	6,9%	  3,5%</a:t>
            </a:r>
          </a:p>
          <a:p>
            <a:r>
              <a:rPr lang="is-IS" baseline="0" dirty="0" smtClean="0"/>
              <a:t>UK		16,9%	  17,0%</a:t>
            </a:r>
          </a:p>
          <a:p>
            <a:r>
              <a:rPr lang="is-IS" baseline="0" dirty="0" smtClean="0"/>
              <a:t>USA		14,0%	  19,3%</a:t>
            </a:r>
          </a:p>
          <a:p>
            <a:r>
              <a:rPr lang="is-IS" baseline="0" dirty="0" smtClean="0"/>
              <a:t>Others		30,6%	  </a:t>
            </a:r>
            <a:r>
              <a:rPr lang="is-IS" baseline="0" smtClean="0"/>
              <a:t>37,2%</a:t>
            </a:r>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14</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131</a:t>
            </a:fld>
            <a:endParaRPr lang="en-US"/>
          </a:p>
        </p:txBody>
      </p:sp>
    </p:spTree>
    <p:extLst>
      <p:ext uri="{BB962C8B-B14F-4D97-AF65-F5344CB8AC3E}">
        <p14:creationId xmlns:p14="http://schemas.microsoft.com/office/powerpoint/2010/main" val="39379493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132</a:t>
            </a:fld>
            <a:endParaRPr lang="en-US"/>
          </a:p>
        </p:txBody>
      </p:sp>
    </p:spTree>
    <p:extLst>
      <p:ext uri="{BB962C8B-B14F-4D97-AF65-F5344CB8AC3E}">
        <p14:creationId xmlns:p14="http://schemas.microsoft.com/office/powerpoint/2010/main" val="7955067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133</a:t>
            </a:fld>
            <a:endParaRPr lang="en-US"/>
          </a:p>
        </p:txBody>
      </p:sp>
    </p:spTree>
    <p:extLst>
      <p:ext uri="{BB962C8B-B14F-4D97-AF65-F5344CB8AC3E}">
        <p14:creationId xmlns:p14="http://schemas.microsoft.com/office/powerpoint/2010/main" val="79550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Real </a:t>
            </a:r>
            <a:r>
              <a:rPr lang="is-IS" dirty="0" err="1" smtClean="0"/>
              <a:t>wages</a:t>
            </a:r>
            <a:r>
              <a:rPr lang="is-IS" dirty="0" smtClean="0"/>
              <a:t> </a:t>
            </a:r>
            <a:r>
              <a:rPr lang="is-IS" dirty="0" err="1" smtClean="0"/>
              <a:t>have</a:t>
            </a:r>
            <a:r>
              <a:rPr lang="is-IS" dirty="0" smtClean="0"/>
              <a:t> increased steadily</a:t>
            </a:r>
            <a:r>
              <a:rPr lang="is-IS" baseline="0" dirty="0" smtClean="0"/>
              <a:t> since 2010</a:t>
            </a:r>
          </a:p>
          <a:p>
            <a:pPr marL="171450" indent="-171450">
              <a:buFont typeface="Arial" panose="020B0604020202020204" pitchFamily="34" charset="0"/>
              <a:buChar char="•"/>
            </a:pPr>
            <a:r>
              <a:rPr lang="is-IS" dirty="0" smtClean="0"/>
              <a:t>In 2014 real </a:t>
            </a:r>
            <a:r>
              <a:rPr lang="is-IS" err="1" smtClean="0"/>
              <a:t>wages</a:t>
            </a:r>
            <a:r>
              <a:rPr lang="is-IS" smtClean="0"/>
              <a:t> rose by </a:t>
            </a:r>
            <a:r>
              <a:rPr lang="is-IS" dirty="0" smtClean="0"/>
              <a:t>3.7</a:t>
            </a:r>
            <a:r>
              <a:rPr lang="is-IS" smtClean="0"/>
              <a:t>%, which</a:t>
            </a:r>
            <a:r>
              <a:rPr lang="is-IS" baseline="0" smtClean="0"/>
              <a:t> is the </a:t>
            </a:r>
            <a:r>
              <a:rPr lang="is-IS" smtClean="0"/>
              <a:t>biggest</a:t>
            </a:r>
            <a:r>
              <a:rPr lang="is-IS" baseline="0" smtClean="0"/>
              <a:t> </a:t>
            </a:r>
            <a:r>
              <a:rPr lang="is-IS" baseline="0" dirty="0" smtClean="0"/>
              <a:t>increase </a:t>
            </a:r>
            <a:r>
              <a:rPr lang="is-IS" dirty="0" smtClean="0"/>
              <a:t>since 2007 (3.8%)</a:t>
            </a:r>
          </a:p>
          <a:p>
            <a:pPr marL="171450" indent="-171450">
              <a:buFont typeface="Arial" panose="020B0604020202020204" pitchFamily="34" charset="0"/>
              <a:buChar char="•"/>
            </a:pPr>
            <a:r>
              <a:rPr lang="is-IS" baseline="0" dirty="0" smtClean="0"/>
              <a:t>Real </a:t>
            </a:r>
            <a:r>
              <a:rPr lang="is-IS" baseline="0" dirty="0" err="1" smtClean="0"/>
              <a:t>wages</a:t>
            </a:r>
            <a:r>
              <a:rPr lang="is-IS" baseline="0" dirty="0" smtClean="0"/>
              <a:t> </a:t>
            </a:r>
            <a:r>
              <a:rPr lang="is-IS" baseline="0" dirty="0" err="1" smtClean="0"/>
              <a:t>have</a:t>
            </a:r>
            <a:r>
              <a:rPr lang="is-IS" baseline="0" dirty="0" smtClean="0"/>
              <a:t> continued </a:t>
            </a:r>
            <a:r>
              <a:rPr lang="is-IS" baseline="0" smtClean="0"/>
              <a:t>to rise in </a:t>
            </a:r>
            <a:r>
              <a:rPr lang="is-IS" baseline="0" dirty="0" smtClean="0"/>
              <a:t>2015</a:t>
            </a:r>
            <a:r>
              <a:rPr lang="is-IS" baseline="0" smtClean="0"/>
              <a:t>, e.g. 5.9% </a:t>
            </a:r>
            <a:r>
              <a:rPr lang="is-IS" baseline="0" dirty="0" smtClean="0"/>
              <a:t>in July </a:t>
            </a:r>
            <a:r>
              <a:rPr lang="is-IS" baseline="0" smtClean="0"/>
              <a:t>2015 from </a:t>
            </a:r>
            <a:r>
              <a:rPr lang="is-IS" baseline="0" dirty="0" smtClean="0"/>
              <a:t>July last year</a:t>
            </a:r>
          </a:p>
          <a:p>
            <a:pPr marL="171450" indent="-171450">
              <a:buFont typeface="Arial" panose="020B0604020202020204" pitchFamily="34" charset="0"/>
              <a:buChar char="•"/>
            </a:pPr>
            <a:r>
              <a:rPr lang="is-IS" smtClean="0"/>
              <a:t>Some </a:t>
            </a:r>
            <a:r>
              <a:rPr lang="is-IS" dirty="0" smtClean="0"/>
              <a:t>trade unions have</a:t>
            </a:r>
            <a:r>
              <a:rPr lang="is-IS" baseline="0" dirty="0" smtClean="0"/>
              <a:t> not yeat reached settlements</a:t>
            </a: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15</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Inflation</a:t>
            </a:r>
            <a:r>
              <a:rPr lang="is-IS" baseline="0" dirty="0" smtClean="0"/>
              <a:t> has been low in the last 18 months and below the target set by the Central Bank (2.5%)</a:t>
            </a:r>
          </a:p>
          <a:p>
            <a:pPr marL="171450" indent="-171450">
              <a:buFont typeface="Arial" panose="020B0604020202020204" pitchFamily="34" charset="0"/>
              <a:buChar char="•"/>
            </a:pPr>
            <a:r>
              <a:rPr lang="is-IS" baseline="0" dirty="0" smtClean="0"/>
              <a:t>Inflation is increasing and is expected to be around 4% in 2016 and 2017 </a:t>
            </a:r>
          </a:p>
          <a:p>
            <a:pPr marL="171450" indent="-171450">
              <a:buFont typeface="Arial" panose="020B0604020202020204" pitchFamily="34" charset="0"/>
              <a:buChar char="•"/>
            </a:pPr>
            <a:r>
              <a:rPr lang="is-IS" baseline="0" dirty="0" smtClean="0"/>
              <a:t>The Central Bank has raised interest rates twice since May (by 0.5% each time). The reason is higher inflation expectations, high wage increases and increased demand</a:t>
            </a:r>
          </a:p>
          <a:p>
            <a:pPr marL="171450" indent="-171450">
              <a:buFont typeface="Arial" panose="020B0604020202020204" pitchFamily="34" charset="0"/>
              <a:buChar char="•"/>
            </a:pPr>
            <a:r>
              <a:rPr lang="is-IS" baseline="0" dirty="0" smtClean="0"/>
              <a:t>The Central Bank has announced that it will raise interest rates even further in coming months</a:t>
            </a:r>
          </a:p>
          <a:p>
            <a:pPr marL="171450" indent="-171450">
              <a:buFont typeface="Arial" panose="020B0604020202020204" pitchFamily="34" charset="0"/>
              <a:buChar char="•"/>
            </a:pPr>
            <a:endParaRPr lang="is-IS" baseline="0" dirty="0" smtClean="0"/>
          </a:p>
          <a:p>
            <a:pPr marL="171450" indent="-171450">
              <a:buFont typeface="Arial" panose="020B0604020202020204" pitchFamily="34" charset="0"/>
              <a:buChar char="•"/>
            </a:pP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16</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Business</a:t>
            </a:r>
            <a:r>
              <a:rPr lang="en-US" baseline="0" dirty="0" smtClean="0"/>
              <a:t> sector investment is growing steadily and will support the GDP growth</a:t>
            </a:r>
          </a:p>
          <a:p>
            <a:pPr marL="171450" indent="-171450">
              <a:buFont typeface="Arial" panose="020B0604020202020204" pitchFamily="34" charset="0"/>
              <a:buChar char="•"/>
            </a:pPr>
            <a:r>
              <a:rPr lang="en-US" baseline="0" dirty="0" smtClean="0"/>
              <a:t>Investment will reach long term average in 2016</a:t>
            </a:r>
            <a:endParaRPr lang="en-U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17</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sz="1200" kern="1200" dirty="0" smtClean="0">
                <a:solidFill>
                  <a:schemeClr val="tx1"/>
                </a:solidFill>
                <a:effectLst/>
                <a:latin typeface="+mn-lt"/>
                <a:ea typeface="+mn-ea"/>
                <a:cs typeface="+mn-cs"/>
              </a:rPr>
              <a:t>Private consumption has been growing</a:t>
            </a:r>
            <a:r>
              <a:rPr lang="is-IS" sz="1200" kern="1200" baseline="0" dirty="0" smtClean="0">
                <a:solidFill>
                  <a:schemeClr val="tx1"/>
                </a:solidFill>
                <a:effectLst/>
                <a:latin typeface="+mn-lt"/>
                <a:ea typeface="+mn-ea"/>
                <a:cs typeface="+mn-cs"/>
              </a:rPr>
              <a:t> steadily since 2010</a:t>
            </a:r>
            <a:endParaRPr lang="is-IS" sz="1200" kern="1200" dirty="0" smtClean="0">
              <a:solidFill>
                <a:schemeClr val="tx1"/>
              </a:solidFill>
              <a:effectLst/>
              <a:latin typeface="+mn-lt"/>
              <a:ea typeface="+mn-ea"/>
              <a:cs typeface="+mn-cs"/>
            </a:endParaRPr>
          </a:p>
          <a:p>
            <a:pPr marL="171450" indent="-171450">
              <a:buFont typeface="Arial" charset="0"/>
              <a:buChar char="•"/>
            </a:pPr>
            <a:r>
              <a:rPr lang="is-IS" sz="1200" kern="1200" dirty="0" smtClean="0">
                <a:solidFill>
                  <a:schemeClr val="tx1"/>
                </a:solidFill>
                <a:effectLst/>
                <a:latin typeface="+mn-lt"/>
                <a:ea typeface="+mn-ea"/>
                <a:cs typeface="+mn-cs"/>
              </a:rPr>
              <a:t>Is</a:t>
            </a:r>
            <a:r>
              <a:rPr lang="is-IS" sz="1200" kern="1200" baseline="0" dirty="0" smtClean="0">
                <a:solidFill>
                  <a:schemeClr val="tx1"/>
                </a:solidFill>
                <a:effectLst/>
                <a:latin typeface="+mn-lt"/>
                <a:ea typeface="+mn-ea"/>
                <a:cs typeface="+mn-cs"/>
              </a:rPr>
              <a:t> forecasted to grow around 3-4% in coming years</a:t>
            </a:r>
          </a:p>
          <a:p>
            <a:pPr marL="171450" indent="-171450">
              <a:buFont typeface="Arial" charset="0"/>
              <a:buChar char="•"/>
            </a:pPr>
            <a:r>
              <a:rPr lang="is-IS" sz="1200" kern="1200" baseline="0" dirty="0" smtClean="0">
                <a:solidFill>
                  <a:schemeClr val="tx1"/>
                </a:solidFill>
                <a:effectLst/>
                <a:latin typeface="+mn-lt"/>
                <a:ea typeface="+mn-ea"/>
                <a:cs typeface="+mn-cs"/>
              </a:rPr>
              <a:t>Large wage increases will affect the private consumption</a:t>
            </a:r>
          </a:p>
          <a:p>
            <a:pPr marL="171450" indent="-171450">
              <a:buFont typeface="Arial" charset="0"/>
              <a:buChar char="•"/>
            </a:pPr>
            <a:r>
              <a:rPr lang="is-IS" sz="1200" kern="1200" baseline="0" dirty="0" smtClean="0">
                <a:solidFill>
                  <a:schemeClr val="tx1"/>
                </a:solidFill>
                <a:effectLst/>
                <a:latin typeface="+mn-lt"/>
                <a:ea typeface="+mn-ea"/>
                <a:cs typeface="+mn-cs"/>
              </a:rPr>
              <a:t>Wage increases are highest in 2016</a:t>
            </a:r>
          </a:p>
          <a:p>
            <a:pPr marL="171450" indent="-171450">
              <a:buFont typeface="Arial" charset="0"/>
              <a:buChar char="•"/>
            </a:pPr>
            <a:r>
              <a:rPr lang="is-IS" sz="1200" kern="1200" baseline="0" dirty="0" smtClean="0">
                <a:solidFill>
                  <a:schemeClr val="tx1"/>
                </a:solidFill>
                <a:effectLst/>
                <a:latin typeface="+mn-lt"/>
                <a:ea typeface="+mn-ea"/>
                <a:cs typeface="+mn-cs"/>
              </a:rPr>
              <a:t>Increased inflation and higher interest rates might dampen the growth</a:t>
            </a:r>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sz="1200" kern="1200" dirty="0" smtClean="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18</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smtClean="0"/>
              <a:t>The tourism</a:t>
            </a:r>
            <a:r>
              <a:rPr lang="is-IS" baseline="0" dirty="0" smtClean="0"/>
              <a:t> sector has been growing fast.</a:t>
            </a:r>
          </a:p>
          <a:p>
            <a:pPr marL="171450" indent="-171450">
              <a:buFont typeface="Arial" charset="0"/>
              <a:buChar char="•"/>
            </a:pPr>
            <a:r>
              <a:rPr lang="is-IS" baseline="0" dirty="0" smtClean="0"/>
              <a:t>High investment in the tourist sector, hotels</a:t>
            </a:r>
          </a:p>
          <a:p>
            <a:pPr marL="171450" indent="-171450">
              <a:buFont typeface="Arial" charset="0"/>
              <a:buChar char="•"/>
            </a:pPr>
            <a:r>
              <a:rPr lang="is-IS" baseline="0" dirty="0" smtClean="0"/>
              <a:t>Investment in heavy industry - kísilver </a:t>
            </a:r>
            <a:r>
              <a:rPr lang="is-IS" dirty="0" smtClean="0"/>
              <a:t> </a:t>
            </a:r>
          </a:p>
        </p:txBody>
      </p:sp>
      <p:sp>
        <p:nvSpPr>
          <p:cNvPr id="4" name="Slide Number Placeholder 3"/>
          <p:cNvSpPr>
            <a:spLocks noGrp="1"/>
          </p:cNvSpPr>
          <p:nvPr>
            <p:ph type="sldNum" sz="quarter" idx="10"/>
          </p:nvPr>
        </p:nvSpPr>
        <p:spPr/>
        <p:txBody>
          <a:bodyPr/>
          <a:lstStyle/>
          <a:p>
            <a:fld id="{23C2F9C6-F2E8-C64C-BABB-92923DE16F52}" type="slidenum">
              <a:rPr lang="en-US" smtClean="0"/>
              <a:pPr/>
              <a:t>19</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According</a:t>
            </a:r>
            <a:r>
              <a:rPr lang="is-IS" baseline="0" dirty="0" smtClean="0"/>
              <a:t> to Statistic´s Iceland projections unemployment has reached a balance at around 3%</a:t>
            </a:r>
          </a:p>
          <a:p>
            <a:pPr marL="171450" indent="-171450">
              <a:buFont typeface="Arial" panose="020B0604020202020204" pitchFamily="34" charset="0"/>
              <a:buChar char="•"/>
            </a:pPr>
            <a:r>
              <a:rPr lang="is-IS" baseline="0" dirty="0" smtClean="0"/>
              <a:t>Long-term unemployment is decreasing</a:t>
            </a:r>
          </a:p>
          <a:p>
            <a:pPr marL="171450" indent="-171450">
              <a:buFont typeface="Arial" panose="020B0604020202020204" pitchFamily="34" charset="0"/>
              <a:buChar char="•"/>
            </a:pPr>
            <a:r>
              <a:rPr lang="is-IS" baseline="0" dirty="0" smtClean="0"/>
              <a:t>Employment participation rate stable in last years but high in international copmparison</a:t>
            </a:r>
          </a:p>
          <a:p>
            <a:pPr marL="171450" indent="-171450">
              <a:buFont typeface="Arial" panose="020B0604020202020204" pitchFamily="34" charset="0"/>
              <a:buChar char="•"/>
            </a:pPr>
            <a:r>
              <a:rPr lang="is-IS" baseline="0" dirty="0" smtClean="0"/>
              <a:t>Labour is being imported</a:t>
            </a:r>
          </a:p>
          <a:p>
            <a:pPr marL="171450" indent="-171450">
              <a:buFont typeface="Arial" panose="020B0604020202020204" pitchFamily="34" charset="0"/>
              <a:buChar char="•"/>
            </a:pPr>
            <a:endParaRPr lang="is-IS" dirty="0" smtClean="0"/>
          </a:p>
          <a:p>
            <a:pPr marL="171450" indent="-171450">
              <a:buFont typeface="Arial" panose="020B0604020202020204" pitchFamily="34" charset="0"/>
              <a:buChar char="•"/>
            </a:pPr>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20</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smtClean="0"/>
              <a:t>Unemployment among those</a:t>
            </a:r>
            <a:r>
              <a:rPr lang="is-IS" baseline="0" dirty="0" smtClean="0"/>
              <a:t> with university degree has increased (25% of total)</a:t>
            </a:r>
          </a:p>
          <a:p>
            <a:pPr marL="171450" indent="-171450">
              <a:buFont typeface="Arial" charset="0"/>
              <a:buChar char="•"/>
            </a:pPr>
            <a:r>
              <a:rPr lang="is-IS" baseline="0" dirty="0" err="1" smtClean="0"/>
              <a:t>Mismatch</a:t>
            </a:r>
            <a:r>
              <a:rPr lang="is-IS" baseline="0" dirty="0" smtClean="0"/>
              <a:t> in </a:t>
            </a:r>
            <a:r>
              <a:rPr lang="is-IS" baseline="0" dirty="0" err="1" smtClean="0"/>
              <a:t>demand</a:t>
            </a:r>
            <a:r>
              <a:rPr lang="is-IS" baseline="0" dirty="0" smtClean="0"/>
              <a:t> and </a:t>
            </a:r>
            <a:r>
              <a:rPr lang="is-IS" baseline="0" dirty="0" err="1" smtClean="0"/>
              <a:t>supply</a:t>
            </a:r>
            <a:r>
              <a:rPr lang="is-IS" baseline="0" dirty="0" smtClean="0"/>
              <a:t>, </a:t>
            </a:r>
            <a:r>
              <a:rPr lang="is-IS" baseline="0" dirty="0" err="1" smtClean="0"/>
              <a:t>need</a:t>
            </a:r>
            <a:r>
              <a:rPr lang="is-IS" baseline="0" dirty="0" smtClean="0"/>
              <a:t> for more labour, especially in </a:t>
            </a:r>
            <a:r>
              <a:rPr lang="is-IS" baseline="0" dirty="0" err="1" smtClean="0"/>
              <a:t>services</a:t>
            </a:r>
            <a:r>
              <a:rPr lang="is-IS" baseline="0" dirty="0" smtClean="0"/>
              <a:t> and </a:t>
            </a:r>
            <a:r>
              <a:rPr lang="is-IS" baseline="0" dirty="0" err="1" smtClean="0"/>
              <a:t>construction</a:t>
            </a:r>
            <a:r>
              <a:rPr lang="is-IS" baseline="0" dirty="0" smtClean="0"/>
              <a:t>, </a:t>
            </a:r>
            <a:r>
              <a:rPr lang="is-IS" baseline="0" dirty="0" err="1" smtClean="0"/>
              <a:t>increased</a:t>
            </a:r>
            <a:r>
              <a:rPr lang="is-IS" baseline="0" dirty="0" smtClean="0"/>
              <a:t> </a:t>
            </a:r>
            <a:r>
              <a:rPr lang="is-IS" baseline="0" dirty="0" err="1" smtClean="0"/>
              <a:t>unemployment</a:t>
            </a:r>
            <a:r>
              <a:rPr lang="is-IS" baseline="0" dirty="0" smtClean="0"/>
              <a:t> </a:t>
            </a:r>
            <a:r>
              <a:rPr lang="is-IS" baseline="0" dirty="0" err="1" smtClean="0"/>
              <a:t>among</a:t>
            </a:r>
            <a:r>
              <a:rPr lang="is-IS" baseline="0" dirty="0" smtClean="0"/>
              <a:t> </a:t>
            </a:r>
            <a:r>
              <a:rPr lang="is-IS" baseline="0" dirty="0" err="1" smtClean="0"/>
              <a:t>tertier</a:t>
            </a:r>
            <a:r>
              <a:rPr lang="is-IS" baseline="0" dirty="0" smtClean="0"/>
              <a:t> </a:t>
            </a:r>
            <a:r>
              <a:rPr lang="is-IS" baseline="0" dirty="0" err="1" smtClean="0"/>
              <a:t>educated</a:t>
            </a:r>
            <a:r>
              <a:rPr lang="is-IS" baseline="0" dirty="0" smtClean="0"/>
              <a:t> </a:t>
            </a:r>
            <a:r>
              <a:rPr lang="is-IS" baseline="0" dirty="0" err="1" smtClean="0"/>
              <a:t>people</a:t>
            </a:r>
            <a:endParaRPr lang="is-IS" baseline="0" dirty="0" smtClean="0"/>
          </a:p>
          <a:p>
            <a:pPr marL="171450" indent="-171450">
              <a:buFont typeface="Arial" charset="0"/>
              <a:buChar char="•"/>
            </a:pPr>
            <a:r>
              <a:rPr lang="is-IS" baseline="0" dirty="0" err="1" smtClean="0"/>
              <a:t>Immigration</a:t>
            </a:r>
            <a:r>
              <a:rPr lang="is-IS" baseline="0" dirty="0" smtClean="0"/>
              <a:t> is </a:t>
            </a:r>
            <a:r>
              <a:rPr lang="is-IS" baseline="0" dirty="0" err="1" smtClean="0"/>
              <a:t>picking</a:t>
            </a:r>
            <a:r>
              <a:rPr lang="is-IS" baseline="0" dirty="0" smtClean="0"/>
              <a:t> up, </a:t>
            </a:r>
            <a:r>
              <a:rPr lang="is-IS" baseline="0" dirty="0" err="1" smtClean="0"/>
              <a:t>labour</a:t>
            </a:r>
            <a:r>
              <a:rPr lang="is-IS" baseline="0" dirty="0" smtClean="0"/>
              <a:t> is being imported, mostly from Eastern Europe</a:t>
            </a:r>
          </a:p>
          <a:p>
            <a:pPr marL="171450" indent="-171450">
              <a:buFont typeface="Arial" charset="0"/>
              <a:buChar char="•"/>
            </a:pPr>
            <a:endParaRPr lang="is-IS" dirty="0" smtClean="0"/>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21</a:t>
            </a:fld>
            <a:endParaRPr lang="en-US"/>
          </a:p>
        </p:txBody>
      </p:sp>
    </p:spTree>
    <p:extLst>
      <p:ext uri="{BB962C8B-B14F-4D97-AF65-F5344CB8AC3E}">
        <p14:creationId xmlns:p14="http://schemas.microsoft.com/office/powerpoint/2010/main" val="33670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4</a:t>
            </a:fld>
            <a:endParaRPr lang="en-US"/>
          </a:p>
        </p:txBody>
      </p:sp>
    </p:spTree>
    <p:extLst>
      <p:ext uri="{BB962C8B-B14F-4D97-AF65-F5344CB8AC3E}">
        <p14:creationId xmlns:p14="http://schemas.microsoft.com/office/powerpoint/2010/main" val="3937949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 Long term unemployment has decreased</a:t>
            </a:r>
          </a:p>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22</a:t>
            </a:fld>
            <a:endParaRPr lang="en-US"/>
          </a:p>
        </p:txBody>
      </p:sp>
    </p:spTree>
    <p:extLst>
      <p:ext uri="{BB962C8B-B14F-4D97-AF65-F5344CB8AC3E}">
        <p14:creationId xmlns:p14="http://schemas.microsoft.com/office/powerpoint/2010/main" val="336700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err="1" smtClean="0"/>
              <a:t>Low</a:t>
            </a:r>
            <a:r>
              <a:rPr lang="is-IS" dirty="0" smtClean="0"/>
              <a:t> </a:t>
            </a:r>
            <a:r>
              <a:rPr lang="is-IS" dirty="0" err="1" smtClean="0"/>
              <a:t>productivity</a:t>
            </a:r>
            <a:r>
              <a:rPr lang="is-IS" dirty="0" smtClean="0"/>
              <a:t> is a problem</a:t>
            </a:r>
            <a:r>
              <a:rPr lang="is-IS" baseline="0" dirty="0" smtClean="0"/>
              <a:t> in Iceland</a:t>
            </a:r>
          </a:p>
          <a:p>
            <a:pPr marL="171450" indent="-171450">
              <a:buFont typeface="Arial" charset="0"/>
              <a:buChar char="•"/>
            </a:pPr>
            <a:r>
              <a:rPr lang="is-IS" baseline="0" dirty="0" smtClean="0"/>
              <a:t>GDP per hour worked in Iceland among the lowest in OECD</a:t>
            </a:r>
          </a:p>
          <a:p>
            <a:pPr marL="171450" indent="-171450">
              <a:buFont typeface="Arial" charset="0"/>
              <a:buChar char="•"/>
            </a:pPr>
            <a:r>
              <a:rPr lang="is-IS" baseline="0" dirty="0" smtClean="0"/>
              <a:t>Stilll, the productivity growth is expected to pick up next year </a:t>
            </a:r>
          </a:p>
          <a:p>
            <a:pPr marL="171450" indent="-171450">
              <a:buFont typeface="Arial" charset="0"/>
              <a:buChar char="•"/>
            </a:pP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23</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smtClean="0"/>
              <a:t>Unit labour cost has risen dramatically in Iceland – much more than in other comparable countries</a:t>
            </a:r>
          </a:p>
          <a:p>
            <a:pPr marL="171450" indent="-171450">
              <a:buFont typeface="Arial" charset="0"/>
              <a:buChar char="•"/>
            </a:pPr>
            <a:r>
              <a:rPr lang="is-IS" dirty="0" smtClean="0"/>
              <a:t>High wage increases</a:t>
            </a:r>
          </a:p>
          <a:p>
            <a:pPr marL="171450" indent="-171450">
              <a:buFont typeface="Arial" charset="0"/>
              <a:buChar char="•"/>
            </a:pPr>
            <a:r>
              <a:rPr lang="is-IS" dirty="0" smtClean="0"/>
              <a:t>Problems</a:t>
            </a:r>
            <a:r>
              <a:rPr lang="is-IS" baseline="0" dirty="0" smtClean="0"/>
              <a:t> with c</a:t>
            </a:r>
            <a:r>
              <a:rPr lang="is-IS" dirty="0" smtClean="0"/>
              <a:t>ompetitiveness  </a:t>
            </a:r>
          </a:p>
          <a:p>
            <a:endParaRPr lang="is-IS" dirty="0" smtClean="0"/>
          </a:p>
          <a:p>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24</a:t>
            </a:fld>
            <a:endParaRPr lang="en-US"/>
          </a:p>
        </p:txBody>
      </p:sp>
    </p:spTree>
    <p:extLst>
      <p:ext uri="{BB962C8B-B14F-4D97-AF65-F5344CB8AC3E}">
        <p14:creationId xmlns:p14="http://schemas.microsoft.com/office/powerpoint/2010/main" val="1055513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Real</a:t>
            </a:r>
            <a:r>
              <a:rPr lang="is-IS" baseline="0" dirty="0" smtClean="0"/>
              <a:t> exchange rate has risen in recent months</a:t>
            </a:r>
            <a:endParaRPr lang="is-IS" dirty="0" smtClean="0"/>
          </a:p>
          <a:p>
            <a:pPr marL="171450" indent="-171450">
              <a:buFont typeface="Arial" panose="020B0604020202020204" pitchFamily="34" charset="0"/>
              <a:buChar char="•"/>
            </a:pPr>
            <a:r>
              <a:rPr lang="en-US" dirty="0" smtClean="0"/>
              <a:t>The real exchange rate has risen over 20% from its minimum </a:t>
            </a:r>
            <a:r>
              <a:rPr lang="en-US" baseline="0" dirty="0" smtClean="0"/>
              <a:t>in 2008,</a:t>
            </a:r>
            <a:r>
              <a:rPr lang="en-US" dirty="0" smtClean="0"/>
              <a:t> but remains some 7% below its thirty-year average</a:t>
            </a:r>
          </a:p>
          <a:p>
            <a:pPr marL="171450" indent="-171450">
              <a:buFont typeface="Arial" panose="020B0604020202020204" pitchFamily="34" charset="0"/>
              <a:buChar char="•"/>
            </a:pPr>
            <a:r>
              <a:rPr lang="en-US" dirty="0" smtClean="0"/>
              <a:t>The rise</a:t>
            </a:r>
            <a:r>
              <a:rPr lang="en-US" baseline="0" dirty="0" smtClean="0"/>
              <a:t> is due to nominal appreciation of the krona and to higher inflation in Iceland than in major trading partner countries</a:t>
            </a:r>
            <a:endParaRPr lang="is-IS" dirty="0" smtClean="0"/>
          </a:p>
          <a:p>
            <a:pPr marL="171450" indent="-171450">
              <a:buFont typeface="Arial" panose="020B0604020202020204" pitchFamily="34" charset="0"/>
              <a:buChar char="•"/>
            </a:pPr>
            <a:r>
              <a:rPr lang="en-US" dirty="0" smtClean="0"/>
              <a:t>Increased tourism-related foreign currency inflows and capital inflows have supported the exchange rate, while the Central Bank’s increased foreign currency purchases have prevented it from rising unduly</a:t>
            </a: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25</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The</a:t>
            </a:r>
            <a:r>
              <a:rPr lang="is-IS" sz="1200" kern="1200" baseline="0" dirty="0" smtClean="0">
                <a:solidFill>
                  <a:schemeClr val="tx1"/>
                </a:solidFill>
                <a:effectLst/>
                <a:latin typeface="+mn-lt"/>
                <a:ea typeface="+mn-ea"/>
                <a:cs typeface="+mn-cs"/>
              </a:rPr>
              <a:t> balance of trade in goods and services has been positive since 2009, mostly because of increased tourism</a:t>
            </a:r>
          </a:p>
          <a:p>
            <a:pPr marL="0" indent="0">
              <a:buFont typeface="Arial" panose="020B0604020202020204" pitchFamily="34" charset="0"/>
              <a:buNone/>
            </a:pPr>
            <a:endParaRPr lang="is-I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sz="1200" kern="1200" baseline="0" dirty="0" smtClean="0">
                <a:solidFill>
                  <a:schemeClr val="tx1"/>
                </a:solidFill>
                <a:effectLst/>
                <a:latin typeface="+mn-lt"/>
                <a:ea typeface="+mn-ea"/>
                <a:cs typeface="+mn-cs"/>
              </a:rPr>
              <a:t>There was a </a:t>
            </a:r>
            <a:r>
              <a:rPr lang="is-IS" baseline="0" dirty="0" smtClean="0"/>
              <a:t>30% increase in number of tourists in Iceland in the first 3 months of 2015</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baseline="0" dirty="0" smtClean="0"/>
              <a:t>Credit card usage among foreign tourists increased by over 30% in the first 6 months of 2015 compared to last year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baseline="0" dirty="0" smtClean="0"/>
              <a:t>Export has increased steadily since 2008, it is expected to grow between 3 and 4% in coming years</a:t>
            </a:r>
          </a:p>
          <a:p>
            <a:pPr marL="171450" indent="-171450">
              <a:buFont typeface="Arial" panose="020B0604020202020204" pitchFamily="34" charset="0"/>
              <a:buChar char="•"/>
            </a:pPr>
            <a:endParaRPr lang="is-I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pPr/>
              <a:t>26</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The index includes</a:t>
            </a:r>
            <a:r>
              <a:rPr lang="is-IS" sz="1200" kern="1200" baseline="0" dirty="0" smtClean="0">
                <a:solidFill>
                  <a:schemeClr val="tx1"/>
                </a:solidFill>
                <a:effectLst/>
                <a:latin typeface="+mn-lt"/>
                <a:ea typeface="+mn-ea"/>
                <a:cs typeface="+mn-cs"/>
              </a:rPr>
              <a:t> aluminium price, oil price and the price of marine products</a:t>
            </a:r>
          </a:p>
          <a:p>
            <a:pPr marL="171450" indent="-171450">
              <a:buFont typeface="Arial" panose="020B0604020202020204" pitchFamily="34" charset="0"/>
              <a:buChar char="•"/>
            </a:pPr>
            <a:r>
              <a:rPr lang="is-IS" sz="1200" kern="1200" baseline="0" dirty="0" smtClean="0">
                <a:solidFill>
                  <a:schemeClr val="tx1"/>
                </a:solidFill>
                <a:effectLst/>
                <a:latin typeface="+mn-lt"/>
                <a:ea typeface="+mn-ea"/>
                <a:cs typeface="+mn-cs"/>
              </a:rPr>
              <a:t>Terms of trade have improved with lower oil prices</a:t>
            </a:r>
          </a:p>
          <a:p>
            <a:pPr marL="171450" indent="-171450">
              <a:buFont typeface="Arial" panose="020B0604020202020204" pitchFamily="34" charset="0"/>
              <a:buChar char="•"/>
            </a:pPr>
            <a:r>
              <a:rPr lang="is-IS" sz="1200" kern="1200" baseline="0" dirty="0" smtClean="0">
                <a:solidFill>
                  <a:schemeClr val="tx1"/>
                </a:solidFill>
                <a:effectLst/>
                <a:latin typeface="+mn-lt"/>
                <a:ea typeface="+mn-ea"/>
                <a:cs typeface="+mn-cs"/>
              </a:rPr>
              <a:t>Statistic Iceland projects more improvement in coming years</a:t>
            </a:r>
          </a:p>
          <a:p>
            <a:pPr marL="171450" indent="-171450">
              <a:buFont typeface="Arial" panose="020B0604020202020204" pitchFamily="34" charset="0"/>
              <a:buChar char="•"/>
            </a:pPr>
            <a:r>
              <a:rPr lang="is-IS" sz="1200" kern="1200" baseline="0" dirty="0" smtClean="0">
                <a:solidFill>
                  <a:schemeClr val="tx1"/>
                </a:solidFill>
                <a:effectLst/>
                <a:latin typeface="+mn-lt"/>
                <a:ea typeface="+mn-ea"/>
                <a:cs typeface="+mn-cs"/>
              </a:rPr>
              <a:t>Historically, terms of trade are weak</a:t>
            </a:r>
          </a:p>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Low</a:t>
            </a:r>
            <a:r>
              <a:rPr lang="is-IS" sz="1200" kern="1200" baseline="0" dirty="0" smtClean="0">
                <a:solidFill>
                  <a:schemeClr val="tx1"/>
                </a:solidFill>
                <a:effectLst/>
                <a:latin typeface="+mn-lt"/>
                <a:ea typeface="+mn-ea"/>
                <a:cs typeface="+mn-cs"/>
              </a:rPr>
              <a:t> oil prices offsets lower price of marine products</a:t>
            </a:r>
          </a:p>
          <a:p>
            <a:pPr marL="171450" indent="-171450">
              <a:buFont typeface="Arial" panose="020B0604020202020204" pitchFamily="34" charset="0"/>
              <a:buChar char="•"/>
            </a:pPr>
            <a:r>
              <a:rPr lang="is-IS" sz="1200" kern="1200" baseline="0" dirty="0" smtClean="0">
                <a:solidFill>
                  <a:schemeClr val="tx1"/>
                </a:solidFill>
                <a:effectLst/>
                <a:latin typeface="+mn-lt"/>
                <a:ea typeface="+mn-ea"/>
                <a:cs typeface="+mn-cs"/>
              </a:rPr>
              <a:t>The Central Bank projects that terms of trade will be 13% weaker at the end of 2017 than they were when they were most favorable, before 2008</a:t>
            </a:r>
            <a:endParaRPr lang="is-IS" sz="1200" kern="1200" dirty="0" smtClean="0">
              <a:solidFill>
                <a:schemeClr val="tx1"/>
              </a:solidFill>
              <a:effectLst/>
              <a:latin typeface="+mn-lt"/>
              <a:ea typeface="+mn-ea"/>
              <a:cs typeface="+mn-cs"/>
            </a:endParaRPr>
          </a:p>
          <a:p>
            <a:pPr marL="0" indent="0">
              <a:buFont typeface="Arial" panose="020B0604020202020204" pitchFamily="34" charset="0"/>
              <a:buNone/>
            </a:pPr>
            <a:endParaRPr lang="is-I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pPr/>
              <a:t>27</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smtClean="0"/>
              <a:t>Household and Corporate debt at a similar level as it was in 2004</a:t>
            </a:r>
          </a:p>
          <a:p>
            <a:pPr marL="171450" indent="-171450">
              <a:buFont typeface="Arial" charset="0"/>
              <a:buChar char="•"/>
            </a:pPr>
            <a:r>
              <a:rPr lang="is-IS" dirty="0" smtClean="0"/>
              <a:t>Public sector debt still high</a:t>
            </a:r>
          </a:p>
          <a:p>
            <a:pPr marL="171450" indent="-171450">
              <a:buFont typeface="Arial" charset="0"/>
              <a:buChar char="•"/>
            </a:pPr>
            <a:r>
              <a:rPr lang="is-IS" dirty="0" smtClean="0"/>
              <a:t>Household</a:t>
            </a:r>
            <a:r>
              <a:rPr lang="is-IS" baseline="0" dirty="0" smtClean="0"/>
              <a:t> debt relief program </a:t>
            </a: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28</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accent2"/>
              </a:buClr>
              <a:buFont typeface="Arial" panose="020B0604020202020204" pitchFamily="34" charset="0"/>
              <a:buChar char="•"/>
            </a:pPr>
            <a:r>
              <a:rPr lang="en-US" dirty="0" smtClean="0"/>
              <a:t>Household debt</a:t>
            </a:r>
            <a:r>
              <a:rPr lang="en-US" baseline="0" dirty="0" smtClean="0"/>
              <a:t> as a 87,5% of GDP in first quarter 2015 and has fallen since its peak in 2008 over 120% of GDP</a:t>
            </a:r>
          </a:p>
          <a:p>
            <a:pPr marL="171450" indent="-171450">
              <a:buClr>
                <a:schemeClr val="accent2"/>
              </a:buClr>
              <a:buFont typeface="Arial" panose="020B0604020202020204" pitchFamily="34" charset="0"/>
              <a:buChar char="•"/>
            </a:pPr>
            <a:r>
              <a:rPr lang="en-US" baseline="0" dirty="0" smtClean="0"/>
              <a:t>Increased purchasing power last years, increased private consumption</a:t>
            </a:r>
          </a:p>
          <a:p>
            <a:pPr marL="171450" indent="-171450">
              <a:buClr>
                <a:schemeClr val="accent2"/>
              </a:buClr>
              <a:buFont typeface="Arial" panose="020B0604020202020204" pitchFamily="34" charset="0"/>
              <a:buChar char="•"/>
            </a:pPr>
            <a:r>
              <a:rPr lang="en-US" baseline="0" dirty="0" smtClean="0"/>
              <a:t>Household debt relief program</a:t>
            </a:r>
          </a:p>
          <a:p>
            <a:pPr marL="171450" indent="-171450">
              <a:buClr>
                <a:schemeClr val="accent2"/>
              </a:buClr>
              <a:buFont typeface="Arial" panose="020B0604020202020204" pitchFamily="34" charset="0"/>
              <a:buChar char="•"/>
            </a:pPr>
            <a:r>
              <a:rPr lang="en-US" baseline="0" dirty="0" smtClean="0"/>
              <a:t>Lower taxes</a:t>
            </a:r>
            <a:endParaRPr lang="en-US" dirty="0" smtClean="0"/>
          </a:p>
          <a:p>
            <a:pPr>
              <a:buClr>
                <a:schemeClr val="accent2"/>
              </a:buClr>
            </a:pPr>
            <a:endParaRPr lang="en-U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29</a:t>
            </a:fld>
            <a:endParaRPr lang="en-US"/>
          </a:p>
        </p:txBody>
      </p:sp>
    </p:spTree>
    <p:extLst>
      <p:ext uri="{BB962C8B-B14F-4D97-AF65-F5344CB8AC3E}">
        <p14:creationId xmlns:p14="http://schemas.microsoft.com/office/powerpoint/2010/main" val="169787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dirty="0" smtClean="0"/>
              <a:t>Most household debts are indexed</a:t>
            </a:r>
          </a:p>
          <a:p>
            <a:pPr marL="171450" indent="-171450">
              <a:buFont typeface="Arial" charset="0"/>
              <a:buChar char="•"/>
            </a:pPr>
            <a:r>
              <a:rPr lang="is-IS" dirty="0" smtClean="0"/>
              <a:t>The share of non-indexed</a:t>
            </a:r>
            <a:r>
              <a:rPr lang="is-IS" baseline="0" dirty="0" smtClean="0"/>
              <a:t> loans rose after 2010 but are now stable</a:t>
            </a: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30</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31</a:t>
            </a:fld>
            <a:endParaRPr lang="en-US"/>
          </a:p>
        </p:txBody>
      </p:sp>
    </p:spTree>
    <p:extLst>
      <p:ext uri="{BB962C8B-B14F-4D97-AF65-F5344CB8AC3E}">
        <p14:creationId xmlns:p14="http://schemas.microsoft.com/office/powerpoint/2010/main" val="188581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accent2"/>
              </a:buClr>
              <a:buFont typeface="Arial" panose="020B0604020202020204" pitchFamily="34" charset="0"/>
              <a:buNone/>
            </a:pPr>
            <a:r>
              <a:rPr lang="en-US" b="1" noProof="0" dirty="0" smtClean="0"/>
              <a:t>Spring plan for medium-term fiscal framework</a:t>
            </a:r>
          </a:p>
          <a:p>
            <a:pPr marL="171450" indent="-171450">
              <a:buClr>
                <a:schemeClr val="accent2"/>
              </a:buClr>
              <a:buFont typeface="Arial" panose="020B0604020202020204" pitchFamily="34" charset="0"/>
              <a:buChar char="•"/>
            </a:pPr>
            <a:r>
              <a:rPr lang="en-US" noProof="0" dirty="0" smtClean="0"/>
              <a:t>A Parliamentary Resolution for the medium-term state fiscal plan for next four years, the so-called spring plan, was presented to the </a:t>
            </a:r>
            <a:r>
              <a:rPr lang="en-US" noProof="0" dirty="0" err="1" smtClean="0"/>
              <a:t>Althingi</a:t>
            </a:r>
            <a:r>
              <a:rPr lang="en-US" noProof="0" dirty="0" smtClean="0"/>
              <a:t> for discussion for the first time on 1st of April</a:t>
            </a:r>
          </a:p>
          <a:p>
            <a:pPr marL="171450" indent="-171450">
              <a:buClr>
                <a:schemeClr val="accent2"/>
              </a:buClr>
              <a:buFont typeface="Arial" panose="020B0604020202020204" pitchFamily="34" charset="0"/>
              <a:buChar char="•"/>
            </a:pPr>
            <a:r>
              <a:rPr lang="en-US" noProof="0" dirty="0" smtClean="0"/>
              <a:t>Enhances</a:t>
            </a:r>
            <a:r>
              <a:rPr lang="en-US" baseline="0" noProof="0" dirty="0" smtClean="0"/>
              <a:t> the policy oriented discussions in ministries, cabinet and the parliament</a:t>
            </a:r>
            <a:endParaRPr lang="en-US" noProof="0" dirty="0" smtClean="0"/>
          </a:p>
          <a:p>
            <a:pPr marL="171450" indent="-171450">
              <a:buClr>
                <a:schemeClr val="accent2"/>
              </a:buClr>
              <a:buFont typeface="Arial" panose="020B0604020202020204" pitchFamily="34" charset="0"/>
              <a:buChar char="•"/>
            </a:pPr>
            <a:r>
              <a:rPr lang="en-US" noProof="0" dirty="0" smtClean="0"/>
              <a:t>Directs budgeting deliberations </a:t>
            </a:r>
            <a:r>
              <a:rPr lang="en-US" baseline="0" noProof="0" dirty="0" smtClean="0"/>
              <a:t>towards </a:t>
            </a:r>
            <a:r>
              <a:rPr lang="en-US" noProof="0" dirty="0" smtClean="0"/>
              <a:t>the objectives, general principles and overall figures in the first stages of the budgeting process before further elaboration takes place in compiling the budget for the coming year</a:t>
            </a:r>
          </a:p>
          <a:p>
            <a:pPr marL="171450" indent="-171450">
              <a:buFont typeface="Arial" panose="020B0604020202020204" pitchFamily="34" charset="0"/>
              <a:buChar char="•"/>
            </a:pPr>
            <a:endParaRPr lang="en-US" sz="1200" kern="1200" noProof="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noProof="0" smtClean="0">
                <a:solidFill>
                  <a:schemeClr val="tx1"/>
                </a:solidFill>
                <a:effectLst/>
                <a:latin typeface="+mn-lt"/>
                <a:ea typeface="+mn-ea"/>
                <a:cs typeface="+mn-cs"/>
              </a:rPr>
              <a:t>Main features of the spring plan</a:t>
            </a:r>
            <a:endParaRPr lang="en-US" sz="1200" b="1"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The spring plan sets out the principal objectives of fiscal policy, its main premises and targets for the development of the outcome, revenues, expenditures and debt, the estimated magnitude of principal measures, such as changes to the taxation system, restraint objectives and leeway in expenditures for new policy initiatives</a:t>
            </a: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The spring plan provides a framework for total expenditures with an economic breakdown into operating cost, interest cost, transfers and maintenance and capital cost for the entire central government</a:t>
            </a: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The main objective of the fiscal plan is to achieve a slow but steady improvement in the Treasury overall</a:t>
            </a:r>
            <a:r>
              <a:rPr lang="en-US" sz="1200" kern="1200" baseline="0" noProof="0" smtClean="0">
                <a:solidFill>
                  <a:schemeClr val="tx1"/>
                </a:solidFill>
                <a:effectLst/>
                <a:latin typeface="+mn-lt"/>
                <a:ea typeface="+mn-ea"/>
                <a:cs typeface="+mn-cs"/>
              </a:rPr>
              <a:t> balance </a:t>
            </a:r>
            <a:r>
              <a:rPr lang="en-US" sz="1200" kern="1200" noProof="0" smtClean="0">
                <a:solidFill>
                  <a:schemeClr val="tx1"/>
                </a:solidFill>
                <a:effectLst/>
                <a:latin typeface="+mn-lt"/>
                <a:ea typeface="+mn-ea"/>
                <a:cs typeface="+mn-cs"/>
              </a:rPr>
              <a:t>in the coming years, yielding a surplus</a:t>
            </a:r>
            <a:r>
              <a:rPr lang="en-US" sz="1200" kern="1200" baseline="0" noProof="0" smtClean="0">
                <a:solidFill>
                  <a:schemeClr val="tx1"/>
                </a:solidFill>
                <a:effectLst/>
                <a:latin typeface="+mn-lt"/>
                <a:ea typeface="+mn-ea"/>
                <a:cs typeface="+mn-cs"/>
              </a:rPr>
              <a:t> of at least 1% of GDP by 2018.</a:t>
            </a:r>
            <a:endParaRPr lang="en-US" sz="1200" kern="1200" noProof="0" smtClean="0">
              <a:solidFill>
                <a:schemeClr val="tx1"/>
              </a:solidFill>
              <a:effectLst/>
              <a:latin typeface="+mn-lt"/>
              <a:ea typeface="+mn-ea"/>
              <a:cs typeface="+mn-cs"/>
            </a:endParaRPr>
          </a:p>
          <a:p>
            <a:pPr marL="171450" indent="-171450">
              <a:buFont typeface="Arial" panose="020B0604020202020204" pitchFamily="34" charset="0"/>
              <a:buChar char="•"/>
            </a:pPr>
            <a:r>
              <a:rPr lang="en-US" sz="1200" u="none" kern="1200" noProof="0" smtClean="0">
                <a:solidFill>
                  <a:schemeClr val="tx1"/>
                </a:solidFill>
                <a:effectLst/>
                <a:latin typeface="+mn-lt"/>
                <a:ea typeface="+mn-ea"/>
                <a:cs typeface="+mn-cs"/>
              </a:rPr>
              <a:t>The objectives and targets of the spring fiscal plan remained</a:t>
            </a:r>
            <a:r>
              <a:rPr lang="en-US" sz="1200" u="none" kern="1200" baseline="0" noProof="0" smtClean="0">
                <a:solidFill>
                  <a:schemeClr val="tx1"/>
                </a:solidFill>
                <a:effectLst/>
                <a:latin typeface="+mn-lt"/>
                <a:ea typeface="+mn-ea"/>
                <a:cs typeface="+mn-cs"/>
              </a:rPr>
              <a:t> intact in the revised medium-term plan accompanying the budget proposal even though economic premises deviated markedly from what had been anticipated, mainly due to unusually high increases in general wage aggreements; which bolstered the turnover on the revenue and expenditure side but without much alteration in the upward path for the total balance and the downward path for gross debt.</a:t>
            </a:r>
            <a:endParaRPr lang="en-US" sz="1200" u="none" kern="1200" noProof="0" smtClean="0">
              <a:solidFill>
                <a:schemeClr val="tx1"/>
              </a:solidFill>
              <a:effectLst/>
              <a:latin typeface="+mn-lt"/>
              <a:ea typeface="+mn-ea"/>
              <a:cs typeface="+mn-cs"/>
            </a:endParaRPr>
          </a:p>
          <a:p>
            <a:pPr marL="171450" indent="-171450">
              <a:buFont typeface="Arial" panose="020B0604020202020204" pitchFamily="34" charset="0"/>
              <a:buChar char="•"/>
            </a:pPr>
            <a:endParaRPr lang="en-US" u="none" noProof="0" dirty="0"/>
          </a:p>
        </p:txBody>
      </p:sp>
      <p:sp>
        <p:nvSpPr>
          <p:cNvPr id="4" name="Slide Number Placeholder 3"/>
          <p:cNvSpPr>
            <a:spLocks noGrp="1"/>
          </p:cNvSpPr>
          <p:nvPr>
            <p:ph type="sldNum" sz="quarter" idx="10"/>
          </p:nvPr>
        </p:nvSpPr>
        <p:spPr/>
        <p:txBody>
          <a:bodyPr/>
          <a:lstStyle/>
          <a:p>
            <a:fld id="{23C2F9C6-F2E8-C64C-BABB-92923DE16F52}" type="slidenum">
              <a:rPr lang="en-US" smtClean="0"/>
              <a:t>5</a:t>
            </a:fld>
            <a:endParaRPr lang="en-US"/>
          </a:p>
        </p:txBody>
      </p:sp>
    </p:spTree>
    <p:extLst>
      <p:ext uri="{BB962C8B-B14F-4D97-AF65-F5344CB8AC3E}">
        <p14:creationId xmlns:p14="http://schemas.microsoft.com/office/powerpoint/2010/main" val="3895781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mtClean="0"/>
              <a:t>Total</a:t>
            </a:r>
            <a:r>
              <a:rPr lang="is-IS" baseline="0" smtClean="0"/>
              <a:t> expenditure in the Treasury accounts, which was published in June 2015, amount to 642,5 bn. kr. MOF had estimated the outcome of the year 2014, which was published in December alongside the 2015 budget, to be 647,4 bn. Expenditure in the year 2014 became 5 bn. under what was previously estimated or 0.8% of total turnover. </a:t>
            </a:r>
            <a:r>
              <a:rPr lang="en-US" baseline="0" smtClean="0"/>
              <a:t>Mostly due to the reduction of pension liabilities by 5,2 bn. Revenues increased by over 3,4 bn. Thereof tax revenues increase by 6,8 bn. and asset sales by 1 bn. Operating income decreased by 4,5 bn.</a:t>
            </a:r>
          </a:p>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32</a:t>
            </a:fld>
            <a:endParaRPr lang="en-US"/>
          </a:p>
        </p:txBody>
      </p:sp>
    </p:spTree>
    <p:extLst>
      <p:ext uri="{BB962C8B-B14F-4D97-AF65-F5344CB8AC3E}">
        <p14:creationId xmlns:p14="http://schemas.microsoft.com/office/powerpoint/2010/main" val="3595289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33</a:t>
            </a:fld>
            <a:endParaRPr lang="en-US"/>
          </a:p>
        </p:txBody>
      </p:sp>
    </p:spTree>
    <p:extLst>
      <p:ext uri="{BB962C8B-B14F-4D97-AF65-F5344CB8AC3E}">
        <p14:creationId xmlns:p14="http://schemas.microsoft.com/office/powerpoint/2010/main" val="3595289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34</a:t>
            </a:fld>
            <a:endParaRPr lang="en-US"/>
          </a:p>
        </p:txBody>
      </p:sp>
    </p:spTree>
    <p:extLst>
      <p:ext uri="{BB962C8B-B14F-4D97-AF65-F5344CB8AC3E}">
        <p14:creationId xmlns:p14="http://schemas.microsoft.com/office/powerpoint/2010/main" val="3272064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400" smtClean="0"/>
              <a:t>The</a:t>
            </a:r>
            <a:r>
              <a:rPr lang="en-US" sz="1400" baseline="0" smtClean="0"/>
              <a:t> chart shows the total balance of the Treasury 2010-2019 including and excluding irregular items.</a:t>
            </a:r>
          </a:p>
          <a:p>
            <a:pPr marL="285750" indent="-285750">
              <a:buFont typeface="Arial" panose="020B0604020202020204" pitchFamily="34" charset="0"/>
              <a:buChar char="•"/>
            </a:pPr>
            <a:r>
              <a:rPr lang="en-US" sz="1400" baseline="0" smtClean="0"/>
              <a:t>Including irregular items, the deficit amounted to 123 bn. kr. in 2010, equivalent to 7,6% of GDP. Excluding irregular items, the deficit amounted to 64 bn. or 3,9% of GDP.</a:t>
            </a:r>
          </a:p>
          <a:p>
            <a:pPr marL="285750" indent="-285750">
              <a:buFont typeface="Arial" panose="020B0604020202020204" pitchFamily="34" charset="0"/>
              <a:buChar char="•"/>
            </a:pPr>
            <a:r>
              <a:rPr lang="en-US" sz="1400" baseline="0" smtClean="0"/>
              <a:t>In 2013, the deficit was insignificant, less than 1 bn. In 2014, the Treasury returned a surplus for the first time in 7 years amounting to 43 bn. including irregular items and 32 bn. excluding irregular items. The prognosis for 2015 indicates a surplus of 21 bn. both with and without irregluar items.</a:t>
            </a:r>
          </a:p>
          <a:p>
            <a:pPr marL="285750" indent="-285750">
              <a:buFont typeface="Arial" panose="020B0604020202020204" pitchFamily="34" charset="0"/>
              <a:buChar char="•"/>
            </a:pPr>
            <a:r>
              <a:rPr lang="en-US" sz="1400" baseline="0" smtClean="0"/>
              <a:t>The budget proposal for 2016 provides a surplus for the third consecutive year.</a:t>
            </a:r>
          </a:p>
          <a:p>
            <a:pPr marL="285750" indent="-285750">
              <a:buFont typeface="Arial" panose="020B0604020202020204" pitchFamily="34" charset="0"/>
              <a:buChar char="•"/>
            </a:pPr>
            <a:r>
              <a:rPr lang="en-US" sz="1400" baseline="0" smtClean="0"/>
              <a:t>The outlook assumes improved performance from year to year until 2019 that will gradually yield scope for substantial debt reduction.</a:t>
            </a:r>
          </a:p>
          <a:p>
            <a:pPr marL="285750" indent="-285750">
              <a:buFont typeface="Arial" panose="020B0604020202020204" pitchFamily="34" charset="0"/>
              <a:buChar char="•"/>
            </a:pPr>
            <a:r>
              <a:rPr lang="en-US" sz="1400" baseline="0" smtClean="0"/>
              <a:t>It should be noted that about 20 bn. special surplus is generated in the fiscal plan in 2017 because of the acceleration of the program for amortization of inflation indexed mortgages to the year 2014.The surplus will be generated as expenditure and revenue in connection with this program will not be booked in the same year, i.e. the increase in the special bank tax will still be available in the year 2017, but the expenditures will then have been canceled. Therefore, this 20 bn. extra surplus needs to be borne in mind when reviewing the expected outcome in 2017.</a:t>
            </a:r>
          </a:p>
          <a:p>
            <a:pPr marL="285750" indent="-285750">
              <a:buFont typeface="Arial" panose="020B0604020202020204" pitchFamily="34" charset="0"/>
              <a:buChar char="•"/>
            </a:pPr>
            <a:r>
              <a:rPr lang="en-US" sz="1400" smtClean="0"/>
              <a:t>The Treasury benefits from automatic stabilizers inherent in public finances by receiving</a:t>
            </a:r>
            <a:r>
              <a:rPr lang="en-US" sz="1400" baseline="0" smtClean="0"/>
              <a:t> more revenue from income taxes and social security taxes on wages.</a:t>
            </a:r>
          </a:p>
          <a:p>
            <a:pPr marL="285750" indent="-285750">
              <a:buFont typeface="Arial" panose="020B0604020202020204" pitchFamily="34" charset="0"/>
              <a:buChar char="•"/>
            </a:pPr>
            <a:r>
              <a:rPr lang="en-US" sz="1400" baseline="0" smtClean="0"/>
              <a:t>VAT and other turnover related taxes also follow the increases in the volume and price of the underlying rising domestic demand.</a:t>
            </a:r>
          </a:p>
          <a:p>
            <a:pPr marL="285750" indent="-285750">
              <a:buFont typeface="Arial" panose="020B0604020202020204" pitchFamily="34" charset="0"/>
              <a:buChar char="•"/>
            </a:pPr>
            <a:r>
              <a:rPr lang="en-US" sz="1400" baseline="0" smtClean="0"/>
              <a:t>Spending on unemployment benefits and other programs related to the level of employment are at a low point.</a:t>
            </a:r>
          </a:p>
          <a:p>
            <a:pPr marL="285750" indent="-285750">
              <a:buFont typeface="Arial" panose="020B0604020202020204" pitchFamily="34" charset="0"/>
              <a:buChar char="•"/>
            </a:pPr>
            <a:r>
              <a:rPr lang="en-US" sz="1400" baseline="0" smtClean="0"/>
              <a:t>It is important to remember in this respect that experience teaches that the economic cycle will eventually turn downwards again with negative affects on government finances.</a:t>
            </a:r>
            <a:endParaRPr lang="en-US" sz="1400"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It is expected that interest expenditure will decrease over the period, partly due to proposed measures in the balance sheet as well as due to debt reduction on the basis of revenue in relation to the liberalization of capital controls. It entails that interest costs will decrease by 1,3% of GDP over the period.</a:t>
            </a:r>
          </a:p>
          <a:p>
            <a:endParaRPr lang="en-US" baseline="0" smtClean="0"/>
          </a:p>
          <a:p>
            <a:endParaRPr lang="en-US" baseline="0" smtClean="0"/>
          </a:p>
          <a:p>
            <a:endParaRPr lang="en-U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smtClean="0"/>
              <a:t>In order to offset the negative interest balance, as shown in the previous slide, it is necessary to generade a significant primary surplus.</a:t>
            </a:r>
            <a:endParaRPr lang="en-US" sz="1400" baseline="0" dirty="0" smtClean="0"/>
          </a:p>
          <a:p>
            <a:endParaRPr lang="en-US" sz="1400" baseline="0" dirty="0" smtClean="0"/>
          </a:p>
          <a:p>
            <a:pPr marL="285750" indent="-285750">
              <a:buFont typeface="Arial" panose="020B0604020202020204" pitchFamily="34" charset="0"/>
              <a:buChar char="•"/>
            </a:pPr>
            <a:r>
              <a:rPr lang="en-US" sz="1400" baseline="0" smtClean="0"/>
              <a:t>In 2010, the deficit in the primary balance was 85 bn. kr. including irregular items and 25 bn. excluding irregular items. </a:t>
            </a:r>
            <a:endParaRPr lang="en-US" sz="1400" baseline="0" dirty="0" smtClean="0"/>
          </a:p>
          <a:p>
            <a:pPr marL="285750" indent="-285750">
              <a:buFont typeface="Arial" panose="020B0604020202020204" pitchFamily="34" charset="0"/>
              <a:buChar char="•"/>
            </a:pPr>
            <a:r>
              <a:rPr lang="en-US" sz="1400" baseline="0" smtClean="0"/>
              <a:t>In 2012, a primary surplus, 18 bn., was achieved for the first time since the banking collapse of 2008. </a:t>
            </a:r>
            <a:endParaRPr lang="en-US" sz="1400" baseline="0" dirty="0" smtClean="0"/>
          </a:p>
          <a:p>
            <a:pPr marL="285750" indent="-285750">
              <a:buFont typeface="Arial" panose="020B0604020202020204" pitchFamily="34" charset="0"/>
              <a:buChar char="•"/>
            </a:pPr>
            <a:r>
              <a:rPr lang="en-US" sz="1400" baseline="0" smtClean="0"/>
              <a:t>The surplus has been growing ever since and is expected to be between 70 and 100 bn. in the coming years including irregular items.</a:t>
            </a:r>
            <a:endParaRPr lang="en-US" sz="1400" baseline="0" dirty="0" smtClean="0"/>
          </a:p>
          <a:p>
            <a:pPr marL="285750" indent="-285750">
              <a:buFont typeface="Arial" panose="020B0604020202020204" pitchFamily="34" charset="0"/>
              <a:buChar char="•"/>
            </a:pPr>
            <a:r>
              <a:rPr lang="en-US" sz="1400" baseline="0" smtClean="0"/>
              <a:t>Despite the large primary surplus, there will not be room for considerable debt reduction in nominal terms exclusively from current operations. </a:t>
            </a:r>
            <a:endParaRPr lang="en-US" sz="1400"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The outlook is </a:t>
            </a:r>
            <a:r>
              <a:rPr lang="en-US" smtClean="0"/>
              <a:t>for a steady </a:t>
            </a:r>
            <a:r>
              <a:rPr lang="en-US" dirty="0" smtClean="0"/>
              <a:t>improvement in the budget balance in the coming </a:t>
            </a:r>
            <a:r>
              <a:rPr lang="en-US" smtClean="0"/>
              <a:t>years while both primary </a:t>
            </a:r>
            <a:r>
              <a:rPr lang="en-US" dirty="0" smtClean="0"/>
              <a:t>revenue and primary </a:t>
            </a:r>
            <a:r>
              <a:rPr lang="en-US" smtClean="0"/>
              <a:t>expenditure decrease </a:t>
            </a:r>
            <a:r>
              <a:rPr lang="en-US" dirty="0" smtClean="0"/>
              <a:t>in proportion to GDP. </a:t>
            </a:r>
          </a:p>
          <a:p>
            <a:pPr marL="171450" indent="-171450">
              <a:buFont typeface="Arial" panose="020B0604020202020204" pitchFamily="34" charset="0"/>
              <a:buChar char="•"/>
            </a:pPr>
            <a:r>
              <a:rPr lang="en-US" dirty="0" smtClean="0"/>
              <a:t>Some</a:t>
            </a:r>
            <a:r>
              <a:rPr lang="en-US" baseline="0" dirty="0" smtClean="0"/>
              <a:t> real growth is assumed on both the revenue and </a:t>
            </a:r>
            <a:r>
              <a:rPr lang="en-US" baseline="0" smtClean="0"/>
              <a:t>expenditure side </a:t>
            </a:r>
            <a:r>
              <a:rPr lang="en-US" baseline="0" dirty="0" smtClean="0"/>
              <a:t>of the Treasury until 2019, although it will be slower than forecasted GDP growth. </a:t>
            </a:r>
          </a:p>
          <a:p>
            <a:pPr marL="171450" indent="-171450">
              <a:buFont typeface="Arial" panose="020B0604020202020204" pitchFamily="34" charset="0"/>
              <a:buChar char="•"/>
            </a:pPr>
            <a:r>
              <a:rPr lang="en-US" baseline="0" dirty="0" smtClean="0"/>
              <a:t>As shown in </a:t>
            </a:r>
            <a:r>
              <a:rPr lang="en-US" baseline="0" smtClean="0"/>
              <a:t>the slide, </a:t>
            </a:r>
            <a:r>
              <a:rPr lang="en-US" baseline="0" dirty="0" smtClean="0"/>
              <a:t>this implies that total revenue excluding extraordinary </a:t>
            </a:r>
            <a:r>
              <a:rPr lang="en-US" baseline="0" smtClean="0"/>
              <a:t>items declines </a:t>
            </a:r>
            <a:r>
              <a:rPr lang="en-US" baseline="0" dirty="0" smtClean="0"/>
              <a:t>slightly as a percentage of GDP until 2019, while total expenditure gradual declines slightly more than revenues, contributing to a slow but growing surplus until 2019.</a:t>
            </a:r>
            <a:endParaRPr lang="en-U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39</a:t>
            </a:fld>
            <a:endParaRPr lang="en-US"/>
          </a:p>
        </p:txBody>
      </p:sp>
    </p:spTree>
    <p:extLst>
      <p:ext uri="{BB962C8B-B14F-4D97-AF65-F5344CB8AC3E}">
        <p14:creationId xmlns:p14="http://schemas.microsoft.com/office/powerpoint/2010/main" val="3283342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dirty="0" smtClean="0"/>
              <a:t>Statistics</a:t>
            </a:r>
            <a:r>
              <a:rPr lang="en-US" b="1" baseline="0" noProof="0" dirty="0" smtClean="0"/>
              <a:t> Iceland </a:t>
            </a:r>
            <a:r>
              <a:rPr lang="en-US" b="1" noProof="0" dirty="0" smtClean="0"/>
              <a:t>June 2015 macroeconomic forecast for 2016:</a:t>
            </a:r>
            <a:r>
              <a:rPr lang="en-US" noProof="0" dirty="0" smtClean="0"/>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noProof="0" dirty="0" smtClean="0"/>
              <a:t>GDP</a:t>
            </a:r>
            <a:r>
              <a:rPr lang="en-US" baseline="0" noProof="0" dirty="0" smtClean="0"/>
              <a:t> growth 3.0%, private consumption growth 4.1%, national expenditure growth 5.4%, inflation 4.5%, unemployment rate 3.0%.</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dirty="0" smtClean="0"/>
              <a:t>Reassessment of tax bases in 2015 in light of changes in economic prospects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noProof="0" dirty="0" smtClean="0"/>
              <a:t>So far, this</a:t>
            </a:r>
            <a:r>
              <a:rPr lang="en-US" baseline="0" noProof="0" dirty="0" smtClean="0"/>
              <a:t> year's t</a:t>
            </a:r>
            <a:r>
              <a:rPr lang="en-US" noProof="0" dirty="0" smtClean="0"/>
              <a:t>ax collection has been in good accordance</a:t>
            </a:r>
            <a:r>
              <a:rPr lang="en-US" baseline="0" noProof="0" dirty="0" smtClean="0"/>
              <a:t> with the budget forecast. General wage agreements will affect main economic aggregates during the last part of the year.</a:t>
            </a:r>
            <a:endParaRPr lang="en-US"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noProof="0" dirty="0" smtClean="0"/>
              <a:t>New tax system reform proposals in line with current tax policy:</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Changes to personal income tax, import duties, excises on vehicles for car rental agencies and VAT.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The new measures will lower revenues by an estimated 7,4 bn. kr. in 2016, and the reduction will be doubled when the second phase is implemented in 2017.</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Other assumptions apply to receipts from dividends, interest, Fisheries Levy and other revenue items.</a:t>
            </a:r>
          </a:p>
        </p:txBody>
      </p:sp>
      <p:sp>
        <p:nvSpPr>
          <p:cNvPr id="4" name="Slide Number Placeholder 3"/>
          <p:cNvSpPr>
            <a:spLocks noGrp="1"/>
          </p:cNvSpPr>
          <p:nvPr>
            <p:ph type="sldNum" sz="quarter" idx="10"/>
          </p:nvPr>
        </p:nvSpPr>
        <p:spPr/>
        <p:txBody>
          <a:bodyPr/>
          <a:lstStyle/>
          <a:p>
            <a:fld id="{23C2F9C6-F2E8-C64C-BABB-92923DE16F52}" type="slidenum">
              <a:rPr lang="en-US" smtClean="0"/>
              <a:t>40</a:t>
            </a:fld>
            <a:endParaRPr lang="en-US"/>
          </a:p>
        </p:txBody>
      </p:sp>
    </p:spTree>
    <p:extLst>
      <p:ext uri="{BB962C8B-B14F-4D97-AF65-F5344CB8AC3E}">
        <p14:creationId xmlns:p14="http://schemas.microsoft.com/office/powerpoint/2010/main" val="4188110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noProof="0" dirty="0" smtClean="0">
                <a:solidFill>
                  <a:schemeClr val="tx1"/>
                </a:solidFill>
                <a:effectLst/>
                <a:latin typeface="+mn-lt"/>
                <a:ea typeface="+mn-ea"/>
                <a:cs typeface="+mn-cs"/>
              </a:rPr>
              <a:t>The economic outlook for </a:t>
            </a:r>
            <a:r>
              <a:rPr lang="en-US" sz="1200" b="0" i="0" kern="1200" baseline="0" noProof="0" dirty="0" smtClean="0">
                <a:solidFill>
                  <a:schemeClr val="tx1"/>
                </a:solidFill>
                <a:effectLst/>
                <a:latin typeface="+mn-lt"/>
                <a:ea typeface="+mn-ea"/>
                <a:cs typeface="+mn-cs"/>
              </a:rPr>
              <a:t>2015 is more </a:t>
            </a:r>
            <a:r>
              <a:rPr lang="en-US" sz="1200" b="0" i="0" kern="1200" baseline="0" noProof="0" dirty="0" err="1" smtClean="0">
                <a:solidFill>
                  <a:schemeClr val="tx1"/>
                </a:solidFill>
                <a:effectLst/>
                <a:latin typeface="+mn-lt"/>
                <a:ea typeface="+mn-ea"/>
                <a:cs typeface="+mn-cs"/>
              </a:rPr>
              <a:t>favourable</a:t>
            </a:r>
            <a:r>
              <a:rPr lang="en-US" sz="1200" b="0" i="0" kern="1200" baseline="0" noProof="0" dirty="0" smtClean="0">
                <a:solidFill>
                  <a:schemeClr val="tx1"/>
                </a:solidFill>
                <a:effectLst/>
                <a:latin typeface="+mn-lt"/>
                <a:ea typeface="+mn-ea"/>
                <a:cs typeface="+mn-cs"/>
              </a:rPr>
              <a:t> than forecast when the 2015-budget was </a:t>
            </a:r>
            <a:r>
              <a:rPr lang="en-US" sz="1200" b="0" i="0" kern="1200" baseline="0" noProof="0" dirty="0" err="1" smtClean="0">
                <a:solidFill>
                  <a:schemeClr val="tx1"/>
                </a:solidFill>
                <a:effectLst/>
                <a:latin typeface="+mn-lt"/>
                <a:ea typeface="+mn-ea"/>
                <a:cs typeface="+mn-cs"/>
              </a:rPr>
              <a:t>finalised</a:t>
            </a:r>
            <a:r>
              <a:rPr lang="en-US" sz="1200" b="0" i="0" kern="1200" baseline="0" noProof="0" dirty="0" smtClean="0">
                <a:solidFill>
                  <a:schemeClr val="tx1"/>
                </a:solidFill>
                <a:effectLst/>
                <a:latin typeface="+mn-lt"/>
                <a:ea typeface="+mn-ea"/>
                <a:cs typeface="+mn-cs"/>
              </a:rPr>
              <a:t>, based on the macroeconomic forecast of November 2014. The new macroeconomic forecast was made in early June 2015. Domestic demand is now forecast to rise by more than 6% and the total wage bill by almost 10% in 2015. Consequently, the year-on-year inflation forecast has risen to 2%. Tax revenues in the first half of 2015 indicate that tax bases have risen roughly in line with the budget estimates. In the second half of 2015, household incomes and private consumption are expected to increase more than previously forecast, due to the impact of wage settlements in early summer. With continued surge in tourist services and strong demand for </a:t>
            </a:r>
            <a:r>
              <a:rPr lang="en-US" sz="1200" b="0" i="0" kern="1200" baseline="0" noProof="0" dirty="0" err="1" smtClean="0">
                <a:solidFill>
                  <a:schemeClr val="tx1"/>
                </a:solidFill>
                <a:effectLst/>
                <a:latin typeface="+mn-lt"/>
                <a:ea typeface="+mn-ea"/>
                <a:cs typeface="+mn-cs"/>
              </a:rPr>
              <a:t>labour</a:t>
            </a:r>
            <a:r>
              <a:rPr lang="en-US" sz="1200" b="0" i="0" kern="1200" baseline="0" noProof="0" dirty="0" smtClean="0">
                <a:solidFill>
                  <a:schemeClr val="tx1"/>
                </a:solidFill>
                <a:effectLst/>
                <a:latin typeface="+mn-lt"/>
                <a:ea typeface="+mn-ea"/>
                <a:cs typeface="+mn-cs"/>
              </a:rPr>
              <a:t> in other areas, employment is not expected to decline in the second half of 2015.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noProof="0" dirty="0" smtClean="0">
                <a:solidFill>
                  <a:schemeClr val="tx1"/>
                </a:solidFill>
                <a:effectLst/>
                <a:latin typeface="+mn-lt"/>
                <a:ea typeface="+mn-ea"/>
                <a:cs typeface="+mn-cs"/>
              </a:rPr>
              <a:t>Estimated total revenue in 2015 has been revised upwards </a:t>
            </a:r>
            <a:r>
              <a:rPr lang="en-US" sz="1200" b="0" i="0" kern="1200" baseline="0" noProof="0" smtClean="0">
                <a:solidFill>
                  <a:schemeClr val="tx1"/>
                </a:solidFill>
                <a:effectLst/>
                <a:latin typeface="+mn-lt"/>
                <a:ea typeface="+mn-ea"/>
                <a:cs typeface="+mn-cs"/>
              </a:rPr>
              <a:t>by 26,4 bn. </a:t>
            </a:r>
            <a:r>
              <a:rPr lang="en-US" sz="1200" b="0" i="0" kern="1200" baseline="0" noProof="0" dirty="0" smtClean="0">
                <a:solidFill>
                  <a:schemeClr val="tx1"/>
                </a:solidFill>
                <a:effectLst/>
                <a:latin typeface="+mn-lt"/>
                <a:ea typeface="+mn-ea"/>
                <a:cs typeface="+mn-cs"/>
              </a:rPr>
              <a:t>kr. The chart shows an analysis of the main components of the total change, based on origin of change. General </a:t>
            </a:r>
            <a:r>
              <a:rPr lang="en-US" sz="1200" b="0" i="0" kern="1200" baseline="0" noProof="0" dirty="0" err="1" smtClean="0">
                <a:solidFill>
                  <a:schemeClr val="tx1"/>
                </a:solidFill>
                <a:effectLst/>
                <a:latin typeface="+mn-lt"/>
                <a:ea typeface="+mn-ea"/>
                <a:cs typeface="+mn-cs"/>
              </a:rPr>
              <a:t>revison</a:t>
            </a:r>
            <a:r>
              <a:rPr lang="en-US" sz="1200" b="0" i="0" kern="1200" baseline="0" noProof="0" dirty="0" smtClean="0">
                <a:solidFill>
                  <a:schemeClr val="tx1"/>
                </a:solidFill>
                <a:effectLst/>
                <a:latin typeface="+mn-lt"/>
                <a:ea typeface="+mn-ea"/>
                <a:cs typeface="+mn-cs"/>
              </a:rPr>
              <a:t> of tax bases, due to economic developments generates a total </a:t>
            </a:r>
            <a:r>
              <a:rPr lang="en-US" sz="1200" b="0" i="0" kern="1200" baseline="0" noProof="0" smtClean="0">
                <a:solidFill>
                  <a:schemeClr val="tx1"/>
                </a:solidFill>
                <a:effectLst/>
                <a:latin typeface="+mn-lt"/>
                <a:ea typeface="+mn-ea"/>
                <a:cs typeface="+mn-cs"/>
              </a:rPr>
              <a:t>of 9,8 bn. </a:t>
            </a:r>
            <a:r>
              <a:rPr lang="en-US" sz="1200" b="0" i="0" kern="1200" baseline="0" noProof="0" dirty="0" smtClean="0">
                <a:solidFill>
                  <a:schemeClr val="tx1"/>
                </a:solidFill>
                <a:effectLst/>
                <a:latin typeface="+mn-lt"/>
                <a:ea typeface="+mn-ea"/>
                <a:cs typeface="+mn-cs"/>
              </a:rPr>
              <a:t>kr., </a:t>
            </a:r>
            <a:r>
              <a:rPr lang="en-US" sz="1200" b="0" i="0" kern="1200" baseline="0" noProof="0" smtClean="0">
                <a:solidFill>
                  <a:schemeClr val="tx1"/>
                </a:solidFill>
                <a:effectLst/>
                <a:latin typeface="+mn-lt"/>
                <a:ea typeface="+mn-ea"/>
                <a:cs typeface="+mn-cs"/>
              </a:rPr>
              <a:t>thereof 5,0 bn. </a:t>
            </a:r>
            <a:r>
              <a:rPr lang="en-US" sz="1200" b="0" i="0" kern="1200" baseline="0" noProof="0" dirty="0" smtClean="0">
                <a:solidFill>
                  <a:schemeClr val="tx1"/>
                </a:solidFill>
                <a:effectLst/>
                <a:latin typeface="+mn-lt"/>
                <a:ea typeface="+mn-ea"/>
                <a:cs typeface="+mn-cs"/>
              </a:rPr>
              <a:t>from taxes on </a:t>
            </a:r>
            <a:r>
              <a:rPr lang="en-US" sz="1200" b="0" i="0" kern="1200" baseline="0" noProof="0" dirty="0" err="1" smtClean="0">
                <a:solidFill>
                  <a:schemeClr val="tx1"/>
                </a:solidFill>
                <a:effectLst/>
                <a:latin typeface="+mn-lt"/>
                <a:ea typeface="+mn-ea"/>
                <a:cs typeface="+mn-cs"/>
              </a:rPr>
              <a:t>labour</a:t>
            </a:r>
            <a:r>
              <a:rPr lang="en-US" sz="1200" b="0" i="0" kern="1200" baseline="0" noProof="0" dirty="0" smtClean="0">
                <a:solidFill>
                  <a:schemeClr val="tx1"/>
                </a:solidFill>
                <a:effectLst/>
                <a:latin typeface="+mn-lt"/>
                <a:ea typeface="+mn-ea"/>
                <a:cs typeface="+mn-cs"/>
              </a:rPr>
              <a:t> (personal income tax and payroll taxes such as the social security contributions). Dividends and interest receipts (including the resulting change in capital income tax on the Treasury) are now assumed to </a:t>
            </a:r>
            <a:r>
              <a:rPr lang="en-US" sz="1200" b="0" i="0" kern="1200" baseline="0" noProof="0" smtClean="0">
                <a:solidFill>
                  <a:schemeClr val="tx1"/>
                </a:solidFill>
                <a:effectLst/>
                <a:latin typeface="+mn-lt"/>
                <a:ea typeface="+mn-ea"/>
                <a:cs typeface="+mn-cs"/>
              </a:rPr>
              <a:t>yield 17,7 bn. </a:t>
            </a:r>
            <a:r>
              <a:rPr lang="en-US" sz="1200" b="0" i="0" kern="1200" baseline="0" noProof="0" dirty="0" smtClean="0">
                <a:solidFill>
                  <a:schemeClr val="tx1"/>
                </a:solidFill>
                <a:effectLst/>
                <a:latin typeface="+mn-lt"/>
                <a:ea typeface="+mn-ea"/>
                <a:cs typeface="+mn-cs"/>
              </a:rPr>
              <a:t>in excess of the budget estimate. The sum of all other items gives a reduction </a:t>
            </a:r>
            <a:r>
              <a:rPr lang="en-US" sz="1200" b="0" i="0" kern="1200" baseline="0" noProof="0" smtClean="0">
                <a:solidFill>
                  <a:schemeClr val="tx1"/>
                </a:solidFill>
                <a:effectLst/>
                <a:latin typeface="+mn-lt"/>
                <a:ea typeface="+mn-ea"/>
                <a:cs typeface="+mn-cs"/>
              </a:rPr>
              <a:t>of 1,1 bn</a:t>
            </a:r>
            <a:r>
              <a:rPr lang="en-US" sz="1200" b="0" i="0" kern="1200" baseline="0" noProof="0" dirty="0" smtClean="0">
                <a:solidFill>
                  <a:schemeClr val="tx1"/>
                </a:solidFill>
                <a:effectLst/>
                <a:latin typeface="+mn-lt"/>
                <a:ea typeface="+mn-ea"/>
                <a:cs typeface="+mn-cs"/>
              </a:rPr>
              <a:t>.</a:t>
            </a:r>
            <a:endParaRPr lang="en-US" sz="1200" b="0" i="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pPr/>
              <a:t>41</a:t>
            </a:fld>
            <a:endParaRPr lang="en-US"/>
          </a:p>
        </p:txBody>
      </p:sp>
    </p:spTree>
    <p:extLst>
      <p:ext uri="{BB962C8B-B14F-4D97-AF65-F5344CB8AC3E}">
        <p14:creationId xmlns:p14="http://schemas.microsoft.com/office/powerpoint/2010/main" val="417586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noProof="0" smtClean="0"/>
              <a:t>The budget for 2015 had a slight surplus on the overall balance of the central government but a revised estimate indicates a substantially</a:t>
            </a:r>
            <a:r>
              <a:rPr lang="en-US" baseline="0" noProof="0" smtClean="0"/>
              <a:t> better outcome.</a:t>
            </a:r>
            <a:endParaRPr lang="en-US" noProof="0" dirty="0" smtClean="0"/>
          </a:p>
          <a:p>
            <a:pPr marL="171450" indent="-171450">
              <a:buFont typeface="Arial" panose="020B0604020202020204" pitchFamily="34" charset="0"/>
              <a:buChar char="•"/>
            </a:pPr>
            <a:r>
              <a:rPr lang="en-US" noProof="0" smtClean="0"/>
              <a:t>According to the revised forecast the surplus will be </a:t>
            </a:r>
            <a:r>
              <a:rPr lang="en-US" b="1" noProof="0" smtClean="0"/>
              <a:t>21 bn.</a:t>
            </a:r>
            <a:r>
              <a:rPr lang="en-US" b="1" baseline="0" noProof="0" smtClean="0"/>
              <a:t> kr.</a:t>
            </a:r>
            <a:r>
              <a:rPr lang="en-US" baseline="0" noProof="0" smtClean="0"/>
              <a:t> instead of </a:t>
            </a:r>
            <a:r>
              <a:rPr lang="en-US" b="1" baseline="0" noProof="0" smtClean="0"/>
              <a:t>3,5 bn. kr.</a:t>
            </a:r>
            <a:r>
              <a:rPr lang="en-US" baseline="0" noProof="0" smtClean="0"/>
              <a:t> in the budget.</a:t>
            </a:r>
            <a:endParaRPr lang="en-US" noProof="0" smtClean="0"/>
          </a:p>
          <a:p>
            <a:pPr marL="171450" indent="-171450">
              <a:buFont typeface="Arial" panose="020B0604020202020204" pitchFamily="34" charset="0"/>
              <a:buChar char="•"/>
            </a:pPr>
            <a:r>
              <a:rPr lang="en-US" noProof="0" smtClean="0"/>
              <a:t>Largely</a:t>
            </a:r>
            <a:r>
              <a:rPr lang="en-US" baseline="0" noProof="0" smtClean="0"/>
              <a:t> due to favorable one-off revenue transactions this year, particularly extra dividend payments from financial institutions, but the deficit on the interest balance will also diminish.</a:t>
            </a:r>
            <a:endParaRPr lang="en-US" noProof="0" smtClean="0"/>
          </a:p>
          <a:p>
            <a:pPr marL="171450" indent="-171450">
              <a:buFont typeface="Arial" panose="020B0604020202020204" pitchFamily="34" charset="0"/>
              <a:buChar char="•"/>
            </a:pPr>
            <a:endParaRPr lang="en-US" noProof="0" dirty="0" smtClean="0"/>
          </a:p>
          <a:p>
            <a:pPr marL="171450" indent="-171450">
              <a:buFont typeface="Arial" panose="020B0604020202020204" pitchFamily="34" charset="0"/>
              <a:buChar char="•"/>
            </a:pPr>
            <a:r>
              <a:rPr lang="en-US" noProof="0" smtClean="0"/>
              <a:t>The budget proposal for 2016</a:t>
            </a:r>
            <a:r>
              <a:rPr lang="en-US" baseline="0" noProof="0" smtClean="0"/>
              <a:t> is the third one in a row with a surplus on the overall balance.</a:t>
            </a:r>
          </a:p>
          <a:p>
            <a:pPr marL="171450" indent="-171450">
              <a:buFont typeface="Arial" panose="020B0604020202020204" pitchFamily="34" charset="0"/>
              <a:buChar char="•"/>
            </a:pPr>
            <a:r>
              <a:rPr lang="en-US" baseline="0" noProof="0" smtClean="0"/>
              <a:t>The surplus on the overall balance is estimated at </a:t>
            </a:r>
            <a:r>
              <a:rPr lang="en-US" b="1" baseline="0" noProof="0" smtClean="0"/>
              <a:t>15,3 bn. kr.</a:t>
            </a:r>
            <a:r>
              <a:rPr lang="en-US" b="0" baseline="0" noProof="0" smtClean="0"/>
              <a:t> in 2016</a:t>
            </a:r>
            <a:r>
              <a:rPr lang="en-US" baseline="0" noProof="0" smtClean="0"/>
              <a:t>, which amounts to </a:t>
            </a:r>
            <a:r>
              <a:rPr lang="en-US" b="1" baseline="0" noProof="0" smtClean="0"/>
              <a:t>0,7%</a:t>
            </a:r>
            <a:r>
              <a:rPr lang="en-US" baseline="0" noProof="0" smtClean="0"/>
              <a:t> of GDP.</a:t>
            </a:r>
          </a:p>
          <a:p>
            <a:pPr marL="171450" indent="-171450">
              <a:buFont typeface="Arial" panose="020B0604020202020204" pitchFamily="34" charset="0"/>
              <a:buChar char="•"/>
            </a:pPr>
            <a:r>
              <a:rPr lang="en-US" baseline="0" noProof="0" smtClean="0"/>
              <a:t>The surplus on the primary balance is estimated at </a:t>
            </a:r>
            <a:r>
              <a:rPr lang="en-US" b="1" baseline="0" noProof="0" smtClean="0"/>
              <a:t>73 bn. kr.</a:t>
            </a:r>
            <a:r>
              <a:rPr lang="en-US" baseline="0" noProof="0" smtClean="0"/>
              <a:t> in 2016, which amounts </a:t>
            </a:r>
            <a:r>
              <a:rPr lang="en-US" b="1" baseline="0" noProof="0" smtClean="0"/>
              <a:t>3,1%</a:t>
            </a:r>
            <a:r>
              <a:rPr lang="en-US" baseline="0" noProof="0" smtClean="0"/>
              <a:t> of GDP.</a:t>
            </a:r>
            <a:endParaRPr lang="en-US" noProof="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6</a:t>
            </a:fld>
            <a:endParaRPr lang="en-US"/>
          </a:p>
        </p:txBody>
      </p:sp>
    </p:spTree>
    <p:extLst>
      <p:ext uri="{BB962C8B-B14F-4D97-AF65-F5344CB8AC3E}">
        <p14:creationId xmlns:p14="http://schemas.microsoft.com/office/powerpoint/2010/main" val="3260894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This</a:t>
            </a:r>
            <a:r>
              <a:rPr lang="is-IS" baseline="0" dirty="0" smtClean="0"/>
              <a:t> table shows the original budget estimate and the revised estimate for 2015, broken </a:t>
            </a:r>
            <a:r>
              <a:rPr lang="is-IS" baseline="0" smtClean="0"/>
              <a:t>down by main </a:t>
            </a:r>
            <a:r>
              <a:rPr lang="is-IS" baseline="0" dirty="0" smtClean="0"/>
              <a:t>categories of taxes and other items. The estimates are presented on both accrual and cash basis. About half of the total increase on accrual basis is explained by items other than taxes, </a:t>
            </a:r>
            <a:r>
              <a:rPr lang="is-IS" baseline="0" smtClean="0"/>
              <a:t>mainly irregular dividend </a:t>
            </a:r>
            <a:r>
              <a:rPr lang="is-IS" baseline="0" dirty="0" smtClean="0"/>
              <a:t>income from Landsbankinn </a:t>
            </a:r>
            <a:r>
              <a:rPr lang="is-IS" baseline="0" smtClean="0"/>
              <a:t>hf.</a:t>
            </a: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42</a:t>
            </a:fld>
            <a:endParaRPr lang="en-US"/>
          </a:p>
        </p:txBody>
      </p:sp>
    </p:spTree>
    <p:extLst>
      <p:ext uri="{BB962C8B-B14F-4D97-AF65-F5344CB8AC3E}">
        <p14:creationId xmlns:p14="http://schemas.microsoft.com/office/powerpoint/2010/main" val="3307771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dirty="0" smtClean="0"/>
              <a:t>Expansion in the</a:t>
            </a:r>
            <a:r>
              <a:rPr lang="en-US" b="1" baseline="0" noProof="0" dirty="0" smtClean="0"/>
              <a:t> </a:t>
            </a:r>
            <a:r>
              <a:rPr lang="en-US" b="1" baseline="0" noProof="0" smtClean="0"/>
              <a:t>economy generates more tax revenue that counteracts suspension of taxes and duties</a:t>
            </a: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noProof="0" smtClean="0"/>
              <a:t>For</a:t>
            </a:r>
            <a:r>
              <a:rPr lang="en-US" b="0" baseline="0" noProof="0" smtClean="0"/>
              <a:t> this reason, tax revenue will not contract significantly during the election term of the current governmet in spite of tax cuts.</a:t>
            </a: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smtClean="0"/>
              <a:t>Excluding</a:t>
            </a:r>
            <a:r>
              <a:rPr lang="en-US" b="1" baseline="0" noProof="0" smtClean="0"/>
              <a:t> irregular items, tax revenue as a share of GDP will be 26,2% in 2019 compared to 26,5% in this year</a:t>
            </a: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smtClean="0"/>
              <a:t>Tax reforms (apart from changes in the special bank levy) will have lowered</a:t>
            </a:r>
            <a:r>
              <a:rPr lang="en-US" b="1" baseline="0" noProof="0" smtClean="0"/>
              <a:t> income by 25 bn. kr. as of 2016</a:t>
            </a: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noProof="0" smtClean="0"/>
              <a:t>This</a:t>
            </a:r>
            <a:r>
              <a:rPr lang="en-US" b="0" baseline="0" noProof="0" smtClean="0"/>
              <a:t> includes both previous reforms in this election term and the new proposals.</a:t>
            </a: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noProof="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noProof="0" smtClean="0"/>
              <a:t>The largest components are suspensions or reductions in:</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personal income tax</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general excise tax</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import duties</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social security tax</a:t>
            </a: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noProof="0" smtClean="0"/>
              <a:t>Other items</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National Broadcasting Service charge</a:t>
            </a:r>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notary charges</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bank tax</a:t>
            </a:r>
            <a:endParaRPr lang="en-US" b="0" baseline="0" noProof="0" dirty="0" smtClean="0"/>
          </a:p>
          <a:p>
            <a:pPr marL="171450" marR="0" lvl="2"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baseline="0" noProof="0" smtClean="0"/>
              <a:t>quantity based excise taxes (fuel, alcohol etc.)</a:t>
            </a: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noProof="0" smtClean="0"/>
              <a:t>Suspension of net-wealth tax is not included in 25 bn. kr. fall in revenue.</a:t>
            </a:r>
            <a:endParaRPr lang="en-US" b="0"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noProof="0" smtClean="0"/>
              <a:t>If the net-wealth tax is included as well as other temporary levies (energy tax on electricity, some VAT items) that have not been extended, then the total impact would amount to 36 bn. kr. in 2016</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smtClean="0"/>
              <a:t>Households will derive most of the benefits of a</a:t>
            </a:r>
            <a:r>
              <a:rPr lang="en-US" b="1" baseline="0" noProof="0" smtClean="0"/>
              <a:t> lower tax level</a:t>
            </a: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0" noProof="0" smtClean="0"/>
              <a:t>Many of the taxes being</a:t>
            </a:r>
            <a:r>
              <a:rPr lang="en-US" b="0" baseline="0" noProof="0" smtClean="0"/>
              <a:t> lowered are paid by households although the social security tax and bank tax are levied on companies. </a:t>
            </a:r>
            <a:endParaRPr lang="en-US" b="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1"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smtClean="0"/>
              <a:t>Efficient taxes on consumption</a:t>
            </a:r>
            <a:r>
              <a:rPr lang="en-US" b="1" baseline="0" noProof="0" smtClean="0"/>
              <a:t> will gain weight in the coming years</a:t>
            </a:r>
            <a:endParaRPr lang="en-US" b="1" noProof="0" dirty="0" smtClean="0"/>
          </a:p>
          <a:p>
            <a:r>
              <a:rPr lang="en-US" baseline="0" noProof="0" smtClean="0"/>
              <a:t>General excise taxes have been abolished and the suspension of import duties is next on the agenda. These taxes were remains of an outdated paternalistic system of manipulating consumption.</a:t>
            </a:r>
          </a:p>
          <a:p>
            <a:r>
              <a:rPr lang="en-US" baseline="0" noProof="0" smtClean="0"/>
              <a:t>Changes to the VAT system in 2015 and 2016 are aimed to improve the efficiency of the system both as a means of raising revenue for the government and provide for a less distortionary business environment.</a:t>
            </a:r>
            <a:endParaRPr lang="en-US"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noProof="0" smtClean="0"/>
              <a:t>When these reforms have been implemented in stages, the composition of consumption taxes will be simplified and the taxing of consumption better targeted. </a:t>
            </a:r>
          </a:p>
          <a:p>
            <a:r>
              <a:rPr lang="en-US" noProof="0" smtClean="0"/>
              <a:t>Certain special excise taxes will remain, such as environmental taxes (taxes on vehicles and</a:t>
            </a:r>
            <a:r>
              <a:rPr lang="en-US" baseline="0" noProof="0" smtClean="0"/>
              <a:t> fuel) or taxes with health connotations (alcohol- and tobacco levy).</a:t>
            </a:r>
            <a:endParaRPr lang="en-US" noProof="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1" noProof="0" smtClean="0"/>
              <a:t>Excluding</a:t>
            </a:r>
            <a:r>
              <a:rPr lang="en-US" b="1" baseline="0" noProof="0" smtClean="0"/>
              <a:t> irregular items, total revenue as a share of GDP will be 28,0% in 2019 compared to 28,7% in this year</a:t>
            </a:r>
            <a:endParaRPr lang="en-US" b="1" noProof="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noProof="0" smtClean="0"/>
              <a:t>In addition to a lower level of tax revenue, interest revenu and dividends from financial institutions are expected to decline in the coming years.</a:t>
            </a:r>
            <a:endParaRPr lang="en-US" baseline="0" noProof="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noProof="0" dirty="0" smtClean="0"/>
          </a:p>
          <a:p>
            <a:r>
              <a:rPr lang="en-US" b="1" noProof="0" smtClean="0"/>
              <a:t>Total revenue including irregular items will decline from 31,4% this year to 28,2% in 2019 as a ratio</a:t>
            </a:r>
            <a:r>
              <a:rPr lang="en-US" b="1" baseline="0" noProof="0" smtClean="0"/>
              <a:t> of GDP</a:t>
            </a:r>
            <a:endParaRPr lang="en-US" b="1" noProof="0" dirty="0" smtClean="0"/>
          </a:p>
          <a:p>
            <a:r>
              <a:rPr lang="en-US" b="0" noProof="0" smtClean="0"/>
              <a:t>This fairly large</a:t>
            </a:r>
            <a:r>
              <a:rPr lang="en-US" b="0" baseline="0" noProof="0" smtClean="0"/>
              <a:t> drop is due to temporary income that will subside such as dividends from the Landsbanki and the special bank tax on the estates of the fallen banks</a:t>
            </a:r>
            <a:endParaRPr lang="en-US" baseline="0"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43</a:t>
            </a:fld>
            <a:endParaRPr lang="en-US"/>
          </a:p>
        </p:txBody>
      </p:sp>
    </p:spTree>
    <p:extLst>
      <p:ext uri="{BB962C8B-B14F-4D97-AF65-F5344CB8AC3E}">
        <p14:creationId xmlns:p14="http://schemas.microsoft.com/office/powerpoint/2010/main" val="2789722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noProof="0" dirty="0" smtClean="0"/>
              <a:t>The table presents the</a:t>
            </a:r>
            <a:r>
              <a:rPr lang="en-US" baseline="0" noProof="0" dirty="0" smtClean="0"/>
              <a:t> main outcomes of the revenue plan for the Treasury for the period </a:t>
            </a:r>
            <a:r>
              <a:rPr lang="en-US" noProof="0" dirty="0" smtClean="0"/>
              <a:t>2015–2019, i.e. projected total revenue, taxes,</a:t>
            </a:r>
            <a:r>
              <a:rPr lang="en-US" baseline="0" noProof="0" dirty="0" smtClean="0"/>
              <a:t> primary revenue, and interest income. Irregular items are not excluded.</a:t>
            </a:r>
            <a:endParaRPr lang="en-US" noProof="0" dirty="0" smtClean="0"/>
          </a:p>
        </p:txBody>
      </p:sp>
      <p:sp>
        <p:nvSpPr>
          <p:cNvPr id="93188" name="Slide Number Placeholder 3"/>
          <p:cNvSpPr>
            <a:spLocks noGrp="1"/>
          </p:cNvSpPr>
          <p:nvPr>
            <p:ph type="sldNum" sz="quarter" idx="5"/>
          </p:nvPr>
        </p:nvSpPr>
        <p:spPr>
          <a:noFill/>
        </p:spPr>
        <p:txBody>
          <a:bodyPr/>
          <a:lstStyle>
            <a:lvl1pPr eaLnBrk="0" hangingPunct="0">
              <a:defRPr sz="2300">
                <a:solidFill>
                  <a:schemeClr val="tx1"/>
                </a:solidFill>
                <a:latin typeface="Corbel" pitchFamily="34" charset="0"/>
                <a:sym typeface="Helvetica" pitchFamily="34" charset="0"/>
              </a:defRPr>
            </a:lvl1pPr>
            <a:lvl2pPr marL="716267" indent="-275487" eaLnBrk="0" hangingPunct="0">
              <a:defRPr sz="2300">
                <a:solidFill>
                  <a:schemeClr val="tx1"/>
                </a:solidFill>
                <a:latin typeface="Corbel" pitchFamily="34" charset="0"/>
                <a:sym typeface="Helvetica" pitchFamily="34" charset="0"/>
              </a:defRPr>
            </a:lvl2pPr>
            <a:lvl3pPr marL="1101950" indent="-220390" eaLnBrk="0" hangingPunct="0">
              <a:defRPr sz="2300">
                <a:solidFill>
                  <a:schemeClr val="tx1"/>
                </a:solidFill>
                <a:latin typeface="Corbel" pitchFamily="34" charset="0"/>
                <a:sym typeface="Helvetica" pitchFamily="34" charset="0"/>
              </a:defRPr>
            </a:lvl3pPr>
            <a:lvl4pPr marL="1542730" indent="-220390" eaLnBrk="0" hangingPunct="0">
              <a:defRPr sz="2300">
                <a:solidFill>
                  <a:schemeClr val="tx1"/>
                </a:solidFill>
                <a:latin typeface="Corbel" pitchFamily="34" charset="0"/>
                <a:sym typeface="Helvetica" pitchFamily="34" charset="0"/>
              </a:defRPr>
            </a:lvl4pPr>
            <a:lvl5pPr marL="1983510" indent="-220390" eaLnBrk="0" hangingPunct="0">
              <a:defRPr sz="2300">
                <a:solidFill>
                  <a:schemeClr val="tx1"/>
                </a:solidFill>
                <a:latin typeface="Corbel" pitchFamily="34" charset="0"/>
                <a:sym typeface="Helvetica" pitchFamily="34" charset="0"/>
              </a:defRPr>
            </a:lvl5pPr>
            <a:lvl6pPr marL="2424290" indent="-220390" eaLnBrk="0" fontAlgn="base" hangingPunct="0">
              <a:spcBef>
                <a:spcPct val="0"/>
              </a:spcBef>
              <a:spcAft>
                <a:spcPct val="0"/>
              </a:spcAft>
              <a:defRPr sz="2300">
                <a:solidFill>
                  <a:schemeClr val="tx1"/>
                </a:solidFill>
                <a:latin typeface="Corbel" pitchFamily="34" charset="0"/>
                <a:sym typeface="Helvetica" pitchFamily="34" charset="0"/>
              </a:defRPr>
            </a:lvl6pPr>
            <a:lvl7pPr marL="2865070" indent="-220390" eaLnBrk="0" fontAlgn="base" hangingPunct="0">
              <a:spcBef>
                <a:spcPct val="0"/>
              </a:spcBef>
              <a:spcAft>
                <a:spcPct val="0"/>
              </a:spcAft>
              <a:defRPr sz="2300">
                <a:solidFill>
                  <a:schemeClr val="tx1"/>
                </a:solidFill>
                <a:latin typeface="Corbel" pitchFamily="34" charset="0"/>
                <a:sym typeface="Helvetica" pitchFamily="34" charset="0"/>
              </a:defRPr>
            </a:lvl7pPr>
            <a:lvl8pPr marL="3305850" indent="-220390" eaLnBrk="0" fontAlgn="base" hangingPunct="0">
              <a:spcBef>
                <a:spcPct val="0"/>
              </a:spcBef>
              <a:spcAft>
                <a:spcPct val="0"/>
              </a:spcAft>
              <a:defRPr sz="2300">
                <a:solidFill>
                  <a:schemeClr val="tx1"/>
                </a:solidFill>
                <a:latin typeface="Corbel" pitchFamily="34" charset="0"/>
                <a:sym typeface="Helvetica" pitchFamily="34" charset="0"/>
              </a:defRPr>
            </a:lvl8pPr>
            <a:lvl9pPr marL="3746629" indent="-220390" eaLnBrk="0" fontAlgn="base" hangingPunct="0">
              <a:spcBef>
                <a:spcPct val="0"/>
              </a:spcBef>
              <a:spcAft>
                <a:spcPct val="0"/>
              </a:spcAft>
              <a:defRPr sz="2300">
                <a:solidFill>
                  <a:schemeClr val="tx1"/>
                </a:solidFill>
                <a:latin typeface="Corbel" pitchFamily="34" charset="0"/>
                <a:sym typeface="Helvetica" pitchFamily="34" charset="0"/>
              </a:defRPr>
            </a:lvl9pPr>
          </a:lstStyle>
          <a:p>
            <a:pPr eaLnBrk="1" hangingPunct="1"/>
            <a:fld id="{E656E9C9-98E3-4AE2-A7B8-CA51F869B256}" type="slidenum">
              <a:rPr lang="en-US" sz="1200">
                <a:solidFill>
                  <a:srgbClr val="000000"/>
                </a:solidFill>
                <a:latin typeface="Calibri" pitchFamily="34" charset="0"/>
              </a:rPr>
              <a:pPr eaLnBrk="1" hangingPunct="1"/>
              <a:t>44</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3988194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noProof="0" dirty="0" smtClean="0"/>
              <a:t>In</a:t>
            </a:r>
            <a:r>
              <a:rPr lang="en-US" baseline="0" noProof="0" dirty="0" smtClean="0"/>
              <a:t> this table, irregular items are excluded in the figures as clarified in the footnote.</a:t>
            </a:r>
            <a:endParaRPr lang="en-US" noProof="0" dirty="0" smtClean="0"/>
          </a:p>
        </p:txBody>
      </p:sp>
      <p:sp>
        <p:nvSpPr>
          <p:cNvPr id="93188" name="Slide Number Placeholder 3"/>
          <p:cNvSpPr>
            <a:spLocks noGrp="1"/>
          </p:cNvSpPr>
          <p:nvPr>
            <p:ph type="sldNum" sz="quarter" idx="5"/>
          </p:nvPr>
        </p:nvSpPr>
        <p:spPr>
          <a:noFill/>
        </p:spPr>
        <p:txBody>
          <a:bodyPr/>
          <a:lstStyle>
            <a:lvl1pPr eaLnBrk="0" hangingPunct="0">
              <a:defRPr sz="2300">
                <a:solidFill>
                  <a:schemeClr val="tx1"/>
                </a:solidFill>
                <a:latin typeface="Corbel" pitchFamily="34" charset="0"/>
                <a:sym typeface="Helvetica" pitchFamily="34" charset="0"/>
              </a:defRPr>
            </a:lvl1pPr>
            <a:lvl2pPr marL="716267" indent="-275487" eaLnBrk="0" hangingPunct="0">
              <a:defRPr sz="2300">
                <a:solidFill>
                  <a:schemeClr val="tx1"/>
                </a:solidFill>
                <a:latin typeface="Corbel" pitchFamily="34" charset="0"/>
                <a:sym typeface="Helvetica" pitchFamily="34" charset="0"/>
              </a:defRPr>
            </a:lvl2pPr>
            <a:lvl3pPr marL="1101950" indent="-220390" eaLnBrk="0" hangingPunct="0">
              <a:defRPr sz="2300">
                <a:solidFill>
                  <a:schemeClr val="tx1"/>
                </a:solidFill>
                <a:latin typeface="Corbel" pitchFamily="34" charset="0"/>
                <a:sym typeface="Helvetica" pitchFamily="34" charset="0"/>
              </a:defRPr>
            </a:lvl3pPr>
            <a:lvl4pPr marL="1542730" indent="-220390" eaLnBrk="0" hangingPunct="0">
              <a:defRPr sz="2300">
                <a:solidFill>
                  <a:schemeClr val="tx1"/>
                </a:solidFill>
                <a:latin typeface="Corbel" pitchFamily="34" charset="0"/>
                <a:sym typeface="Helvetica" pitchFamily="34" charset="0"/>
              </a:defRPr>
            </a:lvl4pPr>
            <a:lvl5pPr marL="1983510" indent="-220390" eaLnBrk="0" hangingPunct="0">
              <a:defRPr sz="2300">
                <a:solidFill>
                  <a:schemeClr val="tx1"/>
                </a:solidFill>
                <a:latin typeface="Corbel" pitchFamily="34" charset="0"/>
                <a:sym typeface="Helvetica" pitchFamily="34" charset="0"/>
              </a:defRPr>
            </a:lvl5pPr>
            <a:lvl6pPr marL="2424290" indent="-220390" eaLnBrk="0" fontAlgn="base" hangingPunct="0">
              <a:spcBef>
                <a:spcPct val="0"/>
              </a:spcBef>
              <a:spcAft>
                <a:spcPct val="0"/>
              </a:spcAft>
              <a:defRPr sz="2300">
                <a:solidFill>
                  <a:schemeClr val="tx1"/>
                </a:solidFill>
                <a:latin typeface="Corbel" pitchFamily="34" charset="0"/>
                <a:sym typeface="Helvetica" pitchFamily="34" charset="0"/>
              </a:defRPr>
            </a:lvl6pPr>
            <a:lvl7pPr marL="2865070" indent="-220390" eaLnBrk="0" fontAlgn="base" hangingPunct="0">
              <a:spcBef>
                <a:spcPct val="0"/>
              </a:spcBef>
              <a:spcAft>
                <a:spcPct val="0"/>
              </a:spcAft>
              <a:defRPr sz="2300">
                <a:solidFill>
                  <a:schemeClr val="tx1"/>
                </a:solidFill>
                <a:latin typeface="Corbel" pitchFamily="34" charset="0"/>
                <a:sym typeface="Helvetica" pitchFamily="34" charset="0"/>
              </a:defRPr>
            </a:lvl7pPr>
            <a:lvl8pPr marL="3305850" indent="-220390" eaLnBrk="0" fontAlgn="base" hangingPunct="0">
              <a:spcBef>
                <a:spcPct val="0"/>
              </a:spcBef>
              <a:spcAft>
                <a:spcPct val="0"/>
              </a:spcAft>
              <a:defRPr sz="2300">
                <a:solidFill>
                  <a:schemeClr val="tx1"/>
                </a:solidFill>
                <a:latin typeface="Corbel" pitchFamily="34" charset="0"/>
                <a:sym typeface="Helvetica" pitchFamily="34" charset="0"/>
              </a:defRPr>
            </a:lvl8pPr>
            <a:lvl9pPr marL="3746629" indent="-220390" eaLnBrk="0" fontAlgn="base" hangingPunct="0">
              <a:spcBef>
                <a:spcPct val="0"/>
              </a:spcBef>
              <a:spcAft>
                <a:spcPct val="0"/>
              </a:spcAft>
              <a:defRPr sz="2300">
                <a:solidFill>
                  <a:schemeClr val="tx1"/>
                </a:solidFill>
                <a:latin typeface="Corbel" pitchFamily="34" charset="0"/>
                <a:sym typeface="Helvetica" pitchFamily="34" charset="0"/>
              </a:defRPr>
            </a:lvl9pPr>
          </a:lstStyle>
          <a:p>
            <a:pPr eaLnBrk="1" hangingPunct="1"/>
            <a:fld id="{E656E9C9-98E3-4AE2-A7B8-CA51F869B256}" type="slidenum">
              <a:rPr lang="en-US" sz="1200">
                <a:solidFill>
                  <a:srgbClr val="000000"/>
                </a:solidFill>
                <a:latin typeface="Calibri" pitchFamily="34" charset="0"/>
              </a:rPr>
              <a:pPr eaLnBrk="1" hangingPunct="1"/>
              <a:t>45</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618373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noProof="0" dirty="0" smtClean="0"/>
              <a:t>More than 90% of central government revenue are taxes (93% in 2016). The chart shows the development of tax revenue from 2013 to 2019 based on budget and medium-term estimates. The effect of irregular items is significant in the period 2014–2017, as clearly visible from the gap between the top and bottom lines. It is important to keep irregular items apart from regular revenue as they should not be matched by regular permanent expenditure and to better discern the underlying trends. Excluding irregular items, revenue will have reached 26,2% of GDP in 2018.</a:t>
            </a:r>
          </a:p>
          <a:p>
            <a:endParaRPr lang="en-US" baseline="0" noProof="0" dirty="0" smtClean="0"/>
          </a:p>
          <a:p>
            <a:r>
              <a:rPr lang="en-US" b="1" u="none" baseline="0" noProof="0" dirty="0" smtClean="0"/>
              <a:t>Narrowly defined irregular tax revenue item </a:t>
            </a:r>
            <a:r>
              <a:rPr lang="en-US" baseline="0" noProof="0" dirty="0" smtClean="0"/>
              <a:t>is only one, that is the capital income tax paid by Treasury itself. It is large in 2014–2015 due to dividend from </a:t>
            </a:r>
            <a:r>
              <a:rPr lang="en-US" baseline="0" noProof="0" dirty="0" err="1" smtClean="0"/>
              <a:t>Landsbankinn</a:t>
            </a:r>
            <a:r>
              <a:rPr lang="en-US" baseline="0" noProof="0" dirty="0" smtClean="0"/>
              <a:t>.</a:t>
            </a:r>
          </a:p>
          <a:p>
            <a:r>
              <a:rPr lang="en-US" b="1" u="none" baseline="0" noProof="0" dirty="0" smtClean="0"/>
              <a:t>Broadly defined irregular tax revenue items are</a:t>
            </a:r>
            <a:r>
              <a:rPr lang="en-US" baseline="0" noProof="0" dirty="0" smtClean="0"/>
              <a:t>: </a:t>
            </a:r>
            <a:r>
              <a:rPr lang="en-US" sz="1200" dirty="0" smtClean="0">
                <a:solidFill>
                  <a:schemeClr val="accent1"/>
                </a:solidFill>
              </a:rPr>
              <a:t>temporary side effects on tax revenues from the Household Debt Reduction </a:t>
            </a:r>
            <a:r>
              <a:rPr lang="en-US" sz="1200" dirty="0" err="1" smtClean="0">
                <a:solidFill>
                  <a:schemeClr val="accent1"/>
                </a:solidFill>
              </a:rPr>
              <a:t>Programme</a:t>
            </a:r>
            <a:r>
              <a:rPr lang="en-US" sz="1200" dirty="0" smtClean="0">
                <a:solidFill>
                  <a:schemeClr val="accent1"/>
                </a:solidFill>
              </a:rPr>
              <a:t> 2015–2019; part of bank tax 2014–2017; part of special FAT 2014–2015;</a:t>
            </a:r>
            <a:r>
              <a:rPr lang="en-US" sz="1200" baseline="0" dirty="0" smtClean="0">
                <a:solidFill>
                  <a:schemeClr val="accent1"/>
                </a:solidFill>
              </a:rPr>
              <a:t> temporary side effects from third-pillar pension savings withdrawals in 2013–2015.</a:t>
            </a:r>
            <a:endParaRPr lang="en-US" baseline="0"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46</a:t>
            </a:fld>
            <a:endParaRPr lang="en-US"/>
          </a:p>
        </p:txBody>
      </p:sp>
    </p:spTree>
    <p:extLst>
      <p:ext uri="{BB962C8B-B14F-4D97-AF65-F5344CB8AC3E}">
        <p14:creationId xmlns:p14="http://schemas.microsoft.com/office/powerpoint/2010/main" val="3153033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noProof="0" dirty="0" smtClean="0"/>
              <a:t>The charts shows total</a:t>
            </a:r>
            <a:r>
              <a:rPr lang="is-IS" baseline="0" noProof="0" dirty="0" smtClean="0"/>
              <a:t> revenue, primary revenue and tax revenue over the last 14 years and the current year and next four years. Irregular items (broadly defined) are </a:t>
            </a:r>
            <a:r>
              <a:rPr lang="is-IS" baseline="0" noProof="0" smtClean="0"/>
              <a:t>excluded.</a:t>
            </a:r>
            <a:endParaRPr lang="is-I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47</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 chart shows the development of</a:t>
            </a:r>
            <a:r>
              <a:rPr lang="en-US" baseline="0" noProof="0" dirty="0" smtClean="0"/>
              <a:t> tax revenue during the last 14 years, the current year and the next four years. The gap between the two lines signifies the effect of irregular/temporary items, which is large in the second half of the period shown but is reduced again in 2018.</a:t>
            </a:r>
          </a:p>
        </p:txBody>
      </p:sp>
      <p:sp>
        <p:nvSpPr>
          <p:cNvPr id="4" name="Slide Number Placeholder 3"/>
          <p:cNvSpPr>
            <a:spLocks noGrp="1"/>
          </p:cNvSpPr>
          <p:nvPr>
            <p:ph type="sldNum" sz="quarter" idx="10"/>
          </p:nvPr>
        </p:nvSpPr>
        <p:spPr/>
        <p:txBody>
          <a:bodyPr/>
          <a:lstStyle/>
          <a:p>
            <a:fld id="{23C2F9C6-F2E8-C64C-BABB-92923DE16F52}" type="slidenum">
              <a:rPr lang="en-US" smtClean="0"/>
              <a:pPr/>
              <a:t>48</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kern="1200" dirty="0" smtClean="0">
                <a:solidFill>
                  <a:schemeClr val="tx1"/>
                </a:solidFill>
                <a:effectLst/>
                <a:latin typeface="+mn-lt"/>
                <a:ea typeface="+mn-ea"/>
                <a:cs typeface="+mn-cs"/>
              </a:rPr>
              <a:t>The chart shows</a:t>
            </a:r>
            <a:r>
              <a:rPr lang="is-IS" sz="1200" kern="1200" baseline="0" dirty="0" smtClean="0">
                <a:solidFill>
                  <a:schemeClr val="tx1"/>
                </a:solidFill>
                <a:effectLst/>
                <a:latin typeface="+mn-lt"/>
                <a:ea typeface="+mn-ea"/>
                <a:cs typeface="+mn-cs"/>
              </a:rPr>
              <a:t> the development of total revenue from 2008 to 2019, with and without irregular items. The impact of irregular items (broadly defined) </a:t>
            </a:r>
            <a:r>
              <a:rPr lang="is-IS" sz="1200" kern="1200" baseline="0" smtClean="0">
                <a:solidFill>
                  <a:schemeClr val="tx1"/>
                </a:solidFill>
                <a:effectLst/>
                <a:latin typeface="+mn-lt"/>
                <a:ea typeface="+mn-ea"/>
                <a:cs typeface="+mn-cs"/>
              </a:rPr>
              <a:t>was 3,9</a:t>
            </a:r>
            <a:r>
              <a:rPr lang="is-IS" sz="1200" kern="1200" baseline="0" dirty="0" smtClean="0">
                <a:solidFill>
                  <a:schemeClr val="tx1"/>
                </a:solidFill>
                <a:effectLst/>
                <a:latin typeface="+mn-lt"/>
                <a:ea typeface="+mn-ea"/>
                <a:cs typeface="+mn-cs"/>
              </a:rPr>
              <a:t>% of GDP in 2014, when it was </a:t>
            </a:r>
            <a:r>
              <a:rPr lang="is-IS" sz="1200" kern="1200" baseline="0" smtClean="0">
                <a:solidFill>
                  <a:schemeClr val="tx1"/>
                </a:solidFill>
                <a:effectLst/>
                <a:latin typeface="+mn-lt"/>
                <a:ea typeface="+mn-ea"/>
                <a:cs typeface="+mn-cs"/>
              </a:rPr>
              <a:t>largest.</a:t>
            </a:r>
            <a:endParaRPr lang="is-I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pPr/>
              <a:t>49</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This chart shows a bridge</a:t>
            </a:r>
            <a:r>
              <a:rPr lang="en-US" sz="1200" b="0" i="0" kern="1200" baseline="0" noProof="0" dirty="0" smtClean="0">
                <a:solidFill>
                  <a:schemeClr val="tx1"/>
                </a:solidFill>
                <a:effectLst/>
                <a:latin typeface="+mn-lt"/>
                <a:ea typeface="+mn-ea"/>
                <a:cs typeface="+mn-cs"/>
              </a:rPr>
              <a:t> analysis of the revision of estimated total revenue in 2016 during the past one year; from autumn 2014 to the new budget proposal. The chart shows the composition of changes, by origin. The total increase </a:t>
            </a:r>
            <a:r>
              <a:rPr lang="en-US" sz="1200" b="0" i="0" kern="1200" baseline="0" noProof="0" smtClean="0">
                <a:solidFill>
                  <a:schemeClr val="tx1"/>
                </a:solidFill>
                <a:effectLst/>
                <a:latin typeface="+mn-lt"/>
                <a:ea typeface="+mn-ea"/>
                <a:cs typeface="+mn-cs"/>
              </a:rPr>
              <a:t>is 31,2 bn. </a:t>
            </a:r>
            <a:r>
              <a:rPr lang="en-US" sz="1200" b="0" i="0" kern="1200" baseline="0" noProof="0" dirty="0" smtClean="0">
                <a:solidFill>
                  <a:schemeClr val="tx1"/>
                </a:solidFill>
                <a:effectLst/>
                <a:latin typeface="+mn-lt"/>
                <a:ea typeface="+mn-ea"/>
                <a:cs typeface="+mn-cs"/>
              </a:rPr>
              <a:t>kr. Thereof</a:t>
            </a:r>
            <a:r>
              <a:rPr lang="en-US" sz="1200" b="0" i="0" kern="1200" baseline="0" noProof="0" smtClean="0">
                <a:solidFill>
                  <a:schemeClr val="tx1"/>
                </a:solidFill>
                <a:effectLst/>
                <a:latin typeface="+mn-lt"/>
                <a:ea typeface="+mn-ea"/>
                <a:cs typeface="+mn-cs"/>
              </a:rPr>
              <a:t>, 51,6 bn. </a:t>
            </a:r>
            <a:r>
              <a:rPr lang="en-US" sz="1200" b="0" i="0" kern="1200" baseline="0" noProof="0" dirty="0" smtClean="0">
                <a:solidFill>
                  <a:schemeClr val="tx1"/>
                </a:solidFill>
                <a:effectLst/>
                <a:latin typeface="+mn-lt"/>
                <a:ea typeface="+mn-ea"/>
                <a:cs typeface="+mn-cs"/>
              </a:rPr>
              <a:t>has its roots in the general revision of tax bases (in any year up to 2016), mostly taxes on income and profit. Changes to tax policy contribute a negative impact. Tax reform in 2015 became more costly than foreseen in September 2014 </a:t>
            </a:r>
            <a:r>
              <a:rPr lang="en-US" sz="1200" b="0" i="0" kern="1200" baseline="0" noProof="0" smtClean="0">
                <a:solidFill>
                  <a:schemeClr val="tx1"/>
                </a:solidFill>
                <a:effectLst/>
                <a:latin typeface="+mn-lt"/>
                <a:ea typeface="+mn-ea"/>
                <a:cs typeface="+mn-cs"/>
              </a:rPr>
              <a:t>(–7,1 </a:t>
            </a:r>
            <a:r>
              <a:rPr lang="en-US" sz="1200" b="0" i="0" kern="1200" baseline="0" noProof="0" dirty="0" smtClean="0">
                <a:solidFill>
                  <a:schemeClr val="tx1"/>
                </a:solidFill>
                <a:effectLst/>
                <a:latin typeface="+mn-lt"/>
                <a:ea typeface="+mn-ea"/>
                <a:cs typeface="+mn-cs"/>
              </a:rPr>
              <a:t>billion) and new proposals for tax reform in 2016 reduce revenue </a:t>
            </a:r>
            <a:r>
              <a:rPr lang="en-US" sz="1200" b="0" i="0" kern="1200" baseline="0" noProof="0" smtClean="0">
                <a:solidFill>
                  <a:schemeClr val="tx1"/>
                </a:solidFill>
                <a:effectLst/>
                <a:latin typeface="+mn-lt"/>
                <a:ea typeface="+mn-ea"/>
                <a:cs typeface="+mn-cs"/>
              </a:rPr>
              <a:t>by 7,4 </a:t>
            </a:r>
            <a:r>
              <a:rPr lang="en-US" sz="1200" b="0" i="0" kern="1200" baseline="0" noProof="0" dirty="0" smtClean="0">
                <a:solidFill>
                  <a:schemeClr val="tx1"/>
                </a:solidFill>
                <a:effectLst/>
                <a:latin typeface="+mn-lt"/>
                <a:ea typeface="+mn-ea"/>
                <a:cs typeface="+mn-cs"/>
              </a:rPr>
              <a:t>billion. Other changes explain a total reduction </a:t>
            </a:r>
            <a:r>
              <a:rPr lang="en-US" sz="1200" b="0" i="0" kern="1200" baseline="0" noProof="0" smtClean="0">
                <a:solidFill>
                  <a:schemeClr val="tx1"/>
                </a:solidFill>
                <a:effectLst/>
                <a:latin typeface="+mn-lt"/>
                <a:ea typeface="+mn-ea"/>
                <a:cs typeface="+mn-cs"/>
              </a:rPr>
              <a:t>of 5,8 </a:t>
            </a:r>
            <a:r>
              <a:rPr lang="en-US" sz="1200" b="0" i="0" kern="1200" baseline="0" noProof="0" dirty="0" smtClean="0">
                <a:solidFill>
                  <a:schemeClr val="tx1"/>
                </a:solidFill>
                <a:effectLst/>
                <a:latin typeface="+mn-lt"/>
                <a:ea typeface="+mn-ea"/>
                <a:cs typeface="+mn-cs"/>
              </a:rPr>
              <a:t>billion.</a:t>
            </a:r>
            <a:endParaRPr lang="en-US" sz="1200" b="0" i="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pPr/>
              <a:t>50</a:t>
            </a:fld>
            <a:endParaRPr lang="en-US"/>
          </a:p>
        </p:txBody>
      </p:sp>
    </p:spTree>
    <p:extLst>
      <p:ext uri="{BB962C8B-B14F-4D97-AF65-F5344CB8AC3E}">
        <p14:creationId xmlns:p14="http://schemas.microsoft.com/office/powerpoint/2010/main" val="4175864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The chart</a:t>
            </a:r>
            <a:r>
              <a:rPr lang="en-US" baseline="0" noProof="0" dirty="0" smtClean="0"/>
              <a:t> shows an analysis of the change in total revenue between 2015 and 2016, at current prices. The development between years reflects an 8% growth in nominal wages with continued strong employment, fairly strong domestic demand and 4,5% inflation rate. Tax reform implemented in 2016 will have an estimated negative impact on 10,9 billion on next year‘s tax revenue. That includes both earlier measures which „kick in“ in 2016 (–3,5 billion) and new proposals (–7,4 billion). Exceptionally high dividend payments from </a:t>
            </a:r>
            <a:r>
              <a:rPr lang="en-US" baseline="0" noProof="0" dirty="0" err="1" smtClean="0"/>
              <a:t>Landsbankinn</a:t>
            </a:r>
            <a:r>
              <a:rPr lang="en-US" baseline="0" noProof="0" dirty="0" smtClean="0"/>
              <a:t> in 2015 explain the large drop in estimated non-tax revenue between years.</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51</a:t>
            </a:fld>
            <a:endParaRPr lang="en-US"/>
          </a:p>
        </p:txBody>
      </p:sp>
    </p:spTree>
    <p:extLst>
      <p:ext uri="{BB962C8B-B14F-4D97-AF65-F5344CB8AC3E}">
        <p14:creationId xmlns:p14="http://schemas.microsoft.com/office/powerpoint/2010/main" val="417586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smtClean="0">
                <a:solidFill>
                  <a:schemeClr val="tx1"/>
                </a:solidFill>
                <a:effectLst/>
                <a:latin typeface="+mn-lt"/>
                <a:ea typeface="+mn-ea"/>
                <a:cs typeface="+mn-cs"/>
              </a:rPr>
              <a:t>The graph shows the primary</a:t>
            </a:r>
            <a:r>
              <a:rPr lang="en-US" sz="1200" kern="1200" baseline="0" noProof="0" dirty="0" smtClean="0">
                <a:solidFill>
                  <a:schemeClr val="tx1"/>
                </a:solidFill>
                <a:effectLst/>
                <a:latin typeface="+mn-lt"/>
                <a:ea typeface="+mn-ea"/>
                <a:cs typeface="+mn-cs"/>
              </a:rPr>
              <a:t> balance of the central government for the period 2005-2019 excluding irregular and transitory items.</a:t>
            </a:r>
            <a:endParaRPr lang="en-US" sz="1200"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The fiscal</a:t>
            </a:r>
            <a:r>
              <a:rPr lang="en-US" sz="1200" kern="1200" baseline="0" noProof="0" smtClean="0">
                <a:solidFill>
                  <a:schemeClr val="tx1"/>
                </a:solidFill>
                <a:effectLst/>
                <a:latin typeface="+mn-lt"/>
                <a:ea typeface="+mn-ea"/>
                <a:cs typeface="+mn-cs"/>
              </a:rPr>
              <a:t> </a:t>
            </a:r>
            <a:r>
              <a:rPr lang="en-US" sz="1200" kern="1200" noProof="0" smtClean="0">
                <a:solidFill>
                  <a:schemeClr val="tx1"/>
                </a:solidFill>
                <a:effectLst/>
                <a:latin typeface="+mn-lt"/>
                <a:ea typeface="+mn-ea"/>
                <a:cs typeface="+mn-cs"/>
              </a:rPr>
              <a:t>outlook is for a slow but</a:t>
            </a:r>
            <a:r>
              <a:rPr lang="en-US" sz="1200" kern="1200" baseline="0" noProof="0" smtClean="0">
                <a:solidFill>
                  <a:schemeClr val="tx1"/>
                </a:solidFill>
                <a:effectLst/>
                <a:latin typeface="+mn-lt"/>
                <a:ea typeface="+mn-ea"/>
                <a:cs typeface="+mn-cs"/>
              </a:rPr>
              <a:t> </a:t>
            </a:r>
            <a:r>
              <a:rPr lang="en-US" sz="1200" kern="1200" noProof="0" smtClean="0">
                <a:solidFill>
                  <a:schemeClr val="tx1"/>
                </a:solidFill>
                <a:effectLst/>
                <a:latin typeface="+mn-lt"/>
                <a:ea typeface="+mn-ea"/>
                <a:cs typeface="+mn-cs"/>
              </a:rPr>
              <a:t>steady improvement in the balance in coming years, with both primary revenues and primary expenditures declining relative to GDP </a:t>
            </a:r>
            <a:endParaRPr lang="en-US" sz="1200"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The fiscal plan allows</a:t>
            </a:r>
            <a:r>
              <a:rPr lang="en-US" sz="1200" kern="1200" baseline="0" noProof="0" smtClean="0">
                <a:solidFill>
                  <a:schemeClr val="tx1"/>
                </a:solidFill>
                <a:effectLst/>
                <a:latin typeface="+mn-lt"/>
                <a:ea typeface="+mn-ea"/>
                <a:cs typeface="+mn-cs"/>
              </a:rPr>
              <a:t> for considerable</a:t>
            </a:r>
            <a:r>
              <a:rPr lang="en-US" sz="1200" kern="1200" noProof="0" smtClean="0">
                <a:solidFill>
                  <a:schemeClr val="tx1"/>
                </a:solidFill>
                <a:effectLst/>
                <a:latin typeface="+mn-lt"/>
                <a:ea typeface="+mn-ea"/>
                <a:cs typeface="+mn-cs"/>
              </a:rPr>
              <a:t> real growth in both Treasury revenues and expenditures until 2019, although this will be somewhat slower than the forecast GDP growth during the period.</a:t>
            </a: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As</a:t>
            </a:r>
            <a:r>
              <a:rPr lang="en-US" sz="1200" kern="1200" baseline="0" noProof="0" smtClean="0">
                <a:solidFill>
                  <a:schemeClr val="tx1"/>
                </a:solidFill>
                <a:effectLst/>
                <a:latin typeface="+mn-lt"/>
                <a:ea typeface="+mn-ea"/>
                <a:cs typeface="+mn-cs"/>
              </a:rPr>
              <a:t> the graph indicates,</a:t>
            </a:r>
            <a:r>
              <a:rPr lang="en-US" sz="1200" kern="1200" noProof="0" smtClean="0">
                <a:solidFill>
                  <a:schemeClr val="tx1"/>
                </a:solidFill>
                <a:effectLst/>
                <a:latin typeface="+mn-lt"/>
                <a:ea typeface="+mn-ea"/>
                <a:cs typeface="+mn-cs"/>
              </a:rPr>
              <a:t> this implies that primary revenues decrease slightly relative to GDP until 2019, while primary expenditures gradually decrease slightly more, contributing to a gradually growing surplus until 2019.</a:t>
            </a:r>
            <a:endParaRPr lang="en-US" sz="1200"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smtClean="0">
                <a:solidFill>
                  <a:schemeClr val="tx1"/>
                </a:solidFill>
                <a:effectLst/>
                <a:latin typeface="+mn-lt"/>
                <a:ea typeface="+mn-ea"/>
                <a:cs typeface="+mn-cs"/>
              </a:rPr>
              <a:t>I should be noted that a special surplus in the fiscal medium-term plan of approximately ISK 20 billion is generated in the outcome for 2017 because the government decided to move expenditure for reductions to indexed housing mortgages forward to 2014. This surplus develops because expenditures and revenues in connection with this mortgage</a:t>
            </a:r>
            <a:r>
              <a:rPr lang="en-US" sz="1200" kern="1200" baseline="0" noProof="0" smtClean="0">
                <a:solidFill>
                  <a:schemeClr val="tx1"/>
                </a:solidFill>
                <a:effectLst/>
                <a:latin typeface="+mn-lt"/>
                <a:ea typeface="+mn-ea"/>
                <a:cs typeface="+mn-cs"/>
              </a:rPr>
              <a:t> programme</a:t>
            </a:r>
            <a:r>
              <a:rPr lang="en-US" sz="1200" kern="1200" noProof="0" smtClean="0">
                <a:solidFill>
                  <a:schemeClr val="tx1"/>
                </a:solidFill>
                <a:effectLst/>
                <a:latin typeface="+mn-lt"/>
                <a:ea typeface="+mn-ea"/>
                <a:cs typeface="+mn-cs"/>
              </a:rPr>
              <a:t> will,</a:t>
            </a:r>
            <a:r>
              <a:rPr lang="en-US" sz="1200" kern="1200" baseline="0" noProof="0" smtClean="0">
                <a:solidFill>
                  <a:schemeClr val="tx1"/>
                </a:solidFill>
                <a:effectLst/>
                <a:latin typeface="+mn-lt"/>
                <a:ea typeface="+mn-ea"/>
                <a:cs typeface="+mn-cs"/>
              </a:rPr>
              <a:t> therefore, not be recorded</a:t>
            </a:r>
            <a:r>
              <a:rPr lang="en-US" sz="1200" kern="1200" noProof="0" smtClean="0">
                <a:solidFill>
                  <a:schemeClr val="tx1"/>
                </a:solidFill>
                <a:effectLst/>
                <a:latin typeface="+mn-lt"/>
                <a:ea typeface="+mn-ea"/>
                <a:cs typeface="+mn-cs"/>
              </a:rPr>
              <a:t> in the same year, i.e. a special increase which was made to the bank tax will still be</a:t>
            </a:r>
            <a:r>
              <a:rPr lang="en-US" sz="1200" kern="1200" baseline="0" noProof="0" smtClean="0">
                <a:solidFill>
                  <a:schemeClr val="tx1"/>
                </a:solidFill>
                <a:effectLst/>
                <a:latin typeface="+mn-lt"/>
                <a:ea typeface="+mn-ea"/>
                <a:cs typeface="+mn-cs"/>
              </a:rPr>
              <a:t> in place </a:t>
            </a:r>
            <a:r>
              <a:rPr lang="en-US" sz="1200" kern="1200" noProof="0" smtClean="0">
                <a:solidFill>
                  <a:schemeClr val="tx1"/>
                </a:solidFill>
                <a:effectLst/>
                <a:latin typeface="+mn-lt"/>
                <a:ea typeface="+mn-ea"/>
                <a:cs typeface="+mn-cs"/>
              </a:rPr>
              <a:t>in the plan in 2017 while the expenditures will then have ceased. There is reason to keep this surplus separate when considering the progress in</a:t>
            </a:r>
            <a:r>
              <a:rPr lang="en-US" sz="1200" kern="1200" baseline="0" noProof="0" smtClean="0">
                <a:solidFill>
                  <a:schemeClr val="tx1"/>
                </a:solidFill>
                <a:effectLst/>
                <a:latin typeface="+mn-lt"/>
                <a:ea typeface="+mn-ea"/>
                <a:cs typeface="+mn-cs"/>
              </a:rPr>
              <a:t> the </a:t>
            </a:r>
            <a:r>
              <a:rPr lang="en-US" sz="1200" kern="1200" noProof="0" smtClean="0">
                <a:solidFill>
                  <a:schemeClr val="tx1"/>
                </a:solidFill>
                <a:effectLst/>
                <a:latin typeface="+mn-lt"/>
                <a:ea typeface="+mn-ea"/>
                <a:cs typeface="+mn-cs"/>
              </a:rPr>
              <a:t>plan since in fact only the surplus excluding these revenues in 2017 can be regarded as actually arising from the operating outcome of that year.</a:t>
            </a:r>
          </a:p>
        </p:txBody>
      </p:sp>
      <p:sp>
        <p:nvSpPr>
          <p:cNvPr id="4" name="Slide Number Placeholder 3"/>
          <p:cNvSpPr>
            <a:spLocks noGrp="1"/>
          </p:cNvSpPr>
          <p:nvPr>
            <p:ph type="sldNum" sz="quarter" idx="10"/>
          </p:nvPr>
        </p:nvSpPr>
        <p:spPr/>
        <p:txBody>
          <a:bodyPr/>
          <a:lstStyle/>
          <a:p>
            <a:fld id="{23C2F9C6-F2E8-C64C-BABB-92923DE16F52}" type="slidenum">
              <a:rPr lang="en-US" smtClean="0"/>
              <a:pPr/>
              <a:t>7</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noProof="0" dirty="0" smtClean="0"/>
              <a:t>The chart shows the breakdown of total estimated revenue in 2016 by major categories, ranked by size. Taxes account for 93% of total revenue. The largest revenue-yielding taxes are VAT and personal income tax.</a:t>
            </a:r>
          </a:p>
        </p:txBody>
      </p:sp>
      <p:sp>
        <p:nvSpPr>
          <p:cNvPr id="4" name="Slide Number Placeholder 3"/>
          <p:cNvSpPr>
            <a:spLocks noGrp="1"/>
          </p:cNvSpPr>
          <p:nvPr>
            <p:ph type="sldNum" sz="quarter" idx="10"/>
          </p:nvPr>
        </p:nvSpPr>
        <p:spPr/>
        <p:txBody>
          <a:bodyPr/>
          <a:lstStyle/>
          <a:p>
            <a:fld id="{23C2F9C6-F2E8-C64C-BABB-92923DE16F52}" type="slidenum">
              <a:rPr lang="en-US" smtClean="0"/>
              <a:t>52</a:t>
            </a:fld>
            <a:endParaRPr lang="en-US"/>
          </a:p>
        </p:txBody>
      </p:sp>
    </p:spTree>
    <p:extLst>
      <p:ext uri="{BB962C8B-B14F-4D97-AF65-F5344CB8AC3E}">
        <p14:creationId xmlns:p14="http://schemas.microsoft.com/office/powerpoint/2010/main" val="956974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The table shows</a:t>
            </a:r>
            <a:r>
              <a:rPr lang="en-US" baseline="0" noProof="0" dirty="0" smtClean="0"/>
              <a:t> the revenue result of the Treasury Account 2014, the budget estimate and the revised budget estimate for 2015, and the revenue estimate of the budget proposal </a:t>
            </a:r>
            <a:r>
              <a:rPr lang="en-US" baseline="0" noProof="0" smtClean="0"/>
              <a:t>2016. Totals are shown both including and excluding irregular items. All figures are in billions of kronor.</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53</a:t>
            </a:fld>
            <a:endParaRPr lang="en-US"/>
          </a:p>
        </p:txBody>
      </p:sp>
    </p:spTree>
    <p:extLst>
      <p:ext uri="{BB962C8B-B14F-4D97-AF65-F5344CB8AC3E}">
        <p14:creationId xmlns:p14="http://schemas.microsoft.com/office/powerpoint/2010/main" val="3225829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noProof="0" dirty="0" smtClean="0"/>
              <a:t>The table shows</a:t>
            </a:r>
            <a:r>
              <a:rPr lang="en-US" baseline="0" noProof="0" dirty="0" smtClean="0"/>
              <a:t> the revenue result of the Treasury Account 2014, the budget estimate and the revised budget estimate for 2015, and the revenue estimate of the budget proposal 2016. Totals are shown both including and excluding irregular items. All figures are ratios of GDP.</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54</a:t>
            </a:fld>
            <a:endParaRPr lang="en-US"/>
          </a:p>
        </p:txBody>
      </p:sp>
    </p:spTree>
    <p:extLst>
      <p:ext uri="{BB962C8B-B14F-4D97-AF65-F5344CB8AC3E}">
        <p14:creationId xmlns:p14="http://schemas.microsoft.com/office/powerpoint/2010/main" val="217725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23C2F9C6-F2E8-C64C-BABB-92923DE16F52}" type="slidenum">
              <a:rPr lang="en-US" smtClean="0"/>
              <a:t>55</a:t>
            </a:fld>
            <a:endParaRPr lang="en-US"/>
          </a:p>
        </p:txBody>
      </p:sp>
    </p:spTree>
    <p:extLst>
      <p:ext uri="{BB962C8B-B14F-4D97-AF65-F5344CB8AC3E}">
        <p14:creationId xmlns:p14="http://schemas.microsoft.com/office/powerpoint/2010/main" val="4188110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graph shows the comparative size of the revenue effects</a:t>
            </a:r>
            <a:r>
              <a:rPr lang="en-US" baseline="0" noProof="0" dirty="0" smtClean="0"/>
              <a:t> of the tax reforms that will be implemented in 2016.</a:t>
            </a:r>
            <a:endParaRPr lang="en-US" noProof="0" dirty="0" smtClean="0"/>
          </a:p>
          <a:p>
            <a:r>
              <a:rPr lang="en-US" noProof="0" dirty="0" smtClean="0"/>
              <a:t>Included</a:t>
            </a:r>
            <a:r>
              <a:rPr lang="en-US" baseline="0" noProof="0" dirty="0" smtClean="0"/>
              <a:t> are both earlier measures which will become effective in 2016 and new proposed measures for 2016. Total revenue impact is –10,9 bn. kr. in 2016.</a:t>
            </a:r>
            <a:endParaRPr lang="en-US" noProof="0" dirty="0" smtClean="0"/>
          </a:p>
          <a:p>
            <a:endParaRPr lang="en-US" noProof="0" dirty="0" smtClean="0"/>
          </a:p>
          <a:p>
            <a:r>
              <a:rPr lang="en-US" noProof="0" dirty="0" smtClean="0"/>
              <a:t>New measures:</a:t>
            </a:r>
          </a:p>
          <a:p>
            <a:pPr marL="171450" indent="-171450">
              <a:buFont typeface="Arial" pitchFamily="34" charset="0"/>
              <a:buChar char="•"/>
            </a:pPr>
            <a:r>
              <a:rPr lang="en-US" noProof="0" dirty="0" smtClean="0"/>
              <a:t>PIT,</a:t>
            </a:r>
            <a:r>
              <a:rPr lang="en-US" baseline="0" noProof="0" dirty="0" smtClean="0"/>
              <a:t> first phase, tax bracket 2 is lowered from 22,86% to 22,68%; tax bracket 1 is lowered from 25,3% í 23,9% and its higher income bracket is reduces to 770 </a:t>
            </a:r>
            <a:r>
              <a:rPr lang="en-US" baseline="0" noProof="0" dirty="0" err="1" smtClean="0"/>
              <a:t>thousend</a:t>
            </a:r>
            <a:r>
              <a:rPr lang="en-US" baseline="0" noProof="0" dirty="0" smtClean="0"/>
              <a:t> kr. pr. month</a:t>
            </a:r>
          </a:p>
          <a:p>
            <a:pPr marL="171450" indent="-171450">
              <a:buFont typeface="Arial" pitchFamily="34" charset="0"/>
              <a:buChar char="•"/>
            </a:pPr>
            <a:r>
              <a:rPr lang="en-US" baseline="0" noProof="0" dirty="0" smtClean="0"/>
              <a:t>Import duties, first phase, clothes and shoes. </a:t>
            </a:r>
            <a:endParaRPr lang="en-US" noProof="0" dirty="0" smtClean="0"/>
          </a:p>
          <a:p>
            <a:pPr marL="171450" indent="-171450">
              <a:buFont typeface="Arial" pitchFamily="34" charset="0"/>
              <a:buChar char="•"/>
            </a:pPr>
            <a:r>
              <a:rPr lang="en-US" noProof="0" dirty="0" smtClean="0"/>
              <a:t>Excises</a:t>
            </a:r>
            <a:r>
              <a:rPr lang="en-US" baseline="0" noProof="0" dirty="0" smtClean="0"/>
              <a:t> on rental cars, first phase, abolishment of subsidy for vehicles bought by car rental agencies.</a:t>
            </a:r>
          </a:p>
          <a:p>
            <a:pPr marL="171450" indent="-171450">
              <a:buFont typeface="Arial" pitchFamily="34" charset="0"/>
              <a:buChar char="•"/>
            </a:pPr>
            <a:r>
              <a:rPr lang="en-US" noProof="0" dirty="0" smtClean="0"/>
              <a:t>Ad quantum excises</a:t>
            </a:r>
            <a:r>
              <a:rPr lang="en-US" baseline="0" noProof="0" dirty="0" smtClean="0"/>
              <a:t> raised by less than inflation</a:t>
            </a:r>
            <a:r>
              <a:rPr lang="en-US" noProof="0" dirty="0" smtClean="0"/>
              <a:t> (tobacco, petrol, diesel, recurrent motor vehicle tax, kilometer tax)</a:t>
            </a:r>
            <a:endParaRPr lang="en-US" baseline="0" noProof="0" dirty="0" smtClean="0"/>
          </a:p>
          <a:p>
            <a:pPr marL="171450" indent="-171450">
              <a:buFont typeface="Arial" pitchFamily="34" charset="0"/>
              <a:buChar char="•"/>
            </a:pPr>
            <a:endParaRPr lang="en-US" baseline="0" noProof="0" dirty="0" smtClean="0"/>
          </a:p>
          <a:p>
            <a:r>
              <a:rPr lang="en-US" baseline="0" noProof="0" dirty="0" smtClean="0"/>
              <a:t>Earlier measures:</a:t>
            </a:r>
          </a:p>
          <a:p>
            <a:pPr marL="171450" indent="-171450">
              <a:buFont typeface="Arial" pitchFamily="34" charset="0"/>
              <a:buChar char="•"/>
            </a:pPr>
            <a:r>
              <a:rPr lang="en-US" baseline="0" noProof="0" dirty="0" smtClean="0"/>
              <a:t>Electricity tax, expires at year-end 2015 (revenue impact –2,2 bn. kr.)</a:t>
            </a:r>
          </a:p>
          <a:p>
            <a:pPr marL="171450" indent="-171450">
              <a:buFont typeface="Arial" pitchFamily="34" charset="0"/>
              <a:buChar char="•"/>
            </a:pPr>
            <a:r>
              <a:rPr lang="en-US" baseline="0" noProof="0" dirty="0" smtClean="0"/>
              <a:t>Social security contributions, third and last reduction (0.14 percentage points) (revenue impact –1,7 bn. kr.)</a:t>
            </a:r>
          </a:p>
          <a:p>
            <a:pPr marL="171450" indent="-171450">
              <a:buFont typeface="Arial" pitchFamily="34" charset="0"/>
              <a:buChar char="•"/>
            </a:pPr>
            <a:r>
              <a:rPr lang="en-US" baseline="0" noProof="0" dirty="0" smtClean="0"/>
              <a:t>Radio Fee, second phase in reduction per capita (revenue impact –0,3 bn. kr.)</a:t>
            </a:r>
          </a:p>
          <a:p>
            <a:pPr marL="171450" indent="-171450">
              <a:buFont typeface="Arial" pitchFamily="34" charset="0"/>
              <a:buChar char="•"/>
            </a:pPr>
            <a:r>
              <a:rPr lang="en-US" baseline="0" noProof="0" dirty="0" smtClean="0"/>
              <a:t>VAT base broadening, tourist services (revenue impact not significant in 2016 but positive from 2017)</a:t>
            </a:r>
          </a:p>
          <a:p>
            <a:endParaRPr lang="en-US" noProof="0" dirty="0" smtClean="0"/>
          </a:p>
          <a:p>
            <a:endParaRPr lang="en-US" noProof="0" dirty="0"/>
          </a:p>
        </p:txBody>
      </p:sp>
      <p:sp>
        <p:nvSpPr>
          <p:cNvPr id="4" name="Slide Number Placeholder 3"/>
          <p:cNvSpPr>
            <a:spLocks noGrp="1"/>
          </p:cNvSpPr>
          <p:nvPr>
            <p:ph type="sldNum" sz="quarter" idx="10"/>
          </p:nvPr>
        </p:nvSpPr>
        <p:spPr/>
        <p:txBody>
          <a:bodyPr/>
          <a:lstStyle/>
          <a:p>
            <a:fld id="{23C2F9C6-F2E8-C64C-BABB-92923DE16F52}" type="slidenum">
              <a:rPr lang="en-US" smtClean="0"/>
              <a:t>56</a:t>
            </a:fld>
            <a:endParaRPr lang="en-US"/>
          </a:p>
        </p:txBody>
      </p:sp>
    </p:spTree>
    <p:extLst>
      <p:ext uri="{BB962C8B-B14F-4D97-AF65-F5344CB8AC3E}">
        <p14:creationId xmlns:p14="http://schemas.microsoft.com/office/powerpoint/2010/main" val="2578201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noProof="0" dirty="0" smtClean="0"/>
              <a:t>The tables shows</a:t>
            </a:r>
            <a:r>
              <a:rPr lang="en-US" baseline="0" noProof="0" dirty="0" smtClean="0"/>
              <a:t> the effects of new proposals for tax reforms, which will be implemented in 2016-2017, on the revenue for each year </a:t>
            </a:r>
            <a:r>
              <a:rPr lang="en-US" baseline="0" noProof="0" dirty="0" err="1" smtClean="0"/>
              <a:t>durnig</a:t>
            </a:r>
            <a:r>
              <a:rPr lang="en-US" baseline="0" noProof="0" dirty="0" smtClean="0"/>
              <a:t> the period 2016–2019.  Since these reforms will be phased in, the full effects will not become apparent until in 2017 and afterwards. The largest share of the effects consists in taxes that are levied on households, as the accumulated reductions in the personal income tax, import duties and capital income tax will be </a:t>
            </a:r>
            <a:r>
              <a:rPr lang="en-US" baseline="0" noProof="0" dirty="0" err="1" smtClean="0"/>
              <a:t>arounc</a:t>
            </a:r>
            <a:r>
              <a:rPr lang="en-US" baseline="0" noProof="0" dirty="0" smtClean="0"/>
              <a:t> 17 bn. kr. after they have been fully phased in.</a:t>
            </a:r>
            <a:endParaRPr lang="en-US" noProof="0" dirty="0" smtClean="0"/>
          </a:p>
        </p:txBody>
      </p:sp>
      <p:sp>
        <p:nvSpPr>
          <p:cNvPr id="93188" name="Slide Number Placeholder 3"/>
          <p:cNvSpPr>
            <a:spLocks noGrp="1"/>
          </p:cNvSpPr>
          <p:nvPr>
            <p:ph type="sldNum" sz="quarter" idx="5"/>
          </p:nvPr>
        </p:nvSpPr>
        <p:spPr>
          <a:noFill/>
        </p:spPr>
        <p:txBody>
          <a:bodyPr/>
          <a:lstStyle>
            <a:lvl1pPr eaLnBrk="0" hangingPunct="0">
              <a:defRPr sz="2300">
                <a:solidFill>
                  <a:schemeClr val="tx1"/>
                </a:solidFill>
                <a:latin typeface="Corbel" pitchFamily="34" charset="0"/>
                <a:sym typeface="Helvetica" pitchFamily="34" charset="0"/>
              </a:defRPr>
            </a:lvl1pPr>
            <a:lvl2pPr marL="716267" indent="-275487" eaLnBrk="0" hangingPunct="0">
              <a:defRPr sz="2300">
                <a:solidFill>
                  <a:schemeClr val="tx1"/>
                </a:solidFill>
                <a:latin typeface="Corbel" pitchFamily="34" charset="0"/>
                <a:sym typeface="Helvetica" pitchFamily="34" charset="0"/>
              </a:defRPr>
            </a:lvl2pPr>
            <a:lvl3pPr marL="1101950" indent="-220390" eaLnBrk="0" hangingPunct="0">
              <a:defRPr sz="2300">
                <a:solidFill>
                  <a:schemeClr val="tx1"/>
                </a:solidFill>
                <a:latin typeface="Corbel" pitchFamily="34" charset="0"/>
                <a:sym typeface="Helvetica" pitchFamily="34" charset="0"/>
              </a:defRPr>
            </a:lvl3pPr>
            <a:lvl4pPr marL="1542730" indent="-220390" eaLnBrk="0" hangingPunct="0">
              <a:defRPr sz="2300">
                <a:solidFill>
                  <a:schemeClr val="tx1"/>
                </a:solidFill>
                <a:latin typeface="Corbel" pitchFamily="34" charset="0"/>
                <a:sym typeface="Helvetica" pitchFamily="34" charset="0"/>
              </a:defRPr>
            </a:lvl4pPr>
            <a:lvl5pPr marL="1983510" indent="-220390" eaLnBrk="0" hangingPunct="0">
              <a:defRPr sz="2300">
                <a:solidFill>
                  <a:schemeClr val="tx1"/>
                </a:solidFill>
                <a:latin typeface="Corbel" pitchFamily="34" charset="0"/>
                <a:sym typeface="Helvetica" pitchFamily="34" charset="0"/>
              </a:defRPr>
            </a:lvl5pPr>
            <a:lvl6pPr marL="2424290" indent="-220390" eaLnBrk="0" fontAlgn="base" hangingPunct="0">
              <a:spcBef>
                <a:spcPct val="0"/>
              </a:spcBef>
              <a:spcAft>
                <a:spcPct val="0"/>
              </a:spcAft>
              <a:defRPr sz="2300">
                <a:solidFill>
                  <a:schemeClr val="tx1"/>
                </a:solidFill>
                <a:latin typeface="Corbel" pitchFamily="34" charset="0"/>
                <a:sym typeface="Helvetica" pitchFamily="34" charset="0"/>
              </a:defRPr>
            </a:lvl6pPr>
            <a:lvl7pPr marL="2865070" indent="-220390" eaLnBrk="0" fontAlgn="base" hangingPunct="0">
              <a:spcBef>
                <a:spcPct val="0"/>
              </a:spcBef>
              <a:spcAft>
                <a:spcPct val="0"/>
              </a:spcAft>
              <a:defRPr sz="2300">
                <a:solidFill>
                  <a:schemeClr val="tx1"/>
                </a:solidFill>
                <a:latin typeface="Corbel" pitchFamily="34" charset="0"/>
                <a:sym typeface="Helvetica" pitchFamily="34" charset="0"/>
              </a:defRPr>
            </a:lvl7pPr>
            <a:lvl8pPr marL="3305850" indent="-220390" eaLnBrk="0" fontAlgn="base" hangingPunct="0">
              <a:spcBef>
                <a:spcPct val="0"/>
              </a:spcBef>
              <a:spcAft>
                <a:spcPct val="0"/>
              </a:spcAft>
              <a:defRPr sz="2300">
                <a:solidFill>
                  <a:schemeClr val="tx1"/>
                </a:solidFill>
                <a:latin typeface="Corbel" pitchFamily="34" charset="0"/>
                <a:sym typeface="Helvetica" pitchFamily="34" charset="0"/>
              </a:defRPr>
            </a:lvl8pPr>
            <a:lvl9pPr marL="3746629" indent="-220390" eaLnBrk="0" fontAlgn="base" hangingPunct="0">
              <a:spcBef>
                <a:spcPct val="0"/>
              </a:spcBef>
              <a:spcAft>
                <a:spcPct val="0"/>
              </a:spcAft>
              <a:defRPr sz="2300">
                <a:solidFill>
                  <a:schemeClr val="tx1"/>
                </a:solidFill>
                <a:latin typeface="Corbel" pitchFamily="34" charset="0"/>
                <a:sym typeface="Helvetica" pitchFamily="34" charset="0"/>
              </a:defRPr>
            </a:lvl9pPr>
          </a:lstStyle>
          <a:p>
            <a:pPr eaLnBrk="1" hangingPunct="1"/>
            <a:fld id="{E656E9C9-98E3-4AE2-A7B8-CA51F869B256}" type="slidenum">
              <a:rPr lang="en-US" sz="1200">
                <a:solidFill>
                  <a:srgbClr val="000000"/>
                </a:solidFill>
                <a:latin typeface="Calibri" pitchFamily="34" charset="0"/>
              </a:rPr>
              <a:pPr eaLnBrk="1" hangingPunct="1"/>
              <a:t>57</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6183737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latin typeface="+mn-lt"/>
                <a:ea typeface="+mn-ea"/>
                <a:cs typeface="+mn-cs"/>
              </a:rPr>
              <a:t>The table</a:t>
            </a:r>
            <a:r>
              <a:rPr lang="en-US" sz="1200" kern="1200" baseline="0" noProof="0" dirty="0" smtClean="0">
                <a:solidFill>
                  <a:schemeClr val="tx1"/>
                </a:solidFill>
                <a:latin typeface="+mn-lt"/>
                <a:ea typeface="+mn-ea"/>
                <a:cs typeface="+mn-cs"/>
              </a:rPr>
              <a:t> shows the estimated effects of the tax reforms on each year's revenue. The reduction in ad quantum taxes in real terms is included. The Fisheries levy is not included as it is not classified as tax revenue in the Treasury </a:t>
            </a:r>
            <a:r>
              <a:rPr lang="en-US" sz="1200" kern="1200" baseline="0" noProof="0" dirty="0" err="1" smtClean="0">
                <a:solidFill>
                  <a:schemeClr val="tx1"/>
                </a:solidFill>
                <a:latin typeface="+mn-lt"/>
                <a:ea typeface="+mn-ea"/>
                <a:cs typeface="+mn-cs"/>
              </a:rPr>
              <a:t>acconts</a:t>
            </a:r>
            <a:r>
              <a:rPr lang="en-US" sz="1200" kern="1200" baseline="0" noProof="0" dirty="0" smtClean="0">
                <a:solidFill>
                  <a:schemeClr val="tx1"/>
                </a:solidFill>
                <a:latin typeface="+mn-lt"/>
                <a:ea typeface="+mn-ea"/>
                <a:cs typeface="+mn-cs"/>
              </a:rPr>
              <a:t>. Earlier temporary provisions that expire are the net-wealth tax, energy tax on electricity, and VAT refunds for maintenance work on family housing.</a:t>
            </a:r>
            <a:endParaRPr lang="en-US" sz="1200" kern="120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C2F9C6-F2E8-C64C-BABB-92923DE16F52}" type="slidenum">
              <a:rPr lang="en-US" smtClean="0"/>
              <a:t>58</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C2F9C6-F2E8-C64C-BABB-92923DE16F52}" type="slidenum">
              <a:rPr lang="en-US" smtClean="0"/>
              <a:t>59</a:t>
            </a:fld>
            <a:endParaRPr lang="en-US"/>
          </a:p>
        </p:txBody>
      </p:sp>
    </p:spTree>
    <p:extLst>
      <p:ext uri="{BB962C8B-B14F-4D97-AF65-F5344CB8AC3E}">
        <p14:creationId xmlns:p14="http://schemas.microsoft.com/office/powerpoint/2010/main" val="3546985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noProof="0" dirty="0" smtClean="0"/>
              <a:t>The most important proposed change to tax legislation aims to simplify the personal income tax system. The table shows how the change will be implemented in two phases in 2016 and 2017. The number of tax rates, currently three, will be reduced to two, by combining the two lower brackets in two equal steps. The threshold where the third bracket begins will also be lowered as part of the first phase. The threshold will eventually be much higher than the current lower threshold. This is also shown graphically on the next slides.</a:t>
            </a:r>
          </a:p>
        </p:txBody>
      </p:sp>
      <p:sp>
        <p:nvSpPr>
          <p:cNvPr id="93188" name="Slide Number Placeholder 3"/>
          <p:cNvSpPr>
            <a:spLocks noGrp="1"/>
          </p:cNvSpPr>
          <p:nvPr>
            <p:ph type="sldNum" sz="quarter" idx="5"/>
          </p:nvPr>
        </p:nvSpPr>
        <p:spPr>
          <a:noFill/>
        </p:spPr>
        <p:txBody>
          <a:bodyPr/>
          <a:lstStyle>
            <a:lvl1pPr eaLnBrk="0" hangingPunct="0">
              <a:defRPr sz="2300">
                <a:solidFill>
                  <a:schemeClr val="tx1"/>
                </a:solidFill>
                <a:latin typeface="Corbel" pitchFamily="34" charset="0"/>
                <a:sym typeface="Helvetica" pitchFamily="34" charset="0"/>
              </a:defRPr>
            </a:lvl1pPr>
            <a:lvl2pPr marL="716267" indent="-275487" eaLnBrk="0" hangingPunct="0">
              <a:defRPr sz="2300">
                <a:solidFill>
                  <a:schemeClr val="tx1"/>
                </a:solidFill>
                <a:latin typeface="Corbel" pitchFamily="34" charset="0"/>
                <a:sym typeface="Helvetica" pitchFamily="34" charset="0"/>
              </a:defRPr>
            </a:lvl2pPr>
            <a:lvl3pPr marL="1101950" indent="-220390" eaLnBrk="0" hangingPunct="0">
              <a:defRPr sz="2300">
                <a:solidFill>
                  <a:schemeClr val="tx1"/>
                </a:solidFill>
                <a:latin typeface="Corbel" pitchFamily="34" charset="0"/>
                <a:sym typeface="Helvetica" pitchFamily="34" charset="0"/>
              </a:defRPr>
            </a:lvl3pPr>
            <a:lvl4pPr marL="1542730" indent="-220390" eaLnBrk="0" hangingPunct="0">
              <a:defRPr sz="2300">
                <a:solidFill>
                  <a:schemeClr val="tx1"/>
                </a:solidFill>
                <a:latin typeface="Corbel" pitchFamily="34" charset="0"/>
                <a:sym typeface="Helvetica" pitchFamily="34" charset="0"/>
              </a:defRPr>
            </a:lvl4pPr>
            <a:lvl5pPr marL="1983510" indent="-220390" eaLnBrk="0" hangingPunct="0">
              <a:defRPr sz="2300">
                <a:solidFill>
                  <a:schemeClr val="tx1"/>
                </a:solidFill>
                <a:latin typeface="Corbel" pitchFamily="34" charset="0"/>
                <a:sym typeface="Helvetica" pitchFamily="34" charset="0"/>
              </a:defRPr>
            </a:lvl5pPr>
            <a:lvl6pPr marL="2424290" indent="-220390" eaLnBrk="0" fontAlgn="base" hangingPunct="0">
              <a:spcBef>
                <a:spcPct val="0"/>
              </a:spcBef>
              <a:spcAft>
                <a:spcPct val="0"/>
              </a:spcAft>
              <a:defRPr sz="2300">
                <a:solidFill>
                  <a:schemeClr val="tx1"/>
                </a:solidFill>
                <a:latin typeface="Corbel" pitchFamily="34" charset="0"/>
                <a:sym typeface="Helvetica" pitchFamily="34" charset="0"/>
              </a:defRPr>
            </a:lvl6pPr>
            <a:lvl7pPr marL="2865070" indent="-220390" eaLnBrk="0" fontAlgn="base" hangingPunct="0">
              <a:spcBef>
                <a:spcPct val="0"/>
              </a:spcBef>
              <a:spcAft>
                <a:spcPct val="0"/>
              </a:spcAft>
              <a:defRPr sz="2300">
                <a:solidFill>
                  <a:schemeClr val="tx1"/>
                </a:solidFill>
                <a:latin typeface="Corbel" pitchFamily="34" charset="0"/>
                <a:sym typeface="Helvetica" pitchFamily="34" charset="0"/>
              </a:defRPr>
            </a:lvl7pPr>
            <a:lvl8pPr marL="3305850" indent="-220390" eaLnBrk="0" fontAlgn="base" hangingPunct="0">
              <a:spcBef>
                <a:spcPct val="0"/>
              </a:spcBef>
              <a:spcAft>
                <a:spcPct val="0"/>
              </a:spcAft>
              <a:defRPr sz="2300">
                <a:solidFill>
                  <a:schemeClr val="tx1"/>
                </a:solidFill>
                <a:latin typeface="Corbel" pitchFamily="34" charset="0"/>
                <a:sym typeface="Helvetica" pitchFamily="34" charset="0"/>
              </a:defRPr>
            </a:lvl8pPr>
            <a:lvl9pPr marL="3746629" indent="-220390" eaLnBrk="0" fontAlgn="base" hangingPunct="0">
              <a:spcBef>
                <a:spcPct val="0"/>
              </a:spcBef>
              <a:spcAft>
                <a:spcPct val="0"/>
              </a:spcAft>
              <a:defRPr sz="2300">
                <a:solidFill>
                  <a:schemeClr val="tx1"/>
                </a:solidFill>
                <a:latin typeface="Corbel" pitchFamily="34" charset="0"/>
                <a:sym typeface="Helvetica" pitchFamily="34" charset="0"/>
              </a:defRPr>
            </a:lvl9pPr>
          </a:lstStyle>
          <a:p>
            <a:pPr eaLnBrk="1" hangingPunct="1"/>
            <a:fld id="{E656E9C9-98E3-4AE2-A7B8-CA51F869B256}" type="slidenum">
              <a:rPr lang="en-US" sz="1200">
                <a:solidFill>
                  <a:srgbClr val="000000"/>
                </a:solidFill>
                <a:latin typeface="Calibri" pitchFamily="34" charset="0"/>
              </a:rPr>
              <a:pPr eaLnBrk="1" hangingPunct="1"/>
              <a:t>60</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618373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noProof="0" dirty="0" smtClean="0"/>
              <a:t>After</a:t>
            </a:r>
            <a:r>
              <a:rPr lang="en-US" baseline="0" noProof="0" dirty="0" smtClean="0"/>
              <a:t> the implementation of the second phase of the proposed PIT reform in 2017, disposable income of all income groups will increase. The impact will be largest for middle-income groups, with monthly income close to 700 thousand kr. The impact is none or small for lowest income groups, which currently pay no/very low income tax to central government.</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61</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8</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After</a:t>
            </a:r>
            <a:r>
              <a:rPr lang="en-US" baseline="0" noProof="0" dirty="0" smtClean="0"/>
              <a:t> the implementation of the second phase of the proposed PIT reform in 2017, tax burden will be reduced for all income groups. The change is largest for middle-income groups. For an individual with monthly tax base around 675-700 thousand kr., tax burden will be reduced by 1,7 percentage points.</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62</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The</a:t>
            </a:r>
            <a:r>
              <a:rPr lang="en-US" baseline="0" noProof="0" dirty="0" smtClean="0"/>
              <a:t> tax reforms will have a significant effect on t</a:t>
            </a:r>
            <a:r>
              <a:rPr lang="en-US" noProof="0" dirty="0" smtClean="0"/>
              <a:t>he marginal</a:t>
            </a:r>
            <a:r>
              <a:rPr lang="en-US" baseline="0" noProof="0" dirty="0" smtClean="0"/>
              <a:t> tax rate as it will be reduced for income lower than 770 thousand kr. pr. month but increased for income between 700 and 836 thousand kr. pr. month.</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63</a:t>
            </a:fld>
            <a:endParaRPr lang="en-US"/>
          </a:p>
        </p:txBody>
      </p:sp>
    </p:spTree>
    <p:extLst>
      <p:ext uri="{BB962C8B-B14F-4D97-AF65-F5344CB8AC3E}">
        <p14:creationId xmlns:p14="http://schemas.microsoft.com/office/powerpoint/2010/main" val="76308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noProof="0" dirty="0" smtClean="0"/>
              <a:t>The red column indicates the level of monthly income where an individual</a:t>
            </a:r>
            <a:r>
              <a:rPr lang="en-US" baseline="0" noProof="0" dirty="0" smtClean="0"/>
              <a:t> will begin to pay PIT to central government (exemption threshold). In 2015 this amount is 231.946 kr. Below this amount, the tax credit fully covers the tax liability against central government but the individual pays tax to local government.</a:t>
            </a:r>
          </a:p>
          <a:p>
            <a:pPr marL="228600" indent="-228600">
              <a:buFont typeface="+mj-lt"/>
              <a:buAutoNum type="arabicPeriod"/>
            </a:pPr>
            <a:r>
              <a:rPr lang="en-US" baseline="0" noProof="0" dirty="0" smtClean="0"/>
              <a:t>The orange column shows the exemption threshold against local government which is 142.153 kr. in 2015. Below this amount the tax credit covers tax liability against both central and local government. Above this amount the individual begins to pay tax but to local government only.</a:t>
            </a:r>
          </a:p>
          <a:p>
            <a:pPr marL="228600" indent="-228600">
              <a:buFont typeface="+mj-lt"/>
              <a:buAutoNum type="arabicPeriod"/>
            </a:pPr>
            <a:r>
              <a:rPr lang="en-US" baseline="0" noProof="0" dirty="0" smtClean="0"/>
              <a:t>In 2016 and 2017, the thresholds rises as the lowest central government tax rate is reduced. </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64</a:t>
            </a:fld>
            <a:endParaRPr lang="en-US"/>
          </a:p>
        </p:txBody>
      </p:sp>
    </p:spTree>
    <p:extLst>
      <p:ext uri="{BB962C8B-B14F-4D97-AF65-F5344CB8AC3E}">
        <p14:creationId xmlns:p14="http://schemas.microsoft.com/office/powerpoint/2010/main" val="22601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noProof="0" dirty="0" smtClean="0"/>
              <a:t>The chart shows the personal</a:t>
            </a:r>
            <a:r>
              <a:rPr lang="en-US" baseline="0" noProof="0" dirty="0" smtClean="0"/>
              <a:t> income tax</a:t>
            </a:r>
            <a:r>
              <a:rPr lang="en-US" noProof="0" dirty="0" smtClean="0"/>
              <a:t> burden for individuals in</a:t>
            </a:r>
            <a:r>
              <a:rPr lang="en-US" baseline="0" noProof="0" dirty="0" smtClean="0"/>
              <a:t> 2013 (</a:t>
            </a:r>
            <a:r>
              <a:rPr lang="en-US" noProof="0" dirty="0" smtClean="0"/>
              <a:t>before</a:t>
            </a:r>
            <a:r>
              <a:rPr lang="en-US" baseline="0" noProof="0" dirty="0" smtClean="0"/>
              <a:t> the current government‘s tax reform which began in 2014), the situation in 2015, and the estimated tax burden in 2016 and 2017 based on current policy presented in the budget proposal 2016.</a:t>
            </a:r>
          </a:p>
          <a:p>
            <a:pPr marL="228600" indent="-228600">
              <a:buFont typeface="+mj-lt"/>
              <a:buAutoNum type="arabicPeriod"/>
            </a:pPr>
            <a:r>
              <a:rPr lang="en-US" baseline="0" noProof="0" dirty="0" smtClean="0"/>
              <a:t>The orange column indicates the local government‘s share and the dark column indicates the central government‘s share. Central government‘s share of tax paid by individuals with 250-300 thous.kr. income is small because the tax credit covers most of the tax liability.</a:t>
            </a:r>
          </a:p>
          <a:p>
            <a:pPr marL="228600" indent="-228600">
              <a:buFont typeface="+mj-lt"/>
              <a:buAutoNum type="arabicPeriod"/>
            </a:pPr>
            <a:r>
              <a:rPr lang="en-US" baseline="0" noProof="0" dirty="0" smtClean="0"/>
              <a:t>Local governments receive a larger share than central government from individuals with income up to about 600 thous.kr. Above that, central </a:t>
            </a:r>
            <a:r>
              <a:rPr lang="en-US" baseline="0" noProof="0" dirty="0" err="1" smtClean="0"/>
              <a:t>governement‘s</a:t>
            </a:r>
            <a:r>
              <a:rPr lang="en-US" baseline="0" noProof="0" dirty="0" smtClean="0"/>
              <a:t> share becomes larger.</a:t>
            </a:r>
          </a:p>
          <a:p>
            <a:pPr marL="228600" indent="-228600">
              <a:buFont typeface="+mj-lt"/>
              <a:buAutoNum type="arabicPeriod"/>
            </a:pPr>
            <a:r>
              <a:rPr lang="en-US" baseline="0" noProof="0" dirty="0" smtClean="0"/>
              <a:t>After the reform, central government‘s share of the total tax paid will be smaller than it is currently, given that local government tax rate is not changed.</a:t>
            </a:r>
            <a:endParaRPr lang="en-US"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65</a:t>
            </a:fld>
            <a:endParaRPr lang="en-US"/>
          </a:p>
        </p:txBody>
      </p:sp>
    </p:spTree>
    <p:extLst>
      <p:ext uri="{BB962C8B-B14F-4D97-AF65-F5344CB8AC3E}">
        <p14:creationId xmlns:p14="http://schemas.microsoft.com/office/powerpoint/2010/main" val="966049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i="0" baseline="0" dirty="0" smtClean="0"/>
              <a:t>During the period 1988 to 2005, the local government tax rate has risen </a:t>
            </a:r>
            <a:r>
              <a:rPr lang="is-IS" i="0" baseline="0" smtClean="0"/>
              <a:t>from 6,70</a:t>
            </a:r>
            <a:r>
              <a:rPr lang="is-IS" i="0" baseline="0" dirty="0" smtClean="0"/>
              <a:t>% </a:t>
            </a:r>
            <a:r>
              <a:rPr lang="is-IS" i="0" baseline="0" smtClean="0"/>
              <a:t>to 14,44%, in large part due to a transfer of service delivery from the central to the local governmental level. </a:t>
            </a:r>
            <a:endParaRPr lang="is-IS" i="0" baseline="0" dirty="0" smtClean="0"/>
          </a:p>
          <a:p>
            <a:r>
              <a:rPr lang="is-IS" i="0" baseline="0" dirty="0" smtClean="0"/>
              <a:t>...</a:t>
            </a:r>
          </a:p>
          <a:p>
            <a:r>
              <a:rPr lang="is-IS" i="0" baseline="0" dirty="0" smtClean="0"/>
              <a:t>The share of central government in the total revenue yield from the combined personal income tax has been reduced from 55% in 1988 to 43% in </a:t>
            </a:r>
            <a:r>
              <a:rPr lang="is-IS" i="0" baseline="0" smtClean="0"/>
              <a:t>2014.</a:t>
            </a:r>
            <a:endParaRPr lang="is-IS" i="0"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t>66</a:t>
            </a:fld>
            <a:endParaRPr lang="en-US"/>
          </a:p>
        </p:txBody>
      </p:sp>
    </p:spTree>
    <p:extLst>
      <p:ext uri="{BB962C8B-B14F-4D97-AF65-F5344CB8AC3E}">
        <p14:creationId xmlns:p14="http://schemas.microsoft.com/office/powerpoint/2010/main" val="12862444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23C2F9C6-F2E8-C64C-BABB-92923DE16F52}" type="slidenum">
              <a:rPr lang="en-US" smtClean="0"/>
              <a:t>67</a:t>
            </a:fld>
            <a:endParaRPr lang="en-US"/>
          </a:p>
        </p:txBody>
      </p:sp>
    </p:spTree>
    <p:extLst>
      <p:ext uri="{BB962C8B-B14F-4D97-AF65-F5344CB8AC3E}">
        <p14:creationId xmlns:p14="http://schemas.microsoft.com/office/powerpoint/2010/main" val="4028835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68</a:t>
            </a:fld>
            <a:endParaRPr lang="en-US"/>
          </a:p>
        </p:txBody>
      </p:sp>
    </p:spTree>
    <p:extLst>
      <p:ext uri="{BB962C8B-B14F-4D97-AF65-F5344CB8AC3E}">
        <p14:creationId xmlns:p14="http://schemas.microsoft.com/office/powerpoint/2010/main" val="2848757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69</a:t>
            </a:fld>
            <a:endParaRPr lang="en-US"/>
          </a:p>
        </p:txBody>
      </p:sp>
    </p:spTree>
    <p:extLst>
      <p:ext uri="{BB962C8B-B14F-4D97-AF65-F5344CB8AC3E}">
        <p14:creationId xmlns:p14="http://schemas.microsoft.com/office/powerpoint/2010/main" val="10846236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70</a:t>
            </a:fld>
            <a:endParaRPr lang="en-US"/>
          </a:p>
        </p:txBody>
      </p:sp>
    </p:spTree>
    <p:extLst>
      <p:ext uri="{BB962C8B-B14F-4D97-AF65-F5344CB8AC3E}">
        <p14:creationId xmlns:p14="http://schemas.microsoft.com/office/powerpoint/2010/main" val="2188492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71</a:t>
            </a:fld>
            <a:endParaRPr lang="en-US"/>
          </a:p>
        </p:txBody>
      </p:sp>
    </p:spTree>
    <p:extLst>
      <p:ext uri="{BB962C8B-B14F-4D97-AF65-F5344CB8AC3E}">
        <p14:creationId xmlns:p14="http://schemas.microsoft.com/office/powerpoint/2010/main" val="244807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a:t>
            </a:fld>
            <a:endParaRPr lang="en-US"/>
          </a:p>
        </p:txBody>
      </p:sp>
    </p:spTree>
    <p:extLst>
      <p:ext uri="{BB962C8B-B14F-4D97-AF65-F5344CB8AC3E}">
        <p14:creationId xmlns:p14="http://schemas.microsoft.com/office/powerpoint/2010/main" val="188581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is-IS" baseline="0" noProof="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72</a:t>
            </a:fld>
            <a:endParaRPr lang="en-US"/>
          </a:p>
        </p:txBody>
      </p:sp>
    </p:spTree>
    <p:extLst>
      <p:ext uri="{BB962C8B-B14F-4D97-AF65-F5344CB8AC3E}">
        <p14:creationId xmlns:p14="http://schemas.microsoft.com/office/powerpoint/2010/main" val="2848757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noProof="0"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73</a:t>
            </a:fld>
            <a:endParaRPr lang="en-US"/>
          </a:p>
        </p:txBody>
      </p:sp>
    </p:spTree>
    <p:extLst>
      <p:ext uri="{BB962C8B-B14F-4D97-AF65-F5344CB8AC3E}">
        <p14:creationId xmlns:p14="http://schemas.microsoft.com/office/powerpoint/2010/main" val="943581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74</a:t>
            </a:fld>
            <a:endParaRPr lang="en-US"/>
          </a:p>
        </p:txBody>
      </p:sp>
    </p:spTree>
    <p:extLst>
      <p:ext uri="{BB962C8B-B14F-4D97-AF65-F5344CB8AC3E}">
        <p14:creationId xmlns:p14="http://schemas.microsoft.com/office/powerpoint/2010/main" val="41758643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75</a:t>
            </a:fld>
            <a:endParaRPr lang="en-US"/>
          </a:p>
        </p:txBody>
      </p:sp>
    </p:spTree>
    <p:extLst>
      <p:ext uri="{BB962C8B-B14F-4D97-AF65-F5344CB8AC3E}">
        <p14:creationId xmlns:p14="http://schemas.microsoft.com/office/powerpoint/2010/main" val="3283342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table here  represent the total expenditure frame for the Treasury in next four years according to the fiscal outlook 2016-2019. </a:t>
            </a:r>
            <a:endParaRPr lang="is-I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is-I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a:t>
            </a:r>
            <a:endParaRPr lang="is-I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preparation of the 2016 budget proposal, the budget process was strengthened by employing a more stringent budget framework on the expenditure side. </a:t>
            </a:r>
            <a:endParaRPr lang="is-I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Frame budgeting is a means to enhance fiscal discipline and commitment to fiscal goals.</a:t>
            </a:r>
            <a:endParaRPr lang="is-I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Responsibility for expenditure frames, prioritization of funds and savings measures as well as budget implementation are increasingly the responsibility of line ministries.</a:t>
            </a:r>
            <a:endParaRPr lang="is-I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spring resolution that was presented to parliament on April 1st the government presented total expenditure frame by economic category up to 2019. That framework has undergone some changes since April though mostly due to direct and indirect effects of wage agreements in the private sector which has affected wage, benefits and price level assumptions, increased CBI steering rate alongside higher inflation.</a:t>
            </a:r>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p>
          <a:p>
            <a:pPr fontAlgn="base"/>
            <a:r>
              <a:rPr lang="en-US" sz="1200" b="1" kern="1200" dirty="0" smtClean="0">
                <a:solidFill>
                  <a:schemeClr val="tx1"/>
                </a:solidFill>
                <a:effectLst/>
                <a:latin typeface="+mn-lt"/>
                <a:ea typeface="+mn-ea"/>
                <a:cs typeface="+mn-cs"/>
              </a:rPr>
              <a:t>Prospects and waived contributions</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In preparation of the budget frameworks, early this year, an analysis of expenditure prospects and commitments was conducted </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Various investments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Structural expenditure, e.g. unemployment or parental leave</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Various expenditure plans, e.g. purchase of equipment for the National hospital</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Also, an annual scrutiny of waived temporary allocations from budgets of previous years was conducted</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Restraint targets and spending space</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When generating the total expenditure frame for 2016 earlier this year, a </a:t>
            </a:r>
            <a:r>
              <a:rPr lang="en-US" sz="1200" b="1" kern="1200" dirty="0" smtClean="0">
                <a:solidFill>
                  <a:schemeClr val="tx1"/>
                </a:solidFill>
                <a:effectLst/>
                <a:latin typeface="+mn-lt"/>
                <a:ea typeface="+mn-ea"/>
                <a:cs typeface="+mn-cs"/>
              </a:rPr>
              <a:t>ISK 5.5 bn.</a:t>
            </a:r>
            <a:r>
              <a:rPr lang="en-US" sz="1200" kern="1200" dirty="0" smtClean="0">
                <a:solidFill>
                  <a:schemeClr val="tx1"/>
                </a:solidFill>
                <a:effectLst/>
                <a:latin typeface="+mn-lt"/>
                <a:ea typeface="+mn-ea"/>
                <a:cs typeface="+mn-cs"/>
              </a:rPr>
              <a:t> restraint target was established with the purpose of improving the Treasury’s balance</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0,9% of total expenditures in the 2015 budget</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At the same time, the ministries were provided with a total of </a:t>
            </a:r>
            <a:r>
              <a:rPr lang="en-US" sz="1200" b="1" kern="1200" dirty="0" smtClean="0">
                <a:solidFill>
                  <a:schemeClr val="tx1"/>
                </a:solidFill>
                <a:effectLst/>
                <a:latin typeface="+mn-lt"/>
                <a:ea typeface="+mn-ea"/>
                <a:cs typeface="+mn-cs"/>
              </a:rPr>
              <a:t>ISK 4 bn.</a:t>
            </a:r>
            <a:r>
              <a:rPr lang="en-US" sz="1200" kern="1200" dirty="0" smtClean="0">
                <a:solidFill>
                  <a:schemeClr val="tx1"/>
                </a:solidFill>
                <a:effectLst/>
                <a:latin typeface="+mn-lt"/>
                <a:ea typeface="+mn-ea"/>
                <a:cs typeface="+mn-cs"/>
              </a:rPr>
              <a:t> new spending space in their frames for new projects or increased operations. </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When generating the budget frames for each line ministry a decision was made to lower the restraint target by </a:t>
            </a:r>
            <a:r>
              <a:rPr lang="en-US" sz="1200" b="1" kern="1200" dirty="0" smtClean="0">
                <a:solidFill>
                  <a:schemeClr val="tx1"/>
                </a:solidFill>
                <a:effectLst/>
                <a:latin typeface="+mn-lt"/>
                <a:ea typeface="+mn-ea"/>
                <a:cs typeface="+mn-cs"/>
              </a:rPr>
              <a:t>ISK 3.3 bn.</a:t>
            </a:r>
            <a:r>
              <a:rPr lang="en-US" sz="1200" kern="1200" dirty="0" smtClean="0">
                <a:solidFill>
                  <a:schemeClr val="tx1"/>
                </a:solidFill>
                <a:effectLst/>
                <a:latin typeface="+mn-lt"/>
                <a:ea typeface="+mn-ea"/>
                <a:cs typeface="+mn-cs"/>
              </a:rPr>
              <a:t> so that the turnover-linked restraint objectives would yield a </a:t>
            </a:r>
            <a:r>
              <a:rPr lang="en-US" sz="1200" b="1" kern="1200" dirty="0" smtClean="0">
                <a:solidFill>
                  <a:schemeClr val="tx1"/>
                </a:solidFill>
                <a:effectLst/>
                <a:latin typeface="+mn-lt"/>
                <a:ea typeface="+mn-ea"/>
                <a:cs typeface="+mn-cs"/>
              </a:rPr>
              <a:t>ISK 2.2 bn</a:t>
            </a:r>
            <a:r>
              <a:rPr lang="en-US" sz="1200" kern="1200" dirty="0" smtClean="0">
                <a:solidFill>
                  <a:schemeClr val="tx1"/>
                </a:solidFill>
                <a:effectLst/>
                <a:latin typeface="+mn-lt"/>
                <a:ea typeface="+mn-ea"/>
                <a:cs typeface="+mn-cs"/>
              </a:rPr>
              <a:t>. reduction in expenditures in 2016. At the same the spending space was also raised by </a:t>
            </a:r>
            <a:r>
              <a:rPr lang="en-US" sz="1200" b="1" kern="1200" dirty="0" smtClean="0">
                <a:solidFill>
                  <a:schemeClr val="tx1"/>
                </a:solidFill>
                <a:effectLst/>
                <a:latin typeface="+mn-lt"/>
                <a:ea typeface="+mn-ea"/>
                <a:cs typeface="+mn-cs"/>
              </a:rPr>
              <a:t>ISK 3.5 bn.</a:t>
            </a:r>
            <a:r>
              <a:rPr lang="en-US" sz="1200" kern="1200" dirty="0" smtClean="0">
                <a:solidFill>
                  <a:schemeClr val="tx1"/>
                </a:solidFill>
                <a:effectLst/>
                <a:latin typeface="+mn-lt"/>
                <a:ea typeface="+mn-ea"/>
                <a:cs typeface="+mn-cs"/>
              </a:rPr>
              <a:t>, totaling to </a:t>
            </a:r>
            <a:r>
              <a:rPr lang="en-US" sz="1200" b="1" kern="1200" dirty="0" smtClean="0">
                <a:solidFill>
                  <a:schemeClr val="tx1"/>
                </a:solidFill>
                <a:effectLst/>
                <a:latin typeface="+mn-lt"/>
                <a:ea typeface="+mn-ea"/>
                <a:cs typeface="+mn-cs"/>
              </a:rPr>
              <a:t>ISK 7.5 bn</a:t>
            </a:r>
            <a:r>
              <a:rPr lang="en-US" sz="1200" kern="1200" dirty="0" smtClean="0">
                <a:solidFill>
                  <a:schemeClr val="tx1"/>
                </a:solidFill>
                <a:effectLst/>
                <a:latin typeface="+mn-lt"/>
                <a:ea typeface="+mn-ea"/>
                <a:cs typeface="+mn-cs"/>
              </a:rPr>
              <a:t>. Part of that contribution was used to reduce their restraint targets even further within some of the line ministries or by </a:t>
            </a:r>
            <a:r>
              <a:rPr lang="en-US" sz="1200" b="1" kern="1200" dirty="0" smtClean="0">
                <a:solidFill>
                  <a:schemeClr val="tx1"/>
                </a:solidFill>
                <a:effectLst/>
                <a:latin typeface="+mn-lt"/>
                <a:ea typeface="+mn-ea"/>
                <a:cs typeface="+mn-cs"/>
              </a:rPr>
              <a:t>ISK 1.4 bn.</a:t>
            </a:r>
            <a:r>
              <a:rPr lang="en-US" sz="1200" kern="1200" dirty="0" smtClean="0">
                <a:solidFill>
                  <a:schemeClr val="tx1"/>
                </a:solidFill>
                <a:effectLst/>
                <a:latin typeface="+mn-lt"/>
                <a:ea typeface="+mn-ea"/>
                <a:cs typeface="+mn-cs"/>
              </a:rPr>
              <a:t> </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Wage and price level assumptions</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Relies on a forecast from Statistics Iceland in June 2015.</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Inflation is expected to be 4.5% next year and 4% in 2017. After that inflation is set to decline to 2.6% at the end of the period. </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It is assumed that the wage component of the budget will increase by 9.5% in 2015 and by 3.7%-4.7% in the years 2017-2019 or about 0.5-2 percentage points above inflation</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It is assumed that unemployment benefits and social security benefits will rise by 9.4% in 2016 and 3.4-4.4% in 2017-2019. </a:t>
            </a:r>
            <a:endParaRPr lang="is-IS" sz="1200" kern="1200" dirty="0" smtClean="0">
              <a:solidFill>
                <a:schemeClr val="tx1"/>
              </a:solidFill>
              <a:effectLst/>
              <a:latin typeface="+mn-lt"/>
              <a:ea typeface="+mn-ea"/>
              <a:cs typeface="+mn-cs"/>
            </a:endParaRPr>
          </a:p>
          <a:p>
            <a:pPr fontAlgn="base"/>
            <a:r>
              <a:rPr lang="is-IS" sz="1200" kern="1200" dirty="0" smtClean="0">
                <a:solidFill>
                  <a:schemeClr val="tx1"/>
                </a:solidFill>
                <a:effectLst/>
                <a:latin typeface="+mn-lt"/>
                <a:ea typeface="+mn-ea"/>
                <a:cs typeface="+mn-cs"/>
              </a:rPr>
              <a:t> </a:t>
            </a:r>
          </a:p>
          <a:p>
            <a:pPr fontAlgn="base"/>
            <a:r>
              <a:rPr lang="en-US" sz="1200" b="1" kern="1200" dirty="0" smtClean="0">
                <a:solidFill>
                  <a:schemeClr val="tx1"/>
                </a:solidFill>
                <a:effectLst/>
                <a:latin typeface="+mn-lt"/>
                <a:ea typeface="+mn-ea"/>
                <a:cs typeface="+mn-cs"/>
              </a:rPr>
              <a:t>Assumptions about real growth</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The fiscal outlook includes room for 1% real growth in most areas of operations but more real growth is assumed in pension expenditures (3%), S-labeled medicine (3%) and pension obligations (2%)</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Substantially higher real growth than in previous fiscal outlooks following the banking collapse in 2008</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Restraint measures</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fiscal plan assumes that yearly restraint measures, during the years 2017-2019, will amount to ISK 5.5 bn. </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About 1% of central government’s primary expenditure</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Same premise as in previous fiscal outlooks</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measures are not pre-determined but ministries implement the relevant measures in the budget each year</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Nearly every year since 1998, restraint measures were implemented in the annual budget even though the Treasury’s position was far better than now</a:t>
            </a:r>
            <a:endParaRPr lang="is-I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Generally been in the range 0.5%-2% of the budget turnover</a:t>
            </a:r>
            <a:endParaRPr lang="is-IS" sz="1200" kern="1200" dirty="0" smtClean="0">
              <a:solidFill>
                <a:schemeClr val="tx1"/>
              </a:solidFill>
              <a:effectLst/>
              <a:latin typeface="+mn-lt"/>
              <a:ea typeface="+mn-ea"/>
              <a:cs typeface="+mn-cs"/>
            </a:endParaRPr>
          </a:p>
          <a:p>
            <a:pPr fontAlgn="base"/>
            <a:r>
              <a:rPr lang="is-IS" sz="1200" kern="1200" dirty="0" smtClean="0">
                <a:solidFill>
                  <a:schemeClr val="tx1"/>
                </a:solidFill>
                <a:effectLst/>
                <a:latin typeface="+mn-lt"/>
                <a:ea typeface="+mn-ea"/>
                <a:cs typeface="+mn-cs"/>
              </a:rPr>
              <a:t> </a:t>
            </a:r>
          </a:p>
          <a:p>
            <a:pPr fontAlgn="base"/>
            <a:r>
              <a:rPr lang="is-IS" sz="1200" b="1" kern="1200" dirty="0" smtClean="0">
                <a:solidFill>
                  <a:schemeClr val="tx1"/>
                </a:solidFill>
                <a:effectLst/>
                <a:latin typeface="+mn-lt"/>
                <a:ea typeface="+mn-ea"/>
                <a:cs typeface="+mn-cs"/>
              </a:rPr>
              <a:t>Scope for investment</a:t>
            </a:r>
            <a:endParaRPr lang="is-IS" sz="1200" kern="1200" dirty="0" smtClean="0">
              <a:solidFill>
                <a:schemeClr val="tx1"/>
              </a:solidFill>
              <a:effectLst/>
              <a:latin typeface="+mn-lt"/>
              <a:ea typeface="+mn-ea"/>
              <a:cs typeface="+mn-cs"/>
            </a:endParaRPr>
          </a:p>
          <a:p>
            <a:pPr fontAlgn="base"/>
            <a:r>
              <a:rPr lang="is-IS" sz="1200" kern="1200" dirty="0" smtClean="0">
                <a:solidFill>
                  <a:schemeClr val="tx1"/>
                </a:solidFill>
                <a:effectLst/>
                <a:latin typeface="+mn-lt"/>
                <a:ea typeface="+mn-ea"/>
                <a:cs typeface="+mn-cs"/>
              </a:rPr>
              <a:t>The fiscal outlook includes scope for new investment projects aimed to maintain the same ratio of investments to GDP at 1.2% over the period as it was in 2015</a:t>
            </a:r>
          </a:p>
          <a:p>
            <a:pPr lvl="1" fontAlgn="base"/>
            <a:r>
              <a:rPr lang="is-IS" sz="1200" kern="1200" dirty="0" smtClean="0">
                <a:solidFill>
                  <a:schemeClr val="tx1"/>
                </a:solidFill>
                <a:effectLst/>
                <a:latin typeface="+mn-lt"/>
                <a:ea typeface="+mn-ea"/>
                <a:cs typeface="+mn-cs"/>
              </a:rPr>
              <a:t>New investment projects replace older ones, also increasing in line with nominal GDP</a:t>
            </a:r>
          </a:p>
          <a:p>
            <a:pPr lvl="1" fontAlgn="base"/>
            <a:r>
              <a:rPr lang="is-IS" sz="1200" kern="1200" dirty="0" smtClean="0">
                <a:solidFill>
                  <a:schemeClr val="tx1"/>
                </a:solidFill>
                <a:effectLst/>
                <a:latin typeface="+mn-lt"/>
                <a:ea typeface="+mn-ea"/>
                <a:cs typeface="+mn-cs"/>
              </a:rPr>
              <a:t>New ISK 2 bn. added to investment in scientific research and technological development in 2016</a:t>
            </a:r>
          </a:p>
          <a:p>
            <a:pPr lvl="1" fontAlgn="base"/>
            <a:r>
              <a:rPr lang="is-IS" sz="1200" kern="1200" dirty="0" smtClean="0">
                <a:solidFill>
                  <a:schemeClr val="tx1"/>
                </a:solidFill>
                <a:effectLst/>
                <a:latin typeface="+mn-lt"/>
                <a:ea typeface="+mn-ea"/>
                <a:cs typeface="+mn-cs"/>
              </a:rPr>
              <a:t>Scope of ISK 4.6 bn. in 2017, ISK 8.9 bn. in 2018 and ISK 10.4 bn. in 2019</a:t>
            </a:r>
          </a:p>
          <a:p>
            <a:pPr lvl="1" fontAlgn="base"/>
            <a:r>
              <a:rPr lang="is-IS" sz="1200" kern="1200" dirty="0" smtClean="0">
                <a:solidFill>
                  <a:schemeClr val="tx1"/>
                </a:solidFill>
                <a:effectLst/>
                <a:latin typeface="+mn-lt"/>
                <a:ea typeface="+mn-ea"/>
                <a:cs typeface="+mn-cs"/>
              </a:rPr>
              <a:t>Also included in the plan is the construction of a medical hotel and completing the design of a treatment facility of the national hospital, which includes ISK 860 million increase in contributions in 2016 and ISK 5.1 bn. over the period</a:t>
            </a:r>
          </a:p>
          <a:p>
            <a:pPr fontAlgn="base"/>
            <a:r>
              <a:rPr lang="en-US" sz="1200" kern="1200" dirty="0" smtClean="0">
                <a:solidFill>
                  <a:schemeClr val="tx1"/>
                </a:solidFill>
                <a:effectLst/>
                <a:latin typeface="+mn-lt"/>
                <a:ea typeface="+mn-ea"/>
                <a:cs typeface="+mn-cs"/>
              </a:rPr>
              <a:t> </a:t>
            </a:r>
            <a:endParaRPr lang="is-IS"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Contingency appropriation</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In accordance with the strategy of the fiscal plan, a new contingency budget appropriation is generated yearly in order to accommodate spending deviations, especially in wages, exchange rate of the krona, inflation or other unforeseen but unavoidable obligations that may accrue</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The contingency appropriation amounts to </a:t>
            </a:r>
            <a:r>
              <a:rPr lang="en-US" sz="1200" b="1" kern="1200" dirty="0" smtClean="0">
                <a:solidFill>
                  <a:schemeClr val="tx1"/>
                </a:solidFill>
                <a:effectLst/>
                <a:latin typeface="+mn-lt"/>
                <a:ea typeface="+mn-ea"/>
                <a:cs typeface="+mn-cs"/>
              </a:rPr>
              <a:t>ISK 7 bn.</a:t>
            </a:r>
            <a:r>
              <a:rPr lang="en-US" sz="1200" kern="1200" dirty="0" smtClean="0">
                <a:solidFill>
                  <a:schemeClr val="tx1"/>
                </a:solidFill>
                <a:effectLst/>
                <a:latin typeface="+mn-lt"/>
                <a:ea typeface="+mn-ea"/>
                <a:cs typeface="+mn-cs"/>
              </a:rPr>
              <a:t> in the 2016 budget proposal and increases to ISK 7.5 bn. in 2019. </a:t>
            </a:r>
            <a:endParaRPr lang="is-IS" sz="1200" kern="1200" dirty="0" smtClean="0">
              <a:solidFill>
                <a:schemeClr val="tx1"/>
              </a:solidFill>
              <a:effectLst/>
              <a:latin typeface="+mn-lt"/>
              <a:ea typeface="+mn-ea"/>
              <a:cs typeface="+mn-cs"/>
            </a:endParaRPr>
          </a:p>
          <a:p>
            <a:pPr fontAlgn="base"/>
            <a:r>
              <a:rPr lang="is-IS" sz="1200" kern="1200" dirty="0" smtClean="0">
                <a:solidFill>
                  <a:schemeClr val="tx1"/>
                </a:solidFill>
                <a:effectLst/>
                <a:latin typeface="+mn-lt"/>
                <a:ea typeface="+mn-ea"/>
                <a:cs typeface="+mn-cs"/>
              </a:rPr>
              <a:t> </a:t>
            </a:r>
          </a:p>
          <a:p>
            <a:pPr fontAlgn="base"/>
            <a:r>
              <a:rPr lang="is-IS" sz="1200" b="1" kern="1200" dirty="0" smtClean="0">
                <a:solidFill>
                  <a:schemeClr val="tx1"/>
                </a:solidFill>
                <a:effectLst/>
                <a:latin typeface="+mn-lt"/>
                <a:ea typeface="+mn-ea"/>
                <a:cs typeface="+mn-cs"/>
              </a:rPr>
              <a:t>Frames and irregular items</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In determining the total expenditure frames, irregular items are deducted, i.e. items that can fluctuate greatly from year to another because of economic developments or on the basis of an accounting settlement after the end of the fiscal year that the government can not have an impact on, at least not in the short-run</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Written-off tax claims </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Liabilities of public employee's pension funds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Capital gain tax that the Treasury is not exempt from</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Loan guarantees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Written-off claims or shares or equity</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Accrued interest costs</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In addition, the following items are not included in the expenditure frames: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The Equalization Fund for local governments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Unemployment benefits</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Equity contributions to the Housing Financing Fund</a:t>
            </a:r>
            <a:endParaRPr lang="is-IS" sz="1200" kern="1200" dirty="0" smtClean="0">
              <a:solidFill>
                <a:schemeClr val="tx1"/>
              </a:solidFill>
              <a:effectLst/>
              <a:latin typeface="+mn-lt"/>
              <a:ea typeface="+mn-ea"/>
              <a:cs typeface="+mn-cs"/>
            </a:endParaRPr>
          </a:p>
          <a:p>
            <a:pPr lvl="2" fontAlgn="base"/>
            <a:r>
              <a:rPr lang="en-US" sz="1200" kern="1200" dirty="0" smtClean="0">
                <a:solidFill>
                  <a:schemeClr val="tx1"/>
                </a:solidFill>
                <a:effectLst/>
                <a:latin typeface="+mn-lt"/>
                <a:ea typeface="+mn-ea"/>
                <a:cs typeface="+mn-cs"/>
              </a:rPr>
              <a:t>Debt relief for households</a:t>
            </a:r>
            <a:endParaRPr lang="is-IS" sz="1200" kern="1200" dirty="0" smtClean="0">
              <a:solidFill>
                <a:schemeClr val="tx1"/>
              </a:solidFill>
              <a:effectLst/>
              <a:latin typeface="+mn-lt"/>
              <a:ea typeface="+mn-ea"/>
              <a:cs typeface="+mn-cs"/>
            </a:endParaRPr>
          </a:p>
          <a:p>
            <a:pPr lvl="0" fontAlgn="base"/>
            <a:r>
              <a:rPr lang="en-US" sz="1200" kern="1200" dirty="0" smtClean="0">
                <a:solidFill>
                  <a:schemeClr val="tx1"/>
                </a:solidFill>
                <a:effectLst/>
                <a:latin typeface="+mn-lt"/>
                <a:ea typeface="+mn-ea"/>
                <a:cs typeface="+mn-cs"/>
              </a:rPr>
              <a:t>When these items have been excluded, the result constitutes the total expenditure frame for each year that the budget will be based on </a:t>
            </a:r>
            <a:endParaRPr lang="is-IS" sz="1200" kern="1200" dirty="0" smtClean="0">
              <a:solidFill>
                <a:schemeClr val="tx1"/>
              </a:solidFill>
              <a:effectLst/>
              <a:latin typeface="+mn-lt"/>
              <a:ea typeface="+mn-ea"/>
              <a:cs typeface="+mn-cs"/>
            </a:endParaRPr>
          </a:p>
          <a:p>
            <a:r>
              <a:rPr lang="is-I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Total expenditure frame 2016-2019:</a:t>
            </a:r>
            <a:endParaRPr lang="is-IS" sz="1200" kern="1200" dirty="0" smtClean="0">
              <a:solidFill>
                <a:schemeClr val="tx1"/>
              </a:solidFill>
              <a:effectLst/>
              <a:latin typeface="+mn-lt"/>
              <a:ea typeface="+mn-ea"/>
              <a:cs typeface="+mn-cs"/>
            </a:endParaRPr>
          </a:p>
          <a:p>
            <a:pPr lvl="0"/>
            <a:r>
              <a:rPr lang="is-IS" sz="1200" kern="1200" dirty="0" smtClean="0">
                <a:solidFill>
                  <a:schemeClr val="tx1"/>
                </a:solidFill>
                <a:effectLst/>
                <a:latin typeface="+mn-lt"/>
                <a:ea typeface="+mn-ea"/>
                <a:cs typeface="+mn-cs"/>
              </a:rPr>
              <a:t>Total expenditures are estimated to be ISK 681 bn. in 2016. With the exception of irregular items the expenditures are expected to be ISK 527 bn. </a:t>
            </a:r>
          </a:p>
          <a:p>
            <a:pPr lvl="0"/>
            <a:r>
              <a:rPr lang="en-US" sz="1200" kern="1200" dirty="0" smtClean="0">
                <a:solidFill>
                  <a:schemeClr val="tx1"/>
                </a:solidFill>
                <a:effectLst/>
                <a:latin typeface="+mn-lt"/>
                <a:ea typeface="+mn-ea"/>
                <a:cs typeface="+mn-cs"/>
              </a:rPr>
              <a:t>In 2017-2019 it is projected that the expenditure frame will rise by ISK 23-28 bn. yearly in nominal terms which corresponds to 4-5% increase yearly. </a:t>
            </a:r>
            <a:endParaRPr lang="is-I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Estimated wage and price level increases in the period are ISK 18-20 bn. each year and by excluding them the increase in expenditure is ISK 5-8 bn. yearly or 1-1.4% real growth.</a:t>
            </a:r>
            <a:endParaRPr lang="is-IS" sz="1200" kern="1200" dirty="0" smtClean="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76</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The table</a:t>
            </a:r>
            <a:r>
              <a:rPr lang="is-IS" baseline="0" dirty="0" smtClean="0"/>
              <a:t> show the budget frames for each line ministry according to the 2016 budget proposal excluding wage and price level changes, i.e. on 2015 prices, in order to give a better view of changes in real terms from the 2015 budget. </a:t>
            </a:r>
          </a:p>
          <a:p>
            <a:pPr marL="171450" indent="-171450">
              <a:buFont typeface="Arial" panose="020B0604020202020204" pitchFamily="34" charset="0"/>
              <a:buChar char="•"/>
            </a:pPr>
            <a:r>
              <a:rPr lang="is-IS" baseline="0" dirty="0" smtClean="0"/>
              <a:t>The increase in expenditure is ISK 14.6 bn. or 3% when excluding irregular items and interest expenditure. With them included the real growth is 0.3% or ISK 1.9 bn. </a:t>
            </a:r>
          </a:p>
          <a:p>
            <a:pPr marL="171450" indent="-171450">
              <a:buFont typeface="Arial" panose="020B0604020202020204" pitchFamily="34" charset="0"/>
              <a:buChar char="•"/>
            </a:pPr>
            <a:r>
              <a:rPr lang="is-IS" baseline="0" dirty="0" smtClean="0"/>
              <a:t>Relatively the expenditures are increasing most with the Mininstry of Foreign affairs but most of that increase is due to transferring of defence-relatied tasks between ministries in the 2016 budget proposal. </a:t>
            </a:r>
          </a:p>
          <a:p>
            <a:pPr marL="171450" indent="-171450">
              <a:buFont typeface="Arial" panose="020B0604020202020204" pitchFamily="34" charset="0"/>
              <a:buChar char="•"/>
            </a:pPr>
            <a:r>
              <a:rPr lang="is-IS" baseline="0" dirty="0" smtClean="0"/>
              <a:t>Expenditures to the 2 largest ministries, i.e. the Ministry of Welfare and the the Ministry of Education, Science and Culture increase by 3-3.5% in real terms in 2016. </a:t>
            </a:r>
          </a:p>
        </p:txBody>
      </p:sp>
      <p:sp>
        <p:nvSpPr>
          <p:cNvPr id="4" name="Slide Number Placeholder 3"/>
          <p:cNvSpPr>
            <a:spLocks noGrp="1"/>
          </p:cNvSpPr>
          <p:nvPr>
            <p:ph type="sldNum" sz="quarter" idx="10"/>
          </p:nvPr>
        </p:nvSpPr>
        <p:spPr/>
        <p:txBody>
          <a:bodyPr/>
          <a:lstStyle/>
          <a:p>
            <a:fld id="{23C2F9C6-F2E8-C64C-BABB-92923DE16F52}" type="slidenum">
              <a:rPr lang="en-US" smtClean="0"/>
              <a:t>77</a:t>
            </a:fld>
            <a:endParaRPr lang="en-US"/>
          </a:p>
        </p:txBody>
      </p:sp>
    </p:spTree>
    <p:extLst>
      <p:ext uri="{BB962C8B-B14F-4D97-AF65-F5344CB8AC3E}">
        <p14:creationId xmlns:p14="http://schemas.microsoft.com/office/powerpoint/2010/main" val="4272022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78</a:t>
            </a:fld>
            <a:endParaRPr lang="en-US"/>
          </a:p>
        </p:txBody>
      </p:sp>
    </p:spTree>
    <p:extLst>
      <p:ext uri="{BB962C8B-B14F-4D97-AF65-F5344CB8AC3E}">
        <p14:creationId xmlns:p14="http://schemas.microsoft.com/office/powerpoint/2010/main" val="41758643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The</a:t>
            </a:r>
            <a:r>
              <a:rPr lang="is-IS" sz="1200" kern="1200" baseline="0" dirty="0" smtClean="0">
                <a:solidFill>
                  <a:schemeClr val="tx1"/>
                </a:solidFill>
                <a:effectLst/>
                <a:latin typeface="+mn-lt"/>
                <a:ea typeface="+mn-ea"/>
                <a:cs typeface="+mn-cs"/>
              </a:rPr>
              <a:t> largest item of new and increased expenditures in the 2016 budget bill is ISK 2.6 bn. contribution to housing affairs in line with the government statement on housing affairs in relation to wage agreements on the private market last May. The contribution is divided into two parts; ISK 1.5 bn. increased contribution on order to increase the supply of social housing and ISK 1,1 bn. increased support to tenants by raising the rental benefits.</a:t>
            </a:r>
          </a:p>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In line with the Science</a:t>
            </a:r>
            <a:r>
              <a:rPr lang="is-IS" sz="1200" kern="1200" baseline="0" dirty="0" smtClean="0">
                <a:solidFill>
                  <a:schemeClr val="tx1"/>
                </a:solidFill>
                <a:effectLst/>
                <a:latin typeface="+mn-lt"/>
                <a:ea typeface="+mn-ea"/>
                <a:cs typeface="+mn-cs"/>
              </a:rPr>
              <a:t> and Technology Policy Council‘s action plan for 2014-2016 </a:t>
            </a:r>
            <a:r>
              <a:rPr lang="en-US" sz="1200" kern="1200" baseline="0" dirty="0" smtClean="0">
                <a:solidFill>
                  <a:schemeClr val="tx1"/>
                </a:solidFill>
                <a:effectLst/>
                <a:latin typeface="+mn-lt"/>
                <a:ea typeface="+mn-ea"/>
                <a:cs typeface="+mn-cs"/>
              </a:rPr>
              <a:t>contribution to the Iceland Research Fund and the Technology Development Fund are increased by ISK 2 bn. in 2016. </a:t>
            </a:r>
            <a:endParaRPr lang="is-I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ISK 1.6 bn</a:t>
            </a:r>
            <a:r>
              <a:rPr lang="is-IS" sz="1200" kern="1200" baseline="0" dirty="0" smtClean="0">
                <a:solidFill>
                  <a:schemeClr val="tx1"/>
                </a:solidFill>
                <a:effectLst/>
                <a:latin typeface="+mn-lt"/>
                <a:ea typeface="+mn-ea"/>
                <a:cs typeface="+mn-cs"/>
              </a:rPr>
              <a:t>. to various health care items including ISK 0.5 bn. in order to strenghten the operation of hospitals and health care institutions and ISK 0.5 bn. to strenghten the local health care clinics.</a:t>
            </a:r>
            <a:endParaRPr lang="is-I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s-IS" sz="1200" kern="1200" dirty="0" smtClean="0">
                <a:solidFill>
                  <a:schemeClr val="tx1"/>
                </a:solidFill>
                <a:effectLst/>
                <a:latin typeface="+mn-lt"/>
                <a:ea typeface="+mn-ea"/>
                <a:cs typeface="+mn-cs"/>
              </a:rPr>
              <a:t>In addition to increased contributions to health care</a:t>
            </a:r>
            <a:r>
              <a:rPr lang="is-IS" sz="1200" kern="1200" baseline="0" dirty="0" smtClean="0">
                <a:solidFill>
                  <a:schemeClr val="tx1"/>
                </a:solidFill>
                <a:effectLst/>
                <a:latin typeface="+mn-lt"/>
                <a:ea typeface="+mn-ea"/>
                <a:cs typeface="+mn-cs"/>
              </a:rPr>
              <a:t> there is ISK 0.9 bn. increased contribution for building of recuperation residence and the first phase in designing new treatment center for the Nation hospital. It should be noted that the total contribution of these projects in 2016 are ISK 1.8 bn. but they are partly offset by ISK 0.9 bn. temporary contributions from the 2015 budget that are waived in 2016 so that the net increase in 2016 is ISK 0.9 bn. </a:t>
            </a:r>
            <a:endParaRPr lang="is-I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Increased contribution to education, one-third of the</a:t>
            </a:r>
            <a:r>
              <a:rPr lang="en-US" sz="1200" kern="1200" baseline="0" dirty="0" smtClean="0">
                <a:solidFill>
                  <a:schemeClr val="tx1"/>
                </a:solidFill>
                <a:effectLst/>
                <a:latin typeface="+mn-lt"/>
                <a:ea typeface="+mn-ea"/>
                <a:cs typeface="+mn-cs"/>
              </a:rPr>
              <a:t> contribution going to </a:t>
            </a:r>
            <a:r>
              <a:rPr lang="en-US" sz="1200" kern="1200" dirty="0" smtClean="0">
                <a:solidFill>
                  <a:schemeClr val="tx1"/>
                </a:solidFill>
                <a:effectLst/>
                <a:latin typeface="+mn-lt"/>
                <a:ea typeface="+mn-ea"/>
                <a:cs typeface="+mn-cs"/>
              </a:rPr>
              <a:t>project on strengthening literacy among children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Establishment of a new regional prosecutors office – ISK</a:t>
            </a:r>
            <a:r>
              <a:rPr lang="en-US" sz="1200" kern="1200" baseline="0" dirty="0" smtClean="0">
                <a:solidFill>
                  <a:schemeClr val="tx1"/>
                </a:solidFill>
                <a:effectLst/>
                <a:latin typeface="+mn-lt"/>
                <a:ea typeface="+mn-ea"/>
                <a:cs typeface="+mn-cs"/>
              </a:rPr>
              <a:t> 0.5 bn.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79</a:t>
            </a:fld>
            <a:endParaRPr lang="en-US"/>
          </a:p>
        </p:txBody>
      </p:sp>
    </p:spTree>
    <p:extLst>
      <p:ext uri="{BB962C8B-B14F-4D97-AF65-F5344CB8AC3E}">
        <p14:creationId xmlns:p14="http://schemas.microsoft.com/office/powerpoint/2010/main" val="20236627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is-IS" dirty="0" smtClean="0"/>
              <a:t>Waived or eliminated temporary contributions</a:t>
            </a:r>
          </a:p>
          <a:p>
            <a:pPr marL="171450" indent="-171450">
              <a:buFont typeface="Arial" panose="020B0604020202020204" pitchFamily="34" charset="0"/>
              <a:buChar char="•"/>
            </a:pPr>
            <a:r>
              <a:rPr lang="is-IS" dirty="0" smtClean="0"/>
              <a:t>ISK 2.4 bn.</a:t>
            </a:r>
            <a:r>
              <a:rPr lang="is-IS" baseline="0" dirty="0" smtClean="0"/>
              <a:t> contribution to HFF in relation to the households debt relief program. Effects of the acceleration of the program.</a:t>
            </a:r>
          </a:p>
          <a:p>
            <a:pPr marL="171450" indent="-171450">
              <a:buFont typeface="Arial" panose="020B0604020202020204" pitchFamily="34" charset="0"/>
              <a:buChar char="•"/>
            </a:pPr>
            <a:r>
              <a:rPr lang="is-IS" baseline="0" dirty="0" smtClean="0"/>
              <a:t>ISK 0.8 bn. in accordance with construction phase of the Hólmsheiði prison.</a:t>
            </a:r>
          </a:p>
          <a:p>
            <a:pPr marL="171450" indent="-171450">
              <a:buFont typeface="Arial" panose="020B0604020202020204" pitchFamily="34" charset="0"/>
              <a:buChar char="•"/>
            </a:pPr>
            <a:r>
              <a:rPr lang="is-IS" baseline="0" dirty="0" smtClean="0"/>
              <a:t>ISK 0.5. bn. temporary contribution to maintenance of airports in rural areas </a:t>
            </a:r>
            <a:endParaRPr lang="is-I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is-IS"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80</a:t>
            </a:fld>
            <a:endParaRPr lang="en-US"/>
          </a:p>
        </p:txBody>
      </p:sp>
    </p:spTree>
    <p:extLst>
      <p:ext uri="{BB962C8B-B14F-4D97-AF65-F5344CB8AC3E}">
        <p14:creationId xmlns:p14="http://schemas.microsoft.com/office/powerpoint/2010/main" val="2023662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a:p>
        </p:txBody>
      </p:sp>
      <p:sp>
        <p:nvSpPr>
          <p:cNvPr id="4" name="Slide Number Placeholder 3"/>
          <p:cNvSpPr>
            <a:spLocks noGrp="1"/>
          </p:cNvSpPr>
          <p:nvPr>
            <p:ph type="sldNum" sz="quarter" idx="10"/>
          </p:nvPr>
        </p:nvSpPr>
        <p:spPr/>
        <p:txBody>
          <a:bodyPr/>
          <a:lstStyle/>
          <a:p>
            <a:fld id="{23C2F9C6-F2E8-C64C-BABB-92923DE16F52}" type="slidenum">
              <a:rPr lang="en-US" smtClean="0"/>
              <a:pPr/>
              <a:t>81</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is-IS" baseline="0" dirty="0" smtClean="0"/>
              <a:t>The budget proposal is based on a forecast from Statistic Iceland (June 2015). </a:t>
            </a:r>
            <a:r>
              <a:rPr lang="en-US" dirty="0" smtClean="0"/>
              <a:t>Wage agreements were reached with nearly all private sector employees in late May and June,</a:t>
            </a:r>
            <a:r>
              <a:rPr lang="en-US" baseline="0" dirty="0" smtClean="0"/>
              <a:t> those are included in the forecast. </a:t>
            </a:r>
            <a:r>
              <a:rPr lang="en-US" dirty="0" smtClean="0"/>
              <a:t>The ruling of the arbitration </a:t>
            </a:r>
            <a:r>
              <a:rPr lang="en-US" smtClean="0"/>
              <a:t>panel on wages of nurses and those</a:t>
            </a:r>
            <a:r>
              <a:rPr lang="en-US" baseline="0" smtClean="0"/>
              <a:t> holding a university degree </a:t>
            </a:r>
            <a:r>
              <a:rPr lang="en-US" smtClean="0"/>
              <a:t>had </a:t>
            </a:r>
            <a:r>
              <a:rPr lang="en-US" dirty="0" smtClean="0"/>
              <a:t>not been released at the time the forecast was prepared.</a:t>
            </a:r>
            <a:endParaRPr lang="is-IS" baseline="0" dirty="0" smtClean="0"/>
          </a:p>
          <a:p>
            <a:pPr marL="171450" indent="-171450">
              <a:buFont typeface="Arial" charset="0"/>
              <a:buChar char="•"/>
            </a:pPr>
            <a:r>
              <a:rPr lang="is-IS" baseline="0" dirty="0" smtClean="0"/>
              <a:t>The Central Bank published a new forecast last August. </a:t>
            </a:r>
            <a:r>
              <a:rPr lang="en-US" smtClean="0"/>
              <a:t>The premises for pay increases are </a:t>
            </a:r>
            <a:r>
              <a:rPr lang="en-US" dirty="0" smtClean="0"/>
              <a:t>more than a </a:t>
            </a:r>
            <a:r>
              <a:rPr lang="en-US" smtClean="0"/>
              <a:t>third higher than </a:t>
            </a:r>
            <a:r>
              <a:rPr lang="en-US" dirty="0" smtClean="0"/>
              <a:t>was projected in their last forecast (May 2015). </a:t>
            </a:r>
          </a:p>
          <a:p>
            <a:pPr marL="171450" indent="-171450">
              <a:buFont typeface="Arial" charset="0"/>
              <a:buChar char="•"/>
            </a:pPr>
            <a:r>
              <a:rPr lang="en-US" baseline="0" dirty="0" smtClean="0"/>
              <a:t>The CB forecasts a 4.2% GDP growth in 2015 (3.0 in 2016 and 2.8 in 2017)</a:t>
            </a:r>
            <a:r>
              <a:rPr lang="is-IS" baseline="0" dirty="0" smtClean="0"/>
              <a:t> </a:t>
            </a:r>
          </a:p>
          <a:p>
            <a:pPr marL="171450" indent="-171450">
              <a:buFont typeface="Arial" charset="0"/>
              <a:buChar char="•"/>
            </a:pPr>
            <a:r>
              <a:rPr lang="is-IS" baseline="0" dirty="0" smtClean="0"/>
              <a:t>Statistic Iceland has released figures </a:t>
            </a:r>
            <a:r>
              <a:rPr lang="is-IS" baseline="0" smtClean="0"/>
              <a:t>for GDP for </a:t>
            </a:r>
            <a:r>
              <a:rPr lang="is-IS" baseline="0" dirty="0" smtClean="0"/>
              <a:t>the first 6 months of 2015. GDP grew by 5.2% during the first 6 months, domestic final consumption expenditure by 7.3% and imports by 13.6%</a:t>
            </a:r>
          </a:p>
          <a:p>
            <a:pPr marL="171450" indent="-171450">
              <a:buFont typeface="Arial" charset="0"/>
              <a:buChar char="•"/>
            </a:pPr>
            <a:r>
              <a:rPr lang="is-IS" baseline="0" dirty="0" smtClean="0"/>
              <a:t>Private consumption has been growing constantly since 4th q of 2010</a:t>
            </a:r>
          </a:p>
          <a:p>
            <a:pPr marL="171450" indent="-171450">
              <a:buFont typeface="Arial" charset="0"/>
              <a:buChar char="•"/>
            </a:pPr>
            <a:endParaRPr lang="is-IS" baseline="0" dirty="0" smtClean="0"/>
          </a:p>
        </p:txBody>
      </p:sp>
      <p:sp>
        <p:nvSpPr>
          <p:cNvPr id="4" name="Slide Number Placeholder 3"/>
          <p:cNvSpPr>
            <a:spLocks noGrp="1"/>
          </p:cNvSpPr>
          <p:nvPr>
            <p:ph type="sldNum" sz="quarter" idx="10"/>
          </p:nvPr>
        </p:nvSpPr>
        <p:spPr/>
        <p:txBody>
          <a:bodyPr/>
          <a:lstStyle/>
          <a:p>
            <a:fld id="{23C2F9C6-F2E8-C64C-BABB-92923DE16F52}" type="slidenum">
              <a:rPr lang="en-US" smtClean="0"/>
              <a:pPr/>
              <a:t>10</a:t>
            </a:fld>
            <a:endParaRPr lang="en-US"/>
          </a:p>
        </p:txBody>
      </p:sp>
    </p:spTree>
    <p:extLst>
      <p:ext uri="{BB962C8B-B14F-4D97-AF65-F5344CB8AC3E}">
        <p14:creationId xmlns:p14="http://schemas.microsoft.com/office/powerpoint/2010/main" val="7955067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a:p>
        </p:txBody>
      </p:sp>
      <p:sp>
        <p:nvSpPr>
          <p:cNvPr id="4" name="Slide Number Placeholder 3"/>
          <p:cNvSpPr>
            <a:spLocks noGrp="1"/>
          </p:cNvSpPr>
          <p:nvPr>
            <p:ph type="sldNum" sz="quarter" idx="10"/>
          </p:nvPr>
        </p:nvSpPr>
        <p:spPr/>
        <p:txBody>
          <a:bodyPr/>
          <a:lstStyle/>
          <a:p>
            <a:fld id="{23C2F9C6-F2E8-C64C-BABB-92923DE16F52}" type="slidenum">
              <a:rPr lang="en-US" smtClean="0"/>
              <a:pPr/>
              <a:t>82</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a:p>
        </p:txBody>
      </p:sp>
      <p:sp>
        <p:nvSpPr>
          <p:cNvPr id="4" name="Slide Number Placeholder 3"/>
          <p:cNvSpPr>
            <a:spLocks noGrp="1"/>
          </p:cNvSpPr>
          <p:nvPr>
            <p:ph type="sldNum" sz="quarter" idx="10"/>
          </p:nvPr>
        </p:nvSpPr>
        <p:spPr/>
        <p:txBody>
          <a:bodyPr/>
          <a:lstStyle/>
          <a:p>
            <a:fld id="{23C2F9C6-F2E8-C64C-BABB-92923DE16F52}" type="slidenum">
              <a:rPr lang="en-US" smtClean="0"/>
              <a:pPr/>
              <a:t>83</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a:p>
        </p:txBody>
      </p:sp>
      <p:sp>
        <p:nvSpPr>
          <p:cNvPr id="4" name="Slide Number Placeholder 3"/>
          <p:cNvSpPr>
            <a:spLocks noGrp="1"/>
          </p:cNvSpPr>
          <p:nvPr>
            <p:ph type="sldNum" sz="quarter" idx="10"/>
          </p:nvPr>
        </p:nvSpPr>
        <p:spPr/>
        <p:txBody>
          <a:bodyPr/>
          <a:lstStyle/>
          <a:p>
            <a:fld id="{23C2F9C6-F2E8-C64C-BABB-92923DE16F52}" type="slidenum">
              <a:rPr lang="en-US" smtClean="0"/>
              <a:pPr/>
              <a:t>84</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baseline="0" dirty="0" smtClean="0"/>
              <a:t>Health services expenditure amount to ISK 160 bn. in the 2016 budget proposal or 25.2% of the Treasury‘s total expenditure (when excluding irregular items) </a:t>
            </a:r>
          </a:p>
          <a:p>
            <a:pPr marL="171450" indent="-171450">
              <a:buFont typeface="Arial" panose="020B0604020202020204" pitchFamily="34" charset="0"/>
              <a:buChar char="•"/>
            </a:pPr>
            <a:r>
              <a:rPr lang="is-IS" baseline="0" dirty="0" smtClean="0"/>
              <a:t>Socail security and welfare services expenditure amount to ISk 147 bn. or 23.2% of the total expenditure. </a:t>
            </a:r>
          </a:p>
          <a:p>
            <a:pPr marL="171450" indent="-171450">
              <a:buFont typeface="Arial" panose="020B0604020202020204" pitchFamily="34" charset="0"/>
              <a:buChar char="•"/>
            </a:pPr>
            <a:r>
              <a:rPr lang="is-IS" baseline="0" dirty="0" smtClean="0"/>
              <a:t>Treasury‘s interest expenditure amount to ISk 74 bn. in 2016 or 11.7% of total expenditure excluding irregular items.</a:t>
            </a: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85</a:t>
            </a:fld>
            <a:endParaRPr lang="en-US"/>
          </a:p>
        </p:txBody>
      </p:sp>
    </p:spTree>
    <p:extLst>
      <p:ext uri="{BB962C8B-B14F-4D97-AF65-F5344CB8AC3E}">
        <p14:creationId xmlns:p14="http://schemas.microsoft.com/office/powerpoint/2010/main" val="5885463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86</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a:p>
        </p:txBody>
      </p:sp>
      <p:sp>
        <p:nvSpPr>
          <p:cNvPr id="4" name="Slide Number Placeholder 3"/>
          <p:cNvSpPr>
            <a:spLocks noGrp="1"/>
          </p:cNvSpPr>
          <p:nvPr>
            <p:ph type="sldNum" sz="quarter" idx="10"/>
          </p:nvPr>
        </p:nvSpPr>
        <p:spPr/>
        <p:txBody>
          <a:bodyPr/>
          <a:lstStyle/>
          <a:p>
            <a:fld id="{23C2F9C6-F2E8-C64C-BABB-92923DE16F52}" type="slidenum">
              <a:rPr lang="en-US" smtClean="0"/>
              <a:pPr/>
              <a:t>87</a:t>
            </a:fld>
            <a:endParaRPr lang="en-US"/>
          </a:p>
        </p:txBody>
      </p:sp>
    </p:spTree>
    <p:extLst>
      <p:ext uri="{BB962C8B-B14F-4D97-AF65-F5344CB8AC3E}">
        <p14:creationId xmlns:p14="http://schemas.microsoft.com/office/powerpoint/2010/main" val="31071518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The</a:t>
            </a:r>
            <a:r>
              <a:rPr lang="is-IS" baseline="0" dirty="0" smtClean="0"/>
              <a:t> following graph shows the Treasury‘s interest expenditure for the period 2007-2019 in nominal terms in billion kronur and as a percentage of GDP.</a:t>
            </a:r>
            <a:endParaRPr lang="is-IS" dirty="0" smtClean="0"/>
          </a:p>
          <a:p>
            <a:pPr marL="171450" indent="-171450">
              <a:buFont typeface="Arial" panose="020B0604020202020204" pitchFamily="34" charset="0"/>
              <a:buChar char="•"/>
            </a:pPr>
            <a:r>
              <a:rPr lang="is-IS" dirty="0" smtClean="0"/>
              <a:t>As</a:t>
            </a:r>
            <a:r>
              <a:rPr lang="is-IS" baseline="0" dirty="0" smtClean="0"/>
              <a:t> the graph shows the interest expenditure  increased substantially following the banking crisis and nearly quadrupled from 2007 to 2009. </a:t>
            </a:r>
            <a:endParaRPr lang="is-IS" dirty="0" smtClean="0"/>
          </a:p>
          <a:p>
            <a:pPr marL="171450" indent="-171450">
              <a:buFont typeface="Arial" panose="020B0604020202020204" pitchFamily="34" charset="0"/>
              <a:buChar char="•"/>
            </a:pPr>
            <a:r>
              <a:rPr lang="is-IS" dirty="0" smtClean="0"/>
              <a:t>The interest</a:t>
            </a:r>
            <a:r>
              <a:rPr lang="is-IS" baseline="0" dirty="0" smtClean="0"/>
              <a:t> expenditure according to the 2016 budget proposal are estimated ISK 74 bn. or 3.2% of GDP. They decrease by ISK 2.4 bn. from the 2015 estimate but decrease by ISK 8.1 bn. when compared to the 2015 budget. </a:t>
            </a:r>
          </a:p>
          <a:p>
            <a:pPr marL="171450" indent="-171450">
              <a:buFont typeface="Arial" panose="020B0604020202020204" pitchFamily="34" charset="0"/>
              <a:buChar char="•"/>
            </a:pPr>
            <a:r>
              <a:rPr lang="en-US" baseline="0" dirty="0" smtClean="0"/>
              <a:t>The main explanation for lowering of interest expenditure  in 2016 is pre-payment of debt in 2015 and the assumption that the CB bond will be paid fully in 2016.</a:t>
            </a:r>
          </a:p>
          <a:p>
            <a:pPr marL="171450" indent="-171450">
              <a:buFont typeface="Arial" panose="020B0604020202020204" pitchFamily="34" charset="0"/>
              <a:buChar char="•"/>
            </a:pP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t>89</a:t>
            </a:fld>
            <a:endParaRPr lang="en-US"/>
          </a:p>
        </p:txBody>
      </p:sp>
    </p:spTree>
    <p:extLst>
      <p:ext uri="{BB962C8B-B14F-4D97-AF65-F5344CB8AC3E}">
        <p14:creationId xmlns:p14="http://schemas.microsoft.com/office/powerpoint/2010/main" val="16978700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s-IS" dirty="0" smtClean="0"/>
              <a:t>The graph shows</a:t>
            </a:r>
            <a:r>
              <a:rPr lang="is-IS" baseline="0" dirty="0" smtClean="0"/>
              <a:t> the trend in Treasury‘s primary expenditure in 2007-2019 in 2016 prices excluding irregular items. </a:t>
            </a:r>
          </a:p>
          <a:p>
            <a:pPr marL="171450" indent="-171450">
              <a:buFont typeface="Arial" panose="020B0604020202020204" pitchFamily="34" charset="0"/>
              <a:buChar char="•"/>
            </a:pPr>
            <a:r>
              <a:rPr lang="is-IS" baseline="0" dirty="0" smtClean="0"/>
              <a:t>Primary expenditure increased substantially following the banking crisis or by 8% in real terms from 2007 to 2009. Since then, by implementing restraint measures on the expenditure side the expenditure growth has been held back and was nearly unchanged in 2012-2014. It is also expected that the outcome for 2015 will be close to the outcome for 2012-2014.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s-IS" baseline="0" dirty="0" smtClean="0"/>
              <a:t>In the fiscal outlook 2016-2019 it is projected that the primary expenditures will grow in real terms by 1-1.5% annually or close to 5% cumulative over the period.</a:t>
            </a:r>
            <a:endParaRPr lang="is-IS" dirty="0" smtClean="0"/>
          </a:p>
          <a:p>
            <a:pPr marL="171450" indent="-171450">
              <a:buFont typeface="Arial" panose="020B0604020202020204" pitchFamily="34" charset="0"/>
              <a:buChar char="•"/>
            </a:pPr>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90</a:t>
            </a:fld>
            <a:endParaRPr lang="en-US"/>
          </a:p>
        </p:txBody>
      </p:sp>
    </p:spTree>
    <p:extLst>
      <p:ext uri="{BB962C8B-B14F-4D97-AF65-F5344CB8AC3E}">
        <p14:creationId xmlns:p14="http://schemas.microsoft.com/office/powerpoint/2010/main" val="170322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91</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Economic situation:</a:t>
            </a:r>
          </a:p>
          <a:p>
            <a:pPr marL="171450" lvl="0" indent="-171450">
              <a:buFont typeface="Arial" pitchFamily="34" charset="0"/>
              <a:buChar char="•"/>
            </a:pPr>
            <a:r>
              <a:rPr lang="en-US" sz="1200" kern="1200" noProof="0" dirty="0" smtClean="0">
                <a:solidFill>
                  <a:schemeClr val="tx1"/>
                </a:solidFill>
                <a:effectLst/>
                <a:latin typeface="+mn-lt"/>
                <a:ea typeface="+mn-ea"/>
                <a:cs typeface="+mn-cs"/>
              </a:rPr>
              <a:t>GDP growth becoming driven by consumption rather than </a:t>
            </a:r>
            <a:r>
              <a:rPr lang="en-US" sz="1200" kern="1200" noProof="0" smtClean="0">
                <a:solidFill>
                  <a:schemeClr val="tx1"/>
                </a:solidFill>
                <a:effectLst/>
                <a:latin typeface="+mn-lt"/>
                <a:ea typeface="+mn-ea"/>
                <a:cs typeface="+mn-cs"/>
              </a:rPr>
              <a:t>by</a:t>
            </a:r>
            <a:r>
              <a:rPr lang="en-US" sz="1200" kern="1200" baseline="0" noProof="0" smtClean="0">
                <a:solidFill>
                  <a:schemeClr val="tx1"/>
                </a:solidFill>
                <a:effectLst/>
                <a:latin typeface="+mn-lt"/>
                <a:ea typeface="+mn-ea"/>
                <a:cs typeface="+mn-cs"/>
              </a:rPr>
              <a:t> exports.</a:t>
            </a:r>
            <a:endParaRPr lang="en-US" sz="1200" kern="1200" baseline="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noProof="0" dirty="0" smtClean="0">
                <a:solidFill>
                  <a:schemeClr val="tx1"/>
                </a:solidFill>
                <a:effectLst/>
                <a:latin typeface="+mn-lt"/>
                <a:ea typeface="+mn-ea"/>
                <a:cs typeface="+mn-cs"/>
              </a:rPr>
              <a:t>In the years 2015-2016 the growth is driven by private consumption and fixed </a:t>
            </a:r>
            <a:r>
              <a:rPr lang="en-US" sz="1200" kern="1200" baseline="0" noProof="0" smtClean="0">
                <a:solidFill>
                  <a:schemeClr val="tx1"/>
                </a:solidFill>
                <a:effectLst/>
                <a:latin typeface="+mn-lt"/>
                <a:ea typeface="+mn-ea"/>
                <a:cs typeface="+mn-cs"/>
              </a:rPr>
              <a:t>capital formation.</a:t>
            </a:r>
          </a:p>
          <a:p>
            <a:pPr marL="171450" lvl="0" indent="-171450">
              <a:buFont typeface="Arial" pitchFamily="34" charset="0"/>
              <a:buChar char="•"/>
            </a:pPr>
            <a:r>
              <a:rPr lang="en-US" sz="1200" kern="1200" baseline="0" noProof="0" smtClean="0">
                <a:solidFill>
                  <a:schemeClr val="tx1"/>
                </a:solidFill>
                <a:effectLst/>
                <a:latin typeface="+mn-lt"/>
                <a:ea typeface="+mn-ea"/>
                <a:cs typeface="+mn-cs"/>
              </a:rPr>
              <a:t>Exports grow again in the last two years of the forecasting period accompanied by a robust demand, particularly private consumption, while the level of investments falls.</a:t>
            </a:r>
            <a:endParaRPr lang="en-US" sz="1200" kern="1200" baseline="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noProof="0" smtClean="0">
                <a:solidFill>
                  <a:schemeClr val="tx1"/>
                </a:solidFill>
                <a:effectLst/>
                <a:latin typeface="+mn-lt"/>
                <a:ea typeface="+mn-ea"/>
                <a:cs typeface="+mn-cs"/>
              </a:rPr>
              <a:t>The output gap has closed and pressure is building up in the economy.</a:t>
            </a:r>
          </a:p>
          <a:p>
            <a:pPr marL="171450" lvl="0" indent="-171450">
              <a:buFont typeface="Arial" pitchFamily="34" charset="0"/>
              <a:buChar char="•"/>
            </a:pPr>
            <a:r>
              <a:rPr lang="en-US" sz="1200" kern="1200" baseline="0" noProof="0" smtClean="0">
                <a:solidFill>
                  <a:schemeClr val="tx1"/>
                </a:solidFill>
                <a:effectLst/>
                <a:latin typeface="+mn-lt"/>
                <a:ea typeface="+mn-ea"/>
                <a:cs typeface="+mn-cs"/>
              </a:rPr>
              <a:t>Continuous </a:t>
            </a:r>
            <a:r>
              <a:rPr lang="en-US" sz="1200" kern="1200" baseline="0" noProof="0" dirty="0" smtClean="0">
                <a:solidFill>
                  <a:schemeClr val="tx1"/>
                </a:solidFill>
                <a:effectLst/>
                <a:latin typeface="+mn-lt"/>
                <a:ea typeface="+mn-ea"/>
                <a:cs typeface="+mn-cs"/>
              </a:rPr>
              <a:t>economic growth in </a:t>
            </a:r>
            <a:r>
              <a:rPr lang="en-US" sz="1200" kern="1200" baseline="0" noProof="0" smtClean="0">
                <a:solidFill>
                  <a:schemeClr val="tx1"/>
                </a:solidFill>
                <a:effectLst/>
                <a:latin typeface="+mn-lt"/>
                <a:ea typeface="+mn-ea"/>
                <a:cs typeface="+mn-cs"/>
              </a:rPr>
              <a:t>coming years.</a:t>
            </a:r>
            <a:endParaRPr lang="en-US" sz="1200" kern="1200" baseline="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dirty="0" smtClean="0">
                <a:solidFill>
                  <a:schemeClr val="tx1"/>
                </a:solidFill>
                <a:effectLst/>
                <a:latin typeface="+mn-lt"/>
                <a:ea typeface="+mn-ea"/>
                <a:cs typeface="+mn-cs"/>
              </a:rPr>
              <a:t>Unemployment has reached its</a:t>
            </a:r>
            <a:r>
              <a:rPr lang="en-US" sz="1200" kern="1200" baseline="0" noProof="0" dirty="0" smtClean="0">
                <a:solidFill>
                  <a:schemeClr val="tx1"/>
                </a:solidFill>
                <a:effectLst/>
                <a:latin typeface="+mn-lt"/>
                <a:ea typeface="+mn-ea"/>
                <a:cs typeface="+mn-cs"/>
              </a:rPr>
              <a:t> natural level (around 3%), unemployment among </a:t>
            </a:r>
            <a:r>
              <a:rPr lang="en-US" sz="1200" kern="1200" baseline="0" noProof="0" smtClean="0">
                <a:solidFill>
                  <a:schemeClr val="tx1"/>
                </a:solidFill>
                <a:effectLst/>
                <a:latin typeface="+mn-lt"/>
                <a:ea typeface="+mn-ea"/>
                <a:cs typeface="+mn-cs"/>
              </a:rPr>
              <a:t>university educated has grown,</a:t>
            </a:r>
            <a:endParaRPr lang="en-US" sz="1200" kern="1200" baseline="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noProof="0" smtClean="0">
                <a:solidFill>
                  <a:schemeClr val="tx1"/>
                </a:solidFill>
                <a:effectLst/>
                <a:latin typeface="+mn-lt"/>
                <a:ea typeface="+mn-ea"/>
                <a:cs typeface="+mn-cs"/>
              </a:rPr>
              <a:t>Long-term </a:t>
            </a:r>
            <a:r>
              <a:rPr lang="en-US" sz="1200" kern="1200" baseline="0" noProof="0" dirty="0" smtClean="0">
                <a:solidFill>
                  <a:schemeClr val="tx1"/>
                </a:solidFill>
                <a:effectLst/>
                <a:latin typeface="+mn-lt"/>
                <a:ea typeface="+mn-ea"/>
                <a:cs typeface="+mn-cs"/>
              </a:rPr>
              <a:t>unemployment </a:t>
            </a:r>
            <a:r>
              <a:rPr lang="en-US" sz="1200" kern="1200" baseline="0" noProof="0" smtClean="0">
                <a:solidFill>
                  <a:schemeClr val="tx1"/>
                </a:solidFill>
                <a:effectLst/>
                <a:latin typeface="+mn-lt"/>
                <a:ea typeface="+mn-ea"/>
                <a:cs typeface="+mn-cs"/>
              </a:rPr>
              <a:t>is decreasing.</a:t>
            </a:r>
            <a:endParaRPr lang="en-US" sz="1200" kern="1200" noProof="0" dirty="0" smtClean="0">
              <a:solidFill>
                <a:schemeClr val="tx1"/>
              </a:solidFill>
              <a:effectLst/>
              <a:latin typeface="+mn-lt"/>
              <a:ea typeface="+mn-ea"/>
              <a:cs typeface="+mn-cs"/>
            </a:endParaRPr>
          </a:p>
          <a:p>
            <a:pPr marL="0" indent="0">
              <a:buFont typeface="Arial" pitchFamily="34" charset="0"/>
              <a:buNone/>
            </a:pPr>
            <a:endParaRPr lang="en-US" sz="1200" kern="1200" noProof="0" dirty="0" smtClean="0">
              <a:solidFill>
                <a:schemeClr val="tx1"/>
              </a:solidFill>
              <a:effectLst/>
              <a:latin typeface="+mn-lt"/>
              <a:ea typeface="+mn-ea"/>
              <a:cs typeface="+mn-cs"/>
            </a:endParaRPr>
          </a:p>
          <a:p>
            <a:pPr marL="0" indent="0">
              <a:buFont typeface="Arial" pitchFamily="34" charset="0"/>
              <a:buNone/>
            </a:pPr>
            <a:r>
              <a:rPr lang="en-US" sz="1200" kern="1200" noProof="0" smtClean="0">
                <a:solidFill>
                  <a:schemeClr val="tx1"/>
                </a:solidFill>
                <a:effectLst/>
                <a:latin typeface="+mn-lt"/>
                <a:ea typeface="+mn-ea"/>
                <a:cs typeface="+mn-cs"/>
              </a:rPr>
              <a:t>Positive signs:</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smtClean="0">
                <a:solidFill>
                  <a:schemeClr val="tx1"/>
                </a:solidFill>
                <a:effectLst/>
                <a:latin typeface="+mn-lt"/>
                <a:ea typeface="+mn-ea"/>
                <a:cs typeface="+mn-cs"/>
              </a:rPr>
              <a:t>Exports are more diversified.</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smtClean="0">
                <a:solidFill>
                  <a:schemeClr val="tx1"/>
                </a:solidFill>
                <a:effectLst/>
                <a:latin typeface="+mn-lt"/>
                <a:ea typeface="+mn-ea"/>
                <a:cs typeface="+mn-cs"/>
              </a:rPr>
              <a:t>Consistent growth.</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smtClean="0">
                <a:solidFill>
                  <a:schemeClr val="tx1"/>
                </a:solidFill>
                <a:effectLst/>
                <a:latin typeface="+mn-lt"/>
                <a:ea typeface="+mn-ea"/>
                <a:cs typeface="+mn-cs"/>
              </a:rPr>
              <a:t>Low unemployment.</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dirty="0" smtClean="0">
                <a:solidFill>
                  <a:schemeClr val="tx1"/>
                </a:solidFill>
                <a:effectLst/>
                <a:latin typeface="+mn-lt"/>
                <a:ea typeface="+mn-ea"/>
                <a:cs typeface="+mn-cs"/>
              </a:rPr>
              <a:t>G</a:t>
            </a:r>
            <a:r>
              <a:rPr lang="en-US" sz="1200" kern="1200" baseline="0" noProof="0" dirty="0" smtClean="0">
                <a:solidFill>
                  <a:schemeClr val="tx1"/>
                </a:solidFill>
                <a:effectLst/>
                <a:latin typeface="+mn-lt"/>
                <a:ea typeface="+mn-ea"/>
                <a:cs typeface="+mn-cs"/>
              </a:rPr>
              <a:t>rowth in gross fixed capital formation will decrease in 2017</a:t>
            </a:r>
            <a:r>
              <a:rPr lang="en-US" sz="1200" kern="1200" baseline="0" noProof="0" smtClean="0">
                <a:solidFill>
                  <a:schemeClr val="tx1"/>
                </a:solidFill>
                <a:effectLst/>
                <a:latin typeface="+mn-lt"/>
                <a:ea typeface="+mn-ea"/>
                <a:cs typeface="+mn-cs"/>
              </a:rPr>
              <a:t>, which could provide </a:t>
            </a:r>
            <a:r>
              <a:rPr lang="en-US" sz="1200" kern="1200" baseline="0" noProof="0" dirty="0" smtClean="0">
                <a:solidFill>
                  <a:schemeClr val="tx1"/>
                </a:solidFill>
                <a:effectLst/>
                <a:latin typeface="+mn-lt"/>
                <a:ea typeface="+mn-ea"/>
                <a:cs typeface="+mn-cs"/>
              </a:rPr>
              <a:t>scope for increased public investment </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dirty="0" smtClean="0">
                <a:solidFill>
                  <a:schemeClr val="tx1"/>
                </a:solidFill>
                <a:effectLst/>
                <a:latin typeface="+mn-lt"/>
                <a:ea typeface="+mn-ea"/>
                <a:cs typeface="+mn-cs"/>
              </a:rPr>
              <a:t>Debt has decreased (households, corporations, public </a:t>
            </a:r>
            <a:r>
              <a:rPr lang="en-US" sz="1200" kern="1200" noProof="0" smtClean="0">
                <a:solidFill>
                  <a:schemeClr val="tx1"/>
                </a:solidFill>
                <a:effectLst/>
                <a:latin typeface="+mn-lt"/>
                <a:ea typeface="+mn-ea"/>
                <a:cs typeface="+mn-cs"/>
              </a:rPr>
              <a:t>sector).</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smtClean="0">
                <a:solidFill>
                  <a:schemeClr val="tx1"/>
                </a:solidFill>
                <a:effectLst/>
                <a:latin typeface="+mn-lt"/>
                <a:ea typeface="+mn-ea"/>
                <a:cs typeface="+mn-cs"/>
              </a:rPr>
              <a:t>A more stable and robust economy since household</a:t>
            </a:r>
            <a:r>
              <a:rPr lang="en-US" sz="1200" kern="1200" baseline="0" noProof="0" smtClean="0">
                <a:solidFill>
                  <a:schemeClr val="tx1"/>
                </a:solidFill>
                <a:effectLst/>
                <a:latin typeface="+mn-lt"/>
                <a:ea typeface="+mn-ea"/>
                <a:cs typeface="+mn-cs"/>
              </a:rPr>
              <a:t> </a:t>
            </a:r>
            <a:r>
              <a:rPr lang="en-US" sz="1200" kern="1200" baseline="0" noProof="0" dirty="0" smtClean="0">
                <a:solidFill>
                  <a:schemeClr val="tx1"/>
                </a:solidFill>
                <a:effectLst/>
                <a:latin typeface="+mn-lt"/>
                <a:ea typeface="+mn-ea"/>
                <a:cs typeface="+mn-cs"/>
              </a:rPr>
              <a:t>debt </a:t>
            </a:r>
            <a:r>
              <a:rPr lang="en-US" sz="1200" kern="1200" baseline="0" noProof="0" smtClean="0">
                <a:solidFill>
                  <a:schemeClr val="tx1"/>
                </a:solidFill>
                <a:effectLst/>
                <a:latin typeface="+mn-lt"/>
                <a:ea typeface="+mn-ea"/>
                <a:cs typeface="+mn-cs"/>
              </a:rPr>
              <a:t>has fallen significantly, corporations have deleveraged and public debt has been brought down as well.</a:t>
            </a:r>
          </a:p>
          <a:p>
            <a:pPr marL="171450" lvl="0" indent="-171450">
              <a:buFont typeface="Arial" pitchFamily="34" charset="0"/>
              <a:buChar char="•"/>
            </a:pPr>
            <a:r>
              <a:rPr lang="en-US" sz="1200" kern="1200" baseline="0" noProof="0" smtClean="0">
                <a:solidFill>
                  <a:schemeClr val="tx1"/>
                </a:solidFill>
                <a:effectLst/>
                <a:latin typeface="+mn-lt"/>
                <a:ea typeface="+mn-ea"/>
                <a:cs typeface="+mn-cs"/>
              </a:rPr>
              <a:t>Debt relief programme for housholds was successful and continues with allowances for deploying private pension contributions tax-free into mortgage payments.</a:t>
            </a:r>
            <a:endParaRPr lang="en-US" sz="1200" kern="1200" noProof="0" dirty="0" smtClean="0">
              <a:solidFill>
                <a:schemeClr val="tx1"/>
              </a:solidFill>
              <a:effectLst/>
              <a:latin typeface="+mn-lt"/>
              <a:ea typeface="+mn-ea"/>
              <a:cs typeface="+mn-cs"/>
            </a:endParaRPr>
          </a:p>
          <a:p>
            <a:pPr marL="171450" indent="-171450">
              <a:buFont typeface="Arial" pitchFamily="34" charset="0"/>
              <a:buChar char="•"/>
            </a:pPr>
            <a:endParaRPr lang="en-US" sz="1200" kern="1200" noProof="0" dirty="0" smtClean="0">
              <a:solidFill>
                <a:schemeClr val="tx1"/>
              </a:solidFill>
              <a:effectLst/>
              <a:latin typeface="+mn-lt"/>
              <a:ea typeface="+mn-ea"/>
              <a:cs typeface="+mn-cs"/>
            </a:endParaRPr>
          </a:p>
          <a:p>
            <a:r>
              <a:rPr lang="en-US" sz="1200" kern="1200" noProof="0" smtClean="0">
                <a:solidFill>
                  <a:schemeClr val="tx1"/>
                </a:solidFill>
                <a:effectLst/>
                <a:latin typeface="+mn-lt"/>
                <a:ea typeface="+mn-ea"/>
                <a:cs typeface="+mn-cs"/>
              </a:rPr>
              <a:t>Negative signs:</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baseline="0" noProof="0" dirty="0" smtClean="0">
                <a:solidFill>
                  <a:schemeClr val="tx1"/>
                </a:solidFill>
                <a:effectLst/>
                <a:latin typeface="+mn-lt"/>
                <a:ea typeface="+mn-ea"/>
                <a:cs typeface="+mn-cs"/>
              </a:rPr>
              <a:t>International </a:t>
            </a:r>
            <a:r>
              <a:rPr lang="en-US" sz="1200" kern="1200" baseline="0" noProof="0" smtClean="0">
                <a:solidFill>
                  <a:schemeClr val="tx1"/>
                </a:solidFill>
                <a:effectLst/>
                <a:latin typeface="+mn-lt"/>
                <a:ea typeface="+mn-ea"/>
                <a:cs typeface="+mn-cs"/>
              </a:rPr>
              <a:t>economic situation, slow growth in the economies of trading partners.</a:t>
            </a:r>
          </a:p>
          <a:p>
            <a:pPr marL="171450" lvl="0" indent="-171450">
              <a:buFont typeface="Arial" pitchFamily="34" charset="0"/>
              <a:buChar char="•"/>
            </a:pPr>
            <a:r>
              <a:rPr lang="en-US" sz="1200" kern="1200" baseline="0" noProof="0" smtClean="0">
                <a:solidFill>
                  <a:schemeClr val="tx1"/>
                </a:solidFill>
                <a:effectLst/>
                <a:latin typeface="+mn-lt"/>
                <a:ea typeface="+mn-ea"/>
                <a:cs typeface="+mn-cs"/>
              </a:rPr>
              <a:t>T</a:t>
            </a:r>
            <a:r>
              <a:rPr lang="en-US" sz="1200" kern="1200" noProof="0" smtClean="0">
                <a:solidFill>
                  <a:schemeClr val="tx1"/>
                </a:solidFill>
                <a:effectLst/>
                <a:latin typeface="+mn-lt"/>
                <a:ea typeface="+mn-ea"/>
                <a:cs typeface="+mn-cs"/>
              </a:rPr>
              <a:t>he</a:t>
            </a:r>
            <a:r>
              <a:rPr lang="en-US" sz="1200" kern="1200" baseline="0" noProof="0" smtClean="0">
                <a:solidFill>
                  <a:schemeClr val="tx1"/>
                </a:solidFill>
                <a:effectLst/>
                <a:latin typeface="+mn-lt"/>
                <a:ea typeface="+mn-ea"/>
                <a:cs typeface="+mn-cs"/>
              </a:rPr>
              <a:t> exchange rate, under pressure from rising demand but counteracted by a great inflow from tourism and foreign investment while the real exchange rate could rise markedly due to high increases in wage agreements and growing inflation, which in turn could undermine the export sector.</a:t>
            </a:r>
            <a:endParaRPr lang="en-US" sz="1200" kern="1200" baseline="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smtClean="0">
                <a:solidFill>
                  <a:schemeClr val="tx1"/>
                </a:solidFill>
                <a:effectLst/>
                <a:latin typeface="+mn-lt"/>
                <a:ea typeface="+mn-ea"/>
                <a:cs typeface="+mn-cs"/>
              </a:rPr>
              <a:t>Exceptionally high </a:t>
            </a:r>
            <a:r>
              <a:rPr lang="en-US" sz="1200" kern="1200" noProof="0" dirty="0" smtClean="0">
                <a:solidFill>
                  <a:schemeClr val="tx1"/>
                </a:solidFill>
                <a:effectLst/>
                <a:latin typeface="+mn-lt"/>
                <a:ea typeface="+mn-ea"/>
                <a:cs typeface="+mn-cs"/>
              </a:rPr>
              <a:t>wage increases </a:t>
            </a:r>
            <a:r>
              <a:rPr lang="en-US" sz="1200" kern="1200" noProof="0" smtClean="0">
                <a:solidFill>
                  <a:schemeClr val="tx1"/>
                </a:solidFill>
                <a:effectLst/>
                <a:latin typeface="+mn-lt"/>
                <a:ea typeface="+mn-ea"/>
                <a:cs typeface="+mn-cs"/>
              </a:rPr>
              <a:t>in</a:t>
            </a:r>
            <a:r>
              <a:rPr lang="en-US" sz="1200" kern="1200" baseline="0" noProof="0" smtClean="0">
                <a:solidFill>
                  <a:schemeClr val="tx1"/>
                </a:solidFill>
                <a:effectLst/>
                <a:latin typeface="+mn-lt"/>
                <a:ea typeface="+mn-ea"/>
                <a:cs typeface="+mn-cs"/>
              </a:rPr>
              <a:t> 2015 and 2016.</a:t>
            </a:r>
          </a:p>
          <a:p>
            <a:pPr marL="171450" lvl="0" indent="-171450">
              <a:buFont typeface="Arial" pitchFamily="34" charset="0"/>
              <a:buChar char="•"/>
            </a:pPr>
            <a:r>
              <a:rPr lang="en-US" sz="1200" kern="1200" baseline="0" noProof="0" smtClean="0">
                <a:solidFill>
                  <a:schemeClr val="tx1"/>
                </a:solidFill>
                <a:effectLst/>
                <a:latin typeface="+mn-lt"/>
                <a:ea typeface="+mn-ea"/>
                <a:cs typeface="+mn-cs"/>
              </a:rPr>
              <a:t>Aukin verðbólga þegar áhrif kjarasamninga koma fram.</a:t>
            </a:r>
            <a:endParaRPr lang="en-US" sz="1200" kern="1200" noProof="0" dirty="0" smtClean="0">
              <a:solidFill>
                <a:schemeClr val="tx1"/>
              </a:solidFill>
              <a:effectLst/>
              <a:latin typeface="+mn-lt"/>
              <a:ea typeface="+mn-ea"/>
              <a:cs typeface="+mn-cs"/>
            </a:endParaRPr>
          </a:p>
          <a:p>
            <a:pPr marL="171450" lvl="0" indent="-171450">
              <a:buFont typeface="Arial" pitchFamily="34" charset="0"/>
              <a:buChar char="•"/>
            </a:pPr>
            <a:r>
              <a:rPr lang="en-US" sz="1200" kern="1200" noProof="0" dirty="0" smtClean="0">
                <a:solidFill>
                  <a:schemeClr val="tx1"/>
                </a:solidFill>
                <a:effectLst/>
                <a:latin typeface="+mn-lt"/>
                <a:ea typeface="+mn-ea"/>
                <a:cs typeface="+mn-cs"/>
              </a:rPr>
              <a:t>Projects related</a:t>
            </a:r>
            <a:r>
              <a:rPr lang="en-US" sz="1200" kern="1200" baseline="0" noProof="0" dirty="0" smtClean="0">
                <a:solidFill>
                  <a:schemeClr val="tx1"/>
                </a:solidFill>
                <a:effectLst/>
                <a:latin typeface="+mn-lt"/>
                <a:ea typeface="+mn-ea"/>
                <a:cs typeface="+mn-cs"/>
              </a:rPr>
              <a:t> </a:t>
            </a:r>
            <a:r>
              <a:rPr lang="en-US" sz="1200" kern="1200" baseline="0" noProof="0" smtClean="0">
                <a:solidFill>
                  <a:schemeClr val="tx1"/>
                </a:solidFill>
                <a:effectLst/>
                <a:latin typeface="+mn-lt"/>
                <a:ea typeface="+mn-ea"/>
                <a:cs typeface="+mn-cs"/>
              </a:rPr>
              <a:t>to energy-intensive industries </a:t>
            </a:r>
            <a:r>
              <a:rPr lang="en-US" sz="1200" kern="1200" baseline="0" noProof="0" dirty="0" smtClean="0">
                <a:solidFill>
                  <a:schemeClr val="tx1"/>
                </a:solidFill>
                <a:effectLst/>
                <a:latin typeface="+mn-lt"/>
                <a:ea typeface="+mn-ea"/>
                <a:cs typeface="+mn-cs"/>
              </a:rPr>
              <a:t>could be delayed</a:t>
            </a:r>
            <a:endParaRPr lang="en-US" sz="1200" kern="1200" noProof="0" dirty="0" smtClean="0">
              <a:solidFill>
                <a:schemeClr val="tx1"/>
              </a:solidFill>
              <a:effectLst/>
              <a:latin typeface="+mn-lt"/>
              <a:ea typeface="+mn-ea"/>
              <a:cs typeface="+mn-cs"/>
            </a:endParaRPr>
          </a:p>
          <a:p>
            <a:endParaRPr lang="en-US" noProof="0" dirty="0" smtClean="0"/>
          </a:p>
          <a:p>
            <a:pPr marL="342900" indent="-342900">
              <a:buClr>
                <a:schemeClr val="accent2"/>
              </a:buClr>
              <a:buFont typeface="Lucida Grande"/>
              <a:buChar char="»"/>
            </a:pPr>
            <a:endParaRPr lang="en-US" noProof="0"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11</a:t>
            </a:fld>
            <a:endParaRPr lang="en-US"/>
          </a:p>
        </p:txBody>
      </p:sp>
    </p:spTree>
    <p:extLst>
      <p:ext uri="{BB962C8B-B14F-4D97-AF65-F5344CB8AC3E}">
        <p14:creationId xmlns:p14="http://schemas.microsoft.com/office/powerpoint/2010/main" val="26769980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92</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93</a:t>
            </a:fld>
            <a:endParaRPr lang="en-US"/>
          </a:p>
        </p:txBody>
      </p:sp>
    </p:spTree>
    <p:extLst>
      <p:ext uri="{BB962C8B-B14F-4D97-AF65-F5344CB8AC3E}">
        <p14:creationId xmlns:p14="http://schemas.microsoft.com/office/powerpoint/2010/main" val="4310263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94</a:t>
            </a:fld>
            <a:endParaRPr lang="en-US"/>
          </a:p>
        </p:txBody>
      </p:sp>
    </p:spTree>
    <p:extLst>
      <p:ext uri="{BB962C8B-B14F-4D97-AF65-F5344CB8AC3E}">
        <p14:creationId xmlns:p14="http://schemas.microsoft.com/office/powerpoint/2010/main" val="32833425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95</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96</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97</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98</a:t>
            </a:fld>
            <a:endParaRPr lang="en-US"/>
          </a:p>
        </p:txBody>
      </p:sp>
    </p:spTree>
    <p:extLst>
      <p:ext uri="{BB962C8B-B14F-4D97-AF65-F5344CB8AC3E}">
        <p14:creationId xmlns:p14="http://schemas.microsoft.com/office/powerpoint/2010/main" val="9360137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b="1" dirty="0" err="1" smtClean="0"/>
              <a:t>Skuldir</a:t>
            </a:r>
            <a:r>
              <a:rPr lang="en-US" b="1" dirty="0" smtClean="0"/>
              <a:t> </a:t>
            </a:r>
            <a:r>
              <a:rPr lang="en-US" b="1" dirty="0" err="1" smtClean="0"/>
              <a:t>og</a:t>
            </a:r>
            <a:r>
              <a:rPr lang="en-US" b="1" dirty="0" smtClean="0"/>
              <a:t> </a:t>
            </a:r>
            <a:r>
              <a:rPr lang="en-US" b="1" dirty="0" err="1" smtClean="0"/>
              <a:t>lánsfjármál</a:t>
            </a:r>
            <a:endParaRPr lang="en-US" b="1" dirty="0" smtClean="0"/>
          </a:p>
          <a:p>
            <a:pPr>
              <a:buClr>
                <a:schemeClr val="accent2"/>
              </a:buClr>
            </a:pPr>
            <a:r>
              <a:rPr lang="en-US" dirty="0" err="1" smtClean="0"/>
              <a:t>Skuldaþróunin</a:t>
            </a:r>
            <a:r>
              <a:rPr lang="en-US" dirty="0" smtClean="0"/>
              <a:t> </a:t>
            </a:r>
            <a:r>
              <a:rPr lang="en-US" dirty="0" err="1" smtClean="0"/>
              <a:t>verður</a:t>
            </a:r>
            <a:r>
              <a:rPr lang="en-US" dirty="0" smtClean="0"/>
              <a:t> </a:t>
            </a:r>
            <a:r>
              <a:rPr lang="en-US" dirty="0" err="1" smtClean="0"/>
              <a:t>hagstæðari</a:t>
            </a:r>
            <a:r>
              <a:rPr lang="en-US" dirty="0" smtClean="0"/>
              <a:t> en </a:t>
            </a:r>
            <a:r>
              <a:rPr lang="en-US" dirty="0" err="1" smtClean="0"/>
              <a:t>samkvæmt</a:t>
            </a:r>
            <a:r>
              <a:rPr lang="en-US" dirty="0" smtClean="0"/>
              <a:t> </a:t>
            </a:r>
            <a:r>
              <a:rPr lang="en-US" dirty="0" err="1" smtClean="0"/>
              <a:t>stefnumiði</a:t>
            </a:r>
            <a:r>
              <a:rPr lang="en-US" dirty="0" smtClean="0"/>
              <a:t> </a:t>
            </a:r>
            <a:r>
              <a:rPr lang="en-US" dirty="0" err="1" smtClean="0"/>
              <a:t>voráætlunarinnar</a:t>
            </a:r>
            <a:r>
              <a:rPr lang="en-US" dirty="0" smtClean="0"/>
              <a:t> </a:t>
            </a:r>
            <a:r>
              <a:rPr lang="en-US" dirty="0" err="1" smtClean="0"/>
              <a:t>þar</a:t>
            </a:r>
            <a:r>
              <a:rPr lang="en-US" dirty="0" smtClean="0"/>
              <a:t> </a:t>
            </a:r>
            <a:r>
              <a:rPr lang="en-US" dirty="0" err="1" smtClean="0"/>
              <a:t>sem</a:t>
            </a:r>
            <a:r>
              <a:rPr lang="en-US" dirty="0" smtClean="0"/>
              <a:t> </a:t>
            </a:r>
            <a:r>
              <a:rPr lang="en-US" dirty="0" err="1" smtClean="0"/>
              <a:t>nú</a:t>
            </a:r>
            <a:r>
              <a:rPr lang="en-US" dirty="0" smtClean="0"/>
              <a:t> </a:t>
            </a:r>
            <a:r>
              <a:rPr lang="en-US" dirty="0" err="1" smtClean="0"/>
              <a:t>er</a:t>
            </a:r>
            <a:r>
              <a:rPr lang="en-US" dirty="0" smtClean="0"/>
              <a:t> </a:t>
            </a:r>
            <a:r>
              <a:rPr lang="en-US" dirty="0" err="1" smtClean="0"/>
              <a:t>áætlað</a:t>
            </a:r>
            <a:r>
              <a:rPr lang="en-US" dirty="0" smtClean="0"/>
              <a:t> </a:t>
            </a:r>
            <a:r>
              <a:rPr lang="en-US" dirty="0" err="1" smtClean="0"/>
              <a:t>að</a:t>
            </a:r>
            <a:r>
              <a:rPr lang="en-US" dirty="0" smtClean="0"/>
              <a:t> </a:t>
            </a:r>
            <a:r>
              <a:rPr lang="en-US" dirty="0" err="1" smtClean="0"/>
              <a:t>nafnvirði</a:t>
            </a:r>
            <a:r>
              <a:rPr lang="en-US" dirty="0" smtClean="0"/>
              <a:t> </a:t>
            </a:r>
            <a:r>
              <a:rPr lang="en-US" dirty="0" err="1" smtClean="0"/>
              <a:t>heildarskulda</a:t>
            </a:r>
            <a:r>
              <a:rPr lang="en-US" dirty="0" smtClean="0"/>
              <a:t> </a:t>
            </a:r>
            <a:r>
              <a:rPr lang="en-US" dirty="0" err="1" smtClean="0"/>
              <a:t>lækki</a:t>
            </a:r>
            <a:r>
              <a:rPr lang="en-US" dirty="0" smtClean="0"/>
              <a:t> um 15% á </a:t>
            </a:r>
            <a:r>
              <a:rPr lang="en-US" dirty="0" err="1" smtClean="0"/>
              <a:t>tímabilinu</a:t>
            </a:r>
            <a:r>
              <a:rPr lang="en-US" dirty="0" smtClean="0"/>
              <a:t> í </a:t>
            </a:r>
            <a:r>
              <a:rPr lang="en-US" dirty="0" err="1" smtClean="0"/>
              <a:t>stað</a:t>
            </a:r>
            <a:r>
              <a:rPr lang="en-US" dirty="0" smtClean="0"/>
              <a:t> um 10% </a:t>
            </a:r>
            <a:r>
              <a:rPr lang="en-US" dirty="0" err="1" smtClean="0"/>
              <a:t>og</a:t>
            </a:r>
            <a:r>
              <a:rPr lang="en-US" dirty="0" smtClean="0"/>
              <a:t> </a:t>
            </a:r>
            <a:r>
              <a:rPr lang="en-US" dirty="0" err="1" smtClean="0"/>
              <a:t>að</a:t>
            </a:r>
            <a:r>
              <a:rPr lang="en-US" dirty="0" smtClean="0"/>
              <a:t> </a:t>
            </a:r>
            <a:r>
              <a:rPr lang="en-US" dirty="0" err="1" smtClean="0"/>
              <a:t>hlutfall</a:t>
            </a:r>
            <a:r>
              <a:rPr lang="en-US" dirty="0" smtClean="0"/>
              <a:t> </a:t>
            </a:r>
            <a:r>
              <a:rPr lang="en-US" dirty="0" err="1" smtClean="0"/>
              <a:t>heildarskuldanna</a:t>
            </a:r>
            <a:r>
              <a:rPr lang="en-US" dirty="0" smtClean="0"/>
              <a:t> </a:t>
            </a:r>
            <a:r>
              <a:rPr lang="en-US" dirty="0" err="1" smtClean="0"/>
              <a:t>af</a:t>
            </a:r>
            <a:r>
              <a:rPr lang="en-US" dirty="0" smtClean="0"/>
              <a:t> VLF </a:t>
            </a:r>
            <a:r>
              <a:rPr lang="en-US" dirty="0" err="1" smtClean="0"/>
              <a:t>lækki</a:t>
            </a:r>
            <a:r>
              <a:rPr lang="en-US" dirty="0" smtClean="0"/>
              <a:t> um 21% í </a:t>
            </a:r>
            <a:r>
              <a:rPr lang="en-US" dirty="0" err="1" smtClean="0"/>
              <a:t>stað</a:t>
            </a:r>
            <a:r>
              <a:rPr lang="en-US" dirty="0" smtClean="0"/>
              <a:t> 18%.</a:t>
            </a:r>
          </a:p>
          <a:p>
            <a:pPr marL="342900" indent="-342900">
              <a:buClr>
                <a:schemeClr val="accent2"/>
              </a:buClr>
              <a:buFont typeface="Lucida Grande"/>
              <a:buChar char="»"/>
            </a:pPr>
            <a:r>
              <a:rPr lang="en-US" dirty="0" err="1" smtClean="0"/>
              <a:t>Lánshæfismat</a:t>
            </a:r>
            <a:r>
              <a:rPr lang="en-US" dirty="0" smtClean="0"/>
              <a:t> </a:t>
            </a:r>
            <a:r>
              <a:rPr lang="en-US" dirty="0" err="1" smtClean="0"/>
              <a:t>hefur</a:t>
            </a:r>
            <a:r>
              <a:rPr lang="en-US" dirty="0" smtClean="0"/>
              <a:t> </a:t>
            </a:r>
            <a:r>
              <a:rPr lang="en-US" dirty="0" err="1" smtClean="0"/>
              <a:t>verið</a:t>
            </a:r>
            <a:r>
              <a:rPr lang="en-US" dirty="0" smtClean="0"/>
              <a:t> </a:t>
            </a:r>
            <a:r>
              <a:rPr lang="en-US" dirty="0" err="1" smtClean="0"/>
              <a:t>hækkað</a:t>
            </a:r>
            <a:r>
              <a:rPr lang="en-US" dirty="0" smtClean="0"/>
              <a:t> </a:t>
            </a:r>
            <a:r>
              <a:rPr lang="en-US" dirty="0" err="1" smtClean="0"/>
              <a:t>hjá</a:t>
            </a:r>
            <a:r>
              <a:rPr lang="en-US" dirty="0" smtClean="0"/>
              <a:t> </a:t>
            </a:r>
            <a:r>
              <a:rPr lang="en-US" dirty="0" err="1" smtClean="0"/>
              <a:t>lánshæfisfyrirtækjum</a:t>
            </a:r>
            <a:r>
              <a:rPr lang="en-US" dirty="0" smtClean="0"/>
              <a:t> </a:t>
            </a:r>
            <a:r>
              <a:rPr lang="en-US" dirty="0" err="1" smtClean="0"/>
              <a:t>m.a.</a:t>
            </a:r>
            <a:r>
              <a:rPr lang="en-US" dirty="0" smtClean="0"/>
              <a:t> </a:t>
            </a:r>
            <a:r>
              <a:rPr lang="en-US" dirty="0" err="1" smtClean="0"/>
              <a:t>vegna</a:t>
            </a:r>
            <a:r>
              <a:rPr lang="en-US" dirty="0" smtClean="0"/>
              <a:t> </a:t>
            </a:r>
            <a:r>
              <a:rPr lang="en-US" dirty="0" err="1" smtClean="0"/>
              <a:t>góðs</a:t>
            </a:r>
            <a:r>
              <a:rPr lang="en-US" dirty="0" smtClean="0"/>
              <a:t> </a:t>
            </a:r>
            <a:r>
              <a:rPr lang="en-US" dirty="0" err="1" smtClean="0"/>
              <a:t>árangurs</a:t>
            </a:r>
            <a:r>
              <a:rPr lang="en-US" dirty="0" smtClean="0"/>
              <a:t> í </a:t>
            </a:r>
            <a:r>
              <a:rPr lang="en-US" dirty="0" err="1" smtClean="0"/>
              <a:t>ríkisfjármálum</a:t>
            </a:r>
            <a:r>
              <a:rPr lang="en-US" dirty="0" smtClean="0"/>
              <a:t> </a:t>
            </a:r>
            <a:r>
              <a:rPr lang="en-US" dirty="0" err="1" smtClean="0"/>
              <a:t>og</a:t>
            </a:r>
            <a:r>
              <a:rPr lang="en-US" dirty="0" smtClean="0"/>
              <a:t> </a:t>
            </a:r>
            <a:r>
              <a:rPr lang="en-US" dirty="0" err="1" smtClean="0"/>
              <a:t>aðgerðaáætlunar</a:t>
            </a:r>
            <a:r>
              <a:rPr lang="en-US" dirty="0" smtClean="0"/>
              <a:t> um </a:t>
            </a:r>
            <a:r>
              <a:rPr lang="en-US" dirty="0" err="1" smtClean="0"/>
              <a:t>losun</a:t>
            </a:r>
            <a:r>
              <a:rPr lang="en-US" dirty="0" smtClean="0"/>
              <a:t> </a:t>
            </a:r>
            <a:r>
              <a:rPr lang="en-US" dirty="0" err="1" smtClean="0"/>
              <a:t>fjármagnshafta</a:t>
            </a:r>
            <a:endParaRPr lang="en-US" dirty="0" smtClean="0"/>
          </a:p>
          <a:p>
            <a:pPr marL="342900" indent="-342900">
              <a:buClr>
                <a:schemeClr val="accent2"/>
              </a:buClr>
              <a:buFont typeface="Lucida Grande"/>
              <a:buChar char="»"/>
            </a:pPr>
            <a:r>
              <a:rPr lang="en-US" dirty="0" err="1" smtClean="0"/>
              <a:t>Vaxakostnaður</a:t>
            </a:r>
            <a:r>
              <a:rPr lang="en-US" dirty="0" smtClean="0"/>
              <a:t> </a:t>
            </a:r>
            <a:r>
              <a:rPr lang="en-US" dirty="0" err="1" smtClean="0"/>
              <a:t>ríkissjóðs</a:t>
            </a:r>
            <a:r>
              <a:rPr lang="en-US" dirty="0" smtClean="0"/>
              <a:t> </a:t>
            </a:r>
            <a:r>
              <a:rPr lang="en-US" dirty="0" err="1" smtClean="0"/>
              <a:t>verður</a:t>
            </a:r>
            <a:r>
              <a:rPr lang="en-US" dirty="0" smtClean="0"/>
              <a:t> </a:t>
            </a:r>
            <a:r>
              <a:rPr lang="en-US" dirty="0" err="1" smtClean="0"/>
              <a:t>fyrir</a:t>
            </a:r>
            <a:r>
              <a:rPr lang="en-US" dirty="0" smtClean="0"/>
              <a:t> </a:t>
            </a:r>
            <a:r>
              <a:rPr lang="en-US" dirty="0" err="1" smtClean="0"/>
              <a:t>vikið</a:t>
            </a:r>
            <a:r>
              <a:rPr lang="en-US" dirty="0" smtClean="0"/>
              <a:t> </a:t>
            </a:r>
            <a:r>
              <a:rPr lang="en-US" dirty="0" err="1" smtClean="0"/>
              <a:t>lægri</a:t>
            </a:r>
            <a:r>
              <a:rPr lang="en-US" dirty="0" smtClean="0"/>
              <a:t> en </a:t>
            </a:r>
            <a:r>
              <a:rPr lang="en-US" dirty="0" err="1" smtClean="0"/>
              <a:t>ella</a:t>
            </a:r>
            <a:r>
              <a:rPr lang="en-US" dirty="0" smtClean="0"/>
              <a:t> </a:t>
            </a:r>
            <a:r>
              <a:rPr lang="en-US" dirty="0" err="1" smtClean="0"/>
              <a:t>og</a:t>
            </a:r>
            <a:r>
              <a:rPr lang="en-US" dirty="0" smtClean="0"/>
              <a:t> </a:t>
            </a:r>
            <a:r>
              <a:rPr lang="en-US" dirty="0" err="1" smtClean="0"/>
              <a:t>raunar</a:t>
            </a:r>
            <a:r>
              <a:rPr lang="en-US" dirty="0" smtClean="0"/>
              <a:t> </a:t>
            </a:r>
            <a:r>
              <a:rPr lang="en-US" dirty="0" err="1" smtClean="0"/>
              <a:t>hefur</a:t>
            </a:r>
            <a:r>
              <a:rPr lang="en-US" dirty="0" smtClean="0"/>
              <a:t> </a:t>
            </a:r>
            <a:r>
              <a:rPr lang="en-US" dirty="0" err="1" smtClean="0"/>
              <a:t>betra</a:t>
            </a:r>
            <a:r>
              <a:rPr lang="en-US" dirty="0" smtClean="0"/>
              <a:t> mat </a:t>
            </a:r>
            <a:r>
              <a:rPr lang="en-US" dirty="0" err="1" smtClean="0"/>
              <a:t>líka</a:t>
            </a:r>
            <a:r>
              <a:rPr lang="en-US" dirty="0" smtClean="0"/>
              <a:t> </a:t>
            </a:r>
            <a:r>
              <a:rPr lang="en-US" dirty="0" err="1" smtClean="0"/>
              <a:t>afleidd</a:t>
            </a:r>
            <a:r>
              <a:rPr lang="en-US" dirty="0" smtClean="0"/>
              <a:t> </a:t>
            </a:r>
            <a:r>
              <a:rPr lang="en-US" dirty="0" err="1" smtClean="0"/>
              <a:t>áhrif</a:t>
            </a:r>
            <a:r>
              <a:rPr lang="en-US" dirty="0" smtClean="0"/>
              <a:t> á </a:t>
            </a:r>
            <a:r>
              <a:rPr lang="en-US" dirty="0" err="1" smtClean="0"/>
              <a:t>vaxtakjör</a:t>
            </a:r>
            <a:r>
              <a:rPr lang="en-US" dirty="0" smtClean="0"/>
              <a:t> </a:t>
            </a:r>
            <a:r>
              <a:rPr lang="en-US" dirty="0" err="1" smtClean="0"/>
              <a:t>annarra</a:t>
            </a:r>
            <a:r>
              <a:rPr lang="en-US" dirty="0" smtClean="0"/>
              <a:t> </a:t>
            </a:r>
            <a:r>
              <a:rPr lang="en-US" dirty="0" err="1" smtClean="0"/>
              <a:t>aðila</a:t>
            </a:r>
            <a:r>
              <a:rPr lang="en-US" dirty="0" smtClean="0"/>
              <a:t> </a:t>
            </a:r>
            <a:r>
              <a:rPr lang="en-US" dirty="0" err="1" smtClean="0"/>
              <a:t>eins</a:t>
            </a:r>
            <a:r>
              <a:rPr lang="en-US" dirty="0" smtClean="0"/>
              <a:t> </a:t>
            </a:r>
            <a:r>
              <a:rPr lang="en-US" dirty="0" err="1" smtClean="0"/>
              <a:t>og</a:t>
            </a:r>
            <a:r>
              <a:rPr lang="en-US" dirty="0" smtClean="0"/>
              <a:t> </a:t>
            </a:r>
            <a:r>
              <a:rPr lang="en-US" dirty="0" err="1" smtClean="0"/>
              <a:t>sveitarfélaga</a:t>
            </a:r>
            <a:r>
              <a:rPr lang="en-US" dirty="0" smtClean="0"/>
              <a:t> </a:t>
            </a:r>
            <a:r>
              <a:rPr lang="en-US" dirty="0" err="1" smtClean="0"/>
              <a:t>og</a:t>
            </a:r>
            <a:r>
              <a:rPr lang="en-US" dirty="0" smtClean="0"/>
              <a:t> </a:t>
            </a:r>
            <a:r>
              <a:rPr lang="en-US" dirty="0" err="1" smtClean="0"/>
              <a:t>orkufyrirtækja</a:t>
            </a:r>
            <a:endParaRPr lang="en-US" dirty="0" smtClean="0"/>
          </a:p>
          <a:p>
            <a:pPr>
              <a:buClr>
                <a:schemeClr val="accent2"/>
              </a:buClr>
            </a:pPr>
            <a:r>
              <a:rPr lang="en-US" dirty="0" err="1" smtClean="0"/>
              <a:t>Vaxtakjörin</a:t>
            </a:r>
            <a:r>
              <a:rPr lang="en-US" dirty="0" smtClean="0"/>
              <a:t> </a:t>
            </a:r>
            <a:r>
              <a:rPr lang="en-US" dirty="0" err="1" smtClean="0"/>
              <a:t>eru</a:t>
            </a:r>
            <a:r>
              <a:rPr lang="en-US" dirty="0" smtClean="0"/>
              <a:t> </a:t>
            </a:r>
            <a:r>
              <a:rPr lang="en-US" dirty="0" err="1" smtClean="0"/>
              <a:t>samt</a:t>
            </a:r>
            <a:r>
              <a:rPr lang="en-US" dirty="0" smtClean="0"/>
              <a:t> </a:t>
            </a:r>
            <a:r>
              <a:rPr lang="en-US" dirty="0" err="1" smtClean="0"/>
              <a:t>það</a:t>
            </a:r>
            <a:r>
              <a:rPr lang="en-US" dirty="0" smtClean="0"/>
              <a:t> </a:t>
            </a:r>
            <a:r>
              <a:rPr lang="en-US" dirty="0" err="1" smtClean="0"/>
              <a:t>slök</a:t>
            </a:r>
            <a:r>
              <a:rPr lang="en-US" dirty="0" smtClean="0"/>
              <a:t> </a:t>
            </a:r>
            <a:r>
              <a:rPr lang="en-US" dirty="0" err="1" smtClean="0"/>
              <a:t>að</a:t>
            </a:r>
            <a:r>
              <a:rPr lang="en-US" dirty="0" smtClean="0"/>
              <a:t> </a:t>
            </a:r>
            <a:r>
              <a:rPr lang="en-US" dirty="0" err="1" smtClean="0"/>
              <a:t>vaxtabyrðin</a:t>
            </a:r>
            <a:r>
              <a:rPr lang="en-US" dirty="0" smtClean="0"/>
              <a:t> </a:t>
            </a:r>
            <a:r>
              <a:rPr lang="en-US" dirty="0" err="1" smtClean="0"/>
              <a:t>er</a:t>
            </a:r>
            <a:r>
              <a:rPr lang="en-US" dirty="0" smtClean="0"/>
              <a:t> </a:t>
            </a:r>
            <a:r>
              <a:rPr lang="en-US" dirty="0" err="1" smtClean="0"/>
              <a:t>mun</a:t>
            </a:r>
            <a:r>
              <a:rPr lang="en-US" dirty="0" smtClean="0"/>
              <a:t> </a:t>
            </a:r>
            <a:r>
              <a:rPr lang="en-US" dirty="0" err="1" smtClean="0"/>
              <a:t>hærri</a:t>
            </a:r>
            <a:r>
              <a:rPr lang="en-US" dirty="0" smtClean="0"/>
              <a:t>, </a:t>
            </a:r>
            <a:r>
              <a:rPr lang="en-US" dirty="0" err="1" smtClean="0"/>
              <a:t>hvort</a:t>
            </a:r>
            <a:r>
              <a:rPr lang="en-US" dirty="0" smtClean="0"/>
              <a:t> </a:t>
            </a:r>
            <a:r>
              <a:rPr lang="en-US" dirty="0" err="1" smtClean="0"/>
              <a:t>sem</a:t>
            </a:r>
            <a:r>
              <a:rPr lang="en-US" dirty="0" smtClean="0"/>
              <a:t> </a:t>
            </a:r>
            <a:r>
              <a:rPr lang="en-US" dirty="0" err="1" smtClean="0"/>
              <a:t>miðað</a:t>
            </a:r>
            <a:r>
              <a:rPr lang="en-US" dirty="0" smtClean="0"/>
              <a:t> </a:t>
            </a:r>
            <a:r>
              <a:rPr lang="en-US" dirty="0" err="1" smtClean="0"/>
              <a:t>er</a:t>
            </a:r>
            <a:r>
              <a:rPr lang="en-US" dirty="0" smtClean="0"/>
              <a:t> </a:t>
            </a:r>
            <a:r>
              <a:rPr lang="en-US" dirty="0" err="1" smtClean="0"/>
              <a:t>við</a:t>
            </a:r>
            <a:r>
              <a:rPr lang="en-US" dirty="0" smtClean="0"/>
              <a:t> </a:t>
            </a:r>
            <a:r>
              <a:rPr lang="en-US" dirty="0" err="1" smtClean="0"/>
              <a:t>hlutfall</a:t>
            </a:r>
            <a:r>
              <a:rPr lang="en-US" dirty="0" smtClean="0"/>
              <a:t> </a:t>
            </a:r>
            <a:r>
              <a:rPr lang="en-US" dirty="0" err="1" smtClean="0"/>
              <a:t>af</a:t>
            </a:r>
            <a:r>
              <a:rPr lang="en-US" dirty="0" smtClean="0"/>
              <a:t> </a:t>
            </a:r>
            <a:r>
              <a:rPr lang="en-US" dirty="0" err="1" smtClean="0"/>
              <a:t>tekjum</a:t>
            </a:r>
            <a:r>
              <a:rPr lang="en-US" dirty="0" smtClean="0"/>
              <a:t> </a:t>
            </a:r>
            <a:r>
              <a:rPr lang="en-US" dirty="0" err="1" smtClean="0"/>
              <a:t>eða</a:t>
            </a:r>
            <a:r>
              <a:rPr lang="en-US" dirty="0" smtClean="0"/>
              <a:t> </a:t>
            </a:r>
            <a:r>
              <a:rPr lang="en-US" dirty="0" err="1" smtClean="0"/>
              <a:t>landsframleiðslu</a:t>
            </a:r>
            <a:r>
              <a:rPr lang="en-US" dirty="0" smtClean="0"/>
              <a:t>, en </a:t>
            </a:r>
            <a:r>
              <a:rPr lang="en-US" dirty="0" err="1" smtClean="0"/>
              <a:t>hjá</a:t>
            </a:r>
            <a:r>
              <a:rPr lang="en-US" dirty="0" smtClean="0"/>
              <a:t> </a:t>
            </a:r>
            <a:r>
              <a:rPr lang="en-US" dirty="0" err="1" smtClean="0"/>
              <a:t>mörgum</a:t>
            </a:r>
            <a:r>
              <a:rPr lang="en-US" dirty="0" smtClean="0"/>
              <a:t> </a:t>
            </a:r>
            <a:r>
              <a:rPr lang="en-US" dirty="0" err="1" smtClean="0"/>
              <a:t>öðrum</a:t>
            </a:r>
            <a:r>
              <a:rPr lang="en-US" dirty="0" smtClean="0"/>
              <a:t> </a:t>
            </a:r>
            <a:r>
              <a:rPr lang="en-US" dirty="0" err="1" smtClean="0"/>
              <a:t>ríkjum</a:t>
            </a:r>
            <a:r>
              <a:rPr lang="en-US" dirty="0" smtClean="0"/>
              <a:t> </a:t>
            </a:r>
            <a:r>
              <a:rPr lang="en-US" dirty="0" err="1" smtClean="0"/>
              <a:t>sem</a:t>
            </a:r>
            <a:r>
              <a:rPr lang="en-US" dirty="0" smtClean="0"/>
              <a:t> </a:t>
            </a:r>
            <a:r>
              <a:rPr lang="en-US" dirty="0" err="1" smtClean="0"/>
              <a:t>eru</a:t>
            </a:r>
            <a:r>
              <a:rPr lang="en-US" dirty="0" smtClean="0"/>
              <a:t> </a:t>
            </a:r>
            <a:r>
              <a:rPr lang="en-US" dirty="0" err="1" smtClean="0"/>
              <a:t>þó</a:t>
            </a:r>
            <a:r>
              <a:rPr lang="en-US" dirty="0" smtClean="0"/>
              <a:t> </a:t>
            </a:r>
            <a:r>
              <a:rPr lang="en-US" dirty="0" err="1" smtClean="0"/>
              <a:t>ennþá</a:t>
            </a:r>
            <a:r>
              <a:rPr lang="en-US" dirty="0" smtClean="0"/>
              <a:t> </a:t>
            </a:r>
            <a:r>
              <a:rPr lang="en-US" dirty="0" err="1" smtClean="0"/>
              <a:t>skuldsettari</a:t>
            </a:r>
            <a:r>
              <a:rPr lang="en-US" dirty="0" smtClean="0"/>
              <a:t>, </a:t>
            </a:r>
            <a:r>
              <a:rPr lang="en-US" dirty="0" err="1" smtClean="0"/>
              <a:t>t.d</a:t>
            </a:r>
            <a:r>
              <a:rPr lang="en-US" dirty="0" smtClean="0"/>
              <a:t>. </a:t>
            </a:r>
            <a:r>
              <a:rPr lang="en-US" dirty="0" err="1" smtClean="0"/>
              <a:t>hjá</a:t>
            </a:r>
            <a:r>
              <a:rPr lang="en-US" dirty="0" smtClean="0"/>
              <a:t> </a:t>
            </a:r>
            <a:r>
              <a:rPr lang="en-US" dirty="0" err="1" smtClean="0"/>
              <a:t>Írlandi</a:t>
            </a:r>
            <a:r>
              <a:rPr lang="en-US" dirty="0" smtClean="0"/>
              <a:t> </a:t>
            </a:r>
            <a:r>
              <a:rPr lang="en-US" dirty="0" err="1" smtClean="0"/>
              <a:t>og</a:t>
            </a:r>
            <a:r>
              <a:rPr lang="en-US" dirty="0" smtClean="0"/>
              <a:t> </a:t>
            </a:r>
            <a:r>
              <a:rPr lang="en-US" dirty="0" err="1" smtClean="0"/>
              <a:t>Grikklandi</a:t>
            </a:r>
            <a:r>
              <a:rPr lang="en-US" dirty="0" smtClean="0"/>
              <a:t>. </a:t>
            </a:r>
          </a:p>
          <a:p>
            <a:endParaRPr lang="is-IS" dirty="0" smtClean="0"/>
          </a:p>
          <a:p>
            <a:r>
              <a:rPr lang="en-US" b="1" dirty="0" err="1" smtClean="0"/>
              <a:t>Lífeyrisskuldbindingar</a:t>
            </a:r>
            <a:endParaRPr lang="is-IS" b="1" dirty="0" smtClean="0"/>
          </a:p>
          <a:p>
            <a:pPr marL="342900" indent="-342900">
              <a:buClr>
                <a:schemeClr val="accent2"/>
              </a:buClr>
              <a:buFont typeface="Lucida Grande"/>
              <a:buChar char="»"/>
            </a:pPr>
            <a:r>
              <a:rPr lang="en-US" dirty="0" err="1" smtClean="0"/>
              <a:t>Ófjármagnaðar</a:t>
            </a:r>
            <a:r>
              <a:rPr lang="en-US" dirty="0" smtClean="0"/>
              <a:t> </a:t>
            </a:r>
            <a:r>
              <a:rPr lang="en-US" dirty="0" err="1" smtClean="0"/>
              <a:t>lífeyrisskuldbindingar</a:t>
            </a:r>
            <a:r>
              <a:rPr lang="en-US" dirty="0" smtClean="0"/>
              <a:t> </a:t>
            </a:r>
            <a:r>
              <a:rPr lang="en-US" dirty="0" err="1" smtClean="0"/>
              <a:t>vegna</a:t>
            </a:r>
            <a:r>
              <a:rPr lang="en-US" dirty="0" smtClean="0"/>
              <a:t> </a:t>
            </a:r>
            <a:r>
              <a:rPr lang="en-US" dirty="0" err="1" smtClean="0"/>
              <a:t>ríkisstarfsmanna</a:t>
            </a:r>
            <a:r>
              <a:rPr lang="en-US" dirty="0" smtClean="0"/>
              <a:t> </a:t>
            </a:r>
            <a:r>
              <a:rPr lang="en-US" dirty="0" err="1" smtClean="0"/>
              <a:t>voru</a:t>
            </a:r>
            <a:r>
              <a:rPr lang="en-US" dirty="0" smtClean="0"/>
              <a:t> 435 mia.kr. í </a:t>
            </a:r>
            <a:r>
              <a:rPr lang="en-US" dirty="0" err="1" smtClean="0"/>
              <a:t>árslok</a:t>
            </a:r>
            <a:r>
              <a:rPr lang="en-US" dirty="0" smtClean="0"/>
              <a:t> 2014 </a:t>
            </a:r>
            <a:r>
              <a:rPr lang="en-US" dirty="0" err="1" smtClean="0"/>
              <a:t>og</a:t>
            </a:r>
            <a:r>
              <a:rPr lang="en-US" dirty="0" smtClean="0"/>
              <a:t> </a:t>
            </a:r>
            <a:r>
              <a:rPr lang="en-US" dirty="0" err="1" smtClean="0"/>
              <a:t>ekki</a:t>
            </a:r>
            <a:r>
              <a:rPr lang="en-US" dirty="0" smtClean="0"/>
              <a:t> </a:t>
            </a:r>
            <a:r>
              <a:rPr lang="en-US" dirty="0" err="1" smtClean="0"/>
              <a:t>verður</a:t>
            </a:r>
            <a:r>
              <a:rPr lang="en-US" dirty="0" smtClean="0"/>
              <a:t> </a:t>
            </a:r>
            <a:r>
              <a:rPr lang="en-US" dirty="0" err="1" smtClean="0"/>
              <a:t>undan</a:t>
            </a:r>
            <a:r>
              <a:rPr lang="en-US" dirty="0" smtClean="0"/>
              <a:t> </a:t>
            </a:r>
            <a:r>
              <a:rPr lang="en-US" dirty="0" err="1" smtClean="0"/>
              <a:t>því</a:t>
            </a:r>
            <a:r>
              <a:rPr lang="en-US" dirty="0" smtClean="0"/>
              <a:t> </a:t>
            </a:r>
            <a:r>
              <a:rPr lang="en-US" dirty="0" err="1" smtClean="0"/>
              <a:t>vikist</a:t>
            </a:r>
            <a:r>
              <a:rPr lang="en-US" dirty="0" smtClean="0"/>
              <a:t> </a:t>
            </a:r>
            <a:r>
              <a:rPr lang="en-US" dirty="0" err="1" smtClean="0"/>
              <a:t>að</a:t>
            </a:r>
            <a:r>
              <a:rPr lang="en-US" dirty="0" smtClean="0"/>
              <a:t> taka á </a:t>
            </a:r>
            <a:r>
              <a:rPr lang="en-US" dirty="0" err="1" smtClean="0"/>
              <a:t>þeim</a:t>
            </a:r>
            <a:r>
              <a:rPr lang="en-US" dirty="0" smtClean="0"/>
              <a:t> </a:t>
            </a:r>
            <a:r>
              <a:rPr lang="en-US" dirty="0" err="1" smtClean="0"/>
              <a:t>vanda</a:t>
            </a:r>
            <a:endParaRPr lang="en-US" dirty="0" smtClean="0"/>
          </a:p>
          <a:p>
            <a:pPr marL="342900" indent="-342900">
              <a:buClr>
                <a:schemeClr val="accent2"/>
              </a:buClr>
              <a:buFont typeface="Lucida Grande"/>
              <a:buChar char="»"/>
            </a:pPr>
            <a:r>
              <a:rPr lang="en-US" dirty="0" err="1" smtClean="0"/>
              <a:t>Áætlað</a:t>
            </a:r>
            <a:r>
              <a:rPr lang="en-US" dirty="0" smtClean="0"/>
              <a:t> </a:t>
            </a:r>
            <a:r>
              <a:rPr lang="en-US" dirty="0" err="1" smtClean="0"/>
              <a:t>hefur</a:t>
            </a:r>
            <a:r>
              <a:rPr lang="en-US" dirty="0" smtClean="0"/>
              <a:t> </a:t>
            </a:r>
            <a:r>
              <a:rPr lang="en-US" dirty="0" err="1" smtClean="0"/>
              <a:t>verið</a:t>
            </a:r>
            <a:r>
              <a:rPr lang="en-US" dirty="0" smtClean="0"/>
              <a:t> </a:t>
            </a:r>
            <a:r>
              <a:rPr lang="en-US" dirty="0" err="1" smtClean="0"/>
              <a:t>lauslega</a:t>
            </a:r>
            <a:r>
              <a:rPr lang="en-US" dirty="0" smtClean="0"/>
              <a:t> </a:t>
            </a:r>
            <a:r>
              <a:rPr lang="en-US" dirty="0" err="1" smtClean="0"/>
              <a:t>m.v</a:t>
            </a:r>
            <a:r>
              <a:rPr lang="en-US" dirty="0" smtClean="0"/>
              <a:t>. </a:t>
            </a:r>
            <a:r>
              <a:rPr lang="en-US" dirty="0" err="1" smtClean="0"/>
              <a:t>að</a:t>
            </a:r>
            <a:r>
              <a:rPr lang="en-US" dirty="0" smtClean="0"/>
              <a:t> </a:t>
            </a:r>
            <a:r>
              <a:rPr lang="en-US" dirty="0" err="1" smtClean="0"/>
              <a:t>launahækkanir</a:t>
            </a:r>
            <a:r>
              <a:rPr lang="en-US" dirty="0" smtClean="0"/>
              <a:t> </a:t>
            </a:r>
            <a:r>
              <a:rPr lang="en-US" dirty="0" err="1" smtClean="0"/>
              <a:t>ríkisstarfsmanna</a:t>
            </a:r>
            <a:r>
              <a:rPr lang="en-US" dirty="0" smtClean="0"/>
              <a:t> </a:t>
            </a:r>
            <a:r>
              <a:rPr lang="en-US" dirty="0" err="1" smtClean="0"/>
              <a:t>verði</a:t>
            </a:r>
            <a:r>
              <a:rPr lang="en-US" dirty="0" smtClean="0"/>
              <a:t> </a:t>
            </a:r>
            <a:r>
              <a:rPr lang="en-US" dirty="0" err="1" smtClean="0"/>
              <a:t>þær</a:t>
            </a:r>
            <a:r>
              <a:rPr lang="en-US" dirty="0" smtClean="0"/>
              <a:t> </a:t>
            </a:r>
            <a:r>
              <a:rPr lang="en-US" dirty="0" err="1" smtClean="0"/>
              <a:t>sömu</a:t>
            </a:r>
            <a:r>
              <a:rPr lang="en-US" dirty="0" smtClean="0"/>
              <a:t> </a:t>
            </a:r>
            <a:r>
              <a:rPr lang="en-US" dirty="0" err="1" smtClean="0"/>
              <a:t>að</a:t>
            </a:r>
            <a:r>
              <a:rPr lang="en-US" dirty="0" smtClean="0"/>
              <a:t> </a:t>
            </a:r>
            <a:r>
              <a:rPr lang="en-US" dirty="0" err="1" smtClean="0"/>
              <a:t>meðaltali</a:t>
            </a:r>
            <a:r>
              <a:rPr lang="en-US" dirty="0" smtClean="0"/>
              <a:t> </a:t>
            </a:r>
            <a:r>
              <a:rPr lang="en-US" dirty="0" err="1" smtClean="0"/>
              <a:t>og</a:t>
            </a:r>
            <a:r>
              <a:rPr lang="en-US" dirty="0" smtClean="0"/>
              <a:t> á </a:t>
            </a:r>
            <a:r>
              <a:rPr lang="en-US" dirty="0" err="1" smtClean="0"/>
              <a:t>almennum</a:t>
            </a:r>
            <a:r>
              <a:rPr lang="en-US" dirty="0" smtClean="0"/>
              <a:t> </a:t>
            </a:r>
            <a:r>
              <a:rPr lang="en-US" dirty="0" err="1" smtClean="0"/>
              <a:t>vinnumarkaði</a:t>
            </a:r>
            <a:r>
              <a:rPr lang="en-US" dirty="0" smtClean="0"/>
              <a:t> </a:t>
            </a:r>
            <a:r>
              <a:rPr lang="en-US" dirty="0" err="1" smtClean="0"/>
              <a:t>að</a:t>
            </a:r>
            <a:r>
              <a:rPr lang="en-US" dirty="0" smtClean="0"/>
              <a:t> </a:t>
            </a:r>
            <a:r>
              <a:rPr lang="en-US" dirty="0" err="1" smtClean="0"/>
              <a:t>þær</a:t>
            </a:r>
            <a:r>
              <a:rPr lang="en-US" dirty="0" smtClean="0"/>
              <a:t> </a:t>
            </a:r>
            <a:r>
              <a:rPr lang="en-US" dirty="0" err="1" smtClean="0"/>
              <a:t>mundu</a:t>
            </a:r>
            <a:r>
              <a:rPr lang="en-US" dirty="0" smtClean="0"/>
              <a:t> </a:t>
            </a:r>
            <a:r>
              <a:rPr lang="en-US" dirty="0" err="1" smtClean="0"/>
              <a:t>hækka</a:t>
            </a:r>
            <a:r>
              <a:rPr lang="en-US" dirty="0" smtClean="0"/>
              <a:t> </a:t>
            </a:r>
            <a:r>
              <a:rPr lang="en-US" dirty="0" err="1" smtClean="0"/>
              <a:t>lífeyriskuldbindingar</a:t>
            </a:r>
            <a:r>
              <a:rPr lang="en-US" dirty="0" smtClean="0"/>
              <a:t> B-</a:t>
            </a:r>
            <a:r>
              <a:rPr lang="en-US" dirty="0" err="1" smtClean="0"/>
              <a:t>deildar</a:t>
            </a:r>
            <a:r>
              <a:rPr lang="en-US" dirty="0" smtClean="0"/>
              <a:t> LSR um </a:t>
            </a:r>
            <a:r>
              <a:rPr lang="en-US" dirty="0" err="1" smtClean="0"/>
              <a:t>u.þ.b</a:t>
            </a:r>
            <a:r>
              <a:rPr lang="en-US" dirty="0" smtClean="0"/>
              <a:t>. 160 mia.kr.</a:t>
            </a:r>
          </a:p>
          <a:p>
            <a:pPr marL="342900" indent="-342900">
              <a:buClr>
                <a:schemeClr val="accent2"/>
              </a:buClr>
              <a:buFont typeface="Lucida Grande"/>
              <a:buChar char="»"/>
            </a:pPr>
            <a:r>
              <a:rPr lang="en-US" dirty="0" err="1" smtClean="0"/>
              <a:t>Því</a:t>
            </a:r>
            <a:r>
              <a:rPr lang="en-US" dirty="0" smtClean="0"/>
              <a:t> </a:t>
            </a:r>
            <a:r>
              <a:rPr lang="en-US" dirty="0" err="1" smtClean="0"/>
              <a:t>til</a:t>
            </a:r>
            <a:r>
              <a:rPr lang="en-US" dirty="0" smtClean="0"/>
              <a:t> </a:t>
            </a:r>
            <a:r>
              <a:rPr lang="en-US" dirty="0" err="1" smtClean="0"/>
              <a:t>viðbótar</a:t>
            </a:r>
            <a:r>
              <a:rPr lang="en-US" dirty="0" smtClean="0"/>
              <a:t> </a:t>
            </a:r>
            <a:r>
              <a:rPr lang="en-US" dirty="0" err="1" smtClean="0"/>
              <a:t>eru</a:t>
            </a:r>
            <a:r>
              <a:rPr lang="en-US" dirty="0" smtClean="0"/>
              <a:t> </a:t>
            </a:r>
            <a:r>
              <a:rPr lang="en-US" dirty="0" err="1" smtClean="0"/>
              <a:t>horfur</a:t>
            </a:r>
            <a:r>
              <a:rPr lang="en-US" dirty="0" smtClean="0"/>
              <a:t> á </a:t>
            </a:r>
            <a:r>
              <a:rPr lang="en-US" dirty="0" err="1" smtClean="0"/>
              <a:t>að</a:t>
            </a:r>
            <a:r>
              <a:rPr lang="en-US" dirty="0" smtClean="0"/>
              <a:t> </a:t>
            </a:r>
            <a:r>
              <a:rPr lang="en-US" dirty="0" err="1" smtClean="0"/>
              <a:t>þessar</a:t>
            </a:r>
            <a:r>
              <a:rPr lang="en-US" dirty="0" smtClean="0"/>
              <a:t> </a:t>
            </a:r>
            <a:r>
              <a:rPr lang="en-US" dirty="0" err="1" smtClean="0"/>
              <a:t>skuldbindingar</a:t>
            </a:r>
            <a:r>
              <a:rPr lang="en-US" dirty="0" smtClean="0"/>
              <a:t> </a:t>
            </a:r>
            <a:r>
              <a:rPr lang="en-US" dirty="0" err="1" smtClean="0"/>
              <a:t>hækki</a:t>
            </a:r>
            <a:r>
              <a:rPr lang="en-US" dirty="0" smtClean="0"/>
              <a:t> um </a:t>
            </a:r>
            <a:r>
              <a:rPr lang="en-US" dirty="0" err="1" smtClean="0"/>
              <a:t>tugi</a:t>
            </a:r>
            <a:r>
              <a:rPr lang="en-US" dirty="0" smtClean="0"/>
              <a:t> </a:t>
            </a:r>
            <a:r>
              <a:rPr lang="en-US" dirty="0" err="1" smtClean="0"/>
              <a:t>milljarða</a:t>
            </a:r>
            <a:r>
              <a:rPr lang="en-US" dirty="0" smtClean="0"/>
              <a:t> </a:t>
            </a:r>
            <a:r>
              <a:rPr lang="en-US" dirty="0" err="1" smtClean="0"/>
              <a:t>til</a:t>
            </a:r>
            <a:r>
              <a:rPr lang="en-US" dirty="0" smtClean="0"/>
              <a:t> </a:t>
            </a:r>
            <a:r>
              <a:rPr lang="en-US" dirty="0" err="1" smtClean="0"/>
              <a:t>viðbótar</a:t>
            </a:r>
            <a:r>
              <a:rPr lang="en-US" dirty="0" smtClean="0"/>
              <a:t> </a:t>
            </a:r>
            <a:r>
              <a:rPr lang="en-US" dirty="0" err="1" smtClean="0"/>
              <a:t>við</a:t>
            </a:r>
            <a:r>
              <a:rPr lang="en-US" dirty="0" smtClean="0"/>
              <a:t> </a:t>
            </a:r>
            <a:r>
              <a:rPr lang="en-US" dirty="0" err="1" smtClean="0"/>
              <a:t>áformaða</a:t>
            </a:r>
            <a:r>
              <a:rPr lang="en-US" dirty="0" smtClean="0"/>
              <a:t> </a:t>
            </a:r>
            <a:r>
              <a:rPr lang="en-US" dirty="0" err="1" smtClean="0"/>
              <a:t>hækkun</a:t>
            </a:r>
            <a:r>
              <a:rPr lang="en-US" dirty="0" smtClean="0"/>
              <a:t> á </a:t>
            </a:r>
            <a:r>
              <a:rPr lang="en-US" dirty="0" err="1" smtClean="0"/>
              <a:t>lífslíkum</a:t>
            </a:r>
            <a:r>
              <a:rPr lang="en-US" dirty="0" smtClean="0"/>
              <a:t> í </a:t>
            </a:r>
            <a:r>
              <a:rPr lang="en-US" dirty="0" err="1" smtClean="0"/>
              <a:t>tryggingafræðilegum</a:t>
            </a:r>
            <a:r>
              <a:rPr lang="en-US" dirty="0" smtClean="0"/>
              <a:t> </a:t>
            </a:r>
            <a:r>
              <a:rPr lang="en-US" dirty="0" err="1" smtClean="0"/>
              <a:t>forsendum</a:t>
            </a:r>
            <a:r>
              <a:rPr lang="en-US" dirty="0" smtClean="0"/>
              <a:t> </a:t>
            </a:r>
            <a:r>
              <a:rPr lang="en-US" dirty="0" err="1" smtClean="0"/>
              <a:t>lífeyrissjóðsins</a:t>
            </a:r>
            <a:endParaRPr lang="en-US" dirty="0" smtClean="0"/>
          </a:p>
          <a:p>
            <a:pPr marL="342900" indent="-342900">
              <a:buClr>
                <a:schemeClr val="accent2"/>
              </a:buClr>
              <a:buFont typeface="Lucida Grande"/>
              <a:buChar char="»"/>
            </a:pPr>
            <a:endParaRPr lang="en-US" dirty="0" smtClean="0"/>
          </a:p>
          <a:p>
            <a:pPr marL="0" indent="0">
              <a:buClr>
                <a:schemeClr val="accent2"/>
              </a:buClr>
              <a:buFont typeface="Lucida Grande"/>
              <a:buNone/>
            </a:pPr>
            <a:r>
              <a:rPr lang="en-US" b="1" dirty="0" err="1" smtClean="0"/>
              <a:t>Skuldahliðin</a:t>
            </a:r>
            <a:r>
              <a:rPr lang="en-US" b="1" dirty="0" smtClean="0"/>
              <a:t> - </a:t>
            </a:r>
            <a:r>
              <a:rPr lang="en-US" b="1" dirty="0" err="1" smtClean="0"/>
              <a:t>ráðstafanir</a:t>
            </a:r>
            <a:endParaRPr lang="en-US" b="1" dirty="0" smtClean="0"/>
          </a:p>
          <a:p>
            <a:pPr marL="342900" indent="-342900">
              <a:buClr>
                <a:schemeClr val="accent2"/>
              </a:buClr>
              <a:buFont typeface="Lucida Grande"/>
              <a:buChar char="»"/>
            </a:pPr>
            <a:r>
              <a:rPr lang="en-US" dirty="0" err="1" smtClean="0"/>
              <a:t>Eftirstöðvar</a:t>
            </a:r>
            <a:r>
              <a:rPr lang="en-US" dirty="0" smtClean="0"/>
              <a:t> </a:t>
            </a:r>
            <a:r>
              <a:rPr lang="en-US" dirty="0" err="1" smtClean="0"/>
              <a:t>af</a:t>
            </a:r>
            <a:r>
              <a:rPr lang="en-US" dirty="0" smtClean="0"/>
              <a:t> </a:t>
            </a:r>
            <a:r>
              <a:rPr lang="en-US" dirty="0" err="1" smtClean="0"/>
              <a:t>skuldabréfi</a:t>
            </a:r>
            <a:r>
              <a:rPr lang="en-US" dirty="0" smtClean="0"/>
              <a:t> </a:t>
            </a:r>
            <a:r>
              <a:rPr lang="en-US" dirty="0" err="1" smtClean="0"/>
              <a:t>til</a:t>
            </a:r>
            <a:r>
              <a:rPr lang="en-US" dirty="0" smtClean="0"/>
              <a:t> </a:t>
            </a:r>
            <a:r>
              <a:rPr lang="en-US" dirty="0" err="1" smtClean="0"/>
              <a:t>að</a:t>
            </a:r>
            <a:r>
              <a:rPr lang="en-US" dirty="0" smtClean="0"/>
              <a:t> </a:t>
            </a:r>
            <a:r>
              <a:rPr lang="en-US" dirty="0" err="1" smtClean="0"/>
              <a:t>endurfjármagna</a:t>
            </a:r>
            <a:r>
              <a:rPr lang="en-US" dirty="0" smtClean="0"/>
              <a:t> </a:t>
            </a:r>
            <a:r>
              <a:rPr lang="en-US" dirty="0" err="1" smtClean="0"/>
              <a:t>Seðlabankans</a:t>
            </a:r>
            <a:r>
              <a:rPr lang="en-US" dirty="0" smtClean="0"/>
              <a:t> </a:t>
            </a:r>
            <a:r>
              <a:rPr lang="en-US" dirty="0" err="1" smtClean="0"/>
              <a:t>voru</a:t>
            </a:r>
            <a:r>
              <a:rPr lang="en-US" dirty="0" smtClean="0"/>
              <a:t> um 145 mia.kr í </a:t>
            </a:r>
            <a:r>
              <a:rPr lang="en-US" dirty="0" err="1" smtClean="0"/>
              <a:t>árslok</a:t>
            </a:r>
            <a:r>
              <a:rPr lang="en-US" dirty="0" smtClean="0"/>
              <a:t> 2014</a:t>
            </a:r>
          </a:p>
          <a:p>
            <a:pPr marL="342900" indent="-342900">
              <a:buClr>
                <a:schemeClr val="accent2"/>
              </a:buClr>
              <a:buFont typeface="Lucida Grande"/>
              <a:buChar char="»"/>
            </a:pPr>
            <a:r>
              <a:rPr lang="en-US" dirty="0" smtClean="0"/>
              <a:t>Í </a:t>
            </a:r>
            <a:r>
              <a:rPr lang="en-US" dirty="0" err="1" smtClean="0"/>
              <a:t>frumvarpinu</a:t>
            </a:r>
            <a:r>
              <a:rPr lang="en-US" dirty="0" smtClean="0"/>
              <a:t> </a:t>
            </a:r>
            <a:r>
              <a:rPr lang="en-US" dirty="0" err="1" smtClean="0"/>
              <a:t>er</a:t>
            </a:r>
            <a:r>
              <a:rPr lang="en-US" dirty="0" smtClean="0"/>
              <a:t> </a:t>
            </a:r>
            <a:r>
              <a:rPr lang="en-US" dirty="0" err="1" smtClean="0"/>
              <a:t>gert</a:t>
            </a:r>
            <a:r>
              <a:rPr lang="en-US" dirty="0" smtClean="0"/>
              <a:t> </a:t>
            </a:r>
            <a:r>
              <a:rPr lang="en-US" dirty="0" err="1" smtClean="0"/>
              <a:t>ráð</a:t>
            </a:r>
            <a:r>
              <a:rPr lang="en-US" dirty="0" smtClean="0"/>
              <a:t> </a:t>
            </a:r>
            <a:r>
              <a:rPr lang="en-US" dirty="0" err="1" smtClean="0"/>
              <a:t>fyrir</a:t>
            </a:r>
            <a:r>
              <a:rPr lang="en-US" dirty="0" smtClean="0"/>
              <a:t> </a:t>
            </a:r>
            <a:r>
              <a:rPr lang="en-US" dirty="0" err="1" smtClean="0"/>
              <a:t>að</a:t>
            </a:r>
            <a:r>
              <a:rPr lang="en-US" dirty="0" smtClean="0"/>
              <a:t> </a:t>
            </a:r>
            <a:r>
              <a:rPr lang="en-US" dirty="0" err="1" smtClean="0"/>
              <a:t>hægt</a:t>
            </a:r>
            <a:r>
              <a:rPr lang="en-US" dirty="0" smtClean="0"/>
              <a:t> </a:t>
            </a:r>
            <a:r>
              <a:rPr lang="en-US" dirty="0" err="1" smtClean="0"/>
              <a:t>verði</a:t>
            </a:r>
            <a:r>
              <a:rPr lang="en-US" dirty="0" smtClean="0"/>
              <a:t> </a:t>
            </a:r>
            <a:r>
              <a:rPr lang="en-US" dirty="0" err="1" smtClean="0"/>
              <a:t>að</a:t>
            </a:r>
            <a:r>
              <a:rPr lang="en-US" dirty="0" smtClean="0"/>
              <a:t> </a:t>
            </a:r>
            <a:r>
              <a:rPr lang="en-US" dirty="0" err="1" smtClean="0"/>
              <a:t>greiða</a:t>
            </a:r>
            <a:r>
              <a:rPr lang="en-US" dirty="0" smtClean="0"/>
              <a:t> </a:t>
            </a:r>
            <a:r>
              <a:rPr lang="en-US" dirty="0" err="1" smtClean="0"/>
              <a:t>skuldabréfið</a:t>
            </a:r>
            <a:r>
              <a:rPr lang="en-US" dirty="0" smtClean="0"/>
              <a:t> </a:t>
            </a:r>
            <a:r>
              <a:rPr lang="en-US" dirty="0" err="1" smtClean="0"/>
              <a:t>upp</a:t>
            </a:r>
            <a:r>
              <a:rPr lang="en-US" dirty="0" smtClean="0"/>
              <a:t> </a:t>
            </a:r>
            <a:r>
              <a:rPr lang="en-US" dirty="0" err="1" smtClean="0"/>
              <a:t>eigi</a:t>
            </a:r>
            <a:r>
              <a:rPr lang="en-US" dirty="0" smtClean="0"/>
              <a:t> </a:t>
            </a:r>
            <a:r>
              <a:rPr lang="en-US" dirty="0" err="1" smtClean="0"/>
              <a:t>síðar</a:t>
            </a:r>
            <a:r>
              <a:rPr lang="en-US" dirty="0" smtClean="0"/>
              <a:t> en </a:t>
            </a:r>
            <a:r>
              <a:rPr lang="en-US" dirty="0" err="1" smtClean="0"/>
              <a:t>næsta</a:t>
            </a:r>
            <a:r>
              <a:rPr lang="en-US" dirty="0" smtClean="0"/>
              <a:t> </a:t>
            </a:r>
            <a:r>
              <a:rPr lang="en-US" dirty="0" err="1" smtClean="0"/>
              <a:t>vor</a:t>
            </a:r>
            <a:endParaRPr lang="en-US" dirty="0" smtClean="0"/>
          </a:p>
          <a:p>
            <a:pPr marL="342900" indent="-342900">
              <a:buClr>
                <a:schemeClr val="accent2"/>
              </a:buClr>
              <a:buFont typeface="Lucida Grande"/>
              <a:buChar char="»"/>
            </a:pPr>
            <a:r>
              <a:rPr lang="en-US" dirty="0" err="1" smtClean="0"/>
              <a:t>Lækkun</a:t>
            </a:r>
            <a:r>
              <a:rPr lang="en-US" dirty="0" smtClean="0"/>
              <a:t> í </a:t>
            </a:r>
            <a:r>
              <a:rPr lang="en-US" dirty="0" err="1" smtClean="0"/>
              <a:t>vaxtagjöldum</a:t>
            </a:r>
            <a:r>
              <a:rPr lang="en-US" dirty="0" smtClean="0"/>
              <a:t> </a:t>
            </a:r>
            <a:r>
              <a:rPr lang="en-US" dirty="0" err="1" smtClean="0"/>
              <a:t>yrði</a:t>
            </a:r>
            <a:r>
              <a:rPr lang="en-US" dirty="0" smtClean="0"/>
              <a:t> </a:t>
            </a:r>
            <a:r>
              <a:rPr lang="en-US" dirty="0" err="1" smtClean="0"/>
              <a:t>þá</a:t>
            </a:r>
            <a:r>
              <a:rPr lang="en-US" dirty="0" smtClean="0"/>
              <a:t> um 3,7 mia.kr. á </a:t>
            </a:r>
            <a:r>
              <a:rPr lang="en-US" dirty="0" err="1" smtClean="0"/>
              <a:t>næsta</a:t>
            </a:r>
            <a:r>
              <a:rPr lang="en-US" dirty="0" smtClean="0"/>
              <a:t> </a:t>
            </a:r>
            <a:r>
              <a:rPr lang="en-US" dirty="0" err="1" smtClean="0"/>
              <a:t>ári</a:t>
            </a:r>
            <a:r>
              <a:rPr lang="en-US" dirty="0" smtClean="0"/>
              <a:t> en um 7 mia.kr. </a:t>
            </a:r>
            <a:r>
              <a:rPr lang="en-US" dirty="0" err="1" smtClean="0"/>
              <a:t>árlega</a:t>
            </a:r>
            <a:r>
              <a:rPr lang="en-US" dirty="0" smtClean="0"/>
              <a:t> </a:t>
            </a:r>
            <a:r>
              <a:rPr lang="en-US" dirty="0" err="1" smtClean="0"/>
              <a:t>eftir</a:t>
            </a:r>
            <a:r>
              <a:rPr lang="en-US" dirty="0" smtClean="0"/>
              <a:t> </a:t>
            </a:r>
            <a:r>
              <a:rPr lang="en-US" dirty="0" err="1" smtClean="0"/>
              <a:t>það</a:t>
            </a:r>
            <a:endParaRPr lang="en-US" dirty="0" smtClean="0"/>
          </a:p>
          <a:p>
            <a:pPr>
              <a:buClr>
                <a:schemeClr val="accent2"/>
              </a:buClr>
            </a:pPr>
            <a:r>
              <a:rPr lang="en-US" dirty="0" err="1" smtClean="0"/>
              <a:t>Allar</a:t>
            </a:r>
            <a:r>
              <a:rPr lang="en-US" dirty="0" smtClean="0"/>
              <a:t> </a:t>
            </a:r>
            <a:r>
              <a:rPr lang="en-US" dirty="0" err="1" smtClean="0"/>
              <a:t>líkur</a:t>
            </a:r>
            <a:r>
              <a:rPr lang="en-US" dirty="0" smtClean="0"/>
              <a:t> </a:t>
            </a:r>
            <a:r>
              <a:rPr lang="en-US" dirty="0" err="1" smtClean="0"/>
              <a:t>eru</a:t>
            </a:r>
            <a:r>
              <a:rPr lang="en-US" dirty="0" smtClean="0"/>
              <a:t> á </a:t>
            </a:r>
            <a:r>
              <a:rPr lang="en-US" dirty="0" err="1" smtClean="0"/>
              <a:t>að</a:t>
            </a:r>
            <a:r>
              <a:rPr lang="en-US" dirty="0" smtClean="0"/>
              <a:t> </a:t>
            </a:r>
            <a:r>
              <a:rPr lang="en-US" dirty="0" err="1" smtClean="0"/>
              <a:t>hægt</a:t>
            </a:r>
            <a:r>
              <a:rPr lang="en-US" dirty="0" smtClean="0"/>
              <a:t> </a:t>
            </a:r>
            <a:r>
              <a:rPr lang="en-US" dirty="0" err="1" smtClean="0"/>
              <a:t>verði</a:t>
            </a:r>
            <a:r>
              <a:rPr lang="en-US" dirty="0" smtClean="0"/>
              <a:t> </a:t>
            </a:r>
            <a:r>
              <a:rPr lang="en-US" dirty="0" err="1" smtClean="0"/>
              <a:t>að</a:t>
            </a:r>
            <a:r>
              <a:rPr lang="en-US" dirty="0" smtClean="0"/>
              <a:t> </a:t>
            </a:r>
            <a:r>
              <a:rPr lang="en-US" dirty="0" err="1" smtClean="0"/>
              <a:t>nýta</a:t>
            </a:r>
            <a:r>
              <a:rPr lang="en-US" dirty="0" smtClean="0"/>
              <a:t> í </a:t>
            </a:r>
            <a:r>
              <a:rPr lang="en-US" dirty="0" err="1" smtClean="0"/>
              <a:t>þessu</a:t>
            </a:r>
            <a:r>
              <a:rPr lang="en-US" dirty="0" smtClean="0"/>
              <a:t> </a:t>
            </a:r>
            <a:r>
              <a:rPr lang="en-US" dirty="0" err="1" smtClean="0"/>
              <a:t>skyni</a:t>
            </a:r>
            <a:r>
              <a:rPr lang="en-US" dirty="0" smtClean="0"/>
              <a:t> </a:t>
            </a:r>
            <a:r>
              <a:rPr lang="en-US" dirty="0" err="1" smtClean="0"/>
              <a:t>skyni</a:t>
            </a:r>
            <a:r>
              <a:rPr lang="en-US" dirty="0" smtClean="0"/>
              <a:t> </a:t>
            </a:r>
            <a:r>
              <a:rPr lang="en-US" dirty="0" err="1" smtClean="0"/>
              <a:t>ávinning</a:t>
            </a:r>
            <a:r>
              <a:rPr lang="en-US" dirty="0" smtClean="0"/>
              <a:t> </a:t>
            </a:r>
            <a:r>
              <a:rPr lang="en-US" dirty="0" err="1" smtClean="0"/>
              <a:t>af</a:t>
            </a:r>
            <a:r>
              <a:rPr lang="en-US" dirty="0" smtClean="0"/>
              <a:t> </a:t>
            </a:r>
            <a:r>
              <a:rPr lang="en-US" dirty="0" err="1" smtClean="0"/>
              <a:t>aflandskrónuuppboðum</a:t>
            </a:r>
            <a:r>
              <a:rPr lang="en-US" dirty="0" smtClean="0"/>
              <a:t> í </a:t>
            </a:r>
            <a:r>
              <a:rPr lang="en-US" dirty="0" err="1" smtClean="0"/>
              <a:t>haust</a:t>
            </a:r>
            <a:r>
              <a:rPr lang="en-US" dirty="0" smtClean="0"/>
              <a:t>, </a:t>
            </a:r>
            <a:r>
              <a:rPr lang="en-US" dirty="0" err="1" smtClean="0"/>
              <a:t>stöðuleikaframlög</a:t>
            </a:r>
            <a:r>
              <a:rPr lang="en-US" dirty="0" smtClean="0"/>
              <a:t> í </a:t>
            </a:r>
            <a:r>
              <a:rPr lang="en-US" dirty="0" err="1" smtClean="0"/>
              <a:t>tengslum</a:t>
            </a:r>
            <a:r>
              <a:rPr lang="en-US" dirty="0" smtClean="0"/>
              <a:t> </a:t>
            </a:r>
            <a:r>
              <a:rPr lang="en-US" dirty="0" err="1" smtClean="0"/>
              <a:t>við</a:t>
            </a:r>
            <a:r>
              <a:rPr lang="en-US" dirty="0" smtClean="0"/>
              <a:t> </a:t>
            </a:r>
            <a:r>
              <a:rPr lang="en-US" dirty="0" err="1" smtClean="0"/>
              <a:t>nauðasamninga</a:t>
            </a:r>
            <a:r>
              <a:rPr lang="en-US" dirty="0" smtClean="0"/>
              <a:t> </a:t>
            </a:r>
            <a:r>
              <a:rPr lang="en-US" dirty="0" err="1" smtClean="0"/>
              <a:t>slitabúa</a:t>
            </a:r>
            <a:r>
              <a:rPr lang="en-US" dirty="0" smtClean="0"/>
              <a:t> </a:t>
            </a:r>
            <a:r>
              <a:rPr lang="en-US" dirty="0" err="1" smtClean="0"/>
              <a:t>bankanna</a:t>
            </a:r>
            <a:r>
              <a:rPr lang="en-US" dirty="0" smtClean="0"/>
              <a:t> </a:t>
            </a:r>
            <a:r>
              <a:rPr lang="en-US" dirty="0" err="1" smtClean="0"/>
              <a:t>fyrir</a:t>
            </a:r>
            <a:r>
              <a:rPr lang="en-US" dirty="0" smtClean="0"/>
              <a:t> </a:t>
            </a:r>
            <a:r>
              <a:rPr lang="en-US" dirty="0" err="1" smtClean="0"/>
              <a:t>næstu</a:t>
            </a:r>
            <a:r>
              <a:rPr lang="en-US" dirty="0" smtClean="0"/>
              <a:t> </a:t>
            </a:r>
            <a:r>
              <a:rPr lang="en-US" dirty="0" err="1" smtClean="0"/>
              <a:t>áramót</a:t>
            </a:r>
            <a:r>
              <a:rPr lang="en-US" dirty="0" smtClean="0"/>
              <a:t> </a:t>
            </a:r>
            <a:r>
              <a:rPr lang="en-US" dirty="0" err="1" smtClean="0"/>
              <a:t>eða</a:t>
            </a:r>
            <a:r>
              <a:rPr lang="en-US" dirty="0" smtClean="0"/>
              <a:t> </a:t>
            </a:r>
            <a:r>
              <a:rPr lang="en-US" dirty="0" err="1" smtClean="0"/>
              <a:t>að</a:t>
            </a:r>
            <a:r>
              <a:rPr lang="en-US" dirty="0" smtClean="0"/>
              <a:t> </a:t>
            </a:r>
            <a:r>
              <a:rPr lang="en-US" dirty="0" err="1" smtClean="0"/>
              <a:t>öðrum</a:t>
            </a:r>
            <a:r>
              <a:rPr lang="en-US" dirty="0" smtClean="0"/>
              <a:t> </a:t>
            </a:r>
            <a:r>
              <a:rPr lang="en-US" dirty="0" err="1" smtClean="0"/>
              <a:t>kosti</a:t>
            </a:r>
            <a:r>
              <a:rPr lang="en-US" dirty="0" smtClean="0"/>
              <a:t> </a:t>
            </a:r>
            <a:r>
              <a:rPr lang="en-US" dirty="0" err="1" smtClean="0"/>
              <a:t>stöðuleikaskatt</a:t>
            </a:r>
            <a:r>
              <a:rPr lang="en-US" dirty="0" smtClean="0"/>
              <a:t> á </a:t>
            </a:r>
            <a:r>
              <a:rPr lang="en-US" dirty="0" err="1" smtClean="0"/>
              <a:t>næsta</a:t>
            </a:r>
            <a:r>
              <a:rPr lang="en-US" dirty="0" smtClean="0"/>
              <a:t> </a:t>
            </a:r>
            <a:r>
              <a:rPr lang="en-US" dirty="0" err="1" smtClean="0"/>
              <a:t>ári</a:t>
            </a:r>
            <a:endParaRPr lang="en-US" dirty="0" smtClean="0"/>
          </a:p>
          <a:p>
            <a:pPr>
              <a:buClr>
                <a:schemeClr val="accent2"/>
              </a:buClr>
            </a:pPr>
            <a:r>
              <a:rPr lang="en-US" dirty="0" err="1" smtClean="0"/>
              <a:t>Að</a:t>
            </a:r>
            <a:r>
              <a:rPr lang="en-US" dirty="0" smtClean="0"/>
              <a:t> </a:t>
            </a:r>
            <a:r>
              <a:rPr lang="en-US" dirty="0" err="1" smtClean="0"/>
              <a:t>öðru</a:t>
            </a:r>
            <a:r>
              <a:rPr lang="en-US" dirty="0" smtClean="0"/>
              <a:t> </a:t>
            </a:r>
            <a:r>
              <a:rPr lang="en-US" dirty="0" err="1" smtClean="0"/>
              <a:t>leyti</a:t>
            </a:r>
            <a:r>
              <a:rPr lang="en-US" dirty="0" smtClean="0"/>
              <a:t> </a:t>
            </a:r>
            <a:r>
              <a:rPr lang="en-US" dirty="0" err="1" smtClean="0"/>
              <a:t>er</a:t>
            </a:r>
            <a:r>
              <a:rPr lang="en-US" dirty="0" smtClean="0"/>
              <a:t> </a:t>
            </a:r>
            <a:r>
              <a:rPr lang="en-US" dirty="0" err="1" smtClean="0"/>
              <a:t>ennþá</a:t>
            </a:r>
            <a:r>
              <a:rPr lang="en-US" dirty="0" smtClean="0"/>
              <a:t> </a:t>
            </a:r>
            <a:r>
              <a:rPr lang="en-US" dirty="0" err="1" smtClean="0"/>
              <a:t>talin</a:t>
            </a:r>
            <a:r>
              <a:rPr lang="en-US" dirty="0" smtClean="0"/>
              <a:t> </a:t>
            </a:r>
            <a:r>
              <a:rPr lang="en-US" dirty="0" err="1" smtClean="0"/>
              <a:t>vera</a:t>
            </a:r>
            <a:r>
              <a:rPr lang="en-US" dirty="0" smtClean="0"/>
              <a:t> of </a:t>
            </a:r>
            <a:r>
              <a:rPr lang="en-US" dirty="0" err="1" smtClean="0"/>
              <a:t>mikil</a:t>
            </a:r>
            <a:r>
              <a:rPr lang="en-US" dirty="0" smtClean="0"/>
              <a:t> </a:t>
            </a:r>
            <a:r>
              <a:rPr lang="en-US" dirty="0" err="1" smtClean="0"/>
              <a:t>óvissa</a:t>
            </a:r>
            <a:r>
              <a:rPr lang="en-US" dirty="0" smtClean="0"/>
              <a:t> um </a:t>
            </a:r>
            <a:r>
              <a:rPr lang="en-US" dirty="0" err="1" smtClean="0"/>
              <a:t>útkomu</a:t>
            </a:r>
            <a:r>
              <a:rPr lang="en-US" dirty="0" smtClean="0"/>
              <a:t> </a:t>
            </a:r>
            <a:r>
              <a:rPr lang="en-US" dirty="0" err="1" smtClean="0"/>
              <a:t>ráðstafana</a:t>
            </a:r>
            <a:r>
              <a:rPr lang="en-US" dirty="0" smtClean="0"/>
              <a:t> </a:t>
            </a:r>
            <a:r>
              <a:rPr lang="en-US" dirty="0" err="1" smtClean="0"/>
              <a:t>til</a:t>
            </a:r>
            <a:r>
              <a:rPr lang="en-US" dirty="0" smtClean="0"/>
              <a:t> </a:t>
            </a:r>
            <a:r>
              <a:rPr lang="en-US" dirty="0" err="1" smtClean="0"/>
              <a:t>losunar</a:t>
            </a:r>
            <a:r>
              <a:rPr lang="en-US" dirty="0" smtClean="0"/>
              <a:t> </a:t>
            </a:r>
            <a:r>
              <a:rPr lang="en-US" dirty="0" err="1" smtClean="0"/>
              <a:t>fjármagnshafta</a:t>
            </a:r>
            <a:r>
              <a:rPr lang="en-US" dirty="0" smtClean="0"/>
              <a:t> </a:t>
            </a:r>
            <a:r>
              <a:rPr lang="en-US" dirty="0" err="1" smtClean="0"/>
              <a:t>til</a:t>
            </a:r>
            <a:r>
              <a:rPr lang="en-US" dirty="0" smtClean="0"/>
              <a:t> </a:t>
            </a:r>
            <a:r>
              <a:rPr lang="en-US" dirty="0" err="1" smtClean="0"/>
              <a:t>þess</a:t>
            </a:r>
            <a:r>
              <a:rPr lang="en-US" dirty="0" smtClean="0"/>
              <a:t> </a:t>
            </a:r>
            <a:r>
              <a:rPr lang="en-US" dirty="0" err="1" smtClean="0"/>
              <a:t>að</a:t>
            </a:r>
            <a:r>
              <a:rPr lang="en-US" dirty="0" smtClean="0"/>
              <a:t> </a:t>
            </a:r>
            <a:r>
              <a:rPr lang="en-US" dirty="0" err="1" smtClean="0"/>
              <a:t>hægt</a:t>
            </a:r>
            <a:r>
              <a:rPr lang="en-US" dirty="0" smtClean="0"/>
              <a:t> </a:t>
            </a:r>
            <a:r>
              <a:rPr lang="en-US" dirty="0" err="1" smtClean="0"/>
              <a:t>sé</a:t>
            </a:r>
            <a:r>
              <a:rPr lang="en-US" dirty="0" smtClean="0"/>
              <a:t> </a:t>
            </a:r>
            <a:r>
              <a:rPr lang="en-US" dirty="0" err="1" smtClean="0"/>
              <a:t>að</a:t>
            </a:r>
            <a:r>
              <a:rPr lang="en-US" dirty="0" smtClean="0"/>
              <a:t> </a:t>
            </a:r>
            <a:r>
              <a:rPr lang="en-US" dirty="0" err="1" smtClean="0"/>
              <a:t>setja</a:t>
            </a:r>
            <a:r>
              <a:rPr lang="en-US" dirty="0" smtClean="0"/>
              <a:t> </a:t>
            </a:r>
            <a:r>
              <a:rPr lang="en-US" dirty="0" err="1" smtClean="0"/>
              <a:t>fram</a:t>
            </a:r>
            <a:r>
              <a:rPr lang="en-US" dirty="0" smtClean="0"/>
              <a:t> </a:t>
            </a:r>
            <a:r>
              <a:rPr lang="en-US" dirty="0" err="1" smtClean="0"/>
              <a:t>áætluð</a:t>
            </a:r>
            <a:r>
              <a:rPr lang="en-US" dirty="0" smtClean="0"/>
              <a:t> </a:t>
            </a:r>
            <a:r>
              <a:rPr lang="en-US" dirty="0" err="1" smtClean="0"/>
              <a:t>áhrif</a:t>
            </a:r>
            <a:r>
              <a:rPr lang="en-US" dirty="0" smtClean="0"/>
              <a:t> </a:t>
            </a:r>
            <a:r>
              <a:rPr lang="en-US" dirty="0" err="1" smtClean="0"/>
              <a:t>þeirra</a:t>
            </a:r>
            <a:r>
              <a:rPr lang="en-US" dirty="0" smtClean="0"/>
              <a:t> á </a:t>
            </a:r>
            <a:r>
              <a:rPr lang="en-US" dirty="0" err="1" smtClean="0"/>
              <a:t>ríkisfjármálin</a:t>
            </a:r>
            <a:endParaRPr lang="en-US" dirty="0" smtClean="0"/>
          </a:p>
          <a:p>
            <a:endParaRPr lang="is-IS" dirty="0"/>
          </a:p>
        </p:txBody>
      </p:sp>
      <p:sp>
        <p:nvSpPr>
          <p:cNvPr id="4" name="Slide Number Placeholder 3"/>
          <p:cNvSpPr>
            <a:spLocks noGrp="1"/>
          </p:cNvSpPr>
          <p:nvPr>
            <p:ph type="sldNum" sz="quarter" idx="10"/>
          </p:nvPr>
        </p:nvSpPr>
        <p:spPr/>
        <p:txBody>
          <a:bodyPr/>
          <a:lstStyle/>
          <a:p>
            <a:fld id="{23C2F9C6-F2E8-C64C-BABB-92923DE16F52}" type="slidenum">
              <a:rPr lang="en-US" smtClean="0"/>
              <a:pPr/>
              <a:t>99</a:t>
            </a:fld>
            <a:endParaRPr lang="en-US"/>
          </a:p>
        </p:txBody>
      </p:sp>
    </p:spTree>
    <p:extLst>
      <p:ext uri="{BB962C8B-B14F-4D97-AF65-F5344CB8AC3E}">
        <p14:creationId xmlns:p14="http://schemas.microsoft.com/office/powerpoint/2010/main" val="1733873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100</a:t>
            </a:fld>
            <a:endParaRPr lang="en-US"/>
          </a:p>
        </p:txBody>
      </p:sp>
    </p:spTree>
    <p:extLst>
      <p:ext uri="{BB962C8B-B14F-4D97-AF65-F5344CB8AC3E}">
        <p14:creationId xmlns:p14="http://schemas.microsoft.com/office/powerpoint/2010/main" val="36112044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23C2F9C6-F2E8-C64C-BABB-92923DE16F52}" type="slidenum">
              <a:rPr lang="en-US" smtClean="0"/>
              <a:t>101</a:t>
            </a:fld>
            <a:endParaRPr lang="en-US"/>
          </a:p>
        </p:txBody>
      </p:sp>
    </p:spTree>
    <p:extLst>
      <p:ext uri="{BB962C8B-B14F-4D97-AF65-F5344CB8AC3E}">
        <p14:creationId xmlns:p14="http://schemas.microsoft.com/office/powerpoint/2010/main" val="936013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gkristins/Desktop/SKJALDAMERKI_UTLINA_15mm.pn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p:spTree>
      <p:nvGrpSpPr>
        <p:cNvPr id="1" name=""/>
        <p:cNvGrpSpPr/>
        <p:nvPr/>
      </p:nvGrpSpPr>
      <p:grpSpPr>
        <a:xfrm>
          <a:off x="0" y="0"/>
          <a:ext cx="0" cy="0"/>
          <a:chOff x="0" y="0"/>
          <a:chExt cx="0" cy="0"/>
        </a:xfrm>
      </p:grpSpPr>
      <p:pic>
        <p:nvPicPr>
          <p:cNvPr id="4" name="Picture 3" descr="FJR-merki_400_en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
        <p:nvSpPr>
          <p:cNvPr id="2" name="Title 1"/>
          <p:cNvSpPr>
            <a:spLocks noGrp="1"/>
          </p:cNvSpPr>
          <p:nvPr>
            <p:ph type="ctrTitle"/>
          </p:nvPr>
        </p:nvSpPr>
        <p:spPr>
          <a:xfrm>
            <a:off x="993913" y="3822700"/>
            <a:ext cx="715617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chemeClr val="tx2"/>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93912" y="4832298"/>
            <a:ext cx="4644888" cy="997004"/>
          </a:xfrm>
          <a:prstGeom prst="rect">
            <a:avLst/>
          </a:prstGeom>
        </p:spPr>
        <p:txBody>
          <a:bodyPr/>
          <a:lstStyle>
            <a:lvl1pPr marL="0" indent="0">
              <a:buNone/>
              <a:defRPr sz="2100" b="1" i="0" baseline="0">
                <a:solidFill>
                  <a:schemeClr val="accent1"/>
                </a:solidFill>
              </a:defRPr>
            </a:lvl1pPr>
          </a:lstStyle>
          <a:p>
            <a:pPr lvl="0"/>
            <a:r>
              <a:rPr lang="en-US" smtClean="0"/>
              <a:t>Click to edit Master text styles</a:t>
            </a:r>
          </a:p>
        </p:txBody>
      </p:sp>
      <p:sp>
        <p:nvSpPr>
          <p:cNvPr id="5" name="Text Placeholder 9"/>
          <p:cNvSpPr>
            <a:spLocks noGrp="1"/>
          </p:cNvSpPr>
          <p:nvPr>
            <p:ph type="body" sz="quarter" idx="14"/>
          </p:nvPr>
        </p:nvSpPr>
        <p:spPr>
          <a:xfrm>
            <a:off x="993912" y="5867402"/>
            <a:ext cx="4644888" cy="292100"/>
          </a:xfrm>
          <a:prstGeom prst="rect">
            <a:avLst/>
          </a:prstGeom>
        </p:spPr>
        <p:txBody>
          <a:bodyPr/>
          <a:lstStyle>
            <a:lvl1pPr marL="0" indent="0">
              <a:buNone/>
              <a:defRPr sz="1300" b="0" i="0" baseline="0">
                <a:solidFill>
                  <a:schemeClr val="tx1"/>
                </a:solidFill>
              </a:defRPr>
            </a:lvl1pPr>
          </a:lstStyle>
          <a:p>
            <a:pPr lvl="0"/>
            <a:r>
              <a:rPr lang="en-US" smtClean="0"/>
              <a:t>Click to edit Master text styles</a:t>
            </a:r>
          </a:p>
        </p:txBody>
      </p:sp>
      <p:sp>
        <p:nvSpPr>
          <p:cNvPr id="15" name="Rectangle 14"/>
          <p:cNvSpPr/>
          <p:nvPr/>
        </p:nvSpPr>
        <p:spPr>
          <a:xfrm>
            <a:off x="0" y="3956051"/>
            <a:ext cx="180000" cy="18000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menn texta og efnis glær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850" y="1117603"/>
            <a:ext cx="6832651" cy="4948519"/>
          </a:xfrm>
          <a:prstGeom prst="rect">
            <a:avLst/>
          </a:prstGeom>
        </p:spPr>
        <p:txBody>
          <a:bodyPr/>
          <a:lstStyle>
            <a:lvl1pPr marL="0" indent="0">
              <a:buFont typeface="Arial"/>
              <a:buNone/>
              <a:defRPr/>
            </a:lvl1pPr>
            <a:lvl2pPr>
              <a:defRPr>
                <a:latin typeface="Corbel"/>
              </a:defRPr>
            </a:lvl2pPr>
          </a:lstStyle>
          <a:p>
            <a:pPr lvl="0"/>
            <a:r>
              <a:rPr lang="en-US" dirty="0" err="1" smtClean="0"/>
              <a:t>Smelltu</a:t>
            </a:r>
            <a:r>
              <a:rPr lang="en-US" dirty="0" smtClean="0"/>
              <a:t> </a:t>
            </a:r>
            <a:r>
              <a:rPr lang="en-US" dirty="0" err="1" smtClean="0"/>
              <a:t>til</a:t>
            </a:r>
            <a:r>
              <a:rPr lang="en-US" dirty="0" smtClean="0"/>
              <a:t> </a:t>
            </a:r>
            <a:r>
              <a:rPr lang="en-US" dirty="0" err="1" smtClean="0"/>
              <a:t>að</a:t>
            </a:r>
            <a:r>
              <a:rPr lang="en-US" dirty="0" smtClean="0"/>
              <a:t> </a:t>
            </a:r>
            <a:r>
              <a:rPr lang="en-US" dirty="0" err="1" smtClean="0"/>
              <a:t>breyta</a:t>
            </a:r>
            <a:r>
              <a:rPr lang="en-US" dirty="0" smtClean="0"/>
              <a:t> </a:t>
            </a:r>
            <a:r>
              <a:rPr lang="en-US" dirty="0" err="1" smtClean="0"/>
              <a:t>texta</a:t>
            </a:r>
            <a:r>
              <a:rPr lang="en-US" dirty="0" smtClean="0"/>
              <a:t> </a:t>
            </a:r>
            <a:r>
              <a:rPr lang="en-US" dirty="0" err="1" smtClean="0"/>
              <a:t>eða</a:t>
            </a:r>
            <a:r>
              <a:rPr lang="en-US" dirty="0" smtClean="0"/>
              <a:t> </a:t>
            </a:r>
            <a:r>
              <a:rPr lang="en-US" dirty="0" err="1" smtClean="0"/>
              <a:t>veldu</a:t>
            </a:r>
            <a:r>
              <a:rPr lang="en-US" dirty="0" smtClean="0"/>
              <a:t> </a:t>
            </a:r>
            <a:r>
              <a:rPr lang="en-US" dirty="0" err="1" smtClean="0"/>
              <a:t>tákn</a:t>
            </a:r>
            <a:endParaRPr lang="en-US" dirty="0" smtClean="0"/>
          </a:p>
          <a:p>
            <a:pPr lvl="4"/>
            <a:r>
              <a:rPr lang="is-IS" dirty="0" smtClean="0"/>
              <a:t>Annað þrep</a:t>
            </a:r>
          </a:p>
          <a:p>
            <a:pPr lvl="4"/>
            <a:r>
              <a:rPr lang="is-IS" dirty="0" smtClean="0"/>
              <a:t>Þriðja þrep</a:t>
            </a:r>
          </a:p>
          <a:p>
            <a:pPr lvl="4"/>
            <a:r>
              <a:rPr lang="is-IS" dirty="0" smtClean="0"/>
              <a:t>Fjórða þrep</a:t>
            </a:r>
          </a:p>
          <a:p>
            <a:pPr lvl="4"/>
            <a:r>
              <a:rPr lang="is-IS" dirty="0" smtClean="0"/>
              <a:t>Fimmtaþrep</a:t>
            </a:r>
          </a:p>
        </p:txBody>
      </p:sp>
      <p:sp>
        <p:nvSpPr>
          <p:cNvPr id="4" name="Rectangle 4"/>
          <p:cNvSpPr>
            <a:spLocks noGrp="1" noChangeArrowheads="1"/>
          </p:cNvSpPr>
          <p:nvPr>
            <p:ph type="dt" sz="half" idx="10"/>
          </p:nvPr>
        </p:nvSpPr>
        <p:spPr>
          <a:ln/>
        </p:spPr>
        <p:txBody>
          <a:bodyPr/>
          <a:lstStyle>
            <a:lvl1pPr>
              <a:defRPr/>
            </a:lvl1pPr>
          </a:lstStyle>
          <a:p>
            <a:fld id="{ACA8BE23-4BBA-6343-ADAA-121FD54A0489}" type="datetime1">
              <a:rPr lang="is-IS" smtClean="0"/>
              <a:t>7.1.2016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7" name="Title Placeholder 4"/>
          <p:cNvSpPr>
            <a:spLocks noGrp="1"/>
          </p:cNvSpPr>
          <p:nvPr>
            <p:ph type="title" hasCustomPrompt="1"/>
          </p:nvPr>
        </p:nvSpPr>
        <p:spPr>
          <a:xfrm>
            <a:off x="457200" y="304804"/>
            <a:ext cx="8286750" cy="603251"/>
          </a:xfrm>
          <a:prstGeom prst="rect">
            <a:avLst/>
          </a:prstGeom>
        </p:spPr>
        <p:txBody>
          <a:bodyPr vert="horz" lIns="109727" tIns="54864" rIns="109727" bIns="54864" rtlCol="0" anchor="ctr">
            <a:normAutofit/>
          </a:bodyPr>
          <a:lstStyle/>
          <a:p>
            <a:r>
              <a:rPr lang="is-IS" dirty="0" smtClean="0"/>
              <a:t>SMELLTU TIL AÐ BREYTA FYRIRSÖGN</a:t>
            </a:r>
            <a:endParaRPr lang="en-US" dirty="0"/>
          </a:p>
        </p:txBody>
      </p:sp>
      <p:sp>
        <p:nvSpPr>
          <p:cNvPr id="2" name="Slide Number Placeholder 1"/>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1116727798"/>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Millikafla glæra">
    <p:spTree>
      <p:nvGrpSpPr>
        <p:cNvPr id="1" name=""/>
        <p:cNvGrpSpPr/>
        <p:nvPr/>
      </p:nvGrpSpPr>
      <p:grpSpPr>
        <a:xfrm>
          <a:off x="0" y="0"/>
          <a:ext cx="0" cy="0"/>
          <a:chOff x="0" y="0"/>
          <a:chExt cx="0" cy="0"/>
        </a:xfrm>
      </p:grpSpPr>
      <p:sp>
        <p:nvSpPr>
          <p:cNvPr id="15" name="Rectangle 14"/>
          <p:cNvSpPr/>
          <p:nvPr/>
        </p:nvSpPr>
        <p:spPr>
          <a:xfrm flipV="1">
            <a:off x="0" y="2195818"/>
            <a:ext cx="9144000" cy="48041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flipV="1">
            <a:off x="0" y="2195818"/>
            <a:ext cx="9144000" cy="48041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993913" y="3822700"/>
            <a:ext cx="5750206"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rgbClr val="FFFFFF"/>
                </a:solidFill>
              </a:defRPr>
            </a:lvl1pPr>
          </a:lstStyle>
          <a:p>
            <a:r>
              <a:rPr lang="is-IS" dirty="0" smtClean="0"/>
              <a:t>TITILL millikafla</a:t>
            </a:r>
            <a:br>
              <a:rPr lang="is-IS" dirty="0" smtClean="0"/>
            </a:br>
            <a:r>
              <a:rPr lang="is-IS" dirty="0" smtClean="0"/>
              <a:t>allt að tvær línur</a:t>
            </a:r>
            <a:endParaRPr lang="en-US" dirty="0"/>
          </a:p>
        </p:txBody>
      </p:sp>
      <p:sp>
        <p:nvSpPr>
          <p:cNvPr id="12" name="Text Placeholder 9"/>
          <p:cNvSpPr>
            <a:spLocks noGrp="1"/>
          </p:cNvSpPr>
          <p:nvPr>
            <p:ph type="body" sz="quarter" idx="13" hasCustomPrompt="1"/>
          </p:nvPr>
        </p:nvSpPr>
        <p:spPr>
          <a:xfrm>
            <a:off x="993912" y="4832299"/>
            <a:ext cx="4644888" cy="997004"/>
          </a:xfrm>
          <a:prstGeom prst="rect">
            <a:avLst/>
          </a:prstGeom>
        </p:spPr>
        <p:txBody>
          <a:bodyPr/>
          <a:lstStyle>
            <a:lvl1pPr marL="0" indent="0">
              <a:buNone/>
              <a:defRPr sz="2100" b="0" i="0" baseline="0">
                <a:solidFill>
                  <a:srgbClr val="FF804F"/>
                </a:solidFill>
                <a:latin typeface="Source Sans Pro Semibold"/>
                <a:cs typeface="Source Sans Pro Semibold"/>
              </a:defRPr>
            </a:lvl1pPr>
          </a:lstStyle>
          <a:p>
            <a:pPr lvl="0"/>
            <a:r>
              <a:rPr lang="is-IS" dirty="0" smtClean="0"/>
              <a:t>Undirtitill með nánari upplýsingum – smelltu til að breyta</a:t>
            </a:r>
          </a:p>
        </p:txBody>
      </p:sp>
      <p:sp>
        <p:nvSpPr>
          <p:cNvPr id="13" name="Text Placeholder 9"/>
          <p:cNvSpPr>
            <a:spLocks noGrp="1"/>
          </p:cNvSpPr>
          <p:nvPr>
            <p:ph type="body" sz="quarter" idx="14" hasCustomPrompt="1"/>
          </p:nvPr>
        </p:nvSpPr>
        <p:spPr>
          <a:xfrm>
            <a:off x="993912" y="5867403"/>
            <a:ext cx="4644888" cy="292100"/>
          </a:xfrm>
          <a:prstGeom prst="rect">
            <a:avLst/>
          </a:prstGeom>
        </p:spPr>
        <p:txBody>
          <a:bodyPr/>
          <a:lstStyle>
            <a:lvl1pPr marL="0" indent="0">
              <a:buNone/>
              <a:defRPr sz="1300" b="0" i="0" baseline="0">
                <a:solidFill>
                  <a:srgbClr val="FFFFFF"/>
                </a:solidFill>
                <a:latin typeface="Source Sans Pro Semibold"/>
                <a:cs typeface="Source Sans Pro Semibold"/>
              </a:defRPr>
            </a:lvl1pPr>
          </a:lstStyle>
          <a:p>
            <a:pPr lvl="0"/>
            <a:r>
              <a:rPr lang="is-IS" dirty="0" smtClean="0"/>
              <a:t>Höfundur og/eða dagsetning</a:t>
            </a:r>
          </a:p>
        </p:txBody>
      </p:sp>
      <p:sp>
        <p:nvSpPr>
          <p:cNvPr id="5" name="Rectangle 4"/>
          <p:cNvSpPr/>
          <p:nvPr/>
        </p:nvSpPr>
        <p:spPr>
          <a:xfrm>
            <a:off x="0" y="3956051"/>
            <a:ext cx="180000" cy="180000"/>
          </a:xfrm>
          <a:prstGeom prst="rect">
            <a:avLst/>
          </a:prstGeom>
          <a:solidFill>
            <a:srgbClr val="FF804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pic>
        <p:nvPicPr>
          <p:cNvPr id="8" name="SKJALDAMERKI_UTLINA_15mm.png" descr="/Users/gkristins/Desktop/SKJALDAMERKI_UTLINA_15mm.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7334241" y="790230"/>
            <a:ext cx="1079998" cy="1206701"/>
          </a:xfrm>
          <a:prstGeom prst="rect">
            <a:avLst/>
          </a:prstGeom>
        </p:spPr>
      </p:pic>
      <p:sp>
        <p:nvSpPr>
          <p:cNvPr id="4" name="Text Placeholder 3"/>
          <p:cNvSpPr>
            <a:spLocks noGrp="1"/>
          </p:cNvSpPr>
          <p:nvPr>
            <p:ph type="body" sz="quarter" idx="15" hasCustomPrompt="1"/>
          </p:nvPr>
        </p:nvSpPr>
        <p:spPr>
          <a:xfrm>
            <a:off x="993914" y="2311363"/>
            <a:ext cx="5205945" cy="860425"/>
          </a:xfrm>
          <a:prstGeom prst="rect">
            <a:avLst/>
          </a:prstGeom>
        </p:spPr>
        <p:txBody>
          <a:bodyPr>
            <a:noAutofit/>
          </a:bodyPr>
          <a:lstStyle>
            <a:lvl1pPr marL="0" indent="0">
              <a:buNone/>
              <a:defRPr sz="6000">
                <a:solidFill>
                  <a:srgbClr val="FFFFFF"/>
                </a:solidFill>
              </a:defRPr>
            </a:lvl1pPr>
          </a:lstStyle>
          <a:p>
            <a:pPr lvl="0"/>
            <a:r>
              <a:rPr lang="is-IS" dirty="0" smtClean="0"/>
              <a:t>Nr.</a:t>
            </a:r>
          </a:p>
        </p:txBody>
      </p:sp>
      <p:sp>
        <p:nvSpPr>
          <p:cNvPr id="20" name="Rectangle 19"/>
          <p:cNvSpPr/>
          <p:nvPr/>
        </p:nvSpPr>
        <p:spPr>
          <a:xfrm rot="16200000">
            <a:off x="5968319" y="4081001"/>
            <a:ext cx="3903355" cy="646331"/>
          </a:xfrm>
          <a:prstGeom prst="rect">
            <a:avLst/>
          </a:prstGeom>
        </p:spPr>
        <p:txBody>
          <a:bodyPr wrap="square">
            <a:spAutoFit/>
          </a:bodyPr>
          <a:lstStyle/>
          <a:p>
            <a:pPr algn="r">
              <a:lnSpc>
                <a:spcPct val="60000"/>
              </a:lnSpc>
            </a:pPr>
            <a:r>
              <a:rPr lang="en-US" sz="3000" spc="0" smtClean="0">
                <a:solidFill>
                  <a:schemeClr val="accent2"/>
                </a:solidFill>
                <a:latin typeface="+mj-lt"/>
                <a:ea typeface="+mj-ea"/>
                <a:cs typeface="+mj-cs"/>
                <a:sym typeface="Helvetica"/>
              </a:rPr>
              <a:t>BUDGET  PROPOSAL 2016</a:t>
            </a:r>
            <a:endParaRPr lang="en-US" sz="3000" b="0" spc="0">
              <a:solidFill>
                <a:schemeClr val="accent2"/>
              </a:solidFill>
            </a:endParaRPr>
          </a:p>
        </p:txBody>
      </p:sp>
      <p:sp>
        <p:nvSpPr>
          <p:cNvPr id="17" name="Rectangle 16"/>
          <p:cNvSpPr/>
          <p:nvPr userDrawn="1"/>
        </p:nvSpPr>
        <p:spPr>
          <a:xfrm>
            <a:off x="0" y="3956051"/>
            <a:ext cx="180000" cy="180000"/>
          </a:xfrm>
          <a:prstGeom prst="rect">
            <a:avLst/>
          </a:prstGeom>
          <a:solidFill>
            <a:srgbClr val="FF804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Tree>
    <p:extLst>
      <p:ext uri="{BB962C8B-B14F-4D97-AF65-F5344CB8AC3E}">
        <p14:creationId xmlns:p14="http://schemas.microsoft.com/office/powerpoint/2010/main" val="571692112"/>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a punkt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2" y="1117605"/>
            <a:ext cx="7717259" cy="1580238"/>
          </a:xfrm>
          <a:prstGeom prst="rect">
            <a:avLst/>
          </a:prstGeom>
        </p:spPr>
        <p:txBody>
          <a:bodyPr/>
          <a:lstStyle>
            <a:lvl2pPr>
              <a:defRPr>
                <a:latin typeface="Corbel"/>
              </a:defRPr>
            </a:lvl2pPr>
            <a:lvl3pPr marL="578338" indent="-342900">
              <a:buClr>
                <a:schemeClr val="accent1"/>
              </a:buClr>
              <a:buFont typeface="Lucida Grande"/>
              <a:buChar char="»"/>
              <a:defRPr/>
            </a:lvl3pPr>
          </a:lstStyle>
          <a:p>
            <a:pPr lvl="2"/>
            <a:r>
              <a:rPr lang="is-IS" dirty="0" smtClean="0"/>
              <a:t>Áherslupunktar</a:t>
            </a:r>
          </a:p>
        </p:txBody>
      </p:sp>
      <p:sp>
        <p:nvSpPr>
          <p:cNvPr id="4" name="Rectangle 4"/>
          <p:cNvSpPr>
            <a:spLocks noGrp="1" noChangeArrowheads="1"/>
          </p:cNvSpPr>
          <p:nvPr>
            <p:ph type="dt" sz="half" idx="10"/>
          </p:nvPr>
        </p:nvSpPr>
        <p:spPr>
          <a:ln/>
        </p:spPr>
        <p:txBody>
          <a:bodyPr/>
          <a:lstStyle>
            <a:lvl1pPr>
              <a:defRPr/>
            </a:lvl1pPr>
          </a:lstStyle>
          <a:p>
            <a:fld id="{D3CC95C5-90CA-4A4D-8E22-AC55DC9009DD}" type="datetime1">
              <a:rPr lang="is-IS" smtClean="0"/>
              <a:t>7.1.2016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7" name="Title Placeholder 4"/>
          <p:cNvSpPr>
            <a:spLocks noGrp="1"/>
          </p:cNvSpPr>
          <p:nvPr>
            <p:ph type="title" hasCustomPrompt="1"/>
          </p:nvPr>
        </p:nvSpPr>
        <p:spPr>
          <a:xfrm>
            <a:off x="457200" y="304805"/>
            <a:ext cx="8286750" cy="603251"/>
          </a:xfrm>
          <a:prstGeom prst="rect">
            <a:avLst/>
          </a:prstGeom>
        </p:spPr>
        <p:txBody>
          <a:bodyPr vert="horz" lIns="109727" tIns="54864" rIns="109727" bIns="54864" rtlCol="0" anchor="ctr">
            <a:normAutofit/>
          </a:bodyPr>
          <a:lstStyle/>
          <a:p>
            <a:r>
              <a:rPr lang="is-IS" dirty="0" smtClean="0"/>
              <a:t>SMELLTU TIL AÐ BREYTA FYRIRSÖGN</a:t>
            </a:r>
            <a:endParaRPr lang="en-US" dirty="0"/>
          </a:p>
        </p:txBody>
      </p:sp>
      <p:sp>
        <p:nvSpPr>
          <p:cNvPr id="2" name="Slide Number Placeholder 1"/>
          <p:cNvSpPr>
            <a:spLocks noGrp="1"/>
          </p:cNvSpPr>
          <p:nvPr>
            <p:ph type="sldNum" sz="quarter" idx="12"/>
          </p:nvPr>
        </p:nvSpPr>
        <p:spPr/>
        <p:txBody>
          <a:bodyPr/>
          <a:lstStyle/>
          <a:p>
            <a:pPr lvl="0"/>
            <a:fld id="{86CB4B4D-7CA3-9044-876B-883B54F8677D}" type="slidenum">
              <a:rPr lang="en-US" smtClean="0"/>
              <a:t>‹#›</a:t>
            </a:fld>
            <a:endParaRPr lang="en-US"/>
          </a:p>
        </p:txBody>
      </p:sp>
      <p:sp>
        <p:nvSpPr>
          <p:cNvPr id="8" name="Content Placeholder 2"/>
          <p:cNvSpPr>
            <a:spLocks noGrp="1"/>
          </p:cNvSpPr>
          <p:nvPr>
            <p:ph idx="13" hasCustomPrompt="1"/>
          </p:nvPr>
        </p:nvSpPr>
        <p:spPr>
          <a:xfrm>
            <a:off x="457202" y="2697843"/>
            <a:ext cx="7717259" cy="1632904"/>
          </a:xfrm>
          <a:prstGeom prst="rect">
            <a:avLst/>
          </a:prstGeom>
        </p:spPr>
        <p:txBody>
          <a:bodyPr/>
          <a:lstStyle>
            <a:lvl2pPr>
              <a:defRPr>
                <a:latin typeface="Corbel"/>
              </a:defRPr>
            </a:lvl2pPr>
            <a:lvl3pPr>
              <a:buClr>
                <a:schemeClr val="accent1"/>
              </a:buClr>
              <a:defRPr/>
            </a:lvl3pPr>
          </a:lstStyle>
          <a:p>
            <a:pPr lvl="2"/>
            <a:r>
              <a:rPr lang="is-IS" dirty="0" smtClean="0"/>
              <a:t>Áherslupunktar</a:t>
            </a:r>
          </a:p>
        </p:txBody>
      </p:sp>
      <p:sp>
        <p:nvSpPr>
          <p:cNvPr id="9" name="Content Placeholder 2"/>
          <p:cNvSpPr>
            <a:spLocks noGrp="1"/>
          </p:cNvSpPr>
          <p:nvPr>
            <p:ph idx="14" hasCustomPrompt="1"/>
          </p:nvPr>
        </p:nvSpPr>
        <p:spPr>
          <a:xfrm>
            <a:off x="457202" y="4330747"/>
            <a:ext cx="7717259" cy="1622378"/>
          </a:xfrm>
          <a:prstGeom prst="rect">
            <a:avLst/>
          </a:prstGeom>
        </p:spPr>
        <p:txBody>
          <a:bodyPr/>
          <a:lstStyle>
            <a:lvl2pPr>
              <a:defRPr>
                <a:latin typeface="Corbel"/>
              </a:defRPr>
            </a:lvl2pPr>
            <a:lvl3pPr>
              <a:buClr>
                <a:schemeClr val="accent1"/>
              </a:buClr>
              <a:defRPr/>
            </a:lvl3pPr>
          </a:lstStyle>
          <a:p>
            <a:pPr lvl="2"/>
            <a:r>
              <a:rPr lang="is-IS" dirty="0" smtClean="0"/>
              <a:t>Áherslupunktar</a:t>
            </a:r>
          </a:p>
        </p:txBody>
      </p:sp>
    </p:spTree>
    <p:extLst>
      <p:ext uri="{BB962C8B-B14F-4D97-AF65-F5344CB8AC3E}">
        <p14:creationId xmlns:p14="http://schemas.microsoft.com/office/powerpoint/2010/main" val="22542135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build="p">
        <p:tmplLst>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menn texta eða mynda síða">
    <p:spTree>
      <p:nvGrpSpPr>
        <p:cNvPr id="1" name=""/>
        <p:cNvGrpSpPr/>
        <p:nvPr/>
      </p:nvGrpSpPr>
      <p:grpSpPr>
        <a:xfrm>
          <a:off x="0" y="0"/>
          <a:ext cx="0" cy="0"/>
          <a:chOff x="0" y="0"/>
          <a:chExt cx="0" cy="0"/>
        </a:xfrm>
      </p:grpSpPr>
      <p:sp>
        <p:nvSpPr>
          <p:cNvPr id="7" name="Title Placeholder 4"/>
          <p:cNvSpPr>
            <a:spLocks noGrp="1"/>
          </p:cNvSpPr>
          <p:nvPr>
            <p:ph type="title" hasCustomPrompt="1"/>
          </p:nvPr>
        </p:nvSpPr>
        <p:spPr>
          <a:xfrm>
            <a:off x="457200" y="304804"/>
            <a:ext cx="8286750" cy="603251"/>
          </a:xfrm>
          <a:prstGeom prst="rect">
            <a:avLst/>
          </a:prstGeom>
        </p:spPr>
        <p:txBody>
          <a:bodyPr vert="horz" lIns="109727" tIns="54864" rIns="109727" bIns="54864" rtlCol="0" anchor="ctr">
            <a:normAutofit/>
          </a:bodyPr>
          <a:lstStyle/>
          <a:p>
            <a:r>
              <a:rPr lang="is-IS" dirty="0" smtClean="0"/>
              <a:t>Smelltu til að breyta fyrirsögn</a:t>
            </a:r>
            <a:endParaRPr lang="en-US" dirty="0"/>
          </a:p>
        </p:txBody>
      </p:sp>
      <p:sp>
        <p:nvSpPr>
          <p:cNvPr id="9" name="Date Placeholder 8"/>
          <p:cNvSpPr>
            <a:spLocks noGrp="1"/>
          </p:cNvSpPr>
          <p:nvPr>
            <p:ph type="dt" sz="half" idx="14"/>
          </p:nvPr>
        </p:nvSpPr>
        <p:spPr/>
        <p:txBody>
          <a:bodyPr/>
          <a:lstStyle/>
          <a:p>
            <a:endParaRPr lang="en-US"/>
          </a:p>
        </p:txBody>
      </p:sp>
      <p:sp>
        <p:nvSpPr>
          <p:cNvPr id="10" name="Footer Placeholder 9"/>
          <p:cNvSpPr>
            <a:spLocks noGrp="1"/>
          </p:cNvSpPr>
          <p:nvPr>
            <p:ph type="ftr" sz="quarter" idx="15"/>
          </p:nvPr>
        </p:nvSpPr>
        <p:spPr/>
        <p:txBody>
          <a:bodyPr/>
          <a:lstStyle/>
          <a:p>
            <a:endParaRPr lang="en-US"/>
          </a:p>
        </p:txBody>
      </p:sp>
      <p:sp>
        <p:nvSpPr>
          <p:cNvPr id="11" name="Slide Number Placeholder 10"/>
          <p:cNvSpPr>
            <a:spLocks noGrp="1"/>
          </p:cNvSpPr>
          <p:nvPr>
            <p:ph type="sldNum" sz="quarter" idx="16"/>
          </p:nvPr>
        </p:nvSpPr>
        <p:spPr/>
        <p:txBody>
          <a:bodyPr/>
          <a:lstStyle/>
          <a:p>
            <a:pPr lvl="0"/>
            <a:fld id="{86CB4B4D-7CA3-9044-876B-883B54F8677D}" type="slidenum">
              <a:rPr lang="en-US" smtClean="0"/>
              <a:pPr lvl="0"/>
              <a:t>‹#›</a:t>
            </a:fld>
            <a:endParaRPr lang="en-US"/>
          </a:p>
        </p:txBody>
      </p:sp>
    </p:spTree>
    <p:extLst>
      <p:ext uri="{BB962C8B-B14F-4D97-AF65-F5344CB8AC3E}">
        <p14:creationId xmlns:p14="http://schemas.microsoft.com/office/powerpoint/2010/main" val="3797652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1D190C-9F83-0140-83A1-E0A1E3D68C05}" type="datetime1">
              <a:rPr lang="is-IS" smtClean="0"/>
              <a:pPr/>
              <a:t>7.1.2016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pPr lvl="0"/>
              <a:t>‹#›</a:t>
            </a:fld>
            <a:endParaRPr lang="en-US"/>
          </a:p>
        </p:txBody>
      </p:sp>
      <p:sp>
        <p:nvSpPr>
          <p:cNvPr id="6" name="Content Placeholder 2"/>
          <p:cNvSpPr>
            <a:spLocks noGrp="1"/>
          </p:cNvSpPr>
          <p:nvPr>
            <p:ph idx="1" hasCustomPrompt="1"/>
          </p:nvPr>
        </p:nvSpPr>
        <p:spPr>
          <a:xfrm>
            <a:off x="457202" y="315538"/>
            <a:ext cx="7717259" cy="5742365"/>
          </a:xfrm>
          <a:prstGeom prst="rect">
            <a:avLst/>
          </a:prstGeom>
        </p:spPr>
        <p:txBody>
          <a:bodyPr/>
          <a:lstStyle>
            <a:lvl1pPr>
              <a:defRPr sz="2400" baseline="0"/>
            </a:lvl1pPr>
          </a:lstStyle>
          <a:p>
            <a:pPr lvl="0"/>
            <a:r>
              <a:rPr lang="en-US" dirty="0" err="1" smtClean="0"/>
              <a:t>Veldu</a:t>
            </a:r>
            <a:r>
              <a:rPr lang="en-US" dirty="0" smtClean="0"/>
              <a:t> </a:t>
            </a:r>
            <a:r>
              <a:rPr lang="en-US" dirty="0" err="1" smtClean="0"/>
              <a:t>tákn</a:t>
            </a:r>
            <a:r>
              <a:rPr lang="en-US" dirty="0" smtClean="0"/>
              <a:t> </a:t>
            </a:r>
            <a:r>
              <a:rPr lang="en-US" dirty="0" err="1" smtClean="0"/>
              <a:t>fyrir</a:t>
            </a:r>
            <a:r>
              <a:rPr lang="en-US" dirty="0" smtClean="0"/>
              <a:t> </a:t>
            </a:r>
            <a:r>
              <a:rPr lang="en-US" dirty="0" err="1" smtClean="0"/>
              <a:t>mynd</a:t>
            </a:r>
            <a:r>
              <a:rPr lang="en-US" dirty="0" smtClean="0"/>
              <a:t>, </a:t>
            </a:r>
            <a:r>
              <a:rPr lang="en-US" dirty="0" err="1" smtClean="0"/>
              <a:t>töflu</a:t>
            </a:r>
            <a:r>
              <a:rPr lang="en-US" dirty="0" smtClean="0"/>
              <a:t> </a:t>
            </a:r>
            <a:r>
              <a:rPr lang="en-US" dirty="0" err="1" smtClean="0"/>
              <a:t>eða</a:t>
            </a:r>
            <a:r>
              <a:rPr lang="en-US" dirty="0" smtClean="0"/>
              <a:t> </a:t>
            </a:r>
            <a:r>
              <a:rPr lang="en-US" dirty="0" err="1" smtClean="0"/>
              <a:t>línurit</a:t>
            </a:r>
            <a:endParaRPr lang="en-US" dirty="0" smtClean="0"/>
          </a:p>
        </p:txBody>
      </p:sp>
    </p:spTree>
    <p:extLst>
      <p:ext uri="{BB962C8B-B14F-4D97-AF65-F5344CB8AC3E}">
        <p14:creationId xmlns:p14="http://schemas.microsoft.com/office/powerpoint/2010/main" val="274398271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page red">
    <p:spTree>
      <p:nvGrpSpPr>
        <p:cNvPr id="1" name=""/>
        <p:cNvGrpSpPr/>
        <p:nvPr/>
      </p:nvGrpSpPr>
      <p:grpSpPr>
        <a:xfrm>
          <a:off x="0" y="0"/>
          <a:ext cx="0" cy="0"/>
          <a:chOff x="0" y="0"/>
          <a:chExt cx="0" cy="0"/>
        </a:xfrm>
      </p:grpSpPr>
      <p:pic>
        <p:nvPicPr>
          <p:cNvPr id="7" name="Picture 6" descr="FJR-merki_400_en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
        <p:nvSpPr>
          <p:cNvPr id="9" name="Rectangle 8"/>
          <p:cNvSpPr/>
          <p:nvPr/>
        </p:nvSpPr>
        <p:spPr>
          <a:xfrm flipV="1">
            <a:off x="0" y="2195818"/>
            <a:ext cx="9144000" cy="4804172"/>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3913" y="3822700"/>
            <a:ext cx="715617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chemeClr val="bg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93912" y="4832298"/>
            <a:ext cx="4644888" cy="997004"/>
          </a:xfrm>
          <a:prstGeom prst="rect">
            <a:avLst/>
          </a:prstGeom>
        </p:spPr>
        <p:txBody>
          <a:bodyPr/>
          <a:lstStyle>
            <a:lvl1pPr marL="0" indent="0">
              <a:buNone/>
              <a:defRPr sz="2100" b="1" i="0" baseline="0">
                <a:solidFill>
                  <a:schemeClr val="accent2"/>
                </a:solidFill>
              </a:defRPr>
            </a:lvl1pPr>
          </a:lstStyle>
          <a:p>
            <a:pPr lvl="0"/>
            <a:r>
              <a:rPr lang="en-US" smtClean="0"/>
              <a:t>Click to edit Master text styles</a:t>
            </a:r>
          </a:p>
        </p:txBody>
      </p:sp>
      <p:sp>
        <p:nvSpPr>
          <p:cNvPr id="5" name="Text Placeholder 9"/>
          <p:cNvSpPr>
            <a:spLocks noGrp="1"/>
          </p:cNvSpPr>
          <p:nvPr>
            <p:ph type="body" sz="quarter" idx="14"/>
          </p:nvPr>
        </p:nvSpPr>
        <p:spPr>
          <a:xfrm>
            <a:off x="993912" y="5867402"/>
            <a:ext cx="4644888" cy="292100"/>
          </a:xfrm>
          <a:prstGeom prst="rect">
            <a:avLst/>
          </a:prstGeom>
        </p:spPr>
        <p:txBody>
          <a:bodyPr/>
          <a:lstStyle>
            <a:lvl1pPr marL="0" indent="0">
              <a:buNone/>
              <a:defRPr sz="1300" b="0" i="0" baseline="0">
                <a:solidFill>
                  <a:srgbClr val="FFFFFF"/>
                </a:solidFill>
              </a:defRPr>
            </a:lvl1pPr>
          </a:lstStyle>
          <a:p>
            <a:pPr lvl="0"/>
            <a:r>
              <a:rPr lang="en-US" smtClean="0"/>
              <a:t>Click to edit Master text styles</a:t>
            </a:r>
          </a:p>
        </p:txBody>
      </p:sp>
      <p:sp>
        <p:nvSpPr>
          <p:cNvPr id="15" name="Rectangle 14"/>
          <p:cNvSpPr/>
          <p:nvPr/>
        </p:nvSpPr>
        <p:spPr>
          <a:xfrm>
            <a:off x="0" y="3956051"/>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2"/>
              </a:solidFill>
            </a:endParaRPr>
          </a:p>
        </p:txBody>
      </p:sp>
    </p:spTree>
    <p:extLst>
      <p:ext uri="{BB962C8B-B14F-4D97-AF65-F5344CB8AC3E}">
        <p14:creationId xmlns:p14="http://schemas.microsoft.com/office/powerpoint/2010/main" val="557118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page">
    <p:spTree>
      <p:nvGrpSpPr>
        <p:cNvPr id="1" name=""/>
        <p:cNvGrpSpPr/>
        <p:nvPr/>
      </p:nvGrpSpPr>
      <p:grpSpPr>
        <a:xfrm>
          <a:off x="0" y="0"/>
          <a:ext cx="0" cy="0"/>
          <a:chOff x="0" y="0"/>
          <a:chExt cx="0" cy="0"/>
        </a:xfrm>
      </p:grpSpPr>
      <p:pic>
        <p:nvPicPr>
          <p:cNvPr id="3" name="Picture 2" descr="FJR-merki_400_en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6760" y="841756"/>
            <a:ext cx="4320540" cy="1152144"/>
          </a:xfrm>
          <a:prstGeom prst="rect">
            <a:avLst/>
          </a:prstGeom>
        </p:spPr>
      </p:pic>
      <p:sp>
        <p:nvSpPr>
          <p:cNvPr id="8" name="Rectangle 7"/>
          <p:cNvSpPr/>
          <p:nvPr/>
        </p:nvSpPr>
        <p:spPr>
          <a:xfrm flipV="1">
            <a:off x="0" y="2755900"/>
            <a:ext cx="9144000" cy="361950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3913" y="3822700"/>
            <a:ext cx="715617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93912" y="4832298"/>
            <a:ext cx="4644888" cy="997004"/>
          </a:xfrm>
          <a:prstGeom prst="rect">
            <a:avLst/>
          </a:prstGeom>
        </p:spPr>
        <p:txBody>
          <a:bodyPr/>
          <a:lstStyle>
            <a:lvl1pPr marL="0" indent="0">
              <a:buNone/>
              <a:defRPr sz="2100" b="1" i="0" baseline="0">
                <a:solidFill>
                  <a:schemeClr val="accent2"/>
                </a:solidFill>
              </a:defRPr>
            </a:lvl1pPr>
          </a:lstStyle>
          <a:p>
            <a:pPr lvl="0"/>
            <a:r>
              <a:rPr lang="en-US" smtClean="0"/>
              <a:t>Click to edit Master text styles</a:t>
            </a:r>
          </a:p>
        </p:txBody>
      </p:sp>
      <p:sp>
        <p:nvSpPr>
          <p:cNvPr id="5" name="Text Placeholder 9"/>
          <p:cNvSpPr>
            <a:spLocks noGrp="1"/>
          </p:cNvSpPr>
          <p:nvPr>
            <p:ph type="body" sz="quarter" idx="14"/>
          </p:nvPr>
        </p:nvSpPr>
        <p:spPr>
          <a:xfrm>
            <a:off x="993912" y="5867402"/>
            <a:ext cx="4644888" cy="292100"/>
          </a:xfrm>
          <a:prstGeom prst="rect">
            <a:avLst/>
          </a:prstGeom>
        </p:spPr>
        <p:txBody>
          <a:bodyPr/>
          <a:lstStyle>
            <a:lvl1pPr marL="0" indent="0">
              <a:buNone/>
              <a:defRPr sz="1300" b="0" i="0" baseline="0">
                <a:solidFill>
                  <a:srgbClr val="FFFFFF"/>
                </a:solidFill>
              </a:defRPr>
            </a:lvl1pPr>
          </a:lstStyle>
          <a:p>
            <a:pPr lvl="0"/>
            <a:r>
              <a:rPr lang="en-US" smtClean="0"/>
              <a:t>Click to edit Master text styles</a:t>
            </a:r>
          </a:p>
        </p:txBody>
      </p:sp>
      <p:sp>
        <p:nvSpPr>
          <p:cNvPr id="15" name="Rectangle 14"/>
          <p:cNvSpPr/>
          <p:nvPr/>
        </p:nvSpPr>
        <p:spPr>
          <a:xfrm>
            <a:off x="0" y="3956051"/>
            <a:ext cx="180000" cy="180000"/>
          </a:xfrm>
          <a:prstGeom prst="rect">
            <a:avLst/>
          </a:prstGeom>
          <a:solidFill>
            <a:srgbClr val="FF804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accent2"/>
              </a:solidFill>
            </a:endParaRPr>
          </a:p>
        </p:txBody>
      </p:sp>
    </p:spTree>
    <p:extLst>
      <p:ext uri="{BB962C8B-B14F-4D97-AF65-F5344CB8AC3E}">
        <p14:creationId xmlns:p14="http://schemas.microsoft.com/office/powerpoint/2010/main" val="3651217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38D35-E322-E147-86D9-A749A90C05DE}" type="datetime1">
              <a:rPr lang="is-IS" smtClean="0"/>
              <a:t>7.1.2016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dirty="0"/>
          </a:p>
        </p:txBody>
      </p:sp>
      <p:sp>
        <p:nvSpPr>
          <p:cNvPr id="7" name="Content Placeholder 6"/>
          <p:cNvSpPr>
            <a:spLocks noGrp="1"/>
          </p:cNvSpPr>
          <p:nvPr>
            <p:ph sz="quarter" idx="13"/>
          </p:nvPr>
        </p:nvSpPr>
        <p:spPr>
          <a:xfrm>
            <a:off x="461963" y="1117603"/>
            <a:ext cx="6926262" cy="497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21939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Title">
    <p:spTree>
      <p:nvGrpSpPr>
        <p:cNvPr id="1" name=""/>
        <p:cNvGrpSpPr/>
        <p:nvPr/>
      </p:nvGrpSpPr>
      <p:grpSpPr>
        <a:xfrm>
          <a:off x="0" y="0"/>
          <a:ext cx="0" cy="0"/>
          <a:chOff x="0" y="0"/>
          <a:chExt cx="0" cy="0"/>
        </a:xfrm>
      </p:grpSpPr>
      <p:pic>
        <p:nvPicPr>
          <p:cNvPr id="3" name="Picture 2" descr="SKJALDAMERKI_UTLINA_15m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8759" y="772930"/>
            <a:ext cx="1095480" cy="1224000"/>
          </a:xfrm>
          <a:prstGeom prst="rect">
            <a:avLst/>
          </a:prstGeom>
        </p:spPr>
      </p:pic>
      <p:sp>
        <p:nvSpPr>
          <p:cNvPr id="18" name="Rectangle 17"/>
          <p:cNvSpPr/>
          <p:nvPr/>
        </p:nvSpPr>
        <p:spPr>
          <a:xfrm flipV="1">
            <a:off x="0" y="2195818"/>
            <a:ext cx="9144000" cy="4804172"/>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993913" y="3822700"/>
            <a:ext cx="5750206"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rgbClr val="FFFFFF"/>
                </a:solidFill>
              </a:defRPr>
            </a:lvl1pPr>
          </a:lstStyle>
          <a:p>
            <a:r>
              <a:rPr lang="en-US" smtClean="0"/>
              <a:t>Click to edit Master title style</a:t>
            </a:r>
            <a:endParaRPr lang="en-US" dirty="0"/>
          </a:p>
        </p:txBody>
      </p:sp>
      <p:sp>
        <p:nvSpPr>
          <p:cNvPr id="12" name="Text Placeholder 9"/>
          <p:cNvSpPr>
            <a:spLocks noGrp="1"/>
          </p:cNvSpPr>
          <p:nvPr>
            <p:ph type="body" sz="quarter" idx="13"/>
          </p:nvPr>
        </p:nvSpPr>
        <p:spPr>
          <a:xfrm>
            <a:off x="993912" y="4832299"/>
            <a:ext cx="4644888" cy="997004"/>
          </a:xfrm>
          <a:prstGeom prst="rect">
            <a:avLst/>
          </a:prstGeom>
        </p:spPr>
        <p:txBody>
          <a:bodyPr/>
          <a:lstStyle>
            <a:lvl1pPr marL="0" indent="0">
              <a:buNone/>
              <a:defRPr sz="2100" b="0" i="0" baseline="0">
                <a:solidFill>
                  <a:schemeClr val="accent2"/>
                </a:solidFill>
                <a:latin typeface="Source Sans Pro Semibold"/>
                <a:cs typeface="Source Sans Pro Semibold"/>
              </a:defRPr>
            </a:lvl1pPr>
          </a:lstStyle>
          <a:p>
            <a:pPr lvl="0"/>
            <a:r>
              <a:rPr lang="en-US" smtClean="0"/>
              <a:t>Click to edit Master text styles</a:t>
            </a:r>
          </a:p>
        </p:txBody>
      </p:sp>
      <p:sp>
        <p:nvSpPr>
          <p:cNvPr id="13" name="Text Placeholder 9"/>
          <p:cNvSpPr>
            <a:spLocks noGrp="1"/>
          </p:cNvSpPr>
          <p:nvPr>
            <p:ph type="body" sz="quarter" idx="14"/>
          </p:nvPr>
        </p:nvSpPr>
        <p:spPr>
          <a:xfrm>
            <a:off x="993912" y="5867403"/>
            <a:ext cx="4644888" cy="292100"/>
          </a:xfrm>
          <a:prstGeom prst="rect">
            <a:avLst/>
          </a:prstGeom>
        </p:spPr>
        <p:txBody>
          <a:bodyPr/>
          <a:lstStyle>
            <a:lvl1pPr marL="0" indent="0">
              <a:buNone/>
              <a:defRPr sz="1300" b="0" i="0" baseline="0">
                <a:solidFill>
                  <a:srgbClr val="FFFFFF"/>
                </a:solidFill>
                <a:latin typeface="Source Sans Pro Semibold"/>
                <a:cs typeface="Source Sans Pro Semibold"/>
              </a:defRPr>
            </a:lvl1pPr>
          </a:lstStyle>
          <a:p>
            <a:pPr lvl="0"/>
            <a:r>
              <a:rPr lang="en-US" smtClean="0"/>
              <a:t>Click to edit Master text styles</a:t>
            </a:r>
          </a:p>
        </p:txBody>
      </p:sp>
      <p:sp>
        <p:nvSpPr>
          <p:cNvPr id="5" name="Rectangle 4"/>
          <p:cNvSpPr/>
          <p:nvPr userDrawn="1"/>
        </p:nvSpPr>
        <p:spPr>
          <a:xfrm>
            <a:off x="0" y="3956051"/>
            <a:ext cx="180000" cy="180000"/>
          </a:xfrm>
          <a:prstGeom prst="rect">
            <a:avLst/>
          </a:prstGeom>
          <a:solidFill>
            <a:srgbClr val="FF804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4" name="Text Placeholder 3"/>
          <p:cNvSpPr>
            <a:spLocks noGrp="1"/>
          </p:cNvSpPr>
          <p:nvPr>
            <p:ph type="body" sz="quarter" idx="15" hasCustomPrompt="1"/>
          </p:nvPr>
        </p:nvSpPr>
        <p:spPr>
          <a:xfrm>
            <a:off x="993914" y="2311363"/>
            <a:ext cx="5205945" cy="860425"/>
          </a:xfrm>
          <a:prstGeom prst="rect">
            <a:avLst/>
          </a:prstGeom>
        </p:spPr>
        <p:txBody>
          <a:bodyPr>
            <a:noAutofit/>
          </a:bodyPr>
          <a:lstStyle>
            <a:lvl1pPr marL="0" indent="0">
              <a:buNone/>
              <a:defRPr sz="6000">
                <a:solidFill>
                  <a:srgbClr val="FFFFFF"/>
                </a:solidFill>
              </a:defRPr>
            </a:lvl1pPr>
          </a:lstStyle>
          <a:p>
            <a:pPr lvl="0"/>
            <a:r>
              <a:rPr lang="is-IS" dirty="0" smtClean="0"/>
              <a:t>N0.</a:t>
            </a:r>
          </a:p>
        </p:txBody>
      </p:sp>
      <p:sp>
        <p:nvSpPr>
          <p:cNvPr id="20" name="Rectangle 19"/>
          <p:cNvSpPr/>
          <p:nvPr/>
        </p:nvSpPr>
        <p:spPr>
          <a:xfrm rot="16200000">
            <a:off x="5921546" y="4240625"/>
            <a:ext cx="3996901" cy="420628"/>
          </a:xfrm>
          <a:prstGeom prst="rect">
            <a:avLst/>
          </a:prstGeom>
        </p:spPr>
        <p:txBody>
          <a:bodyPr wrap="square">
            <a:spAutoFit/>
          </a:bodyPr>
          <a:lstStyle/>
          <a:p>
            <a:pPr marL="0" marR="0" indent="0" algn="r" defTabSz="914400" eaLnBrk="1" fontAlgn="auto" latinLnBrk="0" hangingPunct="1">
              <a:lnSpc>
                <a:spcPct val="60000"/>
              </a:lnSpc>
              <a:spcBef>
                <a:spcPts val="0"/>
              </a:spcBef>
              <a:spcAft>
                <a:spcPts val="0"/>
              </a:spcAft>
              <a:buClrTx/>
              <a:buSzTx/>
              <a:buFontTx/>
              <a:buNone/>
              <a:tabLst/>
              <a:defRPr/>
            </a:pPr>
            <a:r>
              <a:rPr lang="en-US" sz="3200" spc="50" dirty="0" smtClean="0">
                <a:solidFill>
                  <a:schemeClr val="accent2"/>
                </a:solidFill>
                <a:latin typeface="+mj-lt"/>
                <a:ea typeface="+mj-ea"/>
                <a:cs typeface="+mj-cs"/>
                <a:sym typeface="Helvetica"/>
              </a:rPr>
              <a:t>Budget Proposal </a:t>
            </a:r>
            <a:r>
              <a:rPr lang="en-US" sz="3000" spc="0" dirty="0" smtClean="0">
                <a:solidFill>
                  <a:schemeClr val="accent2"/>
                </a:solidFill>
                <a:latin typeface="+mj-lt"/>
                <a:ea typeface="+mj-ea"/>
                <a:cs typeface="+mj-cs"/>
                <a:sym typeface="Helvetica"/>
              </a:rPr>
              <a:t>2016</a:t>
            </a:r>
            <a:endParaRPr lang="en-US" sz="3000" b="0" spc="0" dirty="0">
              <a:solidFill>
                <a:schemeClr val="accent2"/>
              </a:solidFill>
            </a:endParaRP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Title">
    <p:spTree>
      <p:nvGrpSpPr>
        <p:cNvPr id="1" name=""/>
        <p:cNvGrpSpPr/>
        <p:nvPr/>
      </p:nvGrpSpPr>
      <p:grpSpPr>
        <a:xfrm>
          <a:off x="0" y="0"/>
          <a:ext cx="0" cy="0"/>
          <a:chOff x="0" y="0"/>
          <a:chExt cx="0" cy="0"/>
        </a:xfrm>
      </p:grpSpPr>
      <p:sp>
        <p:nvSpPr>
          <p:cNvPr id="17" name="Rectangle 16"/>
          <p:cNvSpPr/>
          <p:nvPr/>
        </p:nvSpPr>
        <p:spPr>
          <a:xfrm rot="16200000">
            <a:off x="5711204" y="3820301"/>
            <a:ext cx="4265615" cy="523220"/>
          </a:xfrm>
          <a:prstGeom prst="rect">
            <a:avLst/>
          </a:prstGeom>
        </p:spPr>
        <p:txBody>
          <a:bodyPr wrap="square">
            <a:spAutoFit/>
          </a:bodyPr>
          <a:lstStyle/>
          <a:p>
            <a:r>
              <a:rPr lang="en-US" sz="2800" spc="50" dirty="0" smtClean="0">
                <a:solidFill>
                  <a:srgbClr val="D9D9D9"/>
                </a:solidFill>
                <a:latin typeface="+mj-lt"/>
                <a:ea typeface="+mj-ea"/>
                <a:cs typeface="+mj-cs"/>
                <a:sym typeface="Helvetica"/>
              </a:rPr>
              <a:t>Budget Proposal 2016</a:t>
            </a:r>
            <a:endParaRPr lang="en-US" sz="3200" b="0" spc="50" dirty="0">
              <a:solidFill>
                <a:srgbClr val="D9D9D9"/>
              </a:solidFill>
            </a:endParaRPr>
          </a:p>
        </p:txBody>
      </p:sp>
      <p:sp>
        <p:nvSpPr>
          <p:cNvPr id="11" name="Title 1"/>
          <p:cNvSpPr>
            <a:spLocks noGrp="1"/>
          </p:cNvSpPr>
          <p:nvPr>
            <p:ph type="ctrTitle"/>
          </p:nvPr>
        </p:nvSpPr>
        <p:spPr>
          <a:xfrm>
            <a:off x="993913" y="3822700"/>
            <a:ext cx="575809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chemeClr val="accent1"/>
                </a:solidFill>
              </a:defRPr>
            </a:lvl1pPr>
          </a:lstStyle>
          <a:p>
            <a:r>
              <a:rPr lang="en-US" smtClean="0"/>
              <a:t>Click to edit Master title style</a:t>
            </a:r>
            <a:endParaRPr lang="en-US" dirty="0"/>
          </a:p>
        </p:txBody>
      </p:sp>
      <p:sp>
        <p:nvSpPr>
          <p:cNvPr id="12" name="Text Placeholder 9"/>
          <p:cNvSpPr>
            <a:spLocks noGrp="1"/>
          </p:cNvSpPr>
          <p:nvPr>
            <p:ph type="body" sz="quarter" idx="13"/>
          </p:nvPr>
        </p:nvSpPr>
        <p:spPr>
          <a:xfrm>
            <a:off x="993912" y="4832299"/>
            <a:ext cx="4644888" cy="997004"/>
          </a:xfrm>
          <a:prstGeom prst="rect">
            <a:avLst/>
          </a:prstGeom>
        </p:spPr>
        <p:txBody>
          <a:bodyPr/>
          <a:lstStyle>
            <a:lvl1pPr marL="0" indent="0">
              <a:buNone/>
              <a:defRPr sz="2100" b="0" i="0" baseline="0">
                <a:solidFill>
                  <a:schemeClr val="tx1"/>
                </a:solidFill>
                <a:latin typeface="Source Sans Pro Semibold"/>
                <a:cs typeface="Source Sans Pro Semibold"/>
              </a:defRPr>
            </a:lvl1pPr>
          </a:lstStyle>
          <a:p>
            <a:pPr lvl="0"/>
            <a:r>
              <a:rPr lang="en-US" smtClean="0"/>
              <a:t>Click to edit Master text styles</a:t>
            </a:r>
          </a:p>
        </p:txBody>
      </p:sp>
      <p:sp>
        <p:nvSpPr>
          <p:cNvPr id="13" name="Text Placeholder 9"/>
          <p:cNvSpPr>
            <a:spLocks noGrp="1"/>
          </p:cNvSpPr>
          <p:nvPr>
            <p:ph type="body" sz="quarter" idx="14"/>
          </p:nvPr>
        </p:nvSpPr>
        <p:spPr>
          <a:xfrm>
            <a:off x="993912" y="5867403"/>
            <a:ext cx="4644888" cy="292100"/>
          </a:xfrm>
          <a:prstGeom prst="rect">
            <a:avLst/>
          </a:prstGeom>
        </p:spPr>
        <p:txBody>
          <a:bodyPr/>
          <a:lstStyle>
            <a:lvl1pPr marL="0" indent="0">
              <a:buNone/>
              <a:defRPr sz="1300" b="0" i="0" baseline="0">
                <a:solidFill>
                  <a:srgbClr val="3C3C3B"/>
                </a:solidFill>
                <a:latin typeface="Source Sans Pro Semibold"/>
                <a:cs typeface="Source Sans Pro Semibold"/>
              </a:defRPr>
            </a:lvl1pPr>
          </a:lstStyle>
          <a:p>
            <a:pPr lvl="0"/>
            <a:r>
              <a:rPr lang="en-US" smtClean="0"/>
              <a:t>Click to edit Master text styles</a:t>
            </a:r>
          </a:p>
        </p:txBody>
      </p:sp>
      <p:sp>
        <p:nvSpPr>
          <p:cNvPr id="5" name="Rectangle 4"/>
          <p:cNvSpPr/>
          <p:nvPr/>
        </p:nvSpPr>
        <p:spPr>
          <a:xfrm>
            <a:off x="0" y="3956051"/>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
        <p:nvSpPr>
          <p:cNvPr id="9" name="Text Placeholder 3"/>
          <p:cNvSpPr>
            <a:spLocks noGrp="1"/>
          </p:cNvSpPr>
          <p:nvPr>
            <p:ph type="body" sz="quarter" idx="15" hasCustomPrompt="1"/>
          </p:nvPr>
        </p:nvSpPr>
        <p:spPr>
          <a:xfrm>
            <a:off x="993914" y="2311363"/>
            <a:ext cx="5205945" cy="860425"/>
          </a:xfrm>
          <a:prstGeom prst="rect">
            <a:avLst/>
          </a:prstGeom>
        </p:spPr>
        <p:txBody>
          <a:bodyPr>
            <a:noAutofit/>
          </a:bodyPr>
          <a:lstStyle>
            <a:lvl1pPr marL="0" indent="0">
              <a:buNone/>
              <a:defRPr sz="6000"/>
            </a:lvl1pPr>
          </a:lstStyle>
          <a:p>
            <a:pPr lvl="0"/>
            <a:r>
              <a:rPr lang="is-IS" dirty="0" err="1" smtClean="0"/>
              <a:t>No</a:t>
            </a:r>
            <a:r>
              <a:rPr lang="is-IS" dirty="0" smtClean="0"/>
              <a:t>.</a:t>
            </a:r>
          </a:p>
        </p:txBody>
      </p:sp>
      <p:pic>
        <p:nvPicPr>
          <p:cNvPr id="3" name="Picture 2" descr="SKJALDAMERKI_UTLINA_15m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41089" y="797881"/>
            <a:ext cx="1073150" cy="1199050"/>
          </a:xfrm>
          <a:prstGeom prst="rect">
            <a:avLst/>
          </a:prstGeom>
        </p:spPr>
      </p:pic>
    </p:spTree>
    <p:extLst>
      <p:ext uri="{BB962C8B-B14F-4D97-AF65-F5344CB8AC3E}">
        <p14:creationId xmlns:p14="http://schemas.microsoft.com/office/powerpoint/2010/main" val="358976808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11" name="Title 1"/>
          <p:cNvSpPr>
            <a:spLocks noGrp="1"/>
          </p:cNvSpPr>
          <p:nvPr>
            <p:ph type="ctrTitle"/>
          </p:nvPr>
        </p:nvSpPr>
        <p:spPr>
          <a:xfrm>
            <a:off x="993913" y="3822700"/>
            <a:ext cx="7156174" cy="971496"/>
          </a:xfrm>
          <a:prstGeom prst="rect">
            <a:avLst/>
          </a:prstGeom>
        </p:spPr>
        <p:txBody>
          <a:bodyPr anchor="t" anchorCtr="0">
            <a:noAutofit/>
          </a:bodyPr>
          <a:lstStyle>
            <a:lvl1pPr marL="0" marR="0" indent="0" algn="l" defTabSz="1097271" rtl="0" eaLnBrk="1" fontAlgn="base" latinLnBrk="0" hangingPunct="1">
              <a:lnSpc>
                <a:spcPts val="3840"/>
              </a:lnSpc>
              <a:spcBef>
                <a:spcPct val="0"/>
              </a:spcBef>
              <a:spcAft>
                <a:spcPct val="0"/>
              </a:spcAft>
              <a:buClrTx/>
              <a:buSzTx/>
              <a:buFontTx/>
              <a:buNone/>
              <a:tabLst/>
              <a:defRPr sz="3600" b="0" i="0" kern="0" cap="all" spc="120" normalizeH="0" baseline="0">
                <a:solidFill>
                  <a:srgbClr val="990000"/>
                </a:solidFill>
              </a:defRPr>
            </a:lvl1pPr>
          </a:lstStyle>
          <a:p>
            <a:r>
              <a:rPr lang="en-US" smtClean="0"/>
              <a:t>Click to edit Master title style</a:t>
            </a:r>
            <a:endParaRPr lang="en-US" dirty="0"/>
          </a:p>
        </p:txBody>
      </p:sp>
      <p:sp>
        <p:nvSpPr>
          <p:cNvPr id="12" name="Text Placeholder 9"/>
          <p:cNvSpPr>
            <a:spLocks noGrp="1"/>
          </p:cNvSpPr>
          <p:nvPr>
            <p:ph type="body" sz="quarter" idx="13"/>
          </p:nvPr>
        </p:nvSpPr>
        <p:spPr>
          <a:xfrm>
            <a:off x="993912" y="4832298"/>
            <a:ext cx="4644888" cy="997004"/>
          </a:xfrm>
          <a:prstGeom prst="rect">
            <a:avLst/>
          </a:prstGeom>
        </p:spPr>
        <p:txBody>
          <a:bodyPr/>
          <a:lstStyle>
            <a:lvl1pPr marL="0" indent="0">
              <a:buNone/>
              <a:defRPr sz="2100" b="0" i="0" baseline="0">
                <a:solidFill>
                  <a:schemeClr val="tx1"/>
                </a:solidFill>
                <a:latin typeface="Source Sans Pro Semibold"/>
                <a:cs typeface="Source Sans Pro Semibold"/>
              </a:defRPr>
            </a:lvl1pPr>
          </a:lstStyle>
          <a:p>
            <a:pPr lvl="0"/>
            <a:r>
              <a:rPr lang="en-US" smtClean="0"/>
              <a:t>Click to edit Master text styles</a:t>
            </a:r>
          </a:p>
        </p:txBody>
      </p:sp>
      <p:sp>
        <p:nvSpPr>
          <p:cNvPr id="13" name="Text Placeholder 9"/>
          <p:cNvSpPr>
            <a:spLocks noGrp="1"/>
          </p:cNvSpPr>
          <p:nvPr>
            <p:ph type="body" sz="quarter" idx="14"/>
          </p:nvPr>
        </p:nvSpPr>
        <p:spPr>
          <a:xfrm>
            <a:off x="993912" y="5867402"/>
            <a:ext cx="4644888" cy="292100"/>
          </a:xfrm>
          <a:prstGeom prst="rect">
            <a:avLst/>
          </a:prstGeom>
        </p:spPr>
        <p:txBody>
          <a:bodyPr/>
          <a:lstStyle>
            <a:lvl1pPr marL="0" indent="0">
              <a:buNone/>
              <a:defRPr sz="1300" b="0" i="0" baseline="0">
                <a:solidFill>
                  <a:srgbClr val="3C3C3B"/>
                </a:solidFill>
                <a:latin typeface="Source Sans Pro Semibold"/>
                <a:cs typeface="Source Sans Pro Semibold"/>
              </a:defRPr>
            </a:lvl1pPr>
          </a:lstStyle>
          <a:p>
            <a:pPr lvl="0"/>
            <a:r>
              <a:rPr lang="en-US" smtClean="0"/>
              <a:t>Click to edit Master text styles</a:t>
            </a:r>
          </a:p>
        </p:txBody>
      </p:sp>
      <p:sp>
        <p:nvSpPr>
          <p:cNvPr id="5" name="Rectangle 4"/>
          <p:cNvSpPr/>
          <p:nvPr/>
        </p:nvSpPr>
        <p:spPr>
          <a:xfrm>
            <a:off x="0" y="3956051"/>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2">
                  <a:lumMod val="50000"/>
                </a:schemeClr>
              </a:solidFill>
            </a:endParaRPr>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1D190C-9F83-0140-83A1-E0A1E3D68C05}" type="datetime1">
              <a:rPr lang="is-IS" smtClean="0"/>
              <a:t>7.1.2016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
        <p:nvSpPr>
          <p:cNvPr id="6" name="Content Placeholder 2"/>
          <p:cNvSpPr>
            <a:spLocks noGrp="1"/>
          </p:cNvSpPr>
          <p:nvPr>
            <p:ph idx="1" hasCustomPrompt="1"/>
          </p:nvPr>
        </p:nvSpPr>
        <p:spPr>
          <a:xfrm>
            <a:off x="457202" y="315538"/>
            <a:ext cx="7717259" cy="5742365"/>
          </a:xfrm>
          <a:prstGeom prst="rect">
            <a:avLst/>
          </a:prstGeom>
        </p:spPr>
        <p:txBody>
          <a:bodyPr/>
          <a:lstStyle>
            <a:lvl1pPr marL="0" marR="0" indent="0" algn="l" defTabSz="914400" rtl="0" eaLnBrk="1" fontAlgn="base" latinLnBrk="0" hangingPunct="1">
              <a:lnSpc>
                <a:spcPct val="100000"/>
              </a:lnSpc>
              <a:spcBef>
                <a:spcPct val="20000"/>
              </a:spcBef>
              <a:spcAft>
                <a:spcPct val="0"/>
              </a:spcAft>
              <a:buClr>
                <a:schemeClr val="bg2">
                  <a:lumMod val="50000"/>
                </a:schemeClr>
              </a:buClr>
              <a:buSzTx/>
              <a:buFont typeface="Arial"/>
              <a:buNone/>
              <a:tabLst/>
              <a:defRPr sz="2400" baseline="0"/>
            </a:lvl1pPr>
          </a:lstStyle>
          <a:p>
            <a:pPr marL="0" marR="0" lvl="0" indent="0" algn="l" defTabSz="914400" rtl="0" eaLnBrk="1" fontAlgn="base" latinLnBrk="0" hangingPunct="1">
              <a:lnSpc>
                <a:spcPct val="100000"/>
              </a:lnSpc>
              <a:spcBef>
                <a:spcPct val="20000"/>
              </a:spcBef>
              <a:spcAft>
                <a:spcPct val="0"/>
              </a:spcAft>
              <a:buClr>
                <a:schemeClr val="bg2">
                  <a:lumMod val="50000"/>
                </a:schemeClr>
              </a:buClr>
              <a:buSzTx/>
              <a:buFont typeface="Arial"/>
              <a:buNone/>
              <a:tabLst/>
              <a:defRPr/>
            </a:pPr>
            <a:r>
              <a:rPr lang="en-US" dirty="0" smtClean="0"/>
              <a:t>Select object or click to insert text</a:t>
            </a: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15" name="Shape 15"/>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
        <p:nvSpPr>
          <p:cNvPr id="5" name="Content Placeholder 2"/>
          <p:cNvSpPr>
            <a:spLocks noGrp="1"/>
          </p:cNvSpPr>
          <p:nvPr>
            <p:ph idx="1" hasCustomPrompt="1"/>
          </p:nvPr>
        </p:nvSpPr>
        <p:spPr>
          <a:xfrm>
            <a:off x="457202" y="315538"/>
            <a:ext cx="7717259" cy="5742365"/>
          </a:xfrm>
          <a:prstGeom prst="rect">
            <a:avLst/>
          </a:prstGeom>
        </p:spPr>
        <p:txBody>
          <a:bodyPr/>
          <a:lstStyle>
            <a:lvl1pPr marL="0" marR="0" indent="0" algn="l" defTabSz="914400" rtl="0" eaLnBrk="1" fontAlgn="base" latinLnBrk="0" hangingPunct="1">
              <a:lnSpc>
                <a:spcPct val="100000"/>
              </a:lnSpc>
              <a:spcBef>
                <a:spcPct val="20000"/>
              </a:spcBef>
              <a:spcAft>
                <a:spcPct val="0"/>
              </a:spcAft>
              <a:buClr>
                <a:schemeClr val="bg2">
                  <a:lumMod val="50000"/>
                </a:schemeClr>
              </a:buClr>
              <a:buSzTx/>
              <a:buFont typeface="Arial"/>
              <a:buNone/>
              <a:tabLst/>
              <a:defRPr sz="2400" baseline="0"/>
            </a:lvl1pPr>
          </a:lstStyle>
          <a:p>
            <a:pPr marL="0" marR="0" lvl="0" indent="0" algn="l" defTabSz="914400" rtl="0" eaLnBrk="1" fontAlgn="base" latinLnBrk="0" hangingPunct="1">
              <a:lnSpc>
                <a:spcPct val="100000"/>
              </a:lnSpc>
              <a:spcBef>
                <a:spcPct val="20000"/>
              </a:spcBef>
              <a:spcAft>
                <a:spcPct val="0"/>
              </a:spcAft>
              <a:buClr>
                <a:schemeClr val="bg2">
                  <a:lumMod val="50000"/>
                </a:schemeClr>
              </a:buClr>
              <a:buSzTx/>
              <a:buFont typeface="Arial"/>
              <a:buNone/>
              <a:tabLst/>
              <a:defRPr/>
            </a:pPr>
            <a:r>
              <a:rPr lang="en-US" dirty="0" smtClean="0"/>
              <a:t>Select object or click to insert text</a:t>
            </a:r>
          </a:p>
        </p:txBody>
      </p:sp>
      <p:sp>
        <p:nvSpPr>
          <p:cNvPr id="3" name="TextBox 2"/>
          <p:cNvSpPr txBox="1"/>
          <p:nvPr userDrawn="1"/>
        </p:nvSpPr>
        <p:spPr>
          <a:xfrm>
            <a:off x="0" y="272734"/>
            <a:ext cx="206070" cy="647999"/>
          </a:xfrm>
          <a:prstGeom prst="rect">
            <a:avLst/>
          </a:prstGeom>
          <a:solidFill>
            <a:schemeClr val="bg1"/>
          </a:solidFill>
        </p:spPr>
        <p:txBody>
          <a:bodyPr wrap="square" rtlCol="0">
            <a:spAutoFit/>
          </a:bodyPr>
          <a:lstStyle/>
          <a:p>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KJALDAMERKI_UTLINA_15mm.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387298" y="6142346"/>
            <a:ext cx="579960" cy="648000"/>
          </a:xfrm>
          <a:prstGeom prst="rect">
            <a:avLst/>
          </a:prstGeom>
        </p:spPr>
      </p:pic>
      <p:sp>
        <p:nvSpPr>
          <p:cNvPr id="8" name="Rectangle 7"/>
          <p:cNvSpPr/>
          <p:nvPr/>
        </p:nvSpPr>
        <p:spPr>
          <a:xfrm>
            <a:off x="232750" y="6460149"/>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lvl="0"/>
            <a:endParaRPr lang="en-US">
              <a:solidFill>
                <a:srgbClr val="CF7022"/>
              </a:solidFill>
            </a:endParaRPr>
          </a:p>
        </p:txBody>
      </p:sp>
      <p:sp>
        <p:nvSpPr>
          <p:cNvPr id="2" name="Rectangle 4"/>
          <p:cNvSpPr>
            <a:spLocks noGrp="1" noChangeArrowheads="1"/>
          </p:cNvSpPr>
          <p:nvPr>
            <p:ph type="dt" sz="half" idx="2"/>
          </p:nvPr>
        </p:nvSpPr>
        <p:spPr bwMode="auto">
          <a:xfrm>
            <a:off x="7302501" y="6390515"/>
            <a:ext cx="871958" cy="339725"/>
          </a:xfrm>
          <a:prstGeom prst="rect">
            <a:avLst/>
          </a:prstGeom>
          <a:noFill/>
          <a:ln w="9525">
            <a:noFill/>
            <a:miter lim="800000"/>
            <a:headEnd/>
            <a:tailEnd/>
          </a:ln>
          <a:effectLst/>
        </p:spPr>
        <p:txBody>
          <a:bodyPr vert="horz" wrap="square" lIns="109727" tIns="54864" rIns="109727" bIns="54864" numCol="1" anchor="ctr" anchorCtr="0" compatLnSpc="1">
            <a:prstTxWarp prst="textNoShape">
              <a:avLst/>
            </a:prstTxWarp>
          </a:bodyPr>
          <a:lstStyle>
            <a:lvl1pPr algn="ctr">
              <a:defRPr sz="1100" b="0" i="0">
                <a:solidFill>
                  <a:schemeClr val="bg1">
                    <a:lumMod val="75000"/>
                  </a:schemeClr>
                </a:solidFill>
                <a:latin typeface="Corbel"/>
              </a:defRPr>
            </a:lvl1pPr>
          </a:lstStyle>
          <a:p>
            <a:fld id="{5BE38D35-E322-E147-86D9-A749A90C05DE}" type="datetime1">
              <a:rPr lang="is-IS" smtClean="0"/>
              <a:t>7.1.2016</a:t>
            </a:fld>
            <a:endParaRPr lang="en-US" dirty="0"/>
          </a:p>
        </p:txBody>
      </p:sp>
      <p:sp>
        <p:nvSpPr>
          <p:cNvPr id="1029" name="Rectangle 5"/>
          <p:cNvSpPr>
            <a:spLocks noGrp="1" noChangeArrowheads="1"/>
          </p:cNvSpPr>
          <p:nvPr>
            <p:ph type="ftr" sz="quarter" idx="3"/>
          </p:nvPr>
        </p:nvSpPr>
        <p:spPr bwMode="auto">
          <a:xfrm>
            <a:off x="2063751" y="6386282"/>
            <a:ext cx="5016500" cy="339725"/>
          </a:xfrm>
          <a:prstGeom prst="rect">
            <a:avLst/>
          </a:prstGeom>
          <a:noFill/>
          <a:ln w="9525">
            <a:noFill/>
            <a:miter lim="800000"/>
            <a:headEnd/>
            <a:tailEnd/>
          </a:ln>
          <a:effectLst/>
        </p:spPr>
        <p:txBody>
          <a:bodyPr vert="horz" wrap="square" lIns="109727" tIns="54864" rIns="109727" bIns="54864" numCol="1" anchor="ctr" anchorCtr="0" compatLnSpc="1">
            <a:prstTxWarp prst="textNoShape">
              <a:avLst/>
            </a:prstTxWarp>
          </a:bodyPr>
          <a:lstStyle>
            <a:lvl1pPr algn="ctr">
              <a:defRPr sz="1100" b="0" i="0">
                <a:solidFill>
                  <a:schemeClr val="bg1">
                    <a:lumMod val="75000"/>
                  </a:schemeClr>
                </a:solidFill>
                <a:latin typeface="Corbel"/>
              </a:defRPr>
            </a:lvl1pPr>
          </a:lstStyle>
          <a:p>
            <a:endParaRPr lang="en-US" dirty="0"/>
          </a:p>
        </p:txBody>
      </p:sp>
      <p:sp>
        <p:nvSpPr>
          <p:cNvPr id="5" name="Title Placeholder 4"/>
          <p:cNvSpPr>
            <a:spLocks noGrp="1"/>
          </p:cNvSpPr>
          <p:nvPr>
            <p:ph type="title"/>
          </p:nvPr>
        </p:nvSpPr>
        <p:spPr>
          <a:xfrm>
            <a:off x="461434" y="317503"/>
            <a:ext cx="8288868" cy="590551"/>
          </a:xfrm>
          <a:prstGeom prst="rect">
            <a:avLst/>
          </a:prstGeom>
        </p:spPr>
        <p:txBody>
          <a:bodyPr vert="horz" lIns="109727" tIns="54864" rIns="109727" bIns="54864" rtlCol="0" anchor="ctr">
            <a:normAutofit/>
          </a:bodyPr>
          <a:lstStyle/>
          <a:p>
            <a:endParaRPr lang="en-US" dirty="0"/>
          </a:p>
        </p:txBody>
      </p:sp>
      <p:sp>
        <p:nvSpPr>
          <p:cNvPr id="7" name="Rectangle 6"/>
          <p:cNvSpPr/>
          <p:nvPr/>
        </p:nvSpPr>
        <p:spPr>
          <a:xfrm>
            <a:off x="0" y="304798"/>
            <a:ext cx="120650" cy="60325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CF7022"/>
              </a:solidFill>
            </a:endParaRPr>
          </a:p>
        </p:txBody>
      </p:sp>
      <p:sp>
        <p:nvSpPr>
          <p:cNvPr id="12" name="Rectangle 11"/>
          <p:cNvSpPr/>
          <p:nvPr/>
        </p:nvSpPr>
        <p:spPr>
          <a:xfrm rot="16200000">
            <a:off x="6197849" y="3329291"/>
            <a:ext cx="4959306" cy="523220"/>
          </a:xfrm>
          <a:prstGeom prst="rect">
            <a:avLst/>
          </a:prstGeom>
        </p:spPr>
        <p:txBody>
          <a:bodyPr wrap="square">
            <a:spAutoFit/>
          </a:bodyPr>
          <a:lstStyle/>
          <a:p>
            <a:r>
              <a:rPr lang="en-US" sz="2800" spc="50" dirty="0" smtClean="0">
                <a:solidFill>
                  <a:srgbClr val="D9D9D9"/>
                </a:solidFill>
                <a:latin typeface="+mj-lt"/>
                <a:ea typeface="+mj-ea"/>
                <a:cs typeface="+mj-cs"/>
                <a:sym typeface="Helvetica"/>
              </a:rPr>
              <a:t>Budget Proposal 2016</a:t>
            </a:r>
            <a:endParaRPr lang="en-US" sz="3200" b="0" spc="50" dirty="0">
              <a:solidFill>
                <a:srgbClr val="D9D9D9"/>
              </a:solidFill>
            </a:endParaRPr>
          </a:p>
        </p:txBody>
      </p:sp>
      <p:sp>
        <p:nvSpPr>
          <p:cNvPr id="13" name="TextBox 12"/>
          <p:cNvSpPr txBox="1"/>
          <p:nvPr/>
        </p:nvSpPr>
        <p:spPr>
          <a:xfrm>
            <a:off x="630013" y="6392279"/>
            <a:ext cx="1712868" cy="276999"/>
          </a:xfrm>
          <a:prstGeom prst="rect">
            <a:avLst/>
          </a:prstGeom>
          <a:noFill/>
        </p:spPr>
        <p:txBody>
          <a:bodyPr wrap="square" rtlCol="0">
            <a:spAutoFit/>
          </a:bodyPr>
          <a:lstStyle/>
          <a:p>
            <a:r>
              <a:rPr lang="en-US" sz="1200" dirty="0" err="1">
                <a:solidFill>
                  <a:schemeClr val="bg1">
                    <a:lumMod val="65000"/>
                  </a:schemeClr>
                </a:solidFill>
                <a:latin typeface="+mn-lt"/>
              </a:rPr>
              <a:t>f</a:t>
            </a:r>
            <a:r>
              <a:rPr lang="en-US" sz="1200" dirty="0" err="1" smtClean="0">
                <a:solidFill>
                  <a:schemeClr val="bg1">
                    <a:lumMod val="65000"/>
                  </a:schemeClr>
                </a:solidFill>
                <a:latin typeface="+mn-lt"/>
              </a:rPr>
              <a:t>jarlog.is</a:t>
            </a:r>
            <a:endParaRPr lang="en-US" sz="1200" dirty="0">
              <a:solidFill>
                <a:schemeClr val="bg1">
                  <a:lumMod val="65000"/>
                </a:schemeClr>
              </a:solidFill>
              <a:latin typeface="+mn-lt"/>
            </a:endParaRPr>
          </a:p>
        </p:txBody>
      </p:sp>
      <p:cxnSp>
        <p:nvCxnSpPr>
          <p:cNvPr id="14" name="Straight Connector 13"/>
          <p:cNvCxnSpPr/>
          <p:nvPr/>
        </p:nvCxnSpPr>
        <p:spPr>
          <a:xfrm>
            <a:off x="554568" y="6381412"/>
            <a:ext cx="0" cy="328422"/>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30" name="Rectangle 6"/>
          <p:cNvSpPr>
            <a:spLocks noGrp="1" noChangeArrowheads="1"/>
          </p:cNvSpPr>
          <p:nvPr>
            <p:ph type="sldNum" sz="quarter" idx="4"/>
          </p:nvPr>
        </p:nvSpPr>
        <p:spPr bwMode="auto">
          <a:xfrm>
            <a:off x="0" y="6422266"/>
            <a:ext cx="641350" cy="431484"/>
          </a:xfrm>
          <a:prstGeom prst="rect">
            <a:avLst/>
          </a:prstGeom>
          <a:noFill/>
          <a:ln w="9525">
            <a:noFill/>
            <a:miter lim="800000"/>
            <a:headEnd/>
            <a:tailEnd/>
          </a:ln>
          <a:effectLst/>
        </p:spPr>
        <p:txBody>
          <a:bodyPr vert="horz" wrap="square" lIns="109727" tIns="54864" rIns="109727" bIns="54864" numCol="1" anchor="t" anchorCtr="0" compatLnSpc="1">
            <a:prstTxWarp prst="textNoShape">
              <a:avLst/>
            </a:prstTxWarp>
          </a:bodyPr>
          <a:lstStyle>
            <a:lvl1pPr algn="ctr">
              <a:defRPr sz="900" b="0" i="0" baseline="0">
                <a:solidFill>
                  <a:schemeClr val="accent2">
                    <a:lumMod val="20000"/>
                    <a:lumOff val="80000"/>
                  </a:schemeClr>
                </a:solidFill>
                <a:latin typeface="Corbel"/>
                <a:cs typeface="Corbel"/>
              </a:defRPr>
            </a:lvl1pPr>
          </a:lstStyle>
          <a:p>
            <a:fld id="{86CB4B4D-7CA3-9044-876B-883B54F8677D}" type="slidenum">
              <a:rPr lang="en-US" smtClean="0"/>
              <a:pPr/>
              <a:t>‹#›</a:t>
            </a:fld>
            <a:endParaRPr lang="en-US" dirty="0"/>
          </a:p>
        </p:txBody>
      </p:sp>
      <p:sp>
        <p:nvSpPr>
          <p:cNvPr id="4" name="Text Placeholder 3"/>
          <p:cNvSpPr>
            <a:spLocks noGrp="1"/>
          </p:cNvSpPr>
          <p:nvPr>
            <p:ph type="body" idx="1"/>
          </p:nvPr>
        </p:nvSpPr>
        <p:spPr>
          <a:xfrm>
            <a:off x="457200" y="1111249"/>
            <a:ext cx="6845301" cy="49455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3" r:id="rId5"/>
    <p:sldLayoutId id="2147483844" r:id="rId6"/>
    <p:sldLayoutId id="2147483845" r:id="rId7"/>
    <p:sldLayoutId id="2147483846" r:id="rId8"/>
    <p:sldLayoutId id="2147483847" r:id="rId9"/>
    <p:sldLayoutId id="2147483849" r:id="rId10"/>
    <p:sldLayoutId id="2147483850" r:id="rId11"/>
    <p:sldLayoutId id="2147483851" r:id="rId12"/>
    <p:sldLayoutId id="2147483852" r:id="rId13"/>
    <p:sldLayoutId id="2147483853" r:id="rId14"/>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2800" b="0" i="0" cap="all" baseline="0">
          <a:solidFill>
            <a:schemeClr val="accent1"/>
          </a:solidFill>
          <a:latin typeface="Corbel"/>
          <a:ea typeface="+mj-ea"/>
          <a:cs typeface="Corbel"/>
        </a:defRPr>
      </a:lvl1pPr>
      <a:lvl2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2pPr>
      <a:lvl3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3pPr>
      <a:lvl4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4pPr>
      <a:lvl5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5pPr>
      <a:lvl6pPr marL="548636"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6pPr>
      <a:lvl7pPr marL="1097271"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7pPr>
      <a:lvl8pPr marL="1645907"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8pPr>
      <a:lvl9pPr marL="2194542"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9pPr>
    </p:titleStyle>
    <p:bodyStyle>
      <a:lvl1pPr marL="342900" indent="-342900" algn="l" rtl="0" eaLnBrk="1" fontAlgn="base" hangingPunct="1">
        <a:spcBef>
          <a:spcPct val="20000"/>
        </a:spcBef>
        <a:spcAft>
          <a:spcPct val="0"/>
        </a:spcAft>
        <a:buClr>
          <a:schemeClr val="accent1"/>
        </a:buClr>
        <a:buFont typeface="Lucida Grande"/>
        <a:buChar char="»"/>
        <a:defRPr sz="2400" b="0" i="0" baseline="0">
          <a:solidFill>
            <a:schemeClr val="tx1"/>
          </a:solidFill>
          <a:latin typeface="Corbel"/>
          <a:ea typeface="+mn-ea"/>
          <a:cs typeface="+mn-cs"/>
        </a:defRPr>
      </a:lvl1pPr>
      <a:lvl2pPr marL="496800" indent="-342900" algn="l" rtl="0" eaLnBrk="1" fontAlgn="base" hangingPunct="1">
        <a:spcBef>
          <a:spcPts val="2016"/>
        </a:spcBef>
        <a:spcAft>
          <a:spcPts val="720"/>
        </a:spcAft>
        <a:buClr>
          <a:schemeClr val="accent1"/>
        </a:buClr>
        <a:buFont typeface="Lucida Grande"/>
        <a:buChar char="»"/>
        <a:defRPr sz="2400" b="0" i="0">
          <a:solidFill>
            <a:schemeClr val="tx1"/>
          </a:solidFill>
          <a:latin typeface="Source Sans Pro"/>
          <a:ea typeface="+mn-ea"/>
          <a:cs typeface="+mn-cs"/>
        </a:defRPr>
      </a:lvl2pPr>
      <a:lvl3pPr marL="509756" indent="-274318" algn="l" rtl="0" eaLnBrk="1" fontAlgn="base" hangingPunct="1">
        <a:spcBef>
          <a:spcPct val="20000"/>
        </a:spcBef>
        <a:spcAft>
          <a:spcPct val="0"/>
        </a:spcAft>
        <a:buClr>
          <a:schemeClr val="accent2"/>
        </a:buClr>
        <a:buFont typeface="Lucida Grande"/>
        <a:buChar char="»"/>
        <a:defRPr sz="2400">
          <a:solidFill>
            <a:schemeClr val="tx1"/>
          </a:solidFill>
          <a:latin typeface="Corbel"/>
          <a:ea typeface="+mn-ea"/>
          <a:cs typeface="+mn-cs"/>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mn-cs"/>
        </a:defRPr>
      </a:lvl4pPr>
      <a:lvl5pPr marL="635035" indent="-233278" algn="l" rtl="0" eaLnBrk="1" fontAlgn="base" hangingPunct="1">
        <a:spcBef>
          <a:spcPts val="518"/>
        </a:spcBef>
        <a:spcAft>
          <a:spcPct val="0"/>
        </a:spcAft>
        <a:buClr>
          <a:schemeClr val="accent1"/>
        </a:buClr>
        <a:buFont typeface="Lucida Grande"/>
        <a:buChar char="»"/>
        <a:defRPr sz="2100" baseline="0">
          <a:solidFill>
            <a:schemeClr val="tx1"/>
          </a:solidFill>
          <a:latin typeface="Corbel"/>
          <a:ea typeface="+mn-ea"/>
          <a:cs typeface="+mn-cs"/>
        </a:defRPr>
      </a:lvl5pPr>
      <a:lvl6pPr marL="863993" indent="-237598" algn="l" rtl="0" eaLnBrk="1" fontAlgn="base" hangingPunct="1">
        <a:spcBef>
          <a:spcPct val="20000"/>
        </a:spcBef>
        <a:spcAft>
          <a:spcPct val="0"/>
        </a:spcAft>
        <a:buClr>
          <a:srgbClr val="CF7022"/>
        </a:buClr>
        <a:buFont typeface="Lucida Grande"/>
        <a:buChar char="»"/>
        <a:defRPr sz="2100" baseline="0">
          <a:solidFill>
            <a:schemeClr val="tx1"/>
          </a:solidFill>
          <a:latin typeface="Corbel"/>
          <a:ea typeface="+mn-ea"/>
          <a:cs typeface="+mn-cs"/>
        </a:defRPr>
      </a:lvl6pPr>
      <a:lvl7pPr marL="3566131" indent="-274318" algn="l" rtl="0" eaLnBrk="1" fontAlgn="base" hangingPunct="1">
        <a:spcBef>
          <a:spcPct val="20000"/>
        </a:spcBef>
        <a:spcAft>
          <a:spcPct val="0"/>
        </a:spcAft>
        <a:buChar char="»"/>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548636" rtl="0" eaLnBrk="1" latinLnBrk="0" hangingPunct="1">
        <a:defRPr sz="2100" kern="1200">
          <a:solidFill>
            <a:schemeClr val="tx1"/>
          </a:solidFill>
          <a:latin typeface="+mn-lt"/>
          <a:ea typeface="+mn-ea"/>
          <a:cs typeface="+mn-cs"/>
        </a:defRPr>
      </a:lvl1pPr>
      <a:lvl2pPr marL="548636" algn="l" defTabSz="548636" rtl="0" eaLnBrk="1" latinLnBrk="0" hangingPunct="1">
        <a:defRPr sz="2100" kern="1200">
          <a:solidFill>
            <a:schemeClr val="tx1"/>
          </a:solidFill>
          <a:latin typeface="+mn-lt"/>
          <a:ea typeface="+mn-ea"/>
          <a:cs typeface="+mn-cs"/>
        </a:defRPr>
      </a:lvl2pPr>
      <a:lvl3pPr marL="1097271" algn="l" defTabSz="548636" rtl="0" eaLnBrk="1" latinLnBrk="0" hangingPunct="1">
        <a:defRPr sz="2100" kern="1200">
          <a:solidFill>
            <a:schemeClr val="tx1"/>
          </a:solidFill>
          <a:latin typeface="+mn-lt"/>
          <a:ea typeface="+mn-ea"/>
          <a:cs typeface="+mn-cs"/>
        </a:defRPr>
      </a:lvl3pPr>
      <a:lvl4pPr marL="1645907" algn="l" defTabSz="548636" rtl="0" eaLnBrk="1" latinLnBrk="0" hangingPunct="1">
        <a:defRPr sz="2100" kern="1200">
          <a:solidFill>
            <a:schemeClr val="tx1"/>
          </a:solidFill>
          <a:latin typeface="+mn-lt"/>
          <a:ea typeface="+mn-ea"/>
          <a:cs typeface="+mn-cs"/>
        </a:defRPr>
      </a:lvl4pPr>
      <a:lvl5pPr marL="2194542" algn="l" defTabSz="548636" rtl="0" eaLnBrk="1" latinLnBrk="0" hangingPunct="1">
        <a:defRPr sz="2100" kern="1200">
          <a:solidFill>
            <a:schemeClr val="tx1"/>
          </a:solidFill>
          <a:latin typeface="+mn-lt"/>
          <a:ea typeface="+mn-ea"/>
          <a:cs typeface="+mn-cs"/>
        </a:defRPr>
      </a:lvl5pPr>
      <a:lvl6pPr marL="2743178" algn="l" defTabSz="548636" rtl="0" eaLnBrk="1" latinLnBrk="0" hangingPunct="1">
        <a:defRPr sz="2100" kern="1200">
          <a:solidFill>
            <a:schemeClr val="tx1"/>
          </a:solidFill>
          <a:latin typeface="+mn-lt"/>
          <a:ea typeface="+mn-ea"/>
          <a:cs typeface="+mn-cs"/>
        </a:defRPr>
      </a:lvl6pPr>
      <a:lvl7pPr marL="3291814" algn="l" defTabSz="548636" rtl="0" eaLnBrk="1" latinLnBrk="0" hangingPunct="1">
        <a:defRPr sz="2100" kern="1200">
          <a:solidFill>
            <a:schemeClr val="tx1"/>
          </a:solidFill>
          <a:latin typeface="+mn-lt"/>
          <a:ea typeface="+mn-ea"/>
          <a:cs typeface="+mn-cs"/>
        </a:defRPr>
      </a:lvl7pPr>
      <a:lvl8pPr marL="3840449" algn="l" defTabSz="548636" rtl="0" eaLnBrk="1" latinLnBrk="0" hangingPunct="1">
        <a:defRPr sz="2100" kern="1200">
          <a:solidFill>
            <a:schemeClr val="tx1"/>
          </a:solidFill>
          <a:latin typeface="+mn-lt"/>
          <a:ea typeface="+mn-ea"/>
          <a:cs typeface="+mn-cs"/>
        </a:defRPr>
      </a:lvl8pPr>
      <a:lvl9pPr marL="4389085" algn="l" defTabSz="5486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Excel_97-2003_Worksheet4.xls"/></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Microsoft_Excel_97-2003_Worksheet5.xls"/></Relationships>
</file>

<file path=ppt/slides/_rels/slide1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Excel_97-2003_Worksheet6.xls"/></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19.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3.xls"/></Relationships>
</file>

<file path=ppt/slides/_rels/slide7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budget proposal 2016 </a:t>
            </a:r>
            <a:br>
              <a:rPr lang="en-US" dirty="0" smtClean="0"/>
            </a:br>
            <a:r>
              <a:rPr lang="en-US" dirty="0" smtClean="0"/>
              <a:t>medium-term fiscal plan 2016-2019</a:t>
            </a:r>
            <a:endParaRPr lang="en-US" dirty="0"/>
          </a:p>
        </p:txBody>
      </p:sp>
      <p:sp>
        <p:nvSpPr>
          <p:cNvPr id="7" name="Text Placeholder 6"/>
          <p:cNvSpPr>
            <a:spLocks noGrp="1"/>
          </p:cNvSpPr>
          <p:nvPr>
            <p:ph type="body" sz="quarter" idx="14"/>
          </p:nvPr>
        </p:nvSpPr>
        <p:spPr/>
        <p:txBody>
          <a:bodyPr/>
          <a:lstStyle/>
          <a:p>
            <a:r>
              <a:rPr lang="en-US" dirty="0" smtClean="0"/>
              <a:t>September 18</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3803795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Main economic assumptions for the budget</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10</a:t>
            </a:fld>
            <a:endParaRPr lang="en-US"/>
          </a:p>
        </p:txBody>
      </p:sp>
      <p:sp>
        <p:nvSpPr>
          <p:cNvPr id="16" name="TextBox 15"/>
          <p:cNvSpPr txBox="1"/>
          <p:nvPr/>
        </p:nvSpPr>
        <p:spPr>
          <a:xfrm>
            <a:off x="488950" y="5965066"/>
            <a:ext cx="7115452" cy="307777"/>
          </a:xfrm>
          <a:prstGeom prst="rect">
            <a:avLst/>
          </a:prstGeom>
          <a:noFill/>
        </p:spPr>
        <p:txBody>
          <a:bodyPr wrap="square" rtlCol="0">
            <a:spAutoFit/>
          </a:bodyPr>
          <a:lstStyle/>
          <a:p>
            <a:r>
              <a:rPr lang="is-IS" sz="1400" i="1" dirty="0" smtClean="0">
                <a:solidFill>
                  <a:schemeClr val="accent1"/>
                </a:solidFill>
              </a:rPr>
              <a:t>* Economic forecast from Statistic Iceland, June 2015</a:t>
            </a:r>
            <a:endParaRPr lang="is-IS" sz="1400" i="1" dirty="0">
              <a:solidFill>
                <a:schemeClr val="accent1"/>
              </a:solidFill>
            </a:endParaRP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3129949417"/>
              </p:ext>
            </p:extLst>
          </p:nvPr>
        </p:nvGraphicFramePr>
        <p:xfrm>
          <a:off x="457200" y="1096963"/>
          <a:ext cx="7560000" cy="4820920"/>
        </p:xfrm>
        <a:graphic>
          <a:graphicData uri="http://schemas.openxmlformats.org/drawingml/2006/table">
            <a:tbl>
              <a:tblPr firstRow="1" bandRow="1">
                <a:tableStyleId>{5C22544A-7EE6-4342-B048-85BDC9FD1C3A}</a:tableStyleId>
              </a:tblPr>
              <a:tblGrid>
                <a:gridCol w="2160000"/>
                <a:gridCol w="900000"/>
                <a:gridCol w="900000"/>
                <a:gridCol w="900000"/>
                <a:gridCol w="900000"/>
                <a:gridCol w="900000"/>
                <a:gridCol w="900000"/>
              </a:tblGrid>
              <a:tr h="370840">
                <a:tc>
                  <a:txBody>
                    <a:bodyPr/>
                    <a:lstStyle/>
                    <a:p>
                      <a:pPr algn="l" fontAlgn="b"/>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2014</a:t>
                      </a:r>
                    </a:p>
                  </a:txBody>
                  <a:tcPr marL="7620" marR="7620" marT="7620" marB="0" anchor="b"/>
                </a:tc>
                <a:tc>
                  <a:txBody>
                    <a:bodyPr/>
                    <a:lstStyle/>
                    <a:p>
                      <a:pPr algn="r" fontAlgn="b"/>
                      <a:r>
                        <a:rPr lang="is-IS" sz="1400" b="0" i="0" u="none" strike="noStrike" dirty="0">
                          <a:effectLst/>
                          <a:latin typeface="+mj-lt"/>
                        </a:rPr>
                        <a:t>2015</a:t>
                      </a:r>
                    </a:p>
                  </a:txBody>
                  <a:tcPr marL="7620" marR="7620" marT="7620" marB="0" anchor="b"/>
                </a:tc>
                <a:tc>
                  <a:txBody>
                    <a:bodyPr/>
                    <a:lstStyle/>
                    <a:p>
                      <a:pPr algn="r" fontAlgn="b"/>
                      <a:r>
                        <a:rPr lang="is-IS" sz="1400" b="0" i="0" u="none" strike="noStrike" dirty="0">
                          <a:effectLst/>
                          <a:latin typeface="+mj-lt"/>
                        </a:rPr>
                        <a:t>2016</a:t>
                      </a:r>
                    </a:p>
                  </a:txBody>
                  <a:tcPr marL="7620" marR="7620" marT="7620" marB="0" anchor="b"/>
                </a:tc>
                <a:tc>
                  <a:txBody>
                    <a:bodyPr/>
                    <a:lstStyle/>
                    <a:p>
                      <a:pPr algn="r" fontAlgn="b"/>
                      <a:r>
                        <a:rPr lang="is-IS" sz="1400" b="0" i="0" u="none" strike="noStrike" dirty="0">
                          <a:effectLst/>
                          <a:latin typeface="+mj-lt"/>
                        </a:rPr>
                        <a:t>2017</a:t>
                      </a:r>
                    </a:p>
                  </a:txBody>
                  <a:tcPr marL="7620" marR="7620" marT="7620" marB="0" anchor="b"/>
                </a:tc>
                <a:tc>
                  <a:txBody>
                    <a:bodyPr/>
                    <a:lstStyle/>
                    <a:p>
                      <a:pPr algn="r" fontAlgn="b"/>
                      <a:r>
                        <a:rPr lang="is-IS" sz="1400" b="0" i="0" u="none" strike="noStrike" dirty="0">
                          <a:effectLst/>
                          <a:latin typeface="+mj-lt"/>
                        </a:rPr>
                        <a:t>2018</a:t>
                      </a:r>
                    </a:p>
                  </a:txBody>
                  <a:tcPr marL="7620" marR="7620" marT="7620" marB="0" anchor="b"/>
                </a:tc>
                <a:tc>
                  <a:txBody>
                    <a:bodyPr/>
                    <a:lstStyle/>
                    <a:p>
                      <a:pPr algn="r" fontAlgn="b"/>
                      <a:r>
                        <a:rPr lang="is-IS" sz="1400" b="0" i="0" u="none" strike="noStrike" dirty="0">
                          <a:effectLst/>
                          <a:latin typeface="+mj-lt"/>
                        </a:rPr>
                        <a:t>2019</a:t>
                      </a:r>
                    </a:p>
                  </a:txBody>
                  <a:tcPr marL="7620" marR="7620" marT="7620" marB="0" anchor="b"/>
                </a:tc>
              </a:tr>
              <a:tr h="370840">
                <a:tc>
                  <a:txBody>
                    <a:bodyPr/>
                    <a:lstStyle/>
                    <a:p>
                      <a:pPr algn="l" fontAlgn="b"/>
                      <a:r>
                        <a:rPr lang="is-IS" sz="1400" b="0" i="0" u="none" strike="noStrike" dirty="0" smtClean="0">
                          <a:effectLst/>
                          <a:latin typeface="+mj-lt"/>
                        </a:rPr>
                        <a:t>Private consumption</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3,7   </a:t>
                      </a:r>
                    </a:p>
                  </a:txBody>
                  <a:tcPr marL="7620" marR="7620" marT="7620" marB="0" anchor="b"/>
                </a:tc>
                <a:tc>
                  <a:txBody>
                    <a:bodyPr/>
                    <a:lstStyle/>
                    <a:p>
                      <a:pPr algn="r" fontAlgn="b"/>
                      <a:r>
                        <a:rPr lang="is-IS" sz="1400" b="0" i="0" u="none" strike="noStrike" dirty="0">
                          <a:effectLst/>
                          <a:latin typeface="+mj-lt"/>
                        </a:rPr>
                        <a:t>4,2   </a:t>
                      </a:r>
                    </a:p>
                  </a:txBody>
                  <a:tcPr marL="7620" marR="7620" marT="7620" marB="0" anchor="b"/>
                </a:tc>
                <a:tc>
                  <a:txBody>
                    <a:bodyPr/>
                    <a:lstStyle/>
                    <a:p>
                      <a:pPr algn="r" fontAlgn="b"/>
                      <a:r>
                        <a:rPr lang="is-IS" sz="1400" b="0" i="0" u="none" strike="noStrike" dirty="0">
                          <a:effectLst/>
                          <a:latin typeface="+mj-lt"/>
                        </a:rPr>
                        <a:t>4,1   </a:t>
                      </a:r>
                    </a:p>
                  </a:txBody>
                  <a:tcPr marL="7620" marR="7620" marT="7620" marB="0" anchor="b"/>
                </a:tc>
                <a:tc>
                  <a:txBody>
                    <a:bodyPr/>
                    <a:lstStyle/>
                    <a:p>
                      <a:pPr algn="r" fontAlgn="b"/>
                      <a:r>
                        <a:rPr lang="is-IS" sz="1400" b="0" i="0" u="none" strike="noStrike" dirty="0">
                          <a:effectLst/>
                          <a:latin typeface="+mj-lt"/>
                        </a:rPr>
                        <a:t>3,0   </a:t>
                      </a:r>
                    </a:p>
                  </a:txBody>
                  <a:tcPr marL="7620" marR="7620" marT="7620" marB="0" anchor="b"/>
                </a:tc>
                <a:tc>
                  <a:txBody>
                    <a:bodyPr/>
                    <a:lstStyle/>
                    <a:p>
                      <a:pPr algn="r" fontAlgn="b"/>
                      <a:r>
                        <a:rPr lang="is-IS" sz="1400" b="0" i="0" u="none" strike="noStrike" dirty="0">
                          <a:effectLst/>
                          <a:latin typeface="+mj-lt"/>
                        </a:rPr>
                        <a:t>2,5   </a:t>
                      </a:r>
                    </a:p>
                  </a:txBody>
                  <a:tcPr marL="7620" marR="7620" marT="7620" marB="0" anchor="b"/>
                </a:tc>
                <a:tc>
                  <a:txBody>
                    <a:bodyPr/>
                    <a:lstStyle/>
                    <a:p>
                      <a:pPr algn="r" fontAlgn="b"/>
                      <a:r>
                        <a:rPr lang="is-IS" sz="1400" b="0" i="0" u="none" strike="noStrike" dirty="0">
                          <a:effectLst/>
                          <a:latin typeface="+mj-lt"/>
                        </a:rPr>
                        <a:t>2,5   </a:t>
                      </a:r>
                    </a:p>
                  </a:txBody>
                  <a:tcPr marL="7620" marR="7620" marT="7620" marB="0" anchor="b"/>
                </a:tc>
              </a:tr>
              <a:tr h="370840">
                <a:tc>
                  <a:txBody>
                    <a:bodyPr/>
                    <a:lstStyle/>
                    <a:p>
                      <a:pPr algn="l" fontAlgn="b"/>
                      <a:r>
                        <a:rPr lang="is-IS" sz="1400" b="0" i="0" u="none" strike="noStrike" dirty="0" smtClean="0">
                          <a:effectLst/>
                          <a:latin typeface="+mj-lt"/>
                        </a:rPr>
                        <a:t>Public consumption</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1,8   </a:t>
                      </a:r>
                    </a:p>
                  </a:txBody>
                  <a:tcPr marL="7620" marR="7620" marT="7620" marB="0" anchor="b"/>
                </a:tc>
                <a:tc>
                  <a:txBody>
                    <a:bodyPr/>
                    <a:lstStyle/>
                    <a:p>
                      <a:pPr algn="r" fontAlgn="b"/>
                      <a:r>
                        <a:rPr lang="is-IS" sz="1400" b="0" i="0" u="none" strike="noStrike" dirty="0">
                          <a:effectLst/>
                          <a:latin typeface="+mj-lt"/>
                        </a:rPr>
                        <a:t>1,8   </a:t>
                      </a:r>
                    </a:p>
                  </a:txBody>
                  <a:tcPr marL="7620" marR="7620" marT="7620" marB="0" anchor="b"/>
                </a:tc>
                <a:tc>
                  <a:txBody>
                    <a:bodyPr/>
                    <a:lstStyle/>
                    <a:p>
                      <a:pPr algn="r" fontAlgn="b"/>
                      <a:r>
                        <a:rPr lang="is-IS" sz="1400" b="0" i="0" u="none" strike="noStrike" dirty="0">
                          <a:effectLst/>
                          <a:latin typeface="+mj-lt"/>
                        </a:rPr>
                        <a:t>1,5   </a:t>
                      </a:r>
                    </a:p>
                  </a:txBody>
                  <a:tcPr marL="7620" marR="7620" marT="7620" marB="0" anchor="b"/>
                </a:tc>
                <a:tc>
                  <a:txBody>
                    <a:bodyPr/>
                    <a:lstStyle/>
                    <a:p>
                      <a:pPr algn="r" fontAlgn="b"/>
                      <a:r>
                        <a:rPr lang="is-IS" sz="1400" b="0" i="0" u="none" strike="noStrike" dirty="0">
                          <a:effectLst/>
                          <a:latin typeface="+mj-lt"/>
                        </a:rPr>
                        <a:t>1,7   </a:t>
                      </a:r>
                    </a:p>
                  </a:txBody>
                  <a:tcPr marL="7620" marR="7620" marT="7620" marB="0" anchor="b"/>
                </a:tc>
                <a:tc>
                  <a:txBody>
                    <a:bodyPr/>
                    <a:lstStyle/>
                    <a:p>
                      <a:pPr algn="r" fontAlgn="b"/>
                      <a:r>
                        <a:rPr lang="is-IS" sz="1400" b="0" i="0" u="none" strike="noStrike" dirty="0">
                          <a:effectLst/>
                          <a:latin typeface="+mj-lt"/>
                        </a:rPr>
                        <a:t>1,5   </a:t>
                      </a:r>
                    </a:p>
                  </a:txBody>
                  <a:tcPr marL="7620" marR="7620" marT="7620" marB="0" anchor="b"/>
                </a:tc>
                <a:tc>
                  <a:txBody>
                    <a:bodyPr/>
                    <a:lstStyle/>
                    <a:p>
                      <a:pPr algn="r" fontAlgn="b"/>
                      <a:r>
                        <a:rPr lang="is-IS" sz="1400" b="0" i="0" u="none" strike="noStrike" dirty="0">
                          <a:effectLst/>
                          <a:latin typeface="+mj-lt"/>
                        </a:rPr>
                        <a:t>2,2   </a:t>
                      </a:r>
                    </a:p>
                  </a:txBody>
                  <a:tcPr marL="7620" marR="7620" marT="7620" marB="0" anchor="b"/>
                </a:tc>
              </a:tr>
              <a:tr h="370840">
                <a:tc>
                  <a:txBody>
                    <a:bodyPr/>
                    <a:lstStyle/>
                    <a:p>
                      <a:pPr algn="l" fontAlgn="b"/>
                      <a:r>
                        <a:rPr lang="is-IS" sz="1400" b="0" i="0" u="none" strike="noStrike" dirty="0" smtClean="0">
                          <a:effectLst/>
                          <a:latin typeface="+mj-lt"/>
                        </a:rPr>
                        <a:t>Fixed capital</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13,7   </a:t>
                      </a:r>
                    </a:p>
                  </a:txBody>
                  <a:tcPr marL="7620" marR="7620" marT="7620" marB="0" anchor="b"/>
                </a:tc>
                <a:tc>
                  <a:txBody>
                    <a:bodyPr/>
                    <a:lstStyle/>
                    <a:p>
                      <a:pPr algn="r" fontAlgn="b"/>
                      <a:r>
                        <a:rPr lang="is-IS" sz="1400" b="0" i="0" u="none" strike="noStrike" dirty="0">
                          <a:effectLst/>
                          <a:latin typeface="+mj-lt"/>
                        </a:rPr>
                        <a:t>18,1   </a:t>
                      </a:r>
                    </a:p>
                  </a:txBody>
                  <a:tcPr marL="7620" marR="7620" marT="7620" marB="0" anchor="b"/>
                </a:tc>
                <a:tc>
                  <a:txBody>
                    <a:bodyPr/>
                    <a:lstStyle/>
                    <a:p>
                      <a:pPr algn="r" fontAlgn="b"/>
                      <a:r>
                        <a:rPr lang="is-IS" sz="1400" b="0" i="0" u="none" strike="noStrike" dirty="0">
                          <a:effectLst/>
                          <a:latin typeface="+mj-lt"/>
                        </a:rPr>
                        <a:t>14,6   </a:t>
                      </a:r>
                    </a:p>
                  </a:txBody>
                  <a:tcPr marL="7620" marR="7620" marT="7620" marB="0" anchor="b"/>
                </a:tc>
                <a:tc>
                  <a:txBody>
                    <a:bodyPr/>
                    <a:lstStyle/>
                    <a:p>
                      <a:pPr algn="r" fontAlgn="b"/>
                      <a:r>
                        <a:rPr lang="is-IS" sz="1400" b="0" i="0" u="none" strike="noStrike" dirty="0">
                          <a:effectLst/>
                          <a:latin typeface="+mj-lt"/>
                        </a:rPr>
                        <a:t>2,9   </a:t>
                      </a:r>
                    </a:p>
                  </a:txBody>
                  <a:tcPr marL="7620" marR="7620" marT="7620" marB="0" anchor="b"/>
                </a:tc>
                <a:tc>
                  <a:txBody>
                    <a:bodyPr/>
                    <a:lstStyle/>
                    <a:p>
                      <a:pPr algn="r" fontAlgn="b"/>
                      <a:r>
                        <a:rPr lang="is-IS" sz="1400" b="0" i="0" u="none" strike="noStrike" dirty="0">
                          <a:effectLst/>
                          <a:latin typeface="+mj-lt"/>
                        </a:rPr>
                        <a:t>-0,4   </a:t>
                      </a:r>
                    </a:p>
                  </a:txBody>
                  <a:tcPr marL="7620" marR="7620" marT="7620" marB="0" anchor="b"/>
                </a:tc>
                <a:tc>
                  <a:txBody>
                    <a:bodyPr/>
                    <a:lstStyle/>
                    <a:p>
                      <a:pPr algn="r" fontAlgn="b"/>
                      <a:r>
                        <a:rPr lang="is-IS" sz="1400" b="0" i="0" u="none" strike="noStrike" dirty="0">
                          <a:effectLst/>
                          <a:latin typeface="+mj-lt"/>
                        </a:rPr>
                        <a:t>5,2   </a:t>
                      </a:r>
                    </a:p>
                  </a:txBody>
                  <a:tcPr marL="7620" marR="7620" marT="7620" marB="0" anchor="b"/>
                </a:tc>
              </a:tr>
              <a:tr h="370840">
                <a:tc>
                  <a:txBody>
                    <a:bodyPr/>
                    <a:lstStyle/>
                    <a:p>
                      <a:pPr algn="l" fontAlgn="b"/>
                      <a:r>
                        <a:rPr lang="is-IS" sz="1400" b="0" i="0" u="none" strike="noStrike" dirty="0" smtClean="0">
                          <a:effectLst/>
                          <a:latin typeface="+mj-lt"/>
                        </a:rPr>
                        <a:t>Business sector</a:t>
                      </a:r>
                      <a:endParaRPr lang="is-IS" sz="1400" b="0" i="0" u="none" strike="noStrike" dirty="0">
                        <a:effectLst/>
                        <a:latin typeface="+mj-lt"/>
                      </a:endParaRPr>
                    </a:p>
                  </a:txBody>
                  <a:tcPr marL="114300" marR="7620" marT="7620" marB="0" anchor="b"/>
                </a:tc>
                <a:tc>
                  <a:txBody>
                    <a:bodyPr/>
                    <a:lstStyle/>
                    <a:p>
                      <a:pPr algn="r" fontAlgn="b"/>
                      <a:r>
                        <a:rPr lang="is-IS" sz="1400" b="0" i="0" u="none" strike="noStrike" dirty="0">
                          <a:effectLst/>
                          <a:latin typeface="+mj-lt"/>
                        </a:rPr>
                        <a:t>15,1   </a:t>
                      </a:r>
                    </a:p>
                  </a:txBody>
                  <a:tcPr marL="7620" marR="7620" marT="7620" marB="0" anchor="b"/>
                </a:tc>
                <a:tc>
                  <a:txBody>
                    <a:bodyPr/>
                    <a:lstStyle/>
                    <a:p>
                      <a:pPr algn="r" fontAlgn="b"/>
                      <a:r>
                        <a:rPr lang="is-IS" sz="1400" b="0" i="0" u="none" strike="noStrike" dirty="0">
                          <a:effectLst/>
                          <a:latin typeface="+mj-lt"/>
                        </a:rPr>
                        <a:t>20,8   </a:t>
                      </a:r>
                    </a:p>
                  </a:txBody>
                  <a:tcPr marL="7620" marR="7620" marT="7620" marB="0" anchor="b"/>
                </a:tc>
                <a:tc>
                  <a:txBody>
                    <a:bodyPr/>
                    <a:lstStyle/>
                    <a:p>
                      <a:pPr algn="r" fontAlgn="b"/>
                      <a:r>
                        <a:rPr lang="is-IS" sz="1400" b="0" i="0" u="none" strike="noStrike" dirty="0">
                          <a:effectLst/>
                          <a:latin typeface="+mj-lt"/>
                        </a:rPr>
                        <a:t>16,0   </a:t>
                      </a:r>
                    </a:p>
                  </a:txBody>
                  <a:tcPr marL="7620" marR="7620" marT="7620" marB="0" anchor="b"/>
                </a:tc>
                <a:tc>
                  <a:txBody>
                    <a:bodyPr/>
                    <a:lstStyle/>
                    <a:p>
                      <a:pPr algn="r" fontAlgn="b"/>
                      <a:r>
                        <a:rPr lang="is-IS" sz="1400" b="0" i="0" u="none" strike="noStrike" dirty="0">
                          <a:effectLst/>
                          <a:latin typeface="+mj-lt"/>
                        </a:rPr>
                        <a:t>1,5   </a:t>
                      </a:r>
                    </a:p>
                  </a:txBody>
                  <a:tcPr marL="7620" marR="7620" marT="7620" marB="0" anchor="b"/>
                </a:tc>
                <a:tc>
                  <a:txBody>
                    <a:bodyPr/>
                    <a:lstStyle/>
                    <a:p>
                      <a:pPr algn="r" fontAlgn="b"/>
                      <a:r>
                        <a:rPr lang="is-IS" sz="1400" b="0" i="0" u="none" strike="noStrike" dirty="0">
                          <a:effectLst/>
                          <a:latin typeface="+mj-lt"/>
                        </a:rPr>
                        <a:t>-3,0   </a:t>
                      </a:r>
                    </a:p>
                  </a:txBody>
                  <a:tcPr marL="7620" marR="7620" marT="7620" marB="0" anchor="b"/>
                </a:tc>
                <a:tc>
                  <a:txBody>
                    <a:bodyPr/>
                    <a:lstStyle/>
                    <a:p>
                      <a:pPr algn="r" fontAlgn="b"/>
                      <a:r>
                        <a:rPr lang="is-IS" sz="1400" b="0" i="0" u="none" strike="noStrike" dirty="0">
                          <a:effectLst/>
                          <a:latin typeface="+mj-lt"/>
                        </a:rPr>
                        <a:t>4,2   </a:t>
                      </a:r>
                    </a:p>
                  </a:txBody>
                  <a:tcPr marL="7620" marR="7620" marT="7620" marB="0" anchor="b"/>
                </a:tc>
              </a:tr>
              <a:tr h="370840">
                <a:tc>
                  <a:txBody>
                    <a:bodyPr/>
                    <a:lstStyle/>
                    <a:p>
                      <a:pPr algn="l" fontAlgn="b"/>
                      <a:r>
                        <a:rPr lang="is-IS" sz="1400" b="0" i="0" u="none" strike="noStrike" dirty="0" smtClean="0">
                          <a:effectLst/>
                          <a:latin typeface="+mj-lt"/>
                        </a:rPr>
                        <a:t>Residential</a:t>
                      </a:r>
                      <a:r>
                        <a:rPr lang="is-IS" sz="1400" b="0" i="0" u="none" strike="noStrike" baseline="0" dirty="0" smtClean="0">
                          <a:effectLst/>
                          <a:latin typeface="+mj-lt"/>
                        </a:rPr>
                        <a:t> construction</a:t>
                      </a:r>
                      <a:endParaRPr lang="is-IS" sz="1400" b="0" i="0" u="none" strike="noStrike" dirty="0">
                        <a:effectLst/>
                        <a:latin typeface="+mj-lt"/>
                      </a:endParaRPr>
                    </a:p>
                  </a:txBody>
                  <a:tcPr marL="114300" marR="7620" marT="7620" marB="0" anchor="b"/>
                </a:tc>
                <a:tc>
                  <a:txBody>
                    <a:bodyPr/>
                    <a:lstStyle/>
                    <a:p>
                      <a:pPr algn="r" fontAlgn="b"/>
                      <a:r>
                        <a:rPr lang="is-IS" sz="1400" b="0" i="0" u="none" strike="noStrike" dirty="0">
                          <a:effectLst/>
                          <a:latin typeface="+mj-lt"/>
                        </a:rPr>
                        <a:t>14,9   </a:t>
                      </a:r>
                    </a:p>
                  </a:txBody>
                  <a:tcPr marL="7620" marR="7620" marT="7620" marB="0" anchor="b"/>
                </a:tc>
                <a:tc>
                  <a:txBody>
                    <a:bodyPr/>
                    <a:lstStyle/>
                    <a:p>
                      <a:pPr algn="r" fontAlgn="b"/>
                      <a:r>
                        <a:rPr lang="is-IS" sz="1400" b="0" i="0" u="none" strike="noStrike" dirty="0">
                          <a:effectLst/>
                          <a:latin typeface="+mj-lt"/>
                        </a:rPr>
                        <a:t>20,3   </a:t>
                      </a:r>
                    </a:p>
                  </a:txBody>
                  <a:tcPr marL="7620" marR="7620" marT="7620" marB="0" anchor="b"/>
                </a:tc>
                <a:tc>
                  <a:txBody>
                    <a:bodyPr/>
                    <a:lstStyle/>
                    <a:p>
                      <a:pPr algn="r" fontAlgn="b"/>
                      <a:r>
                        <a:rPr lang="is-IS" sz="1400" b="0" i="0" u="none" strike="noStrike" dirty="0">
                          <a:effectLst/>
                          <a:latin typeface="+mj-lt"/>
                        </a:rPr>
                        <a:t>19,3   </a:t>
                      </a:r>
                    </a:p>
                  </a:txBody>
                  <a:tcPr marL="7620" marR="7620" marT="7620" marB="0" anchor="b"/>
                </a:tc>
                <a:tc>
                  <a:txBody>
                    <a:bodyPr/>
                    <a:lstStyle/>
                    <a:p>
                      <a:pPr algn="r" fontAlgn="b"/>
                      <a:r>
                        <a:rPr lang="is-IS" sz="1400" b="0" i="0" u="none" strike="noStrike" dirty="0">
                          <a:effectLst/>
                          <a:latin typeface="+mj-lt"/>
                        </a:rPr>
                        <a:t>12,2   </a:t>
                      </a:r>
                    </a:p>
                  </a:txBody>
                  <a:tcPr marL="7620" marR="7620" marT="7620" marB="0" anchor="b"/>
                </a:tc>
                <a:tc>
                  <a:txBody>
                    <a:bodyPr/>
                    <a:lstStyle/>
                    <a:p>
                      <a:pPr algn="r" fontAlgn="b"/>
                      <a:r>
                        <a:rPr lang="is-IS" sz="1400" b="0" i="0" u="none" strike="noStrike" dirty="0">
                          <a:effectLst/>
                          <a:latin typeface="+mj-lt"/>
                        </a:rPr>
                        <a:t>9,4   </a:t>
                      </a:r>
                    </a:p>
                  </a:txBody>
                  <a:tcPr marL="7620" marR="7620" marT="7620" marB="0" anchor="b"/>
                </a:tc>
                <a:tc>
                  <a:txBody>
                    <a:bodyPr/>
                    <a:lstStyle/>
                    <a:p>
                      <a:pPr algn="r" fontAlgn="b"/>
                      <a:r>
                        <a:rPr lang="is-IS" sz="1400" b="0" i="0" u="none" strike="noStrike" dirty="0">
                          <a:effectLst/>
                          <a:latin typeface="+mj-lt"/>
                        </a:rPr>
                        <a:t>8,7   </a:t>
                      </a:r>
                    </a:p>
                  </a:txBody>
                  <a:tcPr marL="7620" marR="7620" marT="7620" marB="0" anchor="b"/>
                </a:tc>
              </a:tr>
              <a:tr h="370840">
                <a:tc>
                  <a:txBody>
                    <a:bodyPr/>
                    <a:lstStyle/>
                    <a:p>
                      <a:pPr algn="l" fontAlgn="b"/>
                      <a:r>
                        <a:rPr lang="is-IS" sz="1400" b="0" i="0" u="none" strike="noStrike" dirty="0" smtClean="0">
                          <a:effectLst/>
                          <a:latin typeface="+mj-lt"/>
                        </a:rPr>
                        <a:t>Government services</a:t>
                      </a:r>
                      <a:endParaRPr lang="is-IS" sz="1400" b="0" i="0" u="none" strike="noStrike" dirty="0">
                        <a:effectLst/>
                        <a:latin typeface="+mj-lt"/>
                      </a:endParaRPr>
                    </a:p>
                  </a:txBody>
                  <a:tcPr marL="114300" marR="7620" marT="7620" marB="0" anchor="b"/>
                </a:tc>
                <a:tc>
                  <a:txBody>
                    <a:bodyPr/>
                    <a:lstStyle/>
                    <a:p>
                      <a:pPr algn="r" fontAlgn="b"/>
                      <a:r>
                        <a:rPr lang="is-IS" sz="1400" b="0" i="0" u="none" strike="noStrike">
                          <a:effectLst/>
                          <a:latin typeface="+mj-lt"/>
                        </a:rPr>
                        <a:t>7,5   </a:t>
                      </a:r>
                    </a:p>
                  </a:txBody>
                  <a:tcPr marL="7620" marR="7620" marT="7620" marB="0" anchor="b"/>
                </a:tc>
                <a:tc>
                  <a:txBody>
                    <a:bodyPr/>
                    <a:lstStyle/>
                    <a:p>
                      <a:pPr algn="r" fontAlgn="b"/>
                      <a:r>
                        <a:rPr lang="is-IS" sz="1400" b="0" i="0" u="none" strike="noStrike">
                          <a:effectLst/>
                          <a:latin typeface="+mj-lt"/>
                        </a:rPr>
                        <a:t>2,5   </a:t>
                      </a:r>
                    </a:p>
                  </a:txBody>
                  <a:tcPr marL="7620" marR="7620" marT="7620" marB="0" anchor="b"/>
                </a:tc>
                <a:tc>
                  <a:txBody>
                    <a:bodyPr/>
                    <a:lstStyle/>
                    <a:p>
                      <a:pPr algn="r" fontAlgn="b"/>
                      <a:r>
                        <a:rPr lang="is-IS" sz="1400" b="0" i="0" u="none" strike="noStrike">
                          <a:effectLst/>
                          <a:latin typeface="+mj-lt"/>
                        </a:rPr>
                        <a:t>1,5   </a:t>
                      </a:r>
                    </a:p>
                  </a:txBody>
                  <a:tcPr marL="7620" marR="7620" marT="7620" marB="0" anchor="b"/>
                </a:tc>
                <a:tc>
                  <a:txBody>
                    <a:bodyPr/>
                    <a:lstStyle/>
                    <a:p>
                      <a:pPr algn="r" fontAlgn="b"/>
                      <a:r>
                        <a:rPr lang="is-IS" sz="1400" b="0" i="0" u="none" strike="noStrike">
                          <a:effectLst/>
                          <a:latin typeface="+mj-lt"/>
                        </a:rPr>
                        <a:t>-1,0   </a:t>
                      </a:r>
                    </a:p>
                  </a:txBody>
                  <a:tcPr marL="7620" marR="7620" marT="7620" marB="0" anchor="b"/>
                </a:tc>
                <a:tc>
                  <a:txBody>
                    <a:bodyPr/>
                    <a:lstStyle/>
                    <a:p>
                      <a:pPr algn="r" fontAlgn="b"/>
                      <a:r>
                        <a:rPr lang="is-IS" sz="1400" b="0" i="0" u="none" strike="noStrike">
                          <a:effectLst/>
                          <a:latin typeface="+mj-lt"/>
                        </a:rPr>
                        <a:t>0,5   </a:t>
                      </a:r>
                    </a:p>
                  </a:txBody>
                  <a:tcPr marL="7620" marR="7620" marT="7620" marB="0" anchor="b"/>
                </a:tc>
                <a:tc>
                  <a:txBody>
                    <a:bodyPr/>
                    <a:lstStyle/>
                    <a:p>
                      <a:pPr algn="r" fontAlgn="b"/>
                      <a:r>
                        <a:rPr lang="is-IS" sz="1400" b="0" i="0" u="none" strike="noStrike" dirty="0">
                          <a:effectLst/>
                          <a:latin typeface="+mj-lt"/>
                        </a:rPr>
                        <a:t>5,0   </a:t>
                      </a:r>
                    </a:p>
                  </a:txBody>
                  <a:tcPr marL="7620" marR="7620" marT="7620" marB="0" anchor="b"/>
                </a:tc>
              </a:tr>
              <a:tr h="370840">
                <a:tc>
                  <a:txBody>
                    <a:bodyPr/>
                    <a:lstStyle/>
                    <a:p>
                      <a:pPr algn="l" fontAlgn="b"/>
                      <a:r>
                        <a:rPr lang="is-IS" sz="1400" b="0" i="0" u="none" strike="noStrike" dirty="0" smtClean="0">
                          <a:effectLst/>
                          <a:latin typeface="+mj-lt"/>
                        </a:rPr>
                        <a:t>Domestic final expenditure</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5,3   </a:t>
                      </a:r>
                    </a:p>
                  </a:txBody>
                  <a:tcPr marL="7620" marR="7620" marT="7620" marB="0" anchor="b"/>
                </a:tc>
                <a:tc>
                  <a:txBody>
                    <a:bodyPr/>
                    <a:lstStyle/>
                    <a:p>
                      <a:pPr algn="r" fontAlgn="b"/>
                      <a:r>
                        <a:rPr lang="is-IS" sz="1400" b="0" i="0" u="none" strike="noStrike" dirty="0">
                          <a:effectLst/>
                          <a:latin typeface="+mj-lt"/>
                        </a:rPr>
                        <a:t>6,2   </a:t>
                      </a:r>
                    </a:p>
                  </a:txBody>
                  <a:tcPr marL="7620" marR="7620" marT="7620" marB="0" anchor="b"/>
                </a:tc>
                <a:tc>
                  <a:txBody>
                    <a:bodyPr/>
                    <a:lstStyle/>
                    <a:p>
                      <a:pPr algn="r" fontAlgn="b"/>
                      <a:r>
                        <a:rPr lang="is-IS" sz="1400" b="0" i="0" u="none" strike="noStrike" dirty="0">
                          <a:effectLst/>
                          <a:latin typeface="+mj-lt"/>
                        </a:rPr>
                        <a:t>5,4   </a:t>
                      </a:r>
                    </a:p>
                  </a:txBody>
                  <a:tcPr marL="7620" marR="7620" marT="7620" marB="0" anchor="b"/>
                </a:tc>
                <a:tc>
                  <a:txBody>
                    <a:bodyPr/>
                    <a:lstStyle/>
                    <a:p>
                      <a:pPr algn="r" fontAlgn="b"/>
                      <a:r>
                        <a:rPr lang="is-IS" sz="1400" b="0" i="0" u="none" strike="noStrike" dirty="0">
                          <a:effectLst/>
                          <a:latin typeface="+mj-lt"/>
                        </a:rPr>
                        <a:t>2,7   </a:t>
                      </a:r>
                    </a:p>
                  </a:txBody>
                  <a:tcPr marL="7620" marR="7620" marT="7620" marB="0" anchor="b"/>
                </a:tc>
                <a:tc>
                  <a:txBody>
                    <a:bodyPr/>
                    <a:lstStyle/>
                    <a:p>
                      <a:pPr algn="r" fontAlgn="b"/>
                      <a:r>
                        <a:rPr lang="is-IS" sz="1400" b="0" i="0" u="none" strike="noStrike" dirty="0">
                          <a:effectLst/>
                          <a:latin typeface="+mj-lt"/>
                        </a:rPr>
                        <a:t>1,7   </a:t>
                      </a:r>
                    </a:p>
                  </a:txBody>
                  <a:tcPr marL="7620" marR="7620" marT="7620" marB="0" anchor="b"/>
                </a:tc>
                <a:tc>
                  <a:txBody>
                    <a:bodyPr/>
                    <a:lstStyle/>
                    <a:p>
                      <a:pPr algn="r" fontAlgn="b"/>
                      <a:r>
                        <a:rPr lang="is-IS" sz="1400" b="0" i="0" u="none" strike="noStrike" dirty="0">
                          <a:effectLst/>
                          <a:latin typeface="+mj-lt"/>
                        </a:rPr>
                        <a:t>3,0   </a:t>
                      </a:r>
                    </a:p>
                  </a:txBody>
                  <a:tcPr marL="7620" marR="7620" marT="7620" marB="0" anchor="b"/>
                </a:tc>
              </a:tr>
              <a:tr h="370840">
                <a:tc>
                  <a:txBody>
                    <a:bodyPr/>
                    <a:lstStyle/>
                    <a:p>
                      <a:pPr algn="l" fontAlgn="b"/>
                      <a:r>
                        <a:rPr lang="is-IS" sz="1400" b="0" i="0" u="none" strike="noStrike" dirty="0" smtClean="0">
                          <a:effectLst/>
                          <a:latin typeface="+mj-lt"/>
                        </a:rPr>
                        <a:t>Exports</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3,1   </a:t>
                      </a:r>
                    </a:p>
                  </a:txBody>
                  <a:tcPr marL="7620" marR="7620" marT="7620" marB="0" anchor="b"/>
                </a:tc>
                <a:tc>
                  <a:txBody>
                    <a:bodyPr/>
                    <a:lstStyle/>
                    <a:p>
                      <a:pPr algn="r" fontAlgn="b"/>
                      <a:r>
                        <a:rPr lang="is-IS" sz="1400" b="0" i="0" u="none" strike="noStrike" dirty="0">
                          <a:effectLst/>
                          <a:latin typeface="+mj-lt"/>
                        </a:rPr>
                        <a:t>5,3   </a:t>
                      </a:r>
                    </a:p>
                  </a:txBody>
                  <a:tcPr marL="7620" marR="7620" marT="7620" marB="0" anchor="b"/>
                </a:tc>
                <a:tc>
                  <a:txBody>
                    <a:bodyPr/>
                    <a:lstStyle/>
                    <a:p>
                      <a:pPr algn="r" fontAlgn="b"/>
                      <a:r>
                        <a:rPr lang="is-IS" sz="1400" b="0" i="0" u="none" strike="noStrike" dirty="0">
                          <a:effectLst/>
                          <a:latin typeface="+mj-lt"/>
                        </a:rPr>
                        <a:t>3,3   </a:t>
                      </a:r>
                    </a:p>
                  </a:txBody>
                  <a:tcPr marL="7620" marR="7620" marT="7620" marB="0" anchor="b"/>
                </a:tc>
                <a:tc>
                  <a:txBody>
                    <a:bodyPr/>
                    <a:lstStyle/>
                    <a:p>
                      <a:pPr algn="r" fontAlgn="b"/>
                      <a:r>
                        <a:rPr lang="is-IS" sz="1400" b="0" i="0" u="none" strike="noStrike" dirty="0">
                          <a:effectLst/>
                          <a:latin typeface="+mj-lt"/>
                        </a:rPr>
                        <a:t>3,5   </a:t>
                      </a:r>
                    </a:p>
                  </a:txBody>
                  <a:tcPr marL="7620" marR="7620" marT="7620" marB="0" anchor="b"/>
                </a:tc>
                <a:tc>
                  <a:txBody>
                    <a:bodyPr/>
                    <a:lstStyle/>
                    <a:p>
                      <a:pPr algn="r" fontAlgn="b"/>
                      <a:r>
                        <a:rPr lang="is-IS" sz="1400" b="0" i="0" u="none" strike="noStrike" dirty="0">
                          <a:effectLst/>
                          <a:latin typeface="+mj-lt"/>
                        </a:rPr>
                        <a:t>4,2   </a:t>
                      </a:r>
                    </a:p>
                  </a:txBody>
                  <a:tcPr marL="7620" marR="7620" marT="7620" marB="0" anchor="b"/>
                </a:tc>
                <a:tc>
                  <a:txBody>
                    <a:bodyPr/>
                    <a:lstStyle/>
                    <a:p>
                      <a:pPr algn="r" fontAlgn="b"/>
                      <a:r>
                        <a:rPr lang="is-IS" sz="1400" b="0" i="0" u="none" strike="noStrike" dirty="0">
                          <a:effectLst/>
                          <a:latin typeface="+mj-lt"/>
                        </a:rPr>
                        <a:t>2,7   </a:t>
                      </a:r>
                    </a:p>
                  </a:txBody>
                  <a:tcPr marL="7620" marR="7620" marT="7620" marB="0" anchor="b"/>
                </a:tc>
              </a:tr>
              <a:tr h="370840">
                <a:tc>
                  <a:txBody>
                    <a:bodyPr/>
                    <a:lstStyle/>
                    <a:p>
                      <a:pPr algn="l" fontAlgn="b"/>
                      <a:r>
                        <a:rPr lang="is-IS" sz="1400" b="0" i="0" u="none" strike="noStrike" dirty="0" smtClean="0">
                          <a:effectLst/>
                          <a:latin typeface="+mj-lt"/>
                        </a:rPr>
                        <a:t>Imports</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9,9   </a:t>
                      </a:r>
                    </a:p>
                  </a:txBody>
                  <a:tcPr marL="7620" marR="7620" marT="7620" marB="0" anchor="b"/>
                </a:tc>
                <a:tc>
                  <a:txBody>
                    <a:bodyPr/>
                    <a:lstStyle/>
                    <a:p>
                      <a:pPr algn="r" fontAlgn="b"/>
                      <a:r>
                        <a:rPr lang="is-IS" sz="1400" b="0" i="0" u="none" strike="noStrike" dirty="0">
                          <a:effectLst/>
                          <a:latin typeface="+mj-lt"/>
                        </a:rPr>
                        <a:t>10,2   </a:t>
                      </a:r>
                    </a:p>
                  </a:txBody>
                  <a:tcPr marL="7620" marR="7620" marT="7620" marB="0" anchor="b"/>
                </a:tc>
                <a:tc>
                  <a:txBody>
                    <a:bodyPr/>
                    <a:lstStyle/>
                    <a:p>
                      <a:pPr algn="r" fontAlgn="b"/>
                      <a:r>
                        <a:rPr lang="is-IS" sz="1400" b="0" i="0" u="none" strike="noStrike" dirty="0">
                          <a:effectLst/>
                          <a:latin typeface="+mj-lt"/>
                        </a:rPr>
                        <a:t>8,1   </a:t>
                      </a:r>
                    </a:p>
                  </a:txBody>
                  <a:tcPr marL="7620" marR="7620" marT="7620" marB="0" anchor="b"/>
                </a:tc>
                <a:tc>
                  <a:txBody>
                    <a:bodyPr/>
                    <a:lstStyle/>
                    <a:p>
                      <a:pPr algn="r" fontAlgn="b"/>
                      <a:r>
                        <a:rPr lang="is-IS" sz="1400" b="0" i="0" u="none" strike="noStrike" dirty="0">
                          <a:effectLst/>
                          <a:latin typeface="+mj-lt"/>
                        </a:rPr>
                        <a:t>3,5   </a:t>
                      </a:r>
                    </a:p>
                  </a:txBody>
                  <a:tcPr marL="7620" marR="7620" marT="7620" marB="0" anchor="b"/>
                </a:tc>
                <a:tc>
                  <a:txBody>
                    <a:bodyPr/>
                    <a:lstStyle/>
                    <a:p>
                      <a:pPr algn="r" fontAlgn="b"/>
                      <a:r>
                        <a:rPr lang="is-IS" sz="1400" b="0" i="0" u="none" strike="noStrike" dirty="0">
                          <a:effectLst/>
                          <a:latin typeface="+mj-lt"/>
                        </a:rPr>
                        <a:t>2,5   </a:t>
                      </a:r>
                    </a:p>
                  </a:txBody>
                  <a:tcPr marL="7620" marR="7620" marT="7620" marB="0" anchor="b"/>
                </a:tc>
                <a:tc>
                  <a:txBody>
                    <a:bodyPr/>
                    <a:lstStyle/>
                    <a:p>
                      <a:pPr algn="r" fontAlgn="b"/>
                      <a:r>
                        <a:rPr lang="is-IS" sz="1400" b="0" i="0" u="none" strike="noStrike" dirty="0">
                          <a:effectLst/>
                          <a:latin typeface="+mj-lt"/>
                        </a:rPr>
                        <a:t>3,8   </a:t>
                      </a:r>
                    </a:p>
                  </a:txBody>
                  <a:tcPr marL="7620" marR="7620" marT="7620" marB="0" anchor="b"/>
                </a:tc>
              </a:tr>
              <a:tr h="370840">
                <a:tc>
                  <a:txBody>
                    <a:bodyPr/>
                    <a:lstStyle/>
                    <a:p>
                      <a:pPr algn="l" fontAlgn="b"/>
                      <a:r>
                        <a:rPr lang="is-IS" sz="1400" b="0" i="0" u="none" strike="noStrike" dirty="0" smtClean="0">
                          <a:effectLst/>
                          <a:latin typeface="+mj-lt"/>
                        </a:rPr>
                        <a:t>GDP</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1,9   </a:t>
                      </a:r>
                    </a:p>
                  </a:txBody>
                  <a:tcPr marL="7620" marR="7620" marT="7620" marB="0" anchor="b"/>
                </a:tc>
                <a:tc>
                  <a:txBody>
                    <a:bodyPr/>
                    <a:lstStyle/>
                    <a:p>
                      <a:pPr algn="r" fontAlgn="b"/>
                      <a:r>
                        <a:rPr lang="is-IS" sz="1400" b="0" i="0" u="none" strike="noStrike" dirty="0">
                          <a:effectLst/>
                          <a:latin typeface="+mj-lt"/>
                        </a:rPr>
                        <a:t>3,8   </a:t>
                      </a:r>
                    </a:p>
                  </a:txBody>
                  <a:tcPr marL="7620" marR="7620" marT="7620" marB="0" anchor="b"/>
                </a:tc>
                <a:tc>
                  <a:txBody>
                    <a:bodyPr/>
                    <a:lstStyle/>
                    <a:p>
                      <a:pPr algn="r" fontAlgn="b"/>
                      <a:r>
                        <a:rPr lang="is-IS" sz="1400" b="0" i="0" u="none" strike="noStrike" dirty="0">
                          <a:effectLst/>
                          <a:latin typeface="+mj-lt"/>
                        </a:rPr>
                        <a:t>3,0   </a:t>
                      </a:r>
                    </a:p>
                  </a:txBody>
                  <a:tcPr marL="7620" marR="7620" marT="7620" marB="0" anchor="b"/>
                </a:tc>
                <a:tc>
                  <a:txBody>
                    <a:bodyPr/>
                    <a:lstStyle/>
                    <a:p>
                      <a:pPr algn="r" fontAlgn="b"/>
                      <a:r>
                        <a:rPr lang="is-IS" sz="1400" b="0" i="0" u="none" strike="noStrike" dirty="0">
                          <a:effectLst/>
                          <a:latin typeface="+mj-lt"/>
                        </a:rPr>
                        <a:t>2,7   </a:t>
                      </a:r>
                    </a:p>
                  </a:txBody>
                  <a:tcPr marL="7620" marR="7620" marT="7620" marB="0" anchor="b"/>
                </a:tc>
                <a:tc>
                  <a:txBody>
                    <a:bodyPr/>
                    <a:lstStyle/>
                    <a:p>
                      <a:pPr algn="r" fontAlgn="b"/>
                      <a:r>
                        <a:rPr lang="is-IS" sz="1400" b="0" i="0" u="none" strike="noStrike" dirty="0">
                          <a:effectLst/>
                          <a:latin typeface="+mj-lt"/>
                        </a:rPr>
                        <a:t>2,6   </a:t>
                      </a:r>
                    </a:p>
                  </a:txBody>
                  <a:tcPr marL="7620" marR="7620" marT="7620" marB="0" anchor="b"/>
                </a:tc>
                <a:tc>
                  <a:txBody>
                    <a:bodyPr/>
                    <a:lstStyle/>
                    <a:p>
                      <a:pPr algn="r" fontAlgn="b"/>
                      <a:r>
                        <a:rPr lang="is-IS" sz="1400" b="0" i="0" u="none" strike="noStrike" dirty="0">
                          <a:effectLst/>
                          <a:latin typeface="+mj-lt"/>
                        </a:rPr>
                        <a:t>2,5   </a:t>
                      </a:r>
                    </a:p>
                  </a:txBody>
                  <a:tcPr marL="7620" marR="7620" marT="7620" marB="0" anchor="b"/>
                </a:tc>
              </a:tr>
              <a:tr h="370840">
                <a:tc>
                  <a:txBody>
                    <a:bodyPr/>
                    <a:lstStyle/>
                    <a:p>
                      <a:pPr algn="l" fontAlgn="b"/>
                      <a:r>
                        <a:rPr lang="is-IS" sz="1400" b="0" i="0" u="none" strike="noStrike" dirty="0" smtClean="0">
                          <a:effectLst/>
                          <a:latin typeface="+mj-lt"/>
                        </a:rPr>
                        <a:t>Inflation</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2,0   </a:t>
                      </a:r>
                    </a:p>
                  </a:txBody>
                  <a:tcPr marL="7620" marR="7620" marT="7620" marB="0" anchor="b"/>
                </a:tc>
                <a:tc>
                  <a:txBody>
                    <a:bodyPr/>
                    <a:lstStyle/>
                    <a:p>
                      <a:pPr algn="r" fontAlgn="b"/>
                      <a:r>
                        <a:rPr lang="is-IS" sz="1400" b="0" i="0" u="none" strike="noStrike" dirty="0">
                          <a:effectLst/>
                          <a:latin typeface="+mj-lt"/>
                        </a:rPr>
                        <a:t>2,0   </a:t>
                      </a:r>
                    </a:p>
                  </a:txBody>
                  <a:tcPr marL="7620" marR="7620" marT="7620" marB="0" anchor="b"/>
                </a:tc>
                <a:tc>
                  <a:txBody>
                    <a:bodyPr/>
                    <a:lstStyle/>
                    <a:p>
                      <a:pPr algn="r" fontAlgn="b"/>
                      <a:r>
                        <a:rPr lang="is-IS" sz="1400" b="0" i="0" u="none" strike="noStrike" dirty="0">
                          <a:effectLst/>
                          <a:latin typeface="+mj-lt"/>
                        </a:rPr>
                        <a:t>4,5   </a:t>
                      </a:r>
                    </a:p>
                  </a:txBody>
                  <a:tcPr marL="7620" marR="7620" marT="7620" marB="0" anchor="b"/>
                </a:tc>
                <a:tc>
                  <a:txBody>
                    <a:bodyPr/>
                    <a:lstStyle/>
                    <a:p>
                      <a:pPr algn="r" fontAlgn="b"/>
                      <a:r>
                        <a:rPr lang="is-IS" sz="1400" b="0" i="0" u="none" strike="noStrike" dirty="0">
                          <a:effectLst/>
                          <a:latin typeface="+mj-lt"/>
                        </a:rPr>
                        <a:t>4,1   </a:t>
                      </a:r>
                    </a:p>
                  </a:txBody>
                  <a:tcPr marL="7620" marR="7620" marT="7620" marB="0" anchor="b"/>
                </a:tc>
                <a:tc>
                  <a:txBody>
                    <a:bodyPr/>
                    <a:lstStyle/>
                    <a:p>
                      <a:pPr algn="r" fontAlgn="b"/>
                      <a:r>
                        <a:rPr lang="is-IS" sz="1400" b="0" i="0" u="none" strike="noStrike" dirty="0">
                          <a:effectLst/>
                          <a:latin typeface="+mj-lt"/>
                        </a:rPr>
                        <a:t>3,2   </a:t>
                      </a:r>
                    </a:p>
                  </a:txBody>
                  <a:tcPr marL="7620" marR="7620" marT="7620" marB="0" anchor="b"/>
                </a:tc>
                <a:tc>
                  <a:txBody>
                    <a:bodyPr/>
                    <a:lstStyle/>
                    <a:p>
                      <a:pPr algn="r" fontAlgn="b"/>
                      <a:r>
                        <a:rPr lang="is-IS" sz="1400" b="0" i="0" u="none" strike="noStrike" dirty="0">
                          <a:effectLst/>
                          <a:latin typeface="+mj-lt"/>
                        </a:rPr>
                        <a:t>2,6   </a:t>
                      </a:r>
                    </a:p>
                  </a:txBody>
                  <a:tcPr marL="7620" marR="7620" marT="7620" marB="0" anchor="b"/>
                </a:tc>
              </a:tr>
              <a:tr h="370840">
                <a:tc>
                  <a:txBody>
                    <a:bodyPr/>
                    <a:lstStyle/>
                    <a:p>
                      <a:pPr algn="l" fontAlgn="b"/>
                      <a:r>
                        <a:rPr lang="is-IS" sz="1400" b="0" i="0" u="none" strike="noStrike" dirty="0" smtClean="0">
                          <a:effectLst/>
                          <a:latin typeface="+mj-lt"/>
                        </a:rPr>
                        <a:t>Wages</a:t>
                      </a:r>
                      <a:endParaRPr lang="is-IS" sz="1400" b="0" i="0" u="none" strike="noStrike" dirty="0">
                        <a:effectLst/>
                        <a:latin typeface="+mj-lt"/>
                      </a:endParaRPr>
                    </a:p>
                  </a:txBody>
                  <a:tcPr marL="7620" marR="7620" marT="7620" marB="0" anchor="b"/>
                </a:tc>
                <a:tc>
                  <a:txBody>
                    <a:bodyPr/>
                    <a:lstStyle/>
                    <a:p>
                      <a:pPr algn="r" fontAlgn="b"/>
                      <a:r>
                        <a:rPr lang="is-IS" sz="1400" b="0" i="0" u="none" strike="noStrike" dirty="0">
                          <a:effectLst/>
                          <a:latin typeface="+mj-lt"/>
                        </a:rPr>
                        <a:t>5,6   </a:t>
                      </a:r>
                    </a:p>
                  </a:txBody>
                  <a:tcPr marL="7620" marR="7620" marT="7620" marB="0" anchor="b"/>
                </a:tc>
                <a:tc>
                  <a:txBody>
                    <a:bodyPr/>
                    <a:lstStyle/>
                    <a:p>
                      <a:pPr algn="r" fontAlgn="b"/>
                      <a:r>
                        <a:rPr lang="is-IS" sz="1400" b="0" i="0" u="none" strike="noStrike" dirty="0">
                          <a:effectLst/>
                          <a:latin typeface="+mj-lt"/>
                        </a:rPr>
                        <a:t>7,5   </a:t>
                      </a:r>
                    </a:p>
                  </a:txBody>
                  <a:tcPr marL="7620" marR="7620" marT="7620" marB="0" anchor="b"/>
                </a:tc>
                <a:tc>
                  <a:txBody>
                    <a:bodyPr/>
                    <a:lstStyle/>
                    <a:p>
                      <a:pPr algn="r" fontAlgn="b"/>
                      <a:r>
                        <a:rPr lang="is-IS" sz="1400" b="0" i="0" u="none" strike="noStrike" dirty="0">
                          <a:effectLst/>
                          <a:latin typeface="+mj-lt"/>
                        </a:rPr>
                        <a:t>8,0   </a:t>
                      </a:r>
                    </a:p>
                  </a:txBody>
                  <a:tcPr marL="7620" marR="7620" marT="7620" marB="0" anchor="b"/>
                </a:tc>
                <a:tc>
                  <a:txBody>
                    <a:bodyPr/>
                    <a:lstStyle/>
                    <a:p>
                      <a:pPr algn="r" fontAlgn="b"/>
                      <a:r>
                        <a:rPr lang="is-IS" sz="1400" b="0" i="0" u="none" strike="noStrike" dirty="0">
                          <a:effectLst/>
                          <a:latin typeface="+mj-lt"/>
                        </a:rPr>
                        <a:t>6,0   </a:t>
                      </a:r>
                    </a:p>
                  </a:txBody>
                  <a:tcPr marL="7620" marR="7620" marT="7620" marB="0" anchor="b"/>
                </a:tc>
                <a:tc>
                  <a:txBody>
                    <a:bodyPr/>
                    <a:lstStyle/>
                    <a:p>
                      <a:pPr algn="r" fontAlgn="b"/>
                      <a:r>
                        <a:rPr lang="is-IS" sz="1400" b="0" i="0" u="none" strike="noStrike" dirty="0">
                          <a:effectLst/>
                          <a:latin typeface="+mj-lt"/>
                        </a:rPr>
                        <a:t>5,0   </a:t>
                      </a:r>
                    </a:p>
                  </a:txBody>
                  <a:tcPr marL="7620" marR="7620" marT="7620" marB="0" anchor="b"/>
                </a:tc>
                <a:tc>
                  <a:txBody>
                    <a:bodyPr/>
                    <a:lstStyle/>
                    <a:p>
                      <a:pPr algn="r" fontAlgn="b"/>
                      <a:r>
                        <a:rPr lang="is-IS" sz="1400" b="0" i="0" u="none" strike="noStrike" dirty="0">
                          <a:effectLst/>
                          <a:latin typeface="+mj-lt"/>
                        </a:rPr>
                        <a:t>5,0   </a:t>
                      </a:r>
                    </a:p>
                  </a:txBody>
                  <a:tcPr marL="7620" marR="7620" marT="7620" marB="0" anchor="b"/>
                </a:tc>
              </a:tr>
            </a:tbl>
          </a:graphicData>
        </a:graphic>
      </p:graphicFrame>
    </p:spTree>
    <p:extLst>
      <p:ext uri="{BB962C8B-B14F-4D97-AF65-F5344CB8AC3E}">
        <p14:creationId xmlns:p14="http://schemas.microsoft.com/office/powerpoint/2010/main" val="3913919148"/>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lvl="0"/>
            <a:fld id="{86CB4B4D-7CA3-9044-876B-883B54F8677D}" type="slidenum">
              <a:rPr lang="en-US" smtClean="0"/>
              <a:t>100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4267683"/>
              </p:ext>
            </p:extLst>
          </p:nvPr>
        </p:nvGraphicFramePr>
        <p:xfrm>
          <a:off x="190500" y="1323934"/>
          <a:ext cx="8186701" cy="48228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p:cNvSpPr txBox="1">
            <a:spLocks/>
          </p:cNvSpPr>
          <p:nvPr/>
        </p:nvSpPr>
        <p:spPr>
          <a:xfrm>
            <a:off x="457200" y="304804"/>
            <a:ext cx="8286750" cy="603251"/>
          </a:xfrm>
          <a:prstGeom prst="rect">
            <a:avLst/>
          </a:prstGeom>
        </p:spPr>
        <p:txBody>
          <a:bodyPr>
            <a:normAutofit/>
          </a:bodyPr>
          <a:lstStyle>
            <a:lvl1pPr algn="l" rtl="0" eaLnBrk="1" fontAlgn="base" hangingPunct="1">
              <a:spcBef>
                <a:spcPct val="0"/>
              </a:spcBef>
              <a:spcAft>
                <a:spcPct val="0"/>
              </a:spcAft>
              <a:defRPr sz="2800" b="0" i="0" cap="all" baseline="0">
                <a:solidFill>
                  <a:srgbClr val="CF7022"/>
                </a:solidFill>
                <a:latin typeface="Corbel"/>
                <a:ea typeface="+mj-ea"/>
                <a:cs typeface="Corbel"/>
              </a:defRPr>
            </a:lvl1pPr>
            <a:lvl2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2pPr>
            <a:lvl3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3pPr>
            <a:lvl4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4pPr>
            <a:lvl5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5pPr>
            <a:lvl6pPr marL="548636"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6pPr>
            <a:lvl7pPr marL="1097271"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7pPr>
            <a:lvl8pPr marL="1645907"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8pPr>
            <a:lvl9pPr marL="2194542"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9pPr>
          </a:lstStyle>
          <a:p>
            <a:r>
              <a:rPr lang="en-US" dirty="0" smtClean="0">
                <a:solidFill>
                  <a:schemeClr val="accent1"/>
                </a:solidFill>
              </a:rPr>
              <a:t>Reduction of total debt*</a:t>
            </a:r>
            <a:endParaRPr lang="en-US" b="1" dirty="0">
              <a:solidFill>
                <a:schemeClr val="accent1"/>
              </a:solidFill>
            </a:endParaRPr>
          </a:p>
        </p:txBody>
      </p:sp>
    </p:spTree>
    <p:extLst>
      <p:ext uri="{BB962C8B-B14F-4D97-AF65-F5344CB8AC3E}">
        <p14:creationId xmlns:p14="http://schemas.microsoft.com/office/powerpoint/2010/main" val="1863100402"/>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a:bodyPr>
          <a:lstStyle/>
          <a:p>
            <a:pPr>
              <a:buClr>
                <a:schemeClr val="accent2"/>
              </a:buClr>
              <a:buFont typeface="Arial" panose="020B0604020202020204" pitchFamily="34" charset="0"/>
              <a:buChar char="•"/>
            </a:pPr>
            <a:r>
              <a:rPr lang="en-US" dirty="0" smtClean="0"/>
              <a:t>Further debt reduction is forecasted in 2016</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Sale of 30% of Treasury´s stake in </a:t>
            </a:r>
            <a:r>
              <a:rPr lang="en-US" dirty="0" err="1" smtClean="0"/>
              <a:t>Landsbanki</a:t>
            </a:r>
            <a:r>
              <a:rPr lang="en-US" dirty="0" smtClean="0"/>
              <a:t> will be sold and proceeds used to pay down related debt ( RIKH 18)</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Central Bank bond will be paid up in first half of 2016</a:t>
            </a:r>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The first part of stability contribution / tax will be used for that</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Debt-to-GDP is estimated at 50% at year end 2016	</a:t>
            </a: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Funding and debt management</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101</a:t>
            </a:fld>
            <a:endParaRPr lang="en-US"/>
          </a:p>
        </p:txBody>
      </p:sp>
    </p:spTree>
    <p:extLst>
      <p:ext uri="{BB962C8B-B14F-4D97-AF65-F5344CB8AC3E}">
        <p14:creationId xmlns:p14="http://schemas.microsoft.com/office/powerpoint/2010/main" val="2607319700"/>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lvl="0"/>
            <a:fld id="{86CB4B4D-7CA3-9044-876B-883B54F8677D}" type="slidenum">
              <a:rPr lang="en-US" smtClean="0"/>
              <a:t>102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5565600"/>
              </p:ext>
            </p:extLst>
          </p:nvPr>
        </p:nvGraphicFramePr>
        <p:xfrm>
          <a:off x="190500" y="1323934"/>
          <a:ext cx="8186701" cy="482286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5"/>
          <p:cNvSpPr txBox="1">
            <a:spLocks/>
          </p:cNvSpPr>
          <p:nvPr/>
        </p:nvSpPr>
        <p:spPr>
          <a:xfrm>
            <a:off x="457200" y="304804"/>
            <a:ext cx="8286750" cy="603251"/>
          </a:xfrm>
          <a:prstGeom prst="rect">
            <a:avLst/>
          </a:prstGeom>
        </p:spPr>
        <p:txBody>
          <a:bodyPr>
            <a:normAutofit/>
          </a:bodyPr>
          <a:lstStyle>
            <a:lvl1pPr algn="l" rtl="0" eaLnBrk="1" fontAlgn="base" hangingPunct="1">
              <a:spcBef>
                <a:spcPct val="0"/>
              </a:spcBef>
              <a:spcAft>
                <a:spcPct val="0"/>
              </a:spcAft>
              <a:defRPr sz="2800" b="0" i="0" cap="all" baseline="0">
                <a:solidFill>
                  <a:srgbClr val="CF7022"/>
                </a:solidFill>
                <a:latin typeface="Corbel"/>
                <a:ea typeface="+mj-ea"/>
                <a:cs typeface="Corbel"/>
              </a:defRPr>
            </a:lvl1pPr>
            <a:lvl2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2pPr>
            <a:lvl3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3pPr>
            <a:lvl4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4pPr>
            <a:lvl5pPr algn="ctr" rtl="0" eaLnBrk="1" fontAlgn="base" hangingPunct="1">
              <a:spcBef>
                <a:spcPct val="0"/>
              </a:spcBef>
              <a:spcAft>
                <a:spcPct val="0"/>
              </a:spcAft>
              <a:defRPr sz="4300">
                <a:solidFill>
                  <a:schemeClr val="tx2"/>
                </a:solidFill>
                <a:latin typeface="Arial" pitchFamily="-109" charset="0"/>
                <a:ea typeface="Arial" pitchFamily="-109" charset="0"/>
                <a:cs typeface="Arial" pitchFamily="-109" charset="0"/>
              </a:defRPr>
            </a:lvl5pPr>
            <a:lvl6pPr marL="548636"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6pPr>
            <a:lvl7pPr marL="1097271"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7pPr>
            <a:lvl8pPr marL="1645907"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8pPr>
            <a:lvl9pPr marL="2194542" algn="ctr" rtl="0" eaLnBrk="1" fontAlgn="base" hangingPunct="1">
              <a:spcBef>
                <a:spcPct val="0"/>
              </a:spcBef>
              <a:spcAft>
                <a:spcPct val="0"/>
              </a:spcAft>
              <a:defRPr sz="5300">
                <a:solidFill>
                  <a:schemeClr val="tx2"/>
                </a:solidFill>
                <a:latin typeface="Arial" pitchFamily="-109" charset="0"/>
                <a:ea typeface="Arial" pitchFamily="-109" charset="0"/>
                <a:cs typeface="Arial" pitchFamily="-109" charset="0"/>
              </a:defRPr>
            </a:lvl9pPr>
          </a:lstStyle>
          <a:p>
            <a:r>
              <a:rPr lang="en-US" dirty="0" smtClean="0">
                <a:solidFill>
                  <a:schemeClr val="accent1"/>
                </a:solidFill>
              </a:rPr>
              <a:t>Debt </a:t>
            </a:r>
            <a:r>
              <a:rPr lang="en-US" dirty="0" err="1" smtClean="0">
                <a:solidFill>
                  <a:schemeClr val="accent1"/>
                </a:solidFill>
              </a:rPr>
              <a:t>compostion</a:t>
            </a:r>
            <a:r>
              <a:rPr lang="en-US" dirty="0" smtClean="0">
                <a:solidFill>
                  <a:schemeClr val="accent1"/>
                </a:solidFill>
              </a:rPr>
              <a:t>  after  measures  taken*</a:t>
            </a:r>
            <a:endParaRPr lang="en-US" b="1" dirty="0">
              <a:solidFill>
                <a:schemeClr val="accent1"/>
              </a:solidFill>
            </a:endParaRPr>
          </a:p>
        </p:txBody>
      </p:sp>
      <p:sp>
        <p:nvSpPr>
          <p:cNvPr id="2" name="TextBox 1"/>
          <p:cNvSpPr txBox="1"/>
          <p:nvPr/>
        </p:nvSpPr>
        <p:spPr>
          <a:xfrm>
            <a:off x="641350" y="5915966"/>
            <a:ext cx="4528457" cy="307777"/>
          </a:xfrm>
          <a:prstGeom prst="rect">
            <a:avLst/>
          </a:prstGeom>
          <a:noFill/>
        </p:spPr>
        <p:txBody>
          <a:bodyPr wrap="square" rtlCol="0">
            <a:spAutoFit/>
          </a:bodyPr>
          <a:lstStyle/>
          <a:p>
            <a:r>
              <a:rPr lang="is-IS" sz="1400" dirty="0" smtClean="0">
                <a:solidFill>
                  <a:schemeClr val="accent1"/>
                </a:solidFill>
              </a:rPr>
              <a:t>* Estimated composition year-end 2016</a:t>
            </a:r>
            <a:endParaRPr lang="is-IS" sz="1400" dirty="0">
              <a:solidFill>
                <a:schemeClr val="accent1"/>
              </a:solidFill>
            </a:endParaRPr>
          </a:p>
        </p:txBody>
      </p:sp>
    </p:spTree>
    <p:extLst>
      <p:ext uri="{BB962C8B-B14F-4D97-AF65-F5344CB8AC3E}">
        <p14:creationId xmlns:p14="http://schemas.microsoft.com/office/powerpoint/2010/main" val="3716700174"/>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304662"/>
          </a:xfrm>
        </p:spPr>
        <p:txBody>
          <a:bodyPr>
            <a:normAutofit fontScale="92500" lnSpcReduction="10000"/>
          </a:bodyPr>
          <a:lstStyle/>
          <a:p>
            <a:pPr>
              <a:buClr>
                <a:schemeClr val="accent2"/>
              </a:buClr>
              <a:buFont typeface="Arial" panose="020B0604020202020204" pitchFamily="34" charset="0"/>
              <a:buChar char="•"/>
            </a:pPr>
            <a:r>
              <a:rPr lang="en-US" dirty="0" smtClean="0"/>
              <a:t>Lower interest expense improves the interest balance, interest income is more stable </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Interest balance is assumed to be negative by ISK 59 </a:t>
            </a:r>
            <a:r>
              <a:rPr lang="en-US" dirty="0"/>
              <a:t>b</a:t>
            </a:r>
            <a:r>
              <a:rPr lang="en-US" dirty="0" smtClean="0"/>
              <a:t>n. or 2.7% of GDP at the end of 2015</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Forecasts assume rising interest rates, higher inflation and depreciation of the krona</a:t>
            </a:r>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Interest balance deficit is projected at 2.1% of GDP at the end of 2017</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Further improvement is expected and in 2018 the interest balance deficit is forecasted at 1.9% of GDP and 1.6% of GDP at year-end 2019</a:t>
            </a: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Interest balance</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103</a:t>
            </a:fld>
            <a:endParaRPr lang="en-US"/>
          </a:p>
        </p:txBody>
      </p:sp>
    </p:spTree>
    <p:extLst>
      <p:ext uri="{BB962C8B-B14F-4D97-AF65-F5344CB8AC3E}">
        <p14:creationId xmlns:p14="http://schemas.microsoft.com/office/powerpoint/2010/main" val="3256441947"/>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Interest balance 2009 - 2019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104</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4116968392"/>
              </p:ext>
            </p:extLst>
          </p:nvPr>
        </p:nvGraphicFramePr>
        <p:xfrm>
          <a:off x="457200" y="1154545"/>
          <a:ext cx="7879278" cy="5185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727676"/>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a:bodyPr>
          <a:lstStyle/>
          <a:p>
            <a:pPr>
              <a:buClr>
                <a:schemeClr val="accent2"/>
              </a:buClr>
              <a:buFont typeface="Arial" panose="020B0604020202020204" pitchFamily="34" charset="0"/>
              <a:buChar char="•"/>
            </a:pPr>
            <a:r>
              <a:rPr lang="en-US" dirty="0" smtClean="0"/>
              <a:t>Interest expense will be reduced in the next few years</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Interest expense in 2019 are around ISK 16 bn. lower  than in 2014</a:t>
            </a:r>
          </a:p>
          <a:p>
            <a:pPr marL="0" indent="0">
              <a:buClr>
                <a:schemeClr val="accent2"/>
              </a:buClr>
              <a:buNone/>
            </a:pPr>
            <a:endParaRPr lang="en-US" dirty="0"/>
          </a:p>
          <a:p>
            <a:pPr>
              <a:buClr>
                <a:schemeClr val="accent2"/>
              </a:buClr>
              <a:buFont typeface="Arial" panose="020B0604020202020204" pitchFamily="34" charset="0"/>
              <a:buChar char="•"/>
            </a:pPr>
            <a:r>
              <a:rPr lang="en-US" dirty="0" smtClean="0"/>
              <a:t>Pre-payment of debt and refinancing contribute to the majority of the reduction in interest expense</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Diminishing domestic issuance also contributes to lower expenses</a:t>
            </a: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Interest expenditure </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105</a:t>
            </a:fld>
            <a:endParaRPr lang="en-US"/>
          </a:p>
        </p:txBody>
      </p:sp>
    </p:spTree>
    <p:extLst>
      <p:ext uri="{BB962C8B-B14F-4D97-AF65-F5344CB8AC3E}">
        <p14:creationId xmlns:p14="http://schemas.microsoft.com/office/powerpoint/2010/main" val="995127553"/>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8" y="304805"/>
            <a:ext cx="8686801" cy="603251"/>
          </a:xfrm>
        </p:spPr>
        <p:txBody>
          <a:bodyPr>
            <a:normAutofit/>
          </a:bodyPr>
          <a:lstStyle/>
          <a:p>
            <a:r>
              <a:rPr lang="en-US" dirty="0" smtClean="0"/>
              <a:t>treasury’s Interest expenditure 2007-2019</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is-IS" smtClean="0"/>
              <a:t>106</a:t>
            </a:fld>
            <a:endParaRPr lang="is-IS" dirty="0"/>
          </a:p>
        </p:txBody>
      </p:sp>
      <p:graphicFrame>
        <p:nvGraphicFramePr>
          <p:cNvPr id="2" name="Chart 1"/>
          <p:cNvGraphicFramePr/>
          <p:nvPr>
            <p:extLst>
              <p:ext uri="{D42A27DB-BD31-4B8C-83A1-F6EECF244321}">
                <p14:modId xmlns:p14="http://schemas.microsoft.com/office/powerpoint/2010/main" val="517415741"/>
              </p:ext>
            </p:extLst>
          </p:nvPr>
        </p:nvGraphicFramePr>
        <p:xfrm>
          <a:off x="147863" y="1161143"/>
          <a:ext cx="8226879" cy="5261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211838"/>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lnSpcReduction="10000"/>
          </a:bodyPr>
          <a:lstStyle/>
          <a:p>
            <a:pPr>
              <a:buClr>
                <a:schemeClr val="accent2"/>
              </a:buClr>
              <a:buFont typeface="Arial" panose="020B0604020202020204" pitchFamily="34" charset="0"/>
              <a:buChar char="•"/>
            </a:pPr>
            <a:r>
              <a:rPr lang="en-US" dirty="0" smtClean="0"/>
              <a:t>Interest revenues are interests from tax revenues, loans and deposits</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Interest revenues decreases because of pre-payment of Polish loan as well as </a:t>
            </a:r>
            <a:r>
              <a:rPr lang="en-US" dirty="0" err="1" smtClean="0"/>
              <a:t>Arion</a:t>
            </a:r>
            <a:r>
              <a:rPr lang="en-US" dirty="0" smtClean="0"/>
              <a:t> </a:t>
            </a:r>
            <a:r>
              <a:rPr lang="en-US" dirty="0" err="1" smtClean="0"/>
              <a:t>banki’s</a:t>
            </a:r>
            <a:r>
              <a:rPr lang="en-US" dirty="0" smtClean="0"/>
              <a:t> payment on part of the subordinated loan Treasury granted </a:t>
            </a:r>
            <a:endParaRPr lang="en-US" dirty="0"/>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Lower interest revenues are expected in relation to lower levels of deposits but is partly offset by higher policy rates</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Interest revenues are fairly stable during the forecast period</a:t>
            </a: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Interest revenues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107</a:t>
            </a:fld>
            <a:endParaRPr lang="en-US"/>
          </a:p>
        </p:txBody>
      </p:sp>
    </p:spTree>
    <p:extLst>
      <p:ext uri="{BB962C8B-B14F-4D97-AF65-F5344CB8AC3E}">
        <p14:creationId xmlns:p14="http://schemas.microsoft.com/office/powerpoint/2010/main" val="890978573"/>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333505"/>
            <a:ext cx="8089898" cy="4851395"/>
          </a:xfrm>
        </p:spPr>
        <p:txBody>
          <a:bodyPr>
            <a:noAutofit/>
          </a:bodyPr>
          <a:lstStyle/>
          <a:p>
            <a:pPr marL="342900" indent="-342900">
              <a:buClr>
                <a:schemeClr val="accent2"/>
              </a:buClr>
              <a:buFont typeface="Lucida Grande"/>
              <a:buChar char="»"/>
            </a:pPr>
            <a:r>
              <a:rPr lang="en-US" dirty="0" smtClean="0"/>
              <a:t>Medium Term Debt </a:t>
            </a:r>
            <a:r>
              <a:rPr lang="en-US" dirty="0"/>
              <a:t>M</a:t>
            </a:r>
            <a:r>
              <a:rPr lang="en-US" dirty="0" smtClean="0"/>
              <a:t>anagement strategy describes the objectives of DM and guidelines followed and is reviewed and updated annually</a:t>
            </a:r>
          </a:p>
          <a:p>
            <a:pPr marL="342900" indent="-342900">
              <a:buClr>
                <a:schemeClr val="accent2"/>
              </a:buClr>
              <a:buFont typeface="Lucida Grande"/>
              <a:buChar char="»"/>
            </a:pPr>
            <a:r>
              <a:rPr lang="en-US" dirty="0" smtClean="0"/>
              <a:t>The main objective is to ensure that financial needs and </a:t>
            </a:r>
            <a:r>
              <a:rPr lang="en-US" dirty="0"/>
              <a:t>o</a:t>
            </a:r>
            <a:r>
              <a:rPr lang="en-US" dirty="0" smtClean="0"/>
              <a:t>bligations are met with lowest possible cost that is consistent with a prudent risk policy</a:t>
            </a:r>
          </a:p>
          <a:p>
            <a:pPr marL="342900" indent="-342900">
              <a:buClr>
                <a:schemeClr val="accent2"/>
              </a:buClr>
              <a:buFont typeface="Lucida Grande"/>
              <a:buChar char="»"/>
            </a:pPr>
            <a:r>
              <a:rPr lang="en-US" dirty="0" smtClean="0"/>
              <a:t>Efforts are made to have the maturity profile of securities issued as even as possible </a:t>
            </a:r>
          </a:p>
          <a:p>
            <a:pPr marL="342900" indent="-342900">
              <a:buClr>
                <a:schemeClr val="accent2"/>
              </a:buClr>
              <a:buFont typeface="Lucida Grande"/>
              <a:buChar char="»"/>
            </a:pPr>
            <a:r>
              <a:rPr lang="en-US" dirty="0" smtClean="0"/>
              <a:t>The strategy is intended to encourage further development of efficient primary and secondary markets for domestic bonds</a:t>
            </a:r>
          </a:p>
          <a:p>
            <a:pPr marL="342900" indent="-342900">
              <a:buClr>
                <a:schemeClr val="accent2"/>
              </a:buClr>
              <a:buFont typeface="Lucida Grande"/>
              <a:buChar char="»"/>
            </a:pPr>
            <a:r>
              <a:rPr lang="en-US" dirty="0" smtClean="0"/>
              <a:t>Principal guidelines relates to the maturity profile, </a:t>
            </a:r>
            <a:r>
              <a:rPr lang="en-US" dirty="0"/>
              <a:t>benchmark series, degree </a:t>
            </a:r>
            <a:r>
              <a:rPr lang="en-US" dirty="0" smtClean="0"/>
              <a:t>of refinancing and maturity</a:t>
            </a:r>
          </a:p>
          <a:p>
            <a:pPr marL="342900" indent="-342900">
              <a:buClr>
                <a:schemeClr val="accent2"/>
              </a:buClr>
              <a:buFont typeface="Lucida Grande"/>
              <a:buChar char="»"/>
            </a:pPr>
            <a:endParaRPr lang="en-US" dirty="0" smtClean="0"/>
          </a:p>
          <a:p>
            <a:pPr marL="342900" indent="-342900">
              <a:buClr>
                <a:schemeClr val="accent2"/>
              </a:buClr>
              <a:buFont typeface="Lucida Grande"/>
              <a:buChar char="»"/>
            </a:pPr>
            <a:endParaRPr lang="en-US" dirty="0"/>
          </a:p>
        </p:txBody>
      </p:sp>
      <p:sp>
        <p:nvSpPr>
          <p:cNvPr id="8" name="Title 7"/>
          <p:cNvSpPr>
            <a:spLocks noGrp="1"/>
          </p:cNvSpPr>
          <p:nvPr>
            <p:ph type="title"/>
          </p:nvPr>
        </p:nvSpPr>
        <p:spPr/>
        <p:txBody>
          <a:bodyPr>
            <a:normAutofit/>
          </a:bodyPr>
          <a:lstStyle/>
          <a:p>
            <a:r>
              <a:rPr lang="en-US" dirty="0" smtClean="0"/>
              <a:t>Domestic debt management strategy</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108</a:t>
            </a:fld>
            <a:endParaRPr lang="en-US"/>
          </a:p>
        </p:txBody>
      </p:sp>
    </p:spTree>
    <p:extLst>
      <p:ext uri="{BB962C8B-B14F-4D97-AF65-F5344CB8AC3E}">
        <p14:creationId xmlns:p14="http://schemas.microsoft.com/office/powerpoint/2010/main" val="1249336787"/>
      </p:ext>
    </p:extLst>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smtClean="0"/>
              <a:t>Redemption</a:t>
            </a:r>
            <a:r>
              <a:rPr lang="is-IS" dirty="0" smtClean="0"/>
              <a:t> </a:t>
            </a:r>
            <a:r>
              <a:rPr lang="is-IS" dirty="0" err="1" smtClean="0"/>
              <a:t>profile</a:t>
            </a:r>
            <a:r>
              <a:rPr lang="is-IS" dirty="0" smtClean="0"/>
              <a:t> – </a:t>
            </a:r>
            <a:r>
              <a:rPr lang="is-IS" dirty="0" err="1" smtClean="0"/>
              <a:t>domestic</a:t>
            </a:r>
            <a:r>
              <a:rPr lang="is-IS" dirty="0" smtClean="0"/>
              <a:t> </a:t>
            </a:r>
            <a:r>
              <a:rPr lang="is-IS" dirty="0" err="1" smtClean="0"/>
              <a:t>debt</a:t>
            </a:r>
            <a:endParaRPr lang="is-IS" dirty="0"/>
          </a:p>
        </p:txBody>
      </p:sp>
      <p:graphicFrame>
        <p:nvGraphicFramePr>
          <p:cNvPr id="5" name="Chart 4"/>
          <p:cNvGraphicFramePr>
            <a:graphicFrameLocks/>
          </p:cNvGraphicFramePr>
          <p:nvPr>
            <p:extLst>
              <p:ext uri="{D42A27DB-BD31-4B8C-83A1-F6EECF244321}">
                <p14:modId xmlns:p14="http://schemas.microsoft.com/office/powerpoint/2010/main" val="3007293963"/>
              </p:ext>
            </p:extLst>
          </p:nvPr>
        </p:nvGraphicFramePr>
        <p:xfrm>
          <a:off x="461434" y="1155031"/>
          <a:ext cx="7864419" cy="5149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649384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smtClean="0"/>
              <a:t>Prospects for the real economy</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11</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744372651"/>
              </p:ext>
            </p:extLst>
          </p:nvPr>
        </p:nvGraphicFramePr>
        <p:xfrm>
          <a:off x="123371" y="908055"/>
          <a:ext cx="8251371" cy="50746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spTree>
    <p:extLst>
      <p:ext uri="{BB962C8B-B14F-4D97-AF65-F5344CB8AC3E}">
        <p14:creationId xmlns:p14="http://schemas.microsoft.com/office/powerpoint/2010/main" val="3909650684"/>
      </p:ext>
    </p:extLst>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333505"/>
            <a:ext cx="8286748" cy="4369463"/>
          </a:xfrm>
        </p:spPr>
        <p:txBody>
          <a:bodyPr>
            <a:noAutofit/>
          </a:bodyPr>
          <a:lstStyle/>
          <a:p>
            <a:pPr marL="342900" indent="-342900">
              <a:buClr>
                <a:schemeClr val="accent2"/>
              </a:buClr>
              <a:buFont typeface="Lucida Grande"/>
              <a:buChar char="»"/>
            </a:pPr>
            <a:r>
              <a:rPr lang="en-US" dirty="0" smtClean="0"/>
              <a:t>Treasury borrows in foreign currencies primarily to strengthen the CB´s foreign reserves</a:t>
            </a:r>
          </a:p>
          <a:p>
            <a:pPr marL="342900" indent="-342900">
              <a:buClr>
                <a:schemeClr val="accent2"/>
              </a:buClr>
              <a:buFont typeface="Lucida Grande"/>
              <a:buChar char="»"/>
            </a:pPr>
            <a:r>
              <a:rPr lang="en-US" dirty="0" smtClean="0"/>
              <a:t>The strategy aims at maintaining access to international capital markets  </a:t>
            </a:r>
          </a:p>
          <a:p>
            <a:pPr marL="342900" indent="-342900">
              <a:buClr>
                <a:schemeClr val="accent2"/>
              </a:buClr>
              <a:buFont typeface="Lucida Grande"/>
              <a:buChar char="»"/>
            </a:pPr>
            <a:r>
              <a:rPr lang="en-US" dirty="0" smtClean="0"/>
              <a:t>Enhance the </a:t>
            </a:r>
            <a:r>
              <a:rPr lang="en-US" dirty="0"/>
              <a:t>name recognition of the Republic as an issuer </a:t>
            </a:r>
            <a:r>
              <a:rPr lang="en-US" dirty="0" smtClean="0"/>
              <a:t>and appeal to a diverse group of investors </a:t>
            </a:r>
          </a:p>
          <a:p>
            <a:pPr marL="342900" indent="-342900">
              <a:buClr>
                <a:schemeClr val="accent2"/>
              </a:buClr>
              <a:buFont typeface="Lucida Grande"/>
              <a:buChar char="»"/>
            </a:pPr>
            <a:r>
              <a:rPr lang="en-US" dirty="0" smtClean="0"/>
              <a:t>Regular issuance of securities in foreign markets is intended</a:t>
            </a:r>
            <a:r>
              <a:rPr lang="en-US" dirty="0"/>
              <a:t> </a:t>
            </a:r>
            <a:endParaRPr lang="en-US" dirty="0" smtClean="0"/>
          </a:p>
          <a:p>
            <a:pPr marL="342900" indent="-342900">
              <a:buClr>
                <a:schemeClr val="accent2"/>
              </a:buClr>
              <a:buFont typeface="Lucida Grande"/>
              <a:buChar char="»"/>
            </a:pPr>
            <a:r>
              <a:rPr lang="en-US" dirty="0" smtClean="0"/>
              <a:t>Issuance of the Treasury lays the foundation for the access of domestic banks and firms to international capital markets</a:t>
            </a:r>
          </a:p>
          <a:p>
            <a:pPr marL="342900" indent="-342900">
              <a:buClr>
                <a:schemeClr val="accent2"/>
              </a:buClr>
              <a:buFont typeface="Lucida Grande"/>
              <a:buChar char="»"/>
            </a:pPr>
            <a:r>
              <a:rPr lang="en-US" dirty="0" smtClean="0"/>
              <a:t>The necessity for international issuance is always carefully evaluated</a:t>
            </a:r>
          </a:p>
          <a:p>
            <a:pPr marL="342900" indent="-342900">
              <a:buClr>
                <a:schemeClr val="accent2"/>
              </a:buClr>
              <a:buFont typeface="Lucida Grande"/>
              <a:buChar char="»"/>
            </a:pPr>
            <a:endParaRPr lang="en-US" dirty="0"/>
          </a:p>
        </p:txBody>
      </p:sp>
      <p:sp>
        <p:nvSpPr>
          <p:cNvPr id="8" name="Title 7"/>
          <p:cNvSpPr>
            <a:spLocks noGrp="1"/>
          </p:cNvSpPr>
          <p:nvPr>
            <p:ph type="title"/>
          </p:nvPr>
        </p:nvSpPr>
        <p:spPr/>
        <p:txBody>
          <a:bodyPr>
            <a:normAutofit/>
          </a:bodyPr>
          <a:lstStyle/>
          <a:p>
            <a:r>
              <a:rPr lang="en-US" dirty="0" smtClean="0"/>
              <a:t>Foreign debt management strategy</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110</a:t>
            </a:fld>
            <a:endParaRPr lang="en-US"/>
          </a:p>
        </p:txBody>
      </p:sp>
    </p:spTree>
    <p:extLst>
      <p:ext uri="{BB962C8B-B14F-4D97-AF65-F5344CB8AC3E}">
        <p14:creationId xmlns:p14="http://schemas.microsoft.com/office/powerpoint/2010/main" val="2650802704"/>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err="1" smtClean="0"/>
              <a:t>Redemption</a:t>
            </a:r>
            <a:r>
              <a:rPr lang="is-IS" dirty="0" smtClean="0"/>
              <a:t> </a:t>
            </a:r>
            <a:r>
              <a:rPr lang="is-IS" dirty="0" err="1" smtClean="0"/>
              <a:t>profile</a:t>
            </a:r>
            <a:r>
              <a:rPr lang="is-IS" dirty="0" smtClean="0"/>
              <a:t> – foreign </a:t>
            </a:r>
            <a:r>
              <a:rPr lang="is-IS" dirty="0" err="1" smtClean="0"/>
              <a:t>debt</a:t>
            </a:r>
            <a:endParaRPr lang="is-IS" dirty="0"/>
          </a:p>
        </p:txBody>
      </p:sp>
      <p:graphicFrame>
        <p:nvGraphicFramePr>
          <p:cNvPr id="5" name="Chart 4"/>
          <p:cNvGraphicFramePr>
            <a:graphicFrameLocks/>
          </p:cNvGraphicFramePr>
          <p:nvPr>
            <p:extLst>
              <p:ext uri="{D42A27DB-BD31-4B8C-83A1-F6EECF244321}">
                <p14:modId xmlns:p14="http://schemas.microsoft.com/office/powerpoint/2010/main" val="1916566127"/>
              </p:ext>
            </p:extLst>
          </p:nvPr>
        </p:nvGraphicFramePr>
        <p:xfrm>
          <a:off x="288758" y="1193800"/>
          <a:ext cx="7835900" cy="4906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806639"/>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3912" y="3822700"/>
            <a:ext cx="6549888" cy="971496"/>
          </a:xfrm>
        </p:spPr>
        <p:txBody>
          <a:bodyPr/>
          <a:lstStyle/>
          <a:p>
            <a:r>
              <a:rPr lang="is-IS" smtClean="0"/>
              <a:t>Iceland in an international comparison</a:t>
            </a:r>
            <a:endParaRPr lang="is-IS" dirty="0"/>
          </a:p>
        </p:txBody>
      </p:sp>
      <p:sp>
        <p:nvSpPr>
          <p:cNvPr id="9" name="Text Placeholder 8"/>
          <p:cNvSpPr>
            <a:spLocks noGrp="1"/>
          </p:cNvSpPr>
          <p:nvPr>
            <p:ph type="body" sz="quarter" idx="15"/>
          </p:nvPr>
        </p:nvSpPr>
        <p:spPr/>
        <p:txBody>
          <a:bodyPr/>
          <a:lstStyle/>
          <a:p>
            <a:r>
              <a:rPr lang="is-IS" dirty="0"/>
              <a:t>7</a:t>
            </a:r>
            <a:r>
              <a:rPr lang="is-IS" dirty="0" smtClean="0"/>
              <a:t>.</a:t>
            </a:r>
            <a:endParaRPr lang="is-IS" dirty="0"/>
          </a:p>
        </p:txBody>
      </p:sp>
    </p:spTree>
    <p:extLst>
      <p:ext uri="{BB962C8B-B14F-4D97-AF65-F5344CB8AC3E}">
        <p14:creationId xmlns:p14="http://schemas.microsoft.com/office/powerpoint/2010/main" val="3179442399"/>
      </p:ext>
    </p:extLst>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59624209"/>
              </p:ext>
            </p:extLst>
          </p:nvPr>
        </p:nvGraphicFramePr>
        <p:xfrm>
          <a:off x="469899" y="1092200"/>
          <a:ext cx="7701827"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is-IS" smtClean="0"/>
              <a:t>economic growth in 2014 and forecast for 2015</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113</a:t>
            </a:fld>
            <a:endParaRPr lang="en-US" dirty="0"/>
          </a:p>
        </p:txBody>
      </p:sp>
    </p:spTree>
    <p:extLst>
      <p:ext uri="{BB962C8B-B14F-4D97-AF65-F5344CB8AC3E}">
        <p14:creationId xmlns:p14="http://schemas.microsoft.com/office/powerpoint/2010/main" val="80870487"/>
      </p:ext>
    </p:extLst>
  </p:cSld>
  <p:clrMapOvr>
    <a:masterClrMapping/>
  </p:clrMapOvr>
  <p:transition spd="med">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smtClean="0"/>
              <a:t>economic growth 2008-2015</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1620147"/>
              </p:ext>
            </p:extLst>
          </p:nvPr>
        </p:nvGraphicFramePr>
        <p:xfrm>
          <a:off x="457200" y="1117600"/>
          <a:ext cx="815594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8450" y="6029145"/>
            <a:ext cx="4508500" cy="307777"/>
          </a:xfrm>
          <a:prstGeom prst="rect">
            <a:avLst/>
          </a:prstGeom>
          <a:noFill/>
        </p:spPr>
        <p:txBody>
          <a:bodyPr wrap="square" rtlCol="0">
            <a:spAutoFit/>
          </a:bodyPr>
          <a:lstStyle/>
          <a:p>
            <a:r>
              <a:rPr lang="is-IS" sz="1400" i="1" dirty="0" smtClean="0">
                <a:solidFill>
                  <a:schemeClr val="accent1"/>
                </a:solidFill>
              </a:rPr>
              <a:t>Source: IMF</a:t>
            </a:r>
            <a:endParaRPr lang="is-IS" sz="1400" i="1" dirty="0">
              <a:solidFill>
                <a:schemeClr val="accent1"/>
              </a:solidFill>
            </a:endParaRPr>
          </a:p>
        </p:txBody>
      </p:sp>
    </p:spTree>
    <p:extLst>
      <p:ext uri="{BB962C8B-B14F-4D97-AF65-F5344CB8AC3E}">
        <p14:creationId xmlns:p14="http://schemas.microsoft.com/office/powerpoint/2010/main" val="3165558985"/>
      </p:ext>
    </p:extLst>
  </p:cSld>
  <p:clrMapOvr>
    <a:masterClrMapping/>
  </p:clrMapOvr>
  <p:transition spd="med">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90373342"/>
              </p:ext>
            </p:extLst>
          </p:nvPr>
        </p:nvGraphicFramePr>
        <p:xfrm>
          <a:off x="469899" y="1117600"/>
          <a:ext cx="7713401" cy="49482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is-IS" smtClean="0"/>
              <a:t>unemployment in oecd countries 3Q2015</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115</a:t>
            </a:fld>
            <a:endParaRPr lang="en-US" dirty="0"/>
          </a:p>
        </p:txBody>
      </p:sp>
      <p:sp>
        <p:nvSpPr>
          <p:cNvPr id="2" name="TextBox 1"/>
          <p:cNvSpPr txBox="1"/>
          <p:nvPr/>
        </p:nvSpPr>
        <p:spPr>
          <a:xfrm>
            <a:off x="298450" y="5838645"/>
            <a:ext cx="4508500" cy="307777"/>
          </a:xfrm>
          <a:prstGeom prst="rect">
            <a:avLst/>
          </a:prstGeom>
          <a:noFill/>
        </p:spPr>
        <p:txBody>
          <a:bodyPr wrap="square" rtlCol="0">
            <a:spAutoFit/>
          </a:bodyPr>
          <a:lstStyle/>
          <a:p>
            <a:r>
              <a:rPr lang="is-IS" sz="1400" i="1" smtClean="0">
                <a:solidFill>
                  <a:schemeClr val="accent1"/>
                </a:solidFill>
              </a:rPr>
              <a:t>Source: OECD </a:t>
            </a:r>
            <a:endParaRPr lang="is-IS" sz="1400" i="1" dirty="0">
              <a:solidFill>
                <a:schemeClr val="accent1"/>
              </a:solidFill>
            </a:endParaRPr>
          </a:p>
        </p:txBody>
      </p:sp>
    </p:spTree>
    <p:extLst>
      <p:ext uri="{BB962C8B-B14F-4D97-AF65-F5344CB8AC3E}">
        <p14:creationId xmlns:p14="http://schemas.microsoft.com/office/powerpoint/2010/main" val="3548356320"/>
      </p:ext>
    </p:extLst>
  </p:cSld>
  <p:clrMapOvr>
    <a:masterClrMapping/>
  </p:clrMapOvr>
  <p:transition spd="med">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s-IS" smtClean="0"/>
              <a:t>long term unemployment in 2013</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116</a:t>
            </a:fld>
            <a:endParaRPr lang="en-US" dirty="0"/>
          </a:p>
        </p:txBody>
      </p:sp>
      <p:sp>
        <p:nvSpPr>
          <p:cNvPr id="2" name="TextBox 1"/>
          <p:cNvSpPr txBox="1"/>
          <p:nvPr/>
        </p:nvSpPr>
        <p:spPr>
          <a:xfrm>
            <a:off x="628650" y="6146422"/>
            <a:ext cx="4508500" cy="307777"/>
          </a:xfrm>
          <a:prstGeom prst="rect">
            <a:avLst/>
          </a:prstGeom>
          <a:noFill/>
        </p:spPr>
        <p:txBody>
          <a:bodyPr wrap="square" rtlCol="0">
            <a:spAutoFit/>
          </a:bodyPr>
          <a:lstStyle/>
          <a:p>
            <a:r>
              <a:rPr lang="is-IS" sz="1400" i="1" dirty="0" smtClean="0">
                <a:solidFill>
                  <a:schemeClr val="accent1"/>
                </a:solidFill>
              </a:rPr>
              <a:t>Source: OECD, september 2015</a:t>
            </a:r>
            <a:endParaRPr lang="is-IS" sz="1400" i="1" dirty="0">
              <a:solidFill>
                <a:schemeClr val="accent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35772116"/>
              </p:ext>
            </p:extLst>
          </p:nvPr>
        </p:nvGraphicFramePr>
        <p:xfrm>
          <a:off x="469900" y="1117600"/>
          <a:ext cx="7861300" cy="494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9944520"/>
      </p:ext>
    </p:extLst>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9634882"/>
              </p:ext>
            </p:extLst>
          </p:nvPr>
        </p:nvGraphicFramePr>
        <p:xfrm>
          <a:off x="469900" y="1117600"/>
          <a:ext cx="7898596" cy="494823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r>
              <a:rPr lang="is-IS" dirty="0" smtClean="0"/>
              <a:t>inflation in 2015 in oecd countries</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117</a:t>
            </a:fld>
            <a:endParaRPr lang="en-US" dirty="0"/>
          </a:p>
        </p:txBody>
      </p:sp>
      <p:sp>
        <p:nvSpPr>
          <p:cNvPr id="6" name="TextBox 5"/>
          <p:cNvSpPr txBox="1"/>
          <p:nvPr/>
        </p:nvSpPr>
        <p:spPr>
          <a:xfrm>
            <a:off x="615950" y="6133722"/>
            <a:ext cx="4508500" cy="307777"/>
          </a:xfrm>
          <a:prstGeom prst="rect">
            <a:avLst/>
          </a:prstGeom>
          <a:noFill/>
        </p:spPr>
        <p:txBody>
          <a:bodyPr wrap="square" rtlCol="0">
            <a:spAutoFit/>
          </a:bodyPr>
          <a:lstStyle/>
          <a:p>
            <a:r>
              <a:rPr lang="is-IS" sz="1400" i="1" dirty="0" smtClean="0">
                <a:solidFill>
                  <a:schemeClr val="accent1"/>
                </a:solidFill>
              </a:rPr>
              <a:t>Source: OECD ,August 2015</a:t>
            </a:r>
            <a:endParaRPr lang="is-IS" sz="1400" i="1" dirty="0">
              <a:solidFill>
                <a:schemeClr val="accent1"/>
              </a:solidFill>
            </a:endParaRPr>
          </a:p>
        </p:txBody>
      </p:sp>
    </p:spTree>
    <p:extLst>
      <p:ext uri="{BB962C8B-B14F-4D97-AF65-F5344CB8AC3E}">
        <p14:creationId xmlns:p14="http://schemas.microsoft.com/office/powerpoint/2010/main" val="79908504"/>
      </p:ext>
    </p:extLst>
  </p:cSld>
  <p:clrMapOvr>
    <a:masterClrMapping/>
  </p:clrMapOvr>
  <p:transition spd="med">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s-IS" smtClean="0"/>
              <a:t>general government debt and finances of a few european countries in 2014, % of GDP</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118</a:t>
            </a:fld>
            <a:endParaRPr lang="en-US" dirty="0"/>
          </a:p>
        </p:txBody>
      </p:sp>
      <p:sp>
        <p:nvSpPr>
          <p:cNvPr id="6" name="TextBox 5"/>
          <p:cNvSpPr txBox="1"/>
          <p:nvPr/>
        </p:nvSpPr>
        <p:spPr>
          <a:xfrm>
            <a:off x="641350" y="6146422"/>
            <a:ext cx="4508500" cy="307777"/>
          </a:xfrm>
          <a:prstGeom prst="rect">
            <a:avLst/>
          </a:prstGeom>
          <a:noFill/>
        </p:spPr>
        <p:txBody>
          <a:bodyPr wrap="square" rtlCol="0">
            <a:spAutoFit/>
          </a:bodyPr>
          <a:lstStyle/>
          <a:p>
            <a:r>
              <a:rPr lang="is-IS" sz="1400" i="1" dirty="0" smtClean="0">
                <a:solidFill>
                  <a:schemeClr val="accent1"/>
                </a:solidFill>
              </a:rPr>
              <a:t>Source: OECD, September 2015</a:t>
            </a:r>
            <a:endParaRPr lang="is-IS" sz="1400" i="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1048409"/>
              </p:ext>
            </p:extLst>
          </p:nvPr>
        </p:nvGraphicFramePr>
        <p:xfrm>
          <a:off x="469900" y="1117600"/>
          <a:ext cx="7698740" cy="4948238"/>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flipV="1">
            <a:off x="4954477" y="4252728"/>
            <a:ext cx="0" cy="1216660"/>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54477" y="4178300"/>
            <a:ext cx="3062472" cy="0"/>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8889" y="3785191"/>
            <a:ext cx="733647" cy="246221"/>
          </a:xfrm>
          <a:prstGeom prst="rect">
            <a:avLst/>
          </a:prstGeom>
          <a:noFill/>
        </p:spPr>
        <p:txBody>
          <a:bodyPr wrap="square" rtlCol="0">
            <a:spAutoFit/>
          </a:bodyPr>
          <a:lstStyle/>
          <a:p>
            <a:r>
              <a:rPr lang="is-IS" sz="1000" smtClean="0"/>
              <a:t>Iceland</a:t>
            </a:r>
            <a:endParaRPr lang="is-IS" sz="1000"/>
          </a:p>
        </p:txBody>
      </p:sp>
      <p:sp>
        <p:nvSpPr>
          <p:cNvPr id="11" name="TextBox 10"/>
          <p:cNvSpPr txBox="1"/>
          <p:nvPr/>
        </p:nvSpPr>
        <p:spPr>
          <a:xfrm>
            <a:off x="2805075" y="3437861"/>
            <a:ext cx="671771" cy="246221"/>
          </a:xfrm>
          <a:prstGeom prst="rect">
            <a:avLst/>
          </a:prstGeom>
          <a:noFill/>
        </p:spPr>
        <p:txBody>
          <a:bodyPr wrap="square" rtlCol="0">
            <a:spAutoFit/>
          </a:bodyPr>
          <a:lstStyle/>
          <a:p>
            <a:r>
              <a:rPr lang="is-IS" sz="1000" smtClean="0"/>
              <a:t>UK</a:t>
            </a:r>
            <a:endParaRPr lang="is-IS" sz="1000"/>
          </a:p>
        </p:txBody>
      </p:sp>
      <p:sp>
        <p:nvSpPr>
          <p:cNvPr id="12" name="TextBox 11"/>
          <p:cNvSpPr txBox="1"/>
          <p:nvPr/>
        </p:nvSpPr>
        <p:spPr>
          <a:xfrm>
            <a:off x="7089996" y="4607748"/>
            <a:ext cx="733647" cy="246221"/>
          </a:xfrm>
          <a:prstGeom prst="rect">
            <a:avLst/>
          </a:prstGeom>
          <a:noFill/>
        </p:spPr>
        <p:txBody>
          <a:bodyPr wrap="square" rtlCol="0">
            <a:spAutoFit/>
          </a:bodyPr>
          <a:lstStyle/>
          <a:p>
            <a:r>
              <a:rPr lang="is-IS" sz="1000" smtClean="0"/>
              <a:t>Denmark</a:t>
            </a:r>
            <a:endParaRPr lang="is-IS" sz="1000"/>
          </a:p>
        </p:txBody>
      </p:sp>
      <p:sp>
        <p:nvSpPr>
          <p:cNvPr id="13" name="TextBox 12"/>
          <p:cNvSpPr txBox="1"/>
          <p:nvPr/>
        </p:nvSpPr>
        <p:spPr>
          <a:xfrm>
            <a:off x="3854006" y="2809603"/>
            <a:ext cx="733647" cy="246221"/>
          </a:xfrm>
          <a:prstGeom prst="rect">
            <a:avLst/>
          </a:prstGeom>
          <a:noFill/>
        </p:spPr>
        <p:txBody>
          <a:bodyPr wrap="square" rtlCol="0">
            <a:spAutoFit/>
          </a:bodyPr>
          <a:lstStyle/>
          <a:p>
            <a:r>
              <a:rPr lang="is-IS" sz="1000" smtClean="0"/>
              <a:t>Portugal</a:t>
            </a:r>
            <a:endParaRPr lang="is-IS" sz="1000"/>
          </a:p>
        </p:txBody>
      </p:sp>
      <p:sp>
        <p:nvSpPr>
          <p:cNvPr id="14" name="TextBox 13"/>
          <p:cNvSpPr txBox="1"/>
          <p:nvPr/>
        </p:nvSpPr>
        <p:spPr>
          <a:xfrm>
            <a:off x="4774019" y="2771554"/>
            <a:ext cx="547281" cy="246221"/>
          </a:xfrm>
          <a:prstGeom prst="rect">
            <a:avLst/>
          </a:prstGeom>
          <a:noFill/>
        </p:spPr>
        <p:txBody>
          <a:bodyPr wrap="square" rtlCol="0">
            <a:spAutoFit/>
          </a:bodyPr>
          <a:lstStyle/>
          <a:p>
            <a:r>
              <a:rPr lang="is-IS" sz="1000" smtClean="0"/>
              <a:t>Italy</a:t>
            </a:r>
            <a:endParaRPr lang="is-IS" sz="1000"/>
          </a:p>
        </p:txBody>
      </p:sp>
      <p:sp>
        <p:nvSpPr>
          <p:cNvPr id="16" name="TextBox 15"/>
          <p:cNvSpPr txBox="1"/>
          <p:nvPr/>
        </p:nvSpPr>
        <p:spPr>
          <a:xfrm>
            <a:off x="6485713" y="5226711"/>
            <a:ext cx="680631" cy="246221"/>
          </a:xfrm>
          <a:prstGeom prst="rect">
            <a:avLst/>
          </a:prstGeom>
          <a:noFill/>
        </p:spPr>
        <p:txBody>
          <a:bodyPr wrap="square" rtlCol="0">
            <a:spAutoFit/>
          </a:bodyPr>
          <a:lstStyle/>
          <a:p>
            <a:r>
              <a:rPr lang="is-IS" sz="1000" smtClean="0"/>
              <a:t>Estonia</a:t>
            </a:r>
            <a:endParaRPr lang="is-IS" sz="1000"/>
          </a:p>
        </p:txBody>
      </p:sp>
    </p:spTree>
    <p:extLst>
      <p:ext uri="{BB962C8B-B14F-4D97-AF65-F5344CB8AC3E}">
        <p14:creationId xmlns:p14="http://schemas.microsoft.com/office/powerpoint/2010/main" val="3231173396"/>
      </p:ext>
    </p:extLst>
  </p:cSld>
  <p:clrMapOvr>
    <a:masterClrMapping/>
  </p:clrMapOvr>
  <p:transition spd="med">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s-IS" dirty="0" smtClean="0"/>
              <a:t>Real effective exchange rate 1994 -2014: comparison with other countries</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119</a:t>
            </a:fld>
            <a:endParaRPr lang="en-US" dirty="0"/>
          </a:p>
        </p:txBody>
      </p:sp>
      <p:sp>
        <p:nvSpPr>
          <p:cNvPr id="6" name="TextBox 5"/>
          <p:cNvSpPr txBox="1"/>
          <p:nvPr/>
        </p:nvSpPr>
        <p:spPr>
          <a:xfrm>
            <a:off x="641350" y="6146422"/>
            <a:ext cx="4508500" cy="307777"/>
          </a:xfrm>
          <a:prstGeom prst="rect">
            <a:avLst/>
          </a:prstGeom>
          <a:noFill/>
        </p:spPr>
        <p:txBody>
          <a:bodyPr wrap="square" rtlCol="0">
            <a:spAutoFit/>
          </a:bodyPr>
          <a:lstStyle/>
          <a:p>
            <a:r>
              <a:rPr lang="is-IS" sz="1400" i="1" smtClean="0">
                <a:solidFill>
                  <a:schemeClr val="accent1"/>
                </a:solidFill>
              </a:rPr>
              <a:t>Source: Eurostat, September 2015</a:t>
            </a:r>
            <a:endParaRPr lang="is-IS" sz="1400" i="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0418943"/>
              </p:ext>
            </p:extLst>
          </p:nvPr>
        </p:nvGraphicFramePr>
        <p:xfrm>
          <a:off x="469900" y="1117600"/>
          <a:ext cx="7830820" cy="494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642685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smtClean="0"/>
              <a:t>continuous Economic </a:t>
            </a:r>
            <a:r>
              <a:rPr lang="is-IS" dirty="0" smtClean="0"/>
              <a:t>growth</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12</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927541791"/>
              </p:ext>
            </p:extLst>
          </p:nvPr>
        </p:nvGraphicFramePr>
        <p:xfrm>
          <a:off x="123371" y="908055"/>
          <a:ext cx="8251371" cy="50746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Source: Statistic Iceland</a:t>
            </a:r>
            <a:endParaRPr lang="is-IS" sz="1400" i="1" dirty="0">
              <a:solidFill>
                <a:schemeClr val="accent1"/>
              </a:solidFill>
            </a:endParaRPr>
          </a:p>
        </p:txBody>
      </p:sp>
    </p:spTree>
    <p:extLst>
      <p:ext uri="{BB962C8B-B14F-4D97-AF65-F5344CB8AC3E}">
        <p14:creationId xmlns:p14="http://schemas.microsoft.com/office/powerpoint/2010/main" val="720496415"/>
      </p:ext>
    </p:extLst>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is-IS" dirty="0" smtClean="0"/>
              <a:t>national savings 1980-2020</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120</a:t>
            </a:fld>
            <a:endParaRPr lang="en-US" dirty="0"/>
          </a:p>
        </p:txBody>
      </p:sp>
      <p:sp>
        <p:nvSpPr>
          <p:cNvPr id="6" name="TextBox 5"/>
          <p:cNvSpPr txBox="1"/>
          <p:nvPr/>
        </p:nvSpPr>
        <p:spPr>
          <a:xfrm>
            <a:off x="641350" y="6146422"/>
            <a:ext cx="4508500" cy="307777"/>
          </a:xfrm>
          <a:prstGeom prst="rect">
            <a:avLst/>
          </a:prstGeom>
          <a:noFill/>
        </p:spPr>
        <p:txBody>
          <a:bodyPr wrap="square" rtlCol="0">
            <a:spAutoFit/>
          </a:bodyPr>
          <a:lstStyle/>
          <a:p>
            <a:r>
              <a:rPr lang="is-IS" sz="1400" i="1" dirty="0" smtClean="0">
                <a:solidFill>
                  <a:schemeClr val="accent1"/>
                </a:solidFill>
              </a:rPr>
              <a:t>Source: IMF, september 2015</a:t>
            </a:r>
            <a:endParaRPr lang="is-IS" sz="1400" i="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9984060"/>
              </p:ext>
            </p:extLst>
          </p:nvPr>
        </p:nvGraphicFramePr>
        <p:xfrm>
          <a:off x="469900" y="1117600"/>
          <a:ext cx="7950200" cy="494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807190"/>
      </p:ext>
    </p:extLst>
  </p:cSld>
  <p:clrMapOvr>
    <a:masterClrMapping/>
  </p:clrMapOvr>
  <p:transition spd="med">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mtClean="0"/>
              <a:t>primary balance – eu and iceland </a:t>
            </a:r>
            <a:r>
              <a:rPr lang="en-US" dirty="0" smtClean="0"/>
              <a:t>2014</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121</a:t>
            </a:fld>
            <a:endParaRPr lang="en-US"/>
          </a:p>
        </p:txBody>
      </p:sp>
      <p:graphicFrame>
        <p:nvGraphicFramePr>
          <p:cNvPr id="2" name="Chart 1"/>
          <p:cNvGraphicFramePr/>
          <p:nvPr>
            <p:extLst>
              <p:ext uri="{D42A27DB-BD31-4B8C-83A1-F6EECF244321}">
                <p14:modId xmlns:p14="http://schemas.microsoft.com/office/powerpoint/2010/main" val="2205474141"/>
              </p:ext>
            </p:extLst>
          </p:nvPr>
        </p:nvGraphicFramePr>
        <p:xfrm>
          <a:off x="174171" y="908056"/>
          <a:ext cx="8000289" cy="51483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1350" y="6056416"/>
            <a:ext cx="3225800" cy="307777"/>
          </a:xfrm>
          <a:prstGeom prst="rect">
            <a:avLst/>
          </a:prstGeom>
          <a:noFill/>
        </p:spPr>
        <p:txBody>
          <a:bodyPr wrap="square" rtlCol="0">
            <a:spAutoFit/>
          </a:bodyPr>
          <a:lstStyle/>
          <a:p>
            <a:r>
              <a:rPr lang="is-IS" sz="1400" i="1" smtClean="0">
                <a:solidFill>
                  <a:schemeClr val="accent1"/>
                </a:solidFill>
              </a:rPr>
              <a:t>Source: Eurostat</a:t>
            </a:r>
            <a:endParaRPr lang="is-IS" sz="1400" i="1"/>
          </a:p>
        </p:txBody>
      </p:sp>
    </p:spTree>
    <p:extLst>
      <p:ext uri="{BB962C8B-B14F-4D97-AF65-F5344CB8AC3E}">
        <p14:creationId xmlns:p14="http://schemas.microsoft.com/office/powerpoint/2010/main" val="4202849802"/>
      </p:ext>
    </p:extLst>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8" y="304805"/>
            <a:ext cx="8686801" cy="603251"/>
          </a:xfrm>
        </p:spPr>
        <p:txBody>
          <a:bodyPr>
            <a:normAutofit fontScale="90000"/>
          </a:bodyPr>
          <a:lstStyle/>
          <a:p>
            <a:r>
              <a:rPr lang="en-US" smtClean="0"/>
              <a:t>General government debt* </a:t>
            </a:r>
            <a:r>
              <a:rPr lang="en-US"/>
              <a:t>– </a:t>
            </a:r>
            <a:r>
              <a:rPr lang="en-US" smtClean="0"/>
              <a:t>Eu and Iceland </a:t>
            </a:r>
            <a:r>
              <a:rPr lang="en-US" dirty="0"/>
              <a:t>2014</a:t>
            </a:r>
          </a:p>
        </p:txBody>
      </p:sp>
      <p:sp>
        <p:nvSpPr>
          <p:cNvPr id="12" name="Slide Number Placeholder 11"/>
          <p:cNvSpPr>
            <a:spLocks noGrp="1"/>
          </p:cNvSpPr>
          <p:nvPr>
            <p:ph type="sldNum" sz="quarter" idx="12"/>
          </p:nvPr>
        </p:nvSpPr>
        <p:spPr/>
        <p:txBody>
          <a:bodyPr/>
          <a:lstStyle/>
          <a:p>
            <a:pPr lvl="0"/>
            <a:fld id="{86CB4B4D-7CA3-9044-876B-883B54F8677D}" type="slidenum">
              <a:rPr lang="is-IS" smtClean="0"/>
              <a:t>122</a:t>
            </a:fld>
            <a:endParaRPr lang="is-IS" dirty="0"/>
          </a:p>
        </p:txBody>
      </p:sp>
      <p:graphicFrame>
        <p:nvGraphicFramePr>
          <p:cNvPr id="2" name="Chart 1"/>
          <p:cNvGraphicFramePr/>
          <p:nvPr>
            <p:extLst>
              <p:ext uri="{D42A27DB-BD31-4B8C-83A1-F6EECF244321}">
                <p14:modId xmlns:p14="http://schemas.microsoft.com/office/powerpoint/2010/main" val="672519639"/>
              </p:ext>
            </p:extLst>
          </p:nvPr>
        </p:nvGraphicFramePr>
        <p:xfrm>
          <a:off x="147863" y="1161143"/>
          <a:ext cx="8226879" cy="526112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1350" y="5882640"/>
            <a:ext cx="6013450" cy="307777"/>
          </a:xfrm>
          <a:prstGeom prst="rect">
            <a:avLst/>
          </a:prstGeom>
          <a:noFill/>
        </p:spPr>
        <p:txBody>
          <a:bodyPr wrap="square" rtlCol="0">
            <a:spAutoFit/>
          </a:bodyPr>
          <a:lstStyle/>
          <a:p>
            <a:r>
              <a:rPr lang="is-IS" sz="1400" i="1" dirty="0" smtClean="0">
                <a:solidFill>
                  <a:schemeClr val="accent1"/>
                </a:solidFill>
              </a:rPr>
              <a:t>* According to the Maastricht criteria</a:t>
            </a:r>
            <a:endParaRPr lang="is-IS" sz="1400" i="1" dirty="0">
              <a:solidFill>
                <a:schemeClr val="accent1"/>
              </a:solidFill>
            </a:endParaRPr>
          </a:p>
        </p:txBody>
      </p:sp>
      <p:sp>
        <p:nvSpPr>
          <p:cNvPr id="6" name="TextBox 5"/>
          <p:cNvSpPr txBox="1"/>
          <p:nvPr/>
        </p:nvSpPr>
        <p:spPr>
          <a:xfrm>
            <a:off x="765175" y="6170716"/>
            <a:ext cx="3225800" cy="307777"/>
          </a:xfrm>
          <a:prstGeom prst="rect">
            <a:avLst/>
          </a:prstGeom>
          <a:noFill/>
        </p:spPr>
        <p:txBody>
          <a:bodyPr wrap="square" rtlCol="0">
            <a:spAutoFit/>
          </a:bodyPr>
          <a:lstStyle/>
          <a:p>
            <a:r>
              <a:rPr lang="is-IS" sz="1400" i="1" dirty="0" smtClean="0">
                <a:solidFill>
                  <a:schemeClr val="accent1"/>
                </a:solidFill>
              </a:rPr>
              <a:t>Source: Eurostat</a:t>
            </a:r>
            <a:endParaRPr lang="is-IS" sz="1400" i="1" dirty="0"/>
          </a:p>
        </p:txBody>
      </p:sp>
    </p:spTree>
    <p:extLst>
      <p:ext uri="{BB962C8B-B14F-4D97-AF65-F5344CB8AC3E}">
        <p14:creationId xmlns:p14="http://schemas.microsoft.com/office/powerpoint/2010/main" val="111380555"/>
      </p:ext>
    </p:extLst>
  </p:cSld>
  <p:clrMapOvr>
    <a:masterClrMapping/>
  </p:clrMapOvr>
  <p:transition spd="med">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8" y="304805"/>
            <a:ext cx="8686801" cy="603251"/>
          </a:xfrm>
        </p:spPr>
        <p:txBody>
          <a:bodyPr>
            <a:normAutofit fontScale="90000"/>
          </a:bodyPr>
          <a:lstStyle/>
          <a:p>
            <a:r>
              <a:rPr lang="en-US" smtClean="0"/>
              <a:t>interest expentiture of the general government </a:t>
            </a:r>
            <a:r>
              <a:rPr lang="en-US"/>
              <a:t>– </a:t>
            </a:r>
            <a:r>
              <a:rPr lang="en-US" smtClean="0"/>
              <a:t>Eu and iceland </a:t>
            </a:r>
            <a:r>
              <a:rPr lang="en-US"/>
              <a:t>2014</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is-IS" smtClean="0"/>
              <a:t>123</a:t>
            </a:fld>
            <a:endParaRPr lang="is-IS" dirty="0"/>
          </a:p>
        </p:txBody>
      </p:sp>
      <p:graphicFrame>
        <p:nvGraphicFramePr>
          <p:cNvPr id="2" name="Chart 1"/>
          <p:cNvGraphicFramePr/>
          <p:nvPr>
            <p:extLst>
              <p:ext uri="{D42A27DB-BD31-4B8C-83A1-F6EECF244321}">
                <p14:modId xmlns:p14="http://schemas.microsoft.com/office/powerpoint/2010/main" val="3451595647"/>
              </p:ext>
            </p:extLst>
          </p:nvPr>
        </p:nvGraphicFramePr>
        <p:xfrm>
          <a:off x="147863" y="1161143"/>
          <a:ext cx="8226879" cy="52611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1350" y="6056416"/>
            <a:ext cx="3225800" cy="307777"/>
          </a:xfrm>
          <a:prstGeom prst="rect">
            <a:avLst/>
          </a:prstGeom>
          <a:noFill/>
        </p:spPr>
        <p:txBody>
          <a:bodyPr wrap="square" rtlCol="0">
            <a:spAutoFit/>
          </a:bodyPr>
          <a:lstStyle/>
          <a:p>
            <a:r>
              <a:rPr lang="is-IS" sz="1400" i="1" dirty="0" smtClean="0">
                <a:solidFill>
                  <a:schemeClr val="accent1"/>
                </a:solidFill>
              </a:rPr>
              <a:t>Source: Eurostat</a:t>
            </a:r>
            <a:endParaRPr lang="is-IS" sz="1400" i="1" dirty="0"/>
          </a:p>
        </p:txBody>
      </p:sp>
    </p:spTree>
    <p:extLst>
      <p:ext uri="{BB962C8B-B14F-4D97-AF65-F5344CB8AC3E}">
        <p14:creationId xmlns:p14="http://schemas.microsoft.com/office/powerpoint/2010/main" val="1476848569"/>
      </p:ext>
    </p:extLst>
  </p:cSld>
  <p:clrMapOvr>
    <a:masterClrMapping/>
  </p:clrMapOvr>
  <p:transition spd="med">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is-IS" dirty="0"/>
              <a:t>General government and municipalities</a:t>
            </a:r>
          </a:p>
        </p:txBody>
      </p:sp>
      <p:sp>
        <p:nvSpPr>
          <p:cNvPr id="9" name="Text Placeholder 8"/>
          <p:cNvSpPr>
            <a:spLocks noGrp="1"/>
          </p:cNvSpPr>
          <p:nvPr>
            <p:ph type="body" sz="quarter" idx="15"/>
          </p:nvPr>
        </p:nvSpPr>
        <p:spPr/>
        <p:txBody>
          <a:bodyPr/>
          <a:lstStyle/>
          <a:p>
            <a:r>
              <a:rPr lang="is-IS" dirty="0" smtClean="0"/>
              <a:t>8.</a:t>
            </a:r>
            <a:endParaRPr lang="is-IS" dirty="0"/>
          </a:p>
        </p:txBody>
      </p:sp>
    </p:spTree>
    <p:extLst>
      <p:ext uri="{BB962C8B-B14F-4D97-AF65-F5344CB8AC3E}">
        <p14:creationId xmlns:p14="http://schemas.microsoft.com/office/powerpoint/2010/main" val="3480517532"/>
      </p:ext>
    </p:extLst>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0" y="-4251"/>
            <a:ext cx="9209670" cy="6858001"/>
          </a:xfrm>
          <a:prstGeom prst="rect">
            <a:avLst/>
          </a:prstGeom>
          <a:solidFill>
            <a:schemeClr val="accent2">
              <a:lumMod val="60000"/>
              <a:lumOff val="40000"/>
            </a:schemeClr>
          </a:solidFill>
          <a:ln w="12700">
            <a:miter lim="400000"/>
          </a:ln>
        </p:spPr>
        <p:txBody>
          <a:bodyPr lIns="0" tIns="0" rIns="0" bIns="0" anchor="ctr"/>
          <a:lstStyle/>
          <a:p>
            <a:pPr lvl="0">
              <a:defRPr>
                <a:latin typeface="Times New Roman"/>
                <a:ea typeface="Times New Roman"/>
                <a:cs typeface="Times New Roman"/>
                <a:sym typeface="Times New Roman"/>
              </a:defRPr>
            </a:pPr>
            <a:endParaRPr/>
          </a:p>
        </p:txBody>
      </p:sp>
      <p:sp>
        <p:nvSpPr>
          <p:cNvPr id="2" name="Title 1"/>
          <p:cNvSpPr>
            <a:spLocks noGrp="1"/>
          </p:cNvSpPr>
          <p:nvPr>
            <p:ph type="title"/>
          </p:nvPr>
        </p:nvSpPr>
        <p:spPr>
          <a:xfrm>
            <a:off x="414338" y="101601"/>
            <a:ext cx="8286750" cy="546100"/>
          </a:xfrm>
        </p:spPr>
        <p:txBody>
          <a:bodyPr>
            <a:normAutofit/>
          </a:bodyPr>
          <a:lstStyle/>
          <a:p>
            <a:pPr lvl="0" algn="ctr"/>
            <a:r>
              <a:rPr lang="en-US" sz="2800" dirty="0" smtClean="0"/>
              <a:t>Revenues of municipalities 2014-2019</a:t>
            </a:r>
            <a:endParaRPr lang="en-US" sz="2800" dirty="0"/>
          </a:p>
        </p:txBody>
      </p:sp>
      <p:sp>
        <p:nvSpPr>
          <p:cNvPr id="388" name="Shape 388"/>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50">
                <a:solidFill>
                  <a:schemeClr val="bg1"/>
                </a:solidFill>
              </a:rPr>
              <a:t>125</a:t>
            </a:fld>
            <a:endParaRPr sz="1050" dirty="0">
              <a:solidFill>
                <a:schemeClr val="bg1"/>
              </a:solidFill>
            </a:endParaRPr>
          </a:p>
        </p:txBody>
      </p:sp>
      <p:sp>
        <p:nvSpPr>
          <p:cNvPr id="392" name="Shape 392"/>
          <p:cNvSpPr/>
          <p:nvPr/>
        </p:nvSpPr>
        <p:spPr>
          <a:xfrm>
            <a:off x="1042987" y="1511300"/>
            <a:ext cx="6769101" cy="48273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5000"/>
              </a:lnSpc>
              <a:spcBef>
                <a:spcPts val="1600"/>
              </a:spcBef>
              <a:defRPr sz="2800">
                <a:solidFill>
                  <a:srgbClr val="DD8613"/>
                </a:solidFill>
                <a:latin typeface="Times New Roman Bold"/>
                <a:ea typeface="Times New Roman Bold"/>
                <a:cs typeface="Times New Roman Bold"/>
                <a:sym typeface="Times New Roman Bold"/>
              </a:defRPr>
            </a:lvl1pPr>
          </a:lstStyle>
          <a:p>
            <a:pPr lvl="0">
              <a:defRPr sz="1800">
                <a:solidFill>
                  <a:srgbClr val="000000"/>
                </a:solidFill>
              </a:defRPr>
            </a:pPr>
            <a:endParaRPr sz="2800" dirty="0">
              <a:solidFill>
                <a:srgbClr val="DD8613"/>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885784091"/>
              </p:ext>
            </p:extLst>
          </p:nvPr>
        </p:nvGraphicFramePr>
        <p:xfrm>
          <a:off x="439738" y="695325"/>
          <a:ext cx="8499475" cy="5727700"/>
        </p:xfrm>
        <a:graphic>
          <a:graphicData uri="http://schemas.openxmlformats.org/presentationml/2006/ole">
            <mc:AlternateContent xmlns:mc="http://schemas.openxmlformats.org/markup-compatibility/2006">
              <mc:Choice xmlns:v="urn:schemas-microsoft-com:vml" Requires="v">
                <p:oleObj spid="_x0000_s4104" name="Worksheet" r:id="rId4" imgW="4067122" imgH="2400300" progId="Excel.Sheet.8">
                  <p:embed/>
                </p:oleObj>
              </mc:Choice>
              <mc:Fallback>
                <p:oleObj name="Worksheet" r:id="rId4" imgW="4067122" imgH="2400300" progId="Excel.Sheet.8">
                  <p:embed/>
                  <p:pic>
                    <p:nvPicPr>
                      <p:cNvPr id="0" name=""/>
                      <p:cNvPicPr>
                        <a:picLocks noChangeAspect="1" noChangeArrowheads="1"/>
                      </p:cNvPicPr>
                      <p:nvPr/>
                    </p:nvPicPr>
                    <p:blipFill>
                      <a:blip r:embed="rId5"/>
                      <a:srcRect/>
                      <a:stretch>
                        <a:fillRect/>
                      </a:stretch>
                    </p:blipFill>
                    <p:spPr bwMode="auto">
                      <a:xfrm>
                        <a:off x="439738" y="695325"/>
                        <a:ext cx="8499475" cy="5727700"/>
                      </a:xfrm>
                      <a:prstGeom prst="rect">
                        <a:avLst/>
                      </a:prstGeom>
                      <a:noFill/>
                      <a:ln>
                        <a:noFill/>
                      </a:ln>
                      <a:effectLst/>
                    </p:spPr>
                  </p:pic>
                </p:oleObj>
              </mc:Fallback>
            </mc:AlternateContent>
          </a:graphicData>
        </a:graphic>
      </p:graphicFrame>
      <p:sp>
        <p:nvSpPr>
          <p:cNvPr id="9" name="Content Placeholder 9"/>
          <p:cNvSpPr txBox="1">
            <a:spLocks/>
          </p:cNvSpPr>
          <p:nvPr/>
        </p:nvSpPr>
        <p:spPr>
          <a:xfrm>
            <a:off x="268870" y="4648198"/>
            <a:ext cx="8595730" cy="1993902"/>
          </a:xfrm>
          <a:prstGeom prst="rect">
            <a:avLst/>
          </a:prstGeom>
        </p:spPr>
        <p:txBody>
          <a:bodyPr>
            <a:noAutofit/>
          </a:bodyPr>
          <a:lstStyle>
            <a:lvl1pPr marL="0" indent="0" algn="l" rtl="0" eaLnBrk="1" fontAlgn="base" hangingPunct="1">
              <a:spcBef>
                <a:spcPct val="20000"/>
              </a:spcBef>
              <a:spcAft>
                <a:spcPct val="0"/>
              </a:spcAft>
              <a:buClr>
                <a:schemeClr val="bg2">
                  <a:lumMod val="50000"/>
                </a:schemeClr>
              </a:buClr>
              <a:buFont typeface="Arial"/>
              <a:buNone/>
              <a:defRPr sz="2400" b="0" i="0" baseline="0">
                <a:solidFill>
                  <a:schemeClr val="tx1"/>
                </a:solidFill>
                <a:latin typeface="Corbel"/>
                <a:ea typeface="+mn-ea"/>
                <a:cs typeface="+mn-cs"/>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Source Sans Pro"/>
                <a:ea typeface="+mn-ea"/>
                <a:cs typeface="+mn-cs"/>
              </a:defRPr>
            </a:lvl2pPr>
            <a:lvl3pPr marL="509756" indent="-274318" algn="l" rtl="0" eaLnBrk="1" fontAlgn="base" hangingPunct="1">
              <a:spcBef>
                <a:spcPct val="20000"/>
              </a:spcBef>
              <a:spcAft>
                <a:spcPct val="0"/>
              </a:spcAft>
              <a:buClr>
                <a:srgbClr val="CF7022"/>
              </a:buClr>
              <a:buFont typeface="Lucida Grande"/>
              <a:buChar char="»"/>
              <a:defRPr sz="2400">
                <a:solidFill>
                  <a:schemeClr val="tx1"/>
                </a:solidFill>
                <a:latin typeface="Corbel"/>
                <a:ea typeface="+mn-ea"/>
                <a:cs typeface="+mn-cs"/>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mn-cs"/>
              </a:defRPr>
            </a:lvl4pPr>
            <a:lvl5pPr marL="635035" indent="-233278" algn="l" rtl="0" eaLnBrk="1" fontAlgn="base" hangingPunct="1">
              <a:spcBef>
                <a:spcPts val="518"/>
              </a:spcBef>
              <a:spcAft>
                <a:spcPct val="0"/>
              </a:spcAft>
              <a:buClr>
                <a:srgbClr val="CF7022"/>
              </a:buClr>
              <a:buFont typeface="Lucida Grande"/>
              <a:buChar char="»"/>
              <a:defRPr sz="2100" baseline="0">
                <a:solidFill>
                  <a:schemeClr val="tx1"/>
                </a:solidFill>
                <a:latin typeface="Corbel"/>
                <a:ea typeface="+mn-ea"/>
                <a:cs typeface="+mn-cs"/>
              </a:defRPr>
            </a:lvl5pPr>
            <a:lvl6pPr marL="863993" indent="-237598" algn="l" rtl="0" eaLnBrk="1" fontAlgn="base" hangingPunct="1">
              <a:spcBef>
                <a:spcPct val="20000"/>
              </a:spcBef>
              <a:spcAft>
                <a:spcPct val="0"/>
              </a:spcAft>
              <a:buClr>
                <a:srgbClr val="CF7022"/>
              </a:buClr>
              <a:buFont typeface="Lucida Grande"/>
              <a:buChar char="»"/>
              <a:defRPr sz="2100" baseline="0">
                <a:solidFill>
                  <a:schemeClr val="tx1"/>
                </a:solidFill>
                <a:latin typeface="Corbel"/>
                <a:ea typeface="+mn-ea"/>
                <a:cs typeface="+mn-cs"/>
              </a:defRPr>
            </a:lvl6pPr>
            <a:lvl7pPr marL="3566131" indent="-274318" algn="l" rtl="0" eaLnBrk="1" fontAlgn="base" hangingPunct="1">
              <a:spcBef>
                <a:spcPct val="20000"/>
              </a:spcBef>
              <a:spcAft>
                <a:spcPct val="0"/>
              </a:spcAft>
              <a:buChar char="»"/>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a:lstStyle>
          <a:p>
            <a:pPr marL="342900" indent="-342900">
              <a:buClr>
                <a:schemeClr val="accent2"/>
              </a:buClr>
              <a:buFont typeface="Lucida Grande"/>
              <a:buChar char="»"/>
            </a:pPr>
            <a:endParaRPr lang="is-IS" sz="1400" dirty="0">
              <a:latin typeface="Corbel" pitchFamily="34" charset="0"/>
              <a:cs typeface="Times New Roman" pitchFamily="18" charset="0"/>
            </a:endParaRPr>
          </a:p>
          <a:p>
            <a:pPr marL="342900" indent="-342900">
              <a:buClr>
                <a:schemeClr val="accent2"/>
              </a:buClr>
              <a:buFont typeface="Lucida Grande"/>
              <a:buChar char="»"/>
            </a:pPr>
            <a:endParaRPr lang="is-IS" sz="1400" dirty="0" smtClean="0">
              <a:latin typeface="Corbel" pitchFamily="34" charset="0"/>
              <a:cs typeface="Times New Roman" pitchFamily="18" charset="0"/>
            </a:endParaRPr>
          </a:p>
          <a:p>
            <a:pPr marL="342900" indent="-342900">
              <a:buClr>
                <a:schemeClr val="accent2"/>
              </a:buClr>
              <a:buFont typeface="Lucida Grande"/>
              <a:buChar char="»"/>
            </a:pPr>
            <a:endParaRPr lang="is-IS" sz="1400" dirty="0">
              <a:latin typeface="Corbel" pitchFamily="34" charset="0"/>
              <a:cs typeface="Times New Roman" pitchFamily="18" charset="0"/>
            </a:endParaRPr>
          </a:p>
          <a:p>
            <a:pPr marL="342900" indent="-342900">
              <a:buClr>
                <a:schemeClr val="accent2"/>
              </a:buClr>
              <a:buFont typeface="Lucida Grande"/>
              <a:buChar char="»"/>
            </a:pPr>
            <a:endParaRPr lang="en-US" sz="1400" dirty="0"/>
          </a:p>
        </p:txBody>
      </p:sp>
    </p:spTree>
    <p:extLst>
      <p:ext uri="{BB962C8B-B14F-4D97-AF65-F5344CB8AC3E}">
        <p14:creationId xmlns:p14="http://schemas.microsoft.com/office/powerpoint/2010/main" val="506094312"/>
      </p:ext>
    </p:extLst>
  </p:cSld>
  <p:clrMapOvr>
    <a:masterClrMapping/>
  </p:clrMapOvr>
  <p:transition spd="med">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0" y="-4251"/>
            <a:ext cx="9209670" cy="6858001"/>
          </a:xfrm>
          <a:prstGeom prst="rect">
            <a:avLst/>
          </a:prstGeom>
          <a:solidFill>
            <a:schemeClr val="accent2">
              <a:lumMod val="60000"/>
              <a:lumOff val="40000"/>
            </a:schemeClr>
          </a:solidFill>
          <a:ln w="12700">
            <a:miter lim="400000"/>
          </a:ln>
        </p:spPr>
        <p:txBody>
          <a:bodyPr lIns="0" tIns="0" rIns="0" bIns="0" anchor="ctr"/>
          <a:lstStyle/>
          <a:p>
            <a:pPr lvl="0">
              <a:defRPr>
                <a:latin typeface="Times New Roman"/>
                <a:ea typeface="Times New Roman"/>
                <a:cs typeface="Times New Roman"/>
                <a:sym typeface="Times New Roman"/>
              </a:defRPr>
            </a:pPr>
            <a:endParaRPr/>
          </a:p>
        </p:txBody>
      </p:sp>
      <p:sp>
        <p:nvSpPr>
          <p:cNvPr id="2" name="Title 1"/>
          <p:cNvSpPr>
            <a:spLocks noGrp="1"/>
          </p:cNvSpPr>
          <p:nvPr>
            <p:ph type="title"/>
          </p:nvPr>
        </p:nvSpPr>
        <p:spPr>
          <a:xfrm>
            <a:off x="414338" y="101601"/>
            <a:ext cx="8286750" cy="546100"/>
          </a:xfrm>
        </p:spPr>
        <p:txBody>
          <a:bodyPr>
            <a:normAutofit/>
          </a:bodyPr>
          <a:lstStyle/>
          <a:p>
            <a:pPr lvl="0" algn="ctr"/>
            <a:r>
              <a:rPr lang="en-US" sz="2800" dirty="0" smtClean="0"/>
              <a:t>Expenditures of municipalities 2014-2019</a:t>
            </a:r>
            <a:endParaRPr lang="en-US" sz="2800" dirty="0"/>
          </a:p>
        </p:txBody>
      </p:sp>
      <p:sp>
        <p:nvSpPr>
          <p:cNvPr id="388" name="Shape 388"/>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50">
                <a:solidFill>
                  <a:schemeClr val="bg1"/>
                </a:solidFill>
              </a:rPr>
              <a:t>126</a:t>
            </a:fld>
            <a:endParaRPr sz="1050" dirty="0">
              <a:solidFill>
                <a:schemeClr val="bg1"/>
              </a:solidFill>
            </a:endParaRPr>
          </a:p>
        </p:txBody>
      </p:sp>
      <p:sp>
        <p:nvSpPr>
          <p:cNvPr id="392" name="Shape 392"/>
          <p:cNvSpPr/>
          <p:nvPr/>
        </p:nvSpPr>
        <p:spPr>
          <a:xfrm>
            <a:off x="1042987" y="1511300"/>
            <a:ext cx="6769101" cy="48273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5000"/>
              </a:lnSpc>
              <a:spcBef>
                <a:spcPts val="1600"/>
              </a:spcBef>
              <a:defRPr sz="2800">
                <a:solidFill>
                  <a:srgbClr val="DD8613"/>
                </a:solidFill>
                <a:latin typeface="Times New Roman Bold"/>
                <a:ea typeface="Times New Roman Bold"/>
                <a:cs typeface="Times New Roman Bold"/>
                <a:sym typeface="Times New Roman Bold"/>
              </a:defRPr>
            </a:lvl1pPr>
          </a:lstStyle>
          <a:p>
            <a:pPr lvl="0">
              <a:defRPr sz="1800">
                <a:solidFill>
                  <a:srgbClr val="000000"/>
                </a:solidFill>
              </a:defRPr>
            </a:pPr>
            <a:endParaRPr sz="2800" dirty="0">
              <a:solidFill>
                <a:srgbClr val="DD8613"/>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74157189"/>
              </p:ext>
            </p:extLst>
          </p:nvPr>
        </p:nvGraphicFramePr>
        <p:xfrm>
          <a:off x="168275" y="925513"/>
          <a:ext cx="8504238" cy="4284662"/>
        </p:xfrm>
        <a:graphic>
          <a:graphicData uri="http://schemas.openxmlformats.org/presentationml/2006/ole">
            <mc:AlternateContent xmlns:mc="http://schemas.openxmlformats.org/markup-compatibility/2006">
              <mc:Choice xmlns:v="urn:schemas-microsoft-com:vml" Requires="v">
                <p:oleObj spid="_x0000_s5128" name="Worksheet" r:id="rId4" imgW="3876678" imgH="1590570" progId="Excel.Sheet.8">
                  <p:embed/>
                </p:oleObj>
              </mc:Choice>
              <mc:Fallback>
                <p:oleObj name="Worksheet" r:id="rId4" imgW="3876678" imgH="1590570" progId="Excel.Sheet.8">
                  <p:embed/>
                  <p:pic>
                    <p:nvPicPr>
                      <p:cNvPr id="0" name=""/>
                      <p:cNvPicPr>
                        <a:picLocks noChangeAspect="1" noChangeArrowheads="1"/>
                      </p:cNvPicPr>
                      <p:nvPr/>
                    </p:nvPicPr>
                    <p:blipFill>
                      <a:blip r:embed="rId5"/>
                      <a:srcRect/>
                      <a:stretch>
                        <a:fillRect/>
                      </a:stretch>
                    </p:blipFill>
                    <p:spPr bwMode="auto">
                      <a:xfrm>
                        <a:off x="168275" y="925513"/>
                        <a:ext cx="8504238" cy="4284662"/>
                      </a:xfrm>
                      <a:prstGeom prst="rect">
                        <a:avLst/>
                      </a:prstGeom>
                      <a:noFill/>
                      <a:ln>
                        <a:noFill/>
                      </a:ln>
                      <a:effectLst/>
                    </p:spPr>
                  </p:pic>
                </p:oleObj>
              </mc:Fallback>
            </mc:AlternateContent>
          </a:graphicData>
        </a:graphic>
      </p:graphicFrame>
      <p:sp>
        <p:nvSpPr>
          <p:cNvPr id="9" name="Content Placeholder 9"/>
          <p:cNvSpPr txBox="1">
            <a:spLocks/>
          </p:cNvSpPr>
          <p:nvPr/>
        </p:nvSpPr>
        <p:spPr>
          <a:xfrm>
            <a:off x="306970" y="4618864"/>
            <a:ext cx="8595730" cy="2074036"/>
          </a:xfrm>
          <a:prstGeom prst="rect">
            <a:avLst/>
          </a:prstGeom>
        </p:spPr>
        <p:txBody>
          <a:bodyPr>
            <a:noAutofit/>
          </a:bodyPr>
          <a:lstStyle>
            <a:lvl1pPr marL="0" indent="0" algn="l" rtl="0" eaLnBrk="1" fontAlgn="base" hangingPunct="1">
              <a:spcBef>
                <a:spcPct val="20000"/>
              </a:spcBef>
              <a:spcAft>
                <a:spcPct val="0"/>
              </a:spcAft>
              <a:buClr>
                <a:schemeClr val="bg2">
                  <a:lumMod val="50000"/>
                </a:schemeClr>
              </a:buClr>
              <a:buFont typeface="Arial"/>
              <a:buNone/>
              <a:defRPr sz="2400" b="0" i="0" baseline="0">
                <a:solidFill>
                  <a:schemeClr val="tx1"/>
                </a:solidFill>
                <a:latin typeface="Corbel"/>
                <a:ea typeface="+mn-ea"/>
                <a:cs typeface="+mn-cs"/>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Source Sans Pro"/>
                <a:ea typeface="+mn-ea"/>
                <a:cs typeface="+mn-cs"/>
              </a:defRPr>
            </a:lvl2pPr>
            <a:lvl3pPr marL="509756" indent="-274318" algn="l" rtl="0" eaLnBrk="1" fontAlgn="base" hangingPunct="1">
              <a:spcBef>
                <a:spcPct val="20000"/>
              </a:spcBef>
              <a:spcAft>
                <a:spcPct val="0"/>
              </a:spcAft>
              <a:buClr>
                <a:srgbClr val="CF7022"/>
              </a:buClr>
              <a:buFont typeface="Lucida Grande"/>
              <a:buChar char="»"/>
              <a:defRPr sz="2400">
                <a:solidFill>
                  <a:schemeClr val="tx1"/>
                </a:solidFill>
                <a:latin typeface="Corbel"/>
                <a:ea typeface="+mn-ea"/>
                <a:cs typeface="+mn-cs"/>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mn-cs"/>
              </a:defRPr>
            </a:lvl4pPr>
            <a:lvl5pPr marL="635035" indent="-233278" algn="l" rtl="0" eaLnBrk="1" fontAlgn="base" hangingPunct="1">
              <a:spcBef>
                <a:spcPts val="518"/>
              </a:spcBef>
              <a:spcAft>
                <a:spcPct val="0"/>
              </a:spcAft>
              <a:buClr>
                <a:srgbClr val="CF7022"/>
              </a:buClr>
              <a:buFont typeface="Lucida Grande"/>
              <a:buChar char="»"/>
              <a:defRPr sz="2100" baseline="0">
                <a:solidFill>
                  <a:schemeClr val="tx1"/>
                </a:solidFill>
                <a:latin typeface="Corbel"/>
                <a:ea typeface="+mn-ea"/>
                <a:cs typeface="+mn-cs"/>
              </a:defRPr>
            </a:lvl5pPr>
            <a:lvl6pPr marL="863993" indent="-237598" algn="l" rtl="0" eaLnBrk="1" fontAlgn="base" hangingPunct="1">
              <a:spcBef>
                <a:spcPct val="20000"/>
              </a:spcBef>
              <a:spcAft>
                <a:spcPct val="0"/>
              </a:spcAft>
              <a:buClr>
                <a:srgbClr val="CF7022"/>
              </a:buClr>
              <a:buFont typeface="Lucida Grande"/>
              <a:buChar char="»"/>
              <a:defRPr sz="2100" baseline="0">
                <a:solidFill>
                  <a:schemeClr val="tx1"/>
                </a:solidFill>
                <a:latin typeface="Corbel"/>
                <a:ea typeface="+mn-ea"/>
                <a:cs typeface="+mn-cs"/>
              </a:defRPr>
            </a:lvl6pPr>
            <a:lvl7pPr marL="3566131" indent="-274318" algn="l" rtl="0" eaLnBrk="1" fontAlgn="base" hangingPunct="1">
              <a:spcBef>
                <a:spcPct val="20000"/>
              </a:spcBef>
              <a:spcAft>
                <a:spcPct val="0"/>
              </a:spcAft>
              <a:buChar char="»"/>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a:lstStyle>
          <a:p>
            <a:pPr>
              <a:buClr>
                <a:schemeClr val="accent2"/>
              </a:buClr>
            </a:pPr>
            <a:endParaRPr lang="is-IS" sz="1400" dirty="0">
              <a:latin typeface="Corbel" pitchFamily="34" charset="0"/>
              <a:cs typeface="Times New Roman" pitchFamily="18" charset="0"/>
            </a:endParaRPr>
          </a:p>
          <a:p>
            <a:pPr marL="342900" indent="-342900">
              <a:buClr>
                <a:schemeClr val="accent2"/>
              </a:buClr>
              <a:buFont typeface="Lucida Grande"/>
              <a:buChar char="»"/>
            </a:pPr>
            <a:endParaRPr lang="is-IS" sz="1400" dirty="0">
              <a:latin typeface="Corbel" pitchFamily="34" charset="0"/>
              <a:cs typeface="Times New Roman" pitchFamily="18" charset="0"/>
            </a:endParaRPr>
          </a:p>
          <a:p>
            <a:pPr marL="342900" indent="-342900">
              <a:buClr>
                <a:schemeClr val="accent2"/>
              </a:buClr>
              <a:buFont typeface="Lucida Grande"/>
              <a:buChar char="»"/>
            </a:pPr>
            <a:endParaRPr lang="is-IS" sz="1400" dirty="0" smtClean="0">
              <a:latin typeface="Corbel" pitchFamily="34" charset="0"/>
              <a:cs typeface="Times New Roman" pitchFamily="18" charset="0"/>
            </a:endParaRPr>
          </a:p>
          <a:p>
            <a:pPr marL="342900" indent="-342900">
              <a:buClr>
                <a:schemeClr val="accent2"/>
              </a:buClr>
              <a:buFont typeface="Lucida Grande"/>
              <a:buChar char="»"/>
            </a:pPr>
            <a:endParaRPr lang="is-IS" sz="1400" dirty="0">
              <a:latin typeface="Corbel" pitchFamily="34" charset="0"/>
              <a:cs typeface="Times New Roman" pitchFamily="18" charset="0"/>
            </a:endParaRPr>
          </a:p>
          <a:p>
            <a:pPr marL="342900" indent="-342900">
              <a:buClr>
                <a:schemeClr val="accent2"/>
              </a:buClr>
              <a:buFont typeface="Lucida Grande"/>
              <a:buChar char="»"/>
            </a:pPr>
            <a:endParaRPr lang="en-US" sz="1400" dirty="0"/>
          </a:p>
        </p:txBody>
      </p:sp>
    </p:spTree>
    <p:extLst>
      <p:ext uri="{BB962C8B-B14F-4D97-AF65-F5344CB8AC3E}">
        <p14:creationId xmlns:p14="http://schemas.microsoft.com/office/powerpoint/2010/main" val="3763780579"/>
      </p:ext>
    </p:extLst>
  </p:cSld>
  <p:clrMapOvr>
    <a:masterClrMapping/>
  </p:clrMapOvr>
  <p:transition spd="med">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4"/>
            <a:ext cx="8286750" cy="603251"/>
          </a:xfrm>
        </p:spPr>
        <p:txBody>
          <a:bodyPr>
            <a:normAutofit/>
          </a:bodyPr>
          <a:lstStyle/>
          <a:p>
            <a:pPr algn="ctr"/>
            <a:r>
              <a:rPr lang="en-US" dirty="0" smtClean="0"/>
              <a:t>Financial balance of municipalities 1990-2019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127</a:t>
            </a:fld>
            <a:endParaRPr lang="en-US" dirty="0"/>
          </a:p>
        </p:txBody>
      </p:sp>
      <p:graphicFrame>
        <p:nvGraphicFramePr>
          <p:cNvPr id="3" name="Chart 2"/>
          <p:cNvGraphicFramePr/>
          <p:nvPr>
            <p:extLst>
              <p:ext uri="{D42A27DB-BD31-4B8C-83A1-F6EECF244321}">
                <p14:modId xmlns:p14="http://schemas.microsoft.com/office/powerpoint/2010/main" val="3523297820"/>
              </p:ext>
            </p:extLst>
          </p:nvPr>
        </p:nvGraphicFramePr>
        <p:xfrm>
          <a:off x="203200" y="1208313"/>
          <a:ext cx="8215086" cy="5061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5343372"/>
      </p:ext>
    </p:extLst>
  </p:cSld>
  <p:clrMapOvr>
    <a:masterClrMapping/>
  </p:clrMapOvr>
  <p:transition spd="med">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78618951"/>
              </p:ext>
            </p:extLst>
          </p:nvPr>
        </p:nvGraphicFramePr>
        <p:xfrm>
          <a:off x="469899" y="1092200"/>
          <a:ext cx="7701827"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304804"/>
            <a:ext cx="8445500" cy="603251"/>
          </a:xfrm>
        </p:spPr>
        <p:txBody>
          <a:bodyPr>
            <a:normAutofit fontScale="90000"/>
          </a:bodyPr>
          <a:lstStyle/>
          <a:p>
            <a:r>
              <a:rPr lang="is-IS" dirty="0" smtClean="0"/>
              <a:t>Net financial assets of a-part of municipalities</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128</a:t>
            </a:fld>
            <a:endParaRPr lang="en-US" dirty="0"/>
          </a:p>
        </p:txBody>
      </p:sp>
    </p:spTree>
    <p:extLst>
      <p:ext uri="{BB962C8B-B14F-4D97-AF65-F5344CB8AC3E}">
        <p14:creationId xmlns:p14="http://schemas.microsoft.com/office/powerpoint/2010/main" val="1196874086"/>
      </p:ext>
    </p:extLst>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0" y="-4251"/>
            <a:ext cx="9209670" cy="6858001"/>
          </a:xfrm>
          <a:prstGeom prst="rect">
            <a:avLst/>
          </a:prstGeom>
          <a:solidFill>
            <a:schemeClr val="accent2">
              <a:lumMod val="60000"/>
              <a:lumOff val="40000"/>
            </a:schemeClr>
          </a:solidFill>
          <a:ln w="12700">
            <a:miter lim="400000"/>
          </a:ln>
        </p:spPr>
        <p:txBody>
          <a:bodyPr lIns="0" tIns="0" rIns="0" bIns="0" anchor="ctr"/>
          <a:lstStyle/>
          <a:p>
            <a:pPr lvl="0">
              <a:defRPr>
                <a:latin typeface="Times New Roman"/>
                <a:ea typeface="Times New Roman"/>
                <a:cs typeface="Times New Roman"/>
                <a:sym typeface="Times New Roman"/>
              </a:defRPr>
            </a:pPr>
            <a:endParaRPr/>
          </a:p>
        </p:txBody>
      </p:sp>
      <p:sp>
        <p:nvSpPr>
          <p:cNvPr id="2" name="Title 1"/>
          <p:cNvSpPr>
            <a:spLocks noGrp="1"/>
          </p:cNvSpPr>
          <p:nvPr>
            <p:ph type="title"/>
          </p:nvPr>
        </p:nvSpPr>
        <p:spPr>
          <a:xfrm>
            <a:off x="414338" y="101601"/>
            <a:ext cx="8286750" cy="546100"/>
          </a:xfrm>
        </p:spPr>
        <p:txBody>
          <a:bodyPr>
            <a:normAutofit/>
          </a:bodyPr>
          <a:lstStyle/>
          <a:p>
            <a:pPr lvl="0" algn="ctr"/>
            <a:r>
              <a:rPr lang="en-US" sz="2800" dirty="0" smtClean="0"/>
              <a:t>General government finances 2014-2019</a:t>
            </a:r>
            <a:endParaRPr lang="en-US" sz="2800" dirty="0"/>
          </a:p>
        </p:txBody>
      </p:sp>
      <p:sp>
        <p:nvSpPr>
          <p:cNvPr id="388" name="Shape 388"/>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50">
                <a:solidFill>
                  <a:schemeClr val="bg1"/>
                </a:solidFill>
              </a:rPr>
              <a:t>129</a:t>
            </a:fld>
            <a:endParaRPr sz="1050" dirty="0">
              <a:solidFill>
                <a:schemeClr val="bg1"/>
              </a:solidFill>
            </a:endParaRPr>
          </a:p>
        </p:txBody>
      </p:sp>
      <p:sp>
        <p:nvSpPr>
          <p:cNvPr id="392" name="Shape 392"/>
          <p:cNvSpPr/>
          <p:nvPr/>
        </p:nvSpPr>
        <p:spPr>
          <a:xfrm>
            <a:off x="1042987" y="1511300"/>
            <a:ext cx="6769101" cy="48273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5000"/>
              </a:lnSpc>
              <a:spcBef>
                <a:spcPts val="1600"/>
              </a:spcBef>
              <a:defRPr sz="2800">
                <a:solidFill>
                  <a:srgbClr val="DD8613"/>
                </a:solidFill>
                <a:latin typeface="Times New Roman Bold"/>
                <a:ea typeface="Times New Roman Bold"/>
                <a:cs typeface="Times New Roman Bold"/>
                <a:sym typeface="Times New Roman Bold"/>
              </a:defRPr>
            </a:lvl1pPr>
          </a:lstStyle>
          <a:p>
            <a:pPr lvl="0">
              <a:defRPr sz="1800">
                <a:solidFill>
                  <a:srgbClr val="000000"/>
                </a:solidFill>
              </a:defRPr>
            </a:pPr>
            <a:endParaRPr sz="2800" dirty="0">
              <a:solidFill>
                <a:srgbClr val="DD8613"/>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15744960"/>
              </p:ext>
            </p:extLst>
          </p:nvPr>
        </p:nvGraphicFramePr>
        <p:xfrm>
          <a:off x="414338" y="708025"/>
          <a:ext cx="8586787" cy="5605463"/>
        </p:xfrm>
        <a:graphic>
          <a:graphicData uri="http://schemas.openxmlformats.org/presentationml/2006/ole">
            <mc:AlternateContent xmlns:mc="http://schemas.openxmlformats.org/markup-compatibility/2006">
              <mc:Choice xmlns:v="urn:schemas-microsoft-com:vml" Requires="v">
                <p:oleObj spid="_x0000_s6152" name="Worksheet" r:id="rId4" imgW="3800500" imgH="2400300" progId="Excel.Sheet.8">
                  <p:embed/>
                </p:oleObj>
              </mc:Choice>
              <mc:Fallback>
                <p:oleObj name="Worksheet" r:id="rId4" imgW="3800500" imgH="2400300" progId="Excel.Sheet.8">
                  <p:embed/>
                  <p:pic>
                    <p:nvPicPr>
                      <p:cNvPr id="0" name=""/>
                      <p:cNvPicPr>
                        <a:picLocks noChangeAspect="1" noChangeArrowheads="1"/>
                      </p:cNvPicPr>
                      <p:nvPr/>
                    </p:nvPicPr>
                    <p:blipFill>
                      <a:blip r:embed="rId5"/>
                      <a:srcRect/>
                      <a:stretch>
                        <a:fillRect/>
                      </a:stretch>
                    </p:blipFill>
                    <p:spPr bwMode="auto">
                      <a:xfrm>
                        <a:off x="414338" y="708025"/>
                        <a:ext cx="8586787" cy="5605463"/>
                      </a:xfrm>
                      <a:prstGeom prst="rect">
                        <a:avLst/>
                      </a:prstGeom>
                      <a:noFill/>
                      <a:ln>
                        <a:noFill/>
                      </a:ln>
                      <a:effectLst/>
                    </p:spPr>
                  </p:pic>
                </p:oleObj>
              </mc:Fallback>
            </mc:AlternateContent>
          </a:graphicData>
        </a:graphic>
      </p:graphicFrame>
      <p:sp>
        <p:nvSpPr>
          <p:cNvPr id="9" name="Content Placeholder 9"/>
          <p:cNvSpPr txBox="1">
            <a:spLocks/>
          </p:cNvSpPr>
          <p:nvPr/>
        </p:nvSpPr>
        <p:spPr>
          <a:xfrm>
            <a:off x="268870" y="4229098"/>
            <a:ext cx="8595730" cy="2387602"/>
          </a:xfrm>
          <a:prstGeom prst="rect">
            <a:avLst/>
          </a:prstGeom>
        </p:spPr>
        <p:txBody>
          <a:bodyPr>
            <a:noAutofit/>
          </a:bodyPr>
          <a:lstStyle>
            <a:lvl1pPr marL="0" indent="0" algn="l" rtl="0" eaLnBrk="1" fontAlgn="base" hangingPunct="1">
              <a:spcBef>
                <a:spcPct val="20000"/>
              </a:spcBef>
              <a:spcAft>
                <a:spcPct val="0"/>
              </a:spcAft>
              <a:buClr>
                <a:schemeClr val="bg2">
                  <a:lumMod val="50000"/>
                </a:schemeClr>
              </a:buClr>
              <a:buFont typeface="Arial"/>
              <a:buNone/>
              <a:defRPr sz="2400" b="0" i="0" baseline="0">
                <a:solidFill>
                  <a:schemeClr val="tx1"/>
                </a:solidFill>
                <a:latin typeface="Corbel"/>
                <a:ea typeface="+mn-ea"/>
                <a:cs typeface="+mn-cs"/>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Source Sans Pro"/>
                <a:ea typeface="+mn-ea"/>
                <a:cs typeface="+mn-cs"/>
              </a:defRPr>
            </a:lvl2pPr>
            <a:lvl3pPr marL="509756" indent="-274318" algn="l" rtl="0" eaLnBrk="1" fontAlgn="base" hangingPunct="1">
              <a:spcBef>
                <a:spcPct val="20000"/>
              </a:spcBef>
              <a:spcAft>
                <a:spcPct val="0"/>
              </a:spcAft>
              <a:buClr>
                <a:srgbClr val="CF7022"/>
              </a:buClr>
              <a:buFont typeface="Lucida Grande"/>
              <a:buChar char="»"/>
              <a:defRPr sz="2400">
                <a:solidFill>
                  <a:schemeClr val="tx1"/>
                </a:solidFill>
                <a:latin typeface="Corbel"/>
                <a:ea typeface="+mn-ea"/>
                <a:cs typeface="+mn-cs"/>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mn-cs"/>
              </a:defRPr>
            </a:lvl4pPr>
            <a:lvl5pPr marL="635035" indent="-233278" algn="l" rtl="0" eaLnBrk="1" fontAlgn="base" hangingPunct="1">
              <a:spcBef>
                <a:spcPts val="518"/>
              </a:spcBef>
              <a:spcAft>
                <a:spcPct val="0"/>
              </a:spcAft>
              <a:buClr>
                <a:srgbClr val="CF7022"/>
              </a:buClr>
              <a:buFont typeface="Lucida Grande"/>
              <a:buChar char="»"/>
              <a:defRPr sz="2100" baseline="0">
                <a:solidFill>
                  <a:schemeClr val="tx1"/>
                </a:solidFill>
                <a:latin typeface="Corbel"/>
                <a:ea typeface="+mn-ea"/>
                <a:cs typeface="+mn-cs"/>
              </a:defRPr>
            </a:lvl5pPr>
            <a:lvl6pPr marL="863993" indent="-237598" algn="l" rtl="0" eaLnBrk="1" fontAlgn="base" hangingPunct="1">
              <a:spcBef>
                <a:spcPct val="20000"/>
              </a:spcBef>
              <a:spcAft>
                <a:spcPct val="0"/>
              </a:spcAft>
              <a:buClr>
                <a:srgbClr val="CF7022"/>
              </a:buClr>
              <a:buFont typeface="Lucida Grande"/>
              <a:buChar char="»"/>
              <a:defRPr sz="2100" baseline="0">
                <a:solidFill>
                  <a:schemeClr val="tx1"/>
                </a:solidFill>
                <a:latin typeface="Corbel"/>
                <a:ea typeface="+mn-ea"/>
                <a:cs typeface="+mn-cs"/>
              </a:defRPr>
            </a:lvl6pPr>
            <a:lvl7pPr marL="3566131" indent="-274318" algn="l" rtl="0" eaLnBrk="1" fontAlgn="base" hangingPunct="1">
              <a:spcBef>
                <a:spcPct val="20000"/>
              </a:spcBef>
              <a:spcAft>
                <a:spcPct val="0"/>
              </a:spcAft>
              <a:buChar char="»"/>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a:lstStyle>
          <a:p>
            <a:pPr marL="342900" indent="-342900">
              <a:buClr>
                <a:schemeClr val="accent2"/>
              </a:buClr>
              <a:buFont typeface="Lucida Grande"/>
              <a:buChar char="»"/>
            </a:pPr>
            <a:endParaRPr lang="is-IS" sz="1600" dirty="0">
              <a:latin typeface="Corbel" pitchFamily="34" charset="0"/>
              <a:cs typeface="Times New Roman" pitchFamily="18" charset="0"/>
            </a:endParaRPr>
          </a:p>
          <a:p>
            <a:pPr marL="342900" indent="-342900">
              <a:buClr>
                <a:schemeClr val="accent2"/>
              </a:buClr>
              <a:buFont typeface="Lucida Grande"/>
              <a:buChar char="»"/>
            </a:pPr>
            <a:endParaRPr lang="is-IS" sz="1600" dirty="0" smtClean="0">
              <a:latin typeface="Corbel" pitchFamily="34" charset="0"/>
              <a:cs typeface="Times New Roman" pitchFamily="18" charset="0"/>
            </a:endParaRPr>
          </a:p>
          <a:p>
            <a:pPr marL="342900" indent="-342900">
              <a:buClr>
                <a:schemeClr val="accent2"/>
              </a:buClr>
              <a:buFont typeface="Lucida Grande"/>
              <a:buChar char="»"/>
            </a:pPr>
            <a:endParaRPr lang="is-IS" sz="1600" dirty="0">
              <a:latin typeface="Corbel" pitchFamily="34" charset="0"/>
              <a:cs typeface="Times New Roman" pitchFamily="18" charset="0"/>
            </a:endParaRPr>
          </a:p>
          <a:p>
            <a:pPr marL="342900" indent="-342900">
              <a:buClr>
                <a:schemeClr val="accent2"/>
              </a:buClr>
              <a:buFont typeface="Lucida Grande"/>
              <a:buChar char="»"/>
            </a:pPr>
            <a:endParaRPr lang="en-US" sz="1600" dirty="0"/>
          </a:p>
        </p:txBody>
      </p:sp>
    </p:spTree>
    <p:extLst>
      <p:ext uri="{BB962C8B-B14F-4D97-AF65-F5344CB8AC3E}">
        <p14:creationId xmlns:p14="http://schemas.microsoft.com/office/powerpoint/2010/main" val="41233519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smtClean="0"/>
              <a:t>a more diversified Export sector</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13</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571572622"/>
              </p:ext>
            </p:extLst>
          </p:nvPr>
        </p:nvGraphicFramePr>
        <p:xfrm>
          <a:off x="123371" y="908055"/>
          <a:ext cx="8251371" cy="50746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spTree>
    <p:extLst>
      <p:ext uri="{BB962C8B-B14F-4D97-AF65-F5344CB8AC3E}">
        <p14:creationId xmlns:p14="http://schemas.microsoft.com/office/powerpoint/2010/main" val="313660400"/>
      </p:ext>
    </p:extLst>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803612929"/>
              </p:ext>
            </p:extLst>
          </p:nvPr>
        </p:nvGraphicFramePr>
        <p:xfrm>
          <a:off x="237671" y="1117600"/>
          <a:ext cx="8224157"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457200" y="304804"/>
            <a:ext cx="8286750" cy="603251"/>
          </a:xfrm>
        </p:spPr>
        <p:txBody>
          <a:bodyPr>
            <a:normAutofit/>
          </a:bodyPr>
          <a:lstStyle/>
          <a:p>
            <a:pPr algn="ctr"/>
            <a:r>
              <a:rPr lang="en-US" dirty="0" smtClean="0"/>
              <a:t>General government balance 1998-2019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130</a:t>
            </a:fld>
            <a:endParaRPr lang="en-US" dirty="0"/>
          </a:p>
        </p:txBody>
      </p:sp>
    </p:spTree>
    <p:extLst>
      <p:ext uri="{BB962C8B-B14F-4D97-AF65-F5344CB8AC3E}">
        <p14:creationId xmlns:p14="http://schemas.microsoft.com/office/powerpoint/2010/main" val="3398385771"/>
      </p:ext>
    </p:extLst>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is-IS" dirty="0" smtClean="0"/>
              <a:t>Fiscal outlook</a:t>
            </a:r>
            <a:br>
              <a:rPr lang="is-IS" dirty="0" smtClean="0"/>
            </a:br>
            <a:r>
              <a:rPr lang="is-IS" dirty="0" smtClean="0"/>
              <a:t>– other aspects</a:t>
            </a:r>
            <a:endParaRPr lang="is-IS" dirty="0"/>
          </a:p>
        </p:txBody>
      </p:sp>
      <p:sp>
        <p:nvSpPr>
          <p:cNvPr id="9" name="Text Placeholder 8"/>
          <p:cNvSpPr>
            <a:spLocks noGrp="1"/>
          </p:cNvSpPr>
          <p:nvPr>
            <p:ph type="body" sz="quarter" idx="15"/>
          </p:nvPr>
        </p:nvSpPr>
        <p:spPr/>
        <p:txBody>
          <a:bodyPr/>
          <a:lstStyle/>
          <a:p>
            <a:r>
              <a:rPr lang="is-IS" dirty="0" smtClean="0"/>
              <a:t>9.</a:t>
            </a:r>
            <a:endParaRPr lang="is-IS" dirty="0"/>
          </a:p>
        </p:txBody>
      </p:sp>
    </p:spTree>
    <p:extLst>
      <p:ext uri="{BB962C8B-B14F-4D97-AF65-F5344CB8AC3E}">
        <p14:creationId xmlns:p14="http://schemas.microsoft.com/office/powerpoint/2010/main" val="2441541503"/>
      </p:ext>
    </p:extLst>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main weaknesses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132</a:t>
            </a:fld>
            <a:endParaRPr lang="en-US"/>
          </a:p>
        </p:txBody>
      </p:sp>
      <p:sp>
        <p:nvSpPr>
          <p:cNvPr id="11" name="Content Placeholder 9"/>
          <p:cNvSpPr>
            <a:spLocks noGrp="1"/>
          </p:cNvSpPr>
          <p:nvPr>
            <p:ph idx="13"/>
          </p:nvPr>
        </p:nvSpPr>
        <p:spPr>
          <a:xfrm>
            <a:off x="283027" y="1201057"/>
            <a:ext cx="7717259" cy="5025572"/>
          </a:xfrm>
        </p:spPr>
        <p:txBody>
          <a:bodyPr>
            <a:noAutofit/>
          </a:bodyPr>
          <a:lstStyle/>
          <a:p>
            <a:pPr marL="342900" indent="-342900">
              <a:buClr>
                <a:schemeClr val="accent2"/>
              </a:buClr>
              <a:buFont typeface="Lucida Grande"/>
              <a:buChar char="»"/>
            </a:pPr>
            <a:r>
              <a:rPr lang="en-US" dirty="0" smtClean="0"/>
              <a:t>Indebted Treasury and significant interest balance deficit</a:t>
            </a:r>
          </a:p>
          <a:p>
            <a:pPr marL="342900" indent="-342900">
              <a:buClr>
                <a:schemeClr val="accent2"/>
              </a:buClr>
              <a:buFont typeface="Lucida Grande"/>
              <a:buChar char="»"/>
            </a:pPr>
            <a:endParaRPr lang="en-US" dirty="0" smtClean="0"/>
          </a:p>
          <a:p>
            <a:pPr>
              <a:buClr>
                <a:schemeClr val="accent2"/>
              </a:buClr>
            </a:pPr>
            <a:r>
              <a:rPr lang="en-US" dirty="0"/>
              <a:t>Expenditures as % of GDP are historically low and are projected to be restrained for the coming years</a:t>
            </a:r>
          </a:p>
          <a:p>
            <a:pPr>
              <a:buClr>
                <a:schemeClr val="accent2"/>
              </a:buClr>
            </a:pPr>
            <a:endParaRPr lang="en-US" dirty="0"/>
          </a:p>
          <a:p>
            <a:pPr>
              <a:buClr>
                <a:schemeClr val="accent2"/>
              </a:buClr>
            </a:pPr>
            <a:r>
              <a:rPr lang="en-US" dirty="0" smtClean="0"/>
              <a:t>Liberalization of capital controls</a:t>
            </a:r>
            <a:endParaRPr lang="en-US" dirty="0"/>
          </a:p>
          <a:p>
            <a:pPr marL="342900" indent="-342900">
              <a:buClr>
                <a:schemeClr val="accent2"/>
              </a:buClr>
              <a:buFont typeface="Lucida Grande"/>
              <a:buChar char="»"/>
            </a:pPr>
            <a:endParaRPr lang="en-US" dirty="0"/>
          </a:p>
          <a:p>
            <a:pPr marL="342900" indent="-342900">
              <a:buClr>
                <a:schemeClr val="accent2"/>
              </a:buClr>
              <a:buFont typeface="Lucida Grande"/>
              <a:buChar char="»"/>
            </a:pPr>
            <a:endParaRPr lang="en-US" dirty="0"/>
          </a:p>
        </p:txBody>
      </p:sp>
    </p:spTree>
    <p:extLst>
      <p:ext uri="{BB962C8B-B14F-4D97-AF65-F5344CB8AC3E}">
        <p14:creationId xmlns:p14="http://schemas.microsoft.com/office/powerpoint/2010/main" val="2206080461"/>
      </p:ext>
    </p:extLst>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main </a:t>
            </a:r>
            <a:r>
              <a:rPr lang="en-US" dirty="0" smtClean="0"/>
              <a:t>strengths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133</a:t>
            </a:fld>
            <a:endParaRPr lang="en-US"/>
          </a:p>
        </p:txBody>
      </p:sp>
      <p:sp>
        <p:nvSpPr>
          <p:cNvPr id="11" name="Content Placeholder 9"/>
          <p:cNvSpPr>
            <a:spLocks noGrp="1"/>
          </p:cNvSpPr>
          <p:nvPr>
            <p:ph idx="13"/>
          </p:nvPr>
        </p:nvSpPr>
        <p:spPr>
          <a:xfrm>
            <a:off x="283027" y="1201057"/>
            <a:ext cx="7717259" cy="5025572"/>
          </a:xfrm>
        </p:spPr>
        <p:txBody>
          <a:bodyPr>
            <a:noAutofit/>
          </a:bodyPr>
          <a:lstStyle/>
          <a:p>
            <a:pPr>
              <a:buClr>
                <a:schemeClr val="accent2"/>
              </a:buClr>
            </a:pPr>
            <a:r>
              <a:rPr lang="en-US" dirty="0"/>
              <a:t>Favorable demographics</a:t>
            </a:r>
          </a:p>
          <a:p>
            <a:pPr marL="342900" indent="-342900">
              <a:buClr>
                <a:schemeClr val="accent2"/>
              </a:buClr>
              <a:buFont typeface="Lucida Grande"/>
              <a:buChar char="»"/>
            </a:pPr>
            <a:endParaRPr lang="en-US" dirty="0" smtClean="0"/>
          </a:p>
          <a:p>
            <a:pPr>
              <a:buClr>
                <a:schemeClr val="accent2"/>
              </a:buClr>
            </a:pPr>
            <a:r>
              <a:rPr lang="en-US" dirty="0"/>
              <a:t>Stable and positive economic prospects in the medium-term </a:t>
            </a:r>
          </a:p>
          <a:p>
            <a:pPr>
              <a:buClr>
                <a:schemeClr val="accent2"/>
              </a:buClr>
            </a:pPr>
            <a:endParaRPr lang="en-US" dirty="0"/>
          </a:p>
          <a:p>
            <a:pPr>
              <a:buClr>
                <a:schemeClr val="accent2"/>
              </a:buClr>
            </a:pPr>
            <a:r>
              <a:rPr lang="en-US" dirty="0"/>
              <a:t>Considerable assets that partly offset the debts of the Treasury</a:t>
            </a:r>
          </a:p>
          <a:p>
            <a:pPr marL="342900" indent="-342900">
              <a:buClr>
                <a:schemeClr val="accent2"/>
              </a:buClr>
              <a:buFont typeface="Lucida Grande"/>
              <a:buChar char="»"/>
            </a:pPr>
            <a:endParaRPr lang="en-US" dirty="0" smtClean="0"/>
          </a:p>
          <a:p>
            <a:pPr>
              <a:buClr>
                <a:schemeClr val="accent2"/>
              </a:buClr>
            </a:pPr>
            <a:r>
              <a:rPr lang="en-US" dirty="0"/>
              <a:t>Fully funded private pension system</a:t>
            </a:r>
          </a:p>
          <a:p>
            <a:pPr>
              <a:buClr>
                <a:schemeClr val="accent2"/>
              </a:buClr>
            </a:pPr>
            <a:endParaRPr lang="en-US" dirty="0"/>
          </a:p>
          <a:p>
            <a:pPr>
              <a:buClr>
                <a:schemeClr val="accent2"/>
              </a:buClr>
            </a:pPr>
            <a:r>
              <a:rPr lang="en-US" dirty="0"/>
              <a:t>Renewable natural resources </a:t>
            </a:r>
          </a:p>
          <a:p>
            <a:pPr marL="342900" indent="-342900">
              <a:buClr>
                <a:schemeClr val="accent2"/>
              </a:buClr>
              <a:buFont typeface="Lucida Grande"/>
              <a:buChar char="»"/>
            </a:pPr>
            <a:endParaRPr lang="en-US" dirty="0"/>
          </a:p>
        </p:txBody>
      </p:sp>
    </p:spTree>
    <p:extLst>
      <p:ext uri="{BB962C8B-B14F-4D97-AF65-F5344CB8AC3E}">
        <p14:creationId xmlns:p14="http://schemas.microsoft.com/office/powerpoint/2010/main" val="390954547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t>surge in Tourism </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14</a:t>
            </a:fld>
            <a:endParaRPr lang="en-US" dirty="0"/>
          </a:p>
        </p:txBody>
      </p:sp>
      <p:sp>
        <p:nvSpPr>
          <p:cNvPr id="10" name="TextBox 9"/>
          <p:cNvSpPr txBox="1"/>
          <p:nvPr/>
        </p:nvSpPr>
        <p:spPr>
          <a:xfrm>
            <a:off x="641350" y="6017539"/>
            <a:ext cx="7115452" cy="307777"/>
          </a:xfrm>
          <a:prstGeom prst="rect">
            <a:avLst/>
          </a:prstGeom>
          <a:noFill/>
        </p:spPr>
        <p:txBody>
          <a:bodyPr wrap="square" rtlCol="0">
            <a:spAutoFit/>
          </a:bodyPr>
          <a:lstStyle/>
          <a:p>
            <a:r>
              <a:rPr lang="is-IS" sz="1400" i="1" dirty="0">
                <a:solidFill>
                  <a:schemeClr val="accent1"/>
                </a:solidFill>
              </a:rPr>
              <a:t>Source: </a:t>
            </a:r>
            <a:r>
              <a:rPr lang="is-IS" sz="1400" i="1" dirty="0" smtClean="0">
                <a:solidFill>
                  <a:schemeClr val="accent1"/>
                </a:solidFill>
              </a:rPr>
              <a:t>Icelandic Tourist Board</a:t>
            </a:r>
            <a:endParaRPr lang="is-IS" sz="1400" i="1"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99587688"/>
              </p:ext>
            </p:extLst>
          </p:nvPr>
        </p:nvGraphicFramePr>
        <p:xfrm>
          <a:off x="469899" y="1117599"/>
          <a:ext cx="7975601" cy="489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201956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t>Real wages have been rising steadily</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15</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960134088"/>
              </p:ext>
            </p:extLst>
          </p:nvPr>
        </p:nvGraphicFramePr>
        <p:xfrm>
          <a:off x="457200" y="1154545"/>
          <a:ext cx="7716838" cy="482816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Source: Statistic Iceland</a:t>
            </a:r>
            <a:endParaRPr lang="is-IS" sz="1400" i="1" dirty="0">
              <a:solidFill>
                <a:schemeClr val="accent1"/>
              </a:solidFill>
            </a:endParaRPr>
          </a:p>
        </p:txBody>
      </p:sp>
    </p:spTree>
    <p:extLst>
      <p:ext uri="{BB962C8B-B14F-4D97-AF65-F5344CB8AC3E}">
        <p14:creationId xmlns:p14="http://schemas.microsoft.com/office/powerpoint/2010/main" val="318110381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mtClean="0"/>
              <a:t>Inflation has been low but is rising</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16</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Source: Statistic Iceland</a:t>
            </a:r>
            <a:endParaRPr lang="is-IS" sz="1400" i="1"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56605149"/>
              </p:ext>
            </p:extLst>
          </p:nvPr>
        </p:nvGraphicFramePr>
        <p:xfrm>
          <a:off x="469900" y="1117600"/>
          <a:ext cx="7393940" cy="494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67899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Gross fixed capital formation</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17</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Source: Statistic Iceland</a:t>
            </a:r>
            <a:endParaRPr lang="is-IS" sz="1400" i="1"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41936001"/>
              </p:ext>
            </p:extLst>
          </p:nvPr>
        </p:nvGraphicFramePr>
        <p:xfrm>
          <a:off x="342900" y="1066800"/>
          <a:ext cx="7950200" cy="4915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83425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Private consumption</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18</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Source: Statistic Iceland</a:t>
            </a:r>
            <a:endParaRPr lang="is-IS" sz="1400" i="1"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8230891"/>
              </p:ext>
            </p:extLst>
          </p:nvPr>
        </p:nvGraphicFramePr>
        <p:xfrm>
          <a:off x="469900" y="1034472"/>
          <a:ext cx="7393940" cy="494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5980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Business sector investment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19</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554019186"/>
              </p:ext>
            </p:extLst>
          </p:nvPr>
        </p:nvGraphicFramePr>
        <p:xfrm>
          <a:off x="457200" y="1154545"/>
          <a:ext cx="7716838" cy="4903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spTree>
    <p:extLst>
      <p:ext uri="{BB962C8B-B14F-4D97-AF65-F5344CB8AC3E}">
        <p14:creationId xmlns:p14="http://schemas.microsoft.com/office/powerpoint/2010/main" val="186160637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15516495"/>
              </p:ext>
            </p:extLst>
          </p:nvPr>
        </p:nvGraphicFramePr>
        <p:xfrm>
          <a:off x="457202" y="2365829"/>
          <a:ext cx="7498443" cy="3566160"/>
        </p:xfrm>
        <a:graphic>
          <a:graphicData uri="http://schemas.openxmlformats.org/drawingml/2006/table">
            <a:tbl>
              <a:tblPr firstRow="1" bandRow="1">
                <a:tableStyleId>{5C22544A-7EE6-4342-B048-85BDC9FD1C3A}</a:tableStyleId>
              </a:tblPr>
              <a:tblGrid>
                <a:gridCol w="7498443"/>
              </a:tblGrid>
              <a:tr h="327829">
                <a:tc>
                  <a:txBody>
                    <a:bodyPr/>
                    <a:lstStyle/>
                    <a:p>
                      <a:r>
                        <a:rPr lang="en-US" sz="1800" baseline="0" noProof="0" dirty="0" smtClean="0"/>
                        <a:t>Revenue side:</a:t>
                      </a:r>
                      <a:endParaRPr lang="en-US" sz="1800" noProof="0" dirty="0"/>
                    </a:p>
                  </a:txBody>
                  <a:tcPr/>
                </a:tc>
              </a:tr>
              <a:tr h="327829">
                <a:tc>
                  <a:txBody>
                    <a:bodyPr/>
                    <a:lstStyle/>
                    <a:p>
                      <a:r>
                        <a:rPr lang="en-US" sz="1800" noProof="0" dirty="0" smtClean="0"/>
                        <a:t>Capital income tax paid by Treasury itself</a:t>
                      </a:r>
                      <a:endParaRPr lang="en-US" sz="1800" noProof="0" dirty="0"/>
                    </a:p>
                  </a:txBody>
                  <a:tcPr/>
                </a:tc>
              </a:tr>
              <a:tr h="327829">
                <a:tc>
                  <a:txBody>
                    <a:bodyPr/>
                    <a:lstStyle/>
                    <a:p>
                      <a:r>
                        <a:rPr lang="en-US" sz="1800" noProof="0" dirty="0" smtClean="0"/>
                        <a:t>Proceeds from sales of asset</a:t>
                      </a:r>
                      <a:r>
                        <a:rPr lang="en-US" sz="1800" baseline="0" noProof="0" dirty="0" smtClean="0"/>
                        <a:t> above book value</a:t>
                      </a:r>
                      <a:endParaRPr lang="en-US" sz="1800" noProof="0" dirty="0"/>
                    </a:p>
                  </a:txBody>
                  <a:tcPr/>
                </a:tc>
              </a:tr>
              <a:tr h="327829">
                <a:tc>
                  <a:txBody>
                    <a:bodyPr/>
                    <a:lstStyle/>
                    <a:p>
                      <a:r>
                        <a:rPr lang="en-US" sz="1800" noProof="0" dirty="0" smtClean="0"/>
                        <a:t>Reappraisal of financial assets</a:t>
                      </a:r>
                      <a:endParaRPr lang="en-US" sz="1800" noProof="0" dirty="0"/>
                    </a:p>
                  </a:txBody>
                  <a:tcPr/>
                </a:tc>
              </a:tr>
              <a:tr h="573702">
                <a:tc>
                  <a:txBody>
                    <a:bodyPr/>
                    <a:lstStyle/>
                    <a:p>
                      <a:r>
                        <a:rPr lang="en-US" sz="1800" noProof="0" dirty="0" smtClean="0"/>
                        <a:t>Temporary</a:t>
                      </a:r>
                      <a:r>
                        <a:rPr lang="en-US" sz="1800" baseline="0" noProof="0" dirty="0" smtClean="0"/>
                        <a:t> effects on tax revenue in relation to the household debt relief program and third-pillar savings withdrawals in 2015-2019</a:t>
                      </a:r>
                      <a:endParaRPr lang="en-US" sz="1800" noProof="0" dirty="0"/>
                    </a:p>
                  </a:txBody>
                  <a:tcPr/>
                </a:tc>
              </a:tr>
              <a:tr h="327829">
                <a:tc>
                  <a:txBody>
                    <a:bodyPr/>
                    <a:lstStyle/>
                    <a:p>
                      <a:r>
                        <a:rPr lang="en-US" sz="1800" noProof="0" dirty="0" smtClean="0"/>
                        <a:t>Part of the bank tax in 2014-2017 (levies on estates of fallen banks)</a:t>
                      </a:r>
                      <a:endParaRPr lang="en-US" sz="1800" noProof="0" dirty="0"/>
                    </a:p>
                  </a:txBody>
                  <a:tcPr/>
                </a:tc>
              </a:tr>
              <a:tr h="327829">
                <a:tc>
                  <a:txBody>
                    <a:bodyPr/>
                    <a:lstStyle/>
                    <a:p>
                      <a:pPr marL="0" marR="0" indent="0" algn="l" defTabSz="548636" rtl="0" eaLnBrk="1" fontAlgn="auto" latinLnBrk="0" hangingPunct="1">
                        <a:lnSpc>
                          <a:spcPct val="100000"/>
                        </a:lnSpc>
                        <a:spcBef>
                          <a:spcPts val="0"/>
                        </a:spcBef>
                        <a:spcAft>
                          <a:spcPts val="0"/>
                        </a:spcAft>
                        <a:buClrTx/>
                        <a:buSzTx/>
                        <a:buFontTx/>
                        <a:buNone/>
                        <a:tabLst/>
                        <a:defRPr/>
                      </a:pPr>
                      <a:r>
                        <a:rPr lang="en-US" sz="1800" noProof="0" dirty="0" smtClean="0"/>
                        <a:t>Part of the special</a:t>
                      </a:r>
                      <a:r>
                        <a:rPr lang="en-US" sz="1800" baseline="0" noProof="0" dirty="0" smtClean="0"/>
                        <a:t> FAT in 2014-2015 </a:t>
                      </a:r>
                      <a:r>
                        <a:rPr lang="en-US" sz="1800" noProof="0" dirty="0" smtClean="0"/>
                        <a:t> (levies on estates of fallen banks)</a:t>
                      </a:r>
                    </a:p>
                  </a:txBody>
                  <a:tcPr/>
                </a:tc>
              </a:tr>
              <a:tr h="327829">
                <a:tc>
                  <a:txBody>
                    <a:bodyPr/>
                    <a:lstStyle/>
                    <a:p>
                      <a:r>
                        <a:rPr lang="en-US" sz="1800" noProof="0" dirty="0" smtClean="0"/>
                        <a:t>Special dividend to the </a:t>
                      </a:r>
                      <a:r>
                        <a:rPr lang="en-US" sz="1800" noProof="0" smtClean="0"/>
                        <a:t>Treasury due </a:t>
                      </a:r>
                      <a:r>
                        <a:rPr lang="en-US" sz="1800" noProof="0" dirty="0" smtClean="0"/>
                        <a:t>to </a:t>
                      </a:r>
                      <a:r>
                        <a:rPr lang="en-US" sz="1800" noProof="0" smtClean="0"/>
                        <a:t>the reduced equity in the CBI in 2014</a:t>
                      </a:r>
                      <a:endParaRPr lang="en-US" sz="1800" noProof="0" dirty="0"/>
                    </a:p>
                  </a:txBody>
                  <a:tcPr/>
                </a:tc>
              </a:tr>
              <a:tr h="327829">
                <a:tc>
                  <a:txBody>
                    <a:bodyPr/>
                    <a:lstStyle/>
                    <a:p>
                      <a:pPr marL="0" marR="0" indent="0" algn="l" defTabSz="548636" rtl="0" eaLnBrk="1" fontAlgn="auto" latinLnBrk="0" hangingPunct="1">
                        <a:lnSpc>
                          <a:spcPct val="100000"/>
                        </a:lnSpc>
                        <a:spcBef>
                          <a:spcPts val="0"/>
                        </a:spcBef>
                        <a:spcAft>
                          <a:spcPts val="0"/>
                        </a:spcAft>
                        <a:buClrTx/>
                        <a:buSzTx/>
                        <a:buFontTx/>
                        <a:buNone/>
                        <a:tabLst/>
                        <a:defRPr/>
                      </a:pPr>
                      <a:r>
                        <a:rPr lang="en-US" sz="1800" noProof="0" dirty="0" smtClean="0"/>
                        <a:t>Irregular dividends</a:t>
                      </a:r>
                    </a:p>
                  </a:txBody>
                  <a:tcPr/>
                </a:tc>
              </a:tr>
            </a:tbl>
          </a:graphicData>
        </a:graphic>
      </p:graphicFrame>
      <p:sp>
        <p:nvSpPr>
          <p:cNvPr id="3" name="Title 2"/>
          <p:cNvSpPr>
            <a:spLocks noGrp="1"/>
          </p:cNvSpPr>
          <p:nvPr>
            <p:ph type="title"/>
          </p:nvPr>
        </p:nvSpPr>
        <p:spPr/>
        <p:txBody>
          <a:bodyPr/>
          <a:lstStyle/>
          <a:p>
            <a:r>
              <a:rPr lang="is-IS" dirty="0" smtClean="0"/>
              <a:t>irregular items </a:t>
            </a:r>
            <a:r>
              <a:rPr lang="is-IS" smtClean="0"/>
              <a:t>on the revenue </a:t>
            </a:r>
            <a:r>
              <a:rPr lang="is-IS" dirty="0" smtClean="0"/>
              <a:t>side</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2</a:t>
            </a:fld>
            <a:endParaRPr lang="en-US"/>
          </a:p>
        </p:txBody>
      </p:sp>
      <p:sp>
        <p:nvSpPr>
          <p:cNvPr id="7" name="Content Placeholder 8"/>
          <p:cNvSpPr txBox="1">
            <a:spLocks/>
          </p:cNvSpPr>
          <p:nvPr/>
        </p:nvSpPr>
        <p:spPr>
          <a:xfrm>
            <a:off x="457202" y="1082234"/>
            <a:ext cx="7717259" cy="1283595"/>
          </a:xfrm>
          <a:prstGeom prst="rect">
            <a:avLst/>
          </a:prstGeom>
        </p:spPr>
        <p:txBody>
          <a:bodyPr vert="horz" lIns="91440" tIns="45720" rIns="91440" bIns="45720" rtlCol="0">
            <a:normAutofit/>
          </a:bodyPr>
          <a:lstStyle>
            <a:lvl1pPr marL="0" indent="0" algn="l" rtl="0" eaLnBrk="1" fontAlgn="base" hangingPunct="1">
              <a:spcBef>
                <a:spcPct val="20000"/>
              </a:spcBef>
              <a:spcAft>
                <a:spcPct val="0"/>
              </a:spcAft>
              <a:buClr>
                <a:schemeClr val="accent1"/>
              </a:buClr>
              <a:buFont typeface="Arial"/>
              <a:buNone/>
              <a:defRPr sz="2400" b="0" i="0" baseline="0">
                <a:solidFill>
                  <a:schemeClr val="tx1"/>
                </a:solidFill>
                <a:latin typeface="+mn-lt"/>
                <a:ea typeface="+mn-ea"/>
                <a:cs typeface="Corbel"/>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Corbel"/>
                <a:ea typeface="+mn-ea"/>
                <a:cs typeface="Corbel"/>
              </a:defRPr>
            </a:lvl2pPr>
            <a:lvl3pPr marL="509756" indent="-274318" algn="l" rtl="0" eaLnBrk="1" fontAlgn="base" hangingPunct="1">
              <a:spcBef>
                <a:spcPct val="20000"/>
              </a:spcBef>
              <a:spcAft>
                <a:spcPct val="0"/>
              </a:spcAft>
              <a:buClr>
                <a:srgbClr val="CF7022"/>
              </a:buClr>
              <a:buFont typeface="Lucida Grande"/>
              <a:buChar char="»"/>
              <a:defRPr sz="2400">
                <a:solidFill>
                  <a:schemeClr val="tx1"/>
                </a:solidFill>
                <a:latin typeface="Corbel"/>
                <a:ea typeface="+mn-ea"/>
                <a:cs typeface="Corbel"/>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Corbel"/>
              </a:defRPr>
            </a:lvl4pPr>
            <a:lvl5pPr marL="453600" indent="-233278" algn="l" rtl="0" eaLnBrk="1" fontAlgn="base" hangingPunct="1">
              <a:spcBef>
                <a:spcPts val="518"/>
              </a:spcBef>
              <a:spcAft>
                <a:spcPct val="0"/>
              </a:spcAft>
              <a:buClr>
                <a:schemeClr val="accent1"/>
              </a:buClr>
              <a:buFont typeface="Lucida Grande"/>
              <a:buChar char="»"/>
              <a:defRPr sz="2100" baseline="0">
                <a:solidFill>
                  <a:schemeClr val="tx1"/>
                </a:solidFill>
                <a:latin typeface="Corbel"/>
                <a:ea typeface="+mn-ea"/>
                <a:cs typeface="Corbel"/>
              </a:defRPr>
            </a:lvl5pPr>
            <a:lvl6pPr marL="338402" indent="0" algn="l" rtl="0" eaLnBrk="1" fontAlgn="base" hangingPunct="1">
              <a:spcBef>
                <a:spcPct val="20000"/>
              </a:spcBef>
              <a:spcAft>
                <a:spcPct val="0"/>
              </a:spcAft>
              <a:buClr>
                <a:srgbClr val="CF7022"/>
              </a:buClr>
              <a:buFont typeface="Lucida Grande"/>
              <a:buNone/>
              <a:defRPr sz="2100" baseline="0">
                <a:solidFill>
                  <a:schemeClr val="tx1"/>
                </a:solidFill>
                <a:latin typeface="Corbel"/>
                <a:ea typeface="+mn-ea"/>
                <a:cs typeface="+mn-cs"/>
              </a:defRPr>
            </a:lvl6pPr>
            <a:lvl7pPr marL="3291813" indent="0" algn="l" rtl="0" eaLnBrk="1" fontAlgn="base" hangingPunct="1">
              <a:spcBef>
                <a:spcPct val="20000"/>
              </a:spcBef>
              <a:spcAft>
                <a:spcPct val="0"/>
              </a:spcAft>
              <a:buNone/>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a:lstStyle>
          <a:p>
            <a:pPr marL="342900" indent="-342900">
              <a:buClr>
                <a:schemeClr val="accent2"/>
              </a:buClr>
              <a:buFont typeface="Lucida Grande"/>
              <a:buChar char="»"/>
            </a:pPr>
            <a:r>
              <a:rPr lang="en-US" sz="1800" dirty="0" smtClean="0"/>
              <a:t>In some of the graphs and tables in </a:t>
            </a:r>
            <a:r>
              <a:rPr lang="en-US" sz="1800" smtClean="0"/>
              <a:t>the following presentation </a:t>
            </a:r>
            <a:r>
              <a:rPr lang="en-US" sz="1800" dirty="0" smtClean="0"/>
              <a:t>the figures have been adjusted </a:t>
            </a:r>
            <a:r>
              <a:rPr lang="en-US" sz="1800" smtClean="0"/>
              <a:t>for certain irregular, one-off and transitory items to bring to light the underlying evolution in the fiscal finances.</a:t>
            </a:r>
            <a:endParaRPr lang="en-US" sz="1800" dirty="0"/>
          </a:p>
        </p:txBody>
      </p:sp>
    </p:spTree>
    <p:extLst>
      <p:ext uri="{BB962C8B-B14F-4D97-AF65-F5344CB8AC3E}">
        <p14:creationId xmlns:p14="http://schemas.microsoft.com/office/powerpoint/2010/main" val="338489276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Unemployment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20</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74615545"/>
              </p:ext>
            </p:extLst>
          </p:nvPr>
        </p:nvGraphicFramePr>
        <p:xfrm>
          <a:off x="342900" y="1066800"/>
          <a:ext cx="7950200" cy="4915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87387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dirty="0" err="1" smtClean="0"/>
              <a:t>Unemployment</a:t>
            </a:r>
            <a:r>
              <a:rPr lang="is-IS" dirty="0" smtClean="0"/>
              <a:t> </a:t>
            </a:r>
            <a:r>
              <a:rPr lang="is-IS" dirty="0" err="1" smtClean="0"/>
              <a:t>By</a:t>
            </a:r>
            <a:r>
              <a:rPr lang="is-IS" dirty="0"/>
              <a:t> </a:t>
            </a:r>
            <a:r>
              <a:rPr lang="is-IS" dirty="0" err="1" smtClean="0"/>
              <a:t>education</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21</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517214714"/>
              </p:ext>
            </p:extLst>
          </p:nvPr>
        </p:nvGraphicFramePr>
        <p:xfrm>
          <a:off x="457200" y="1154545"/>
          <a:ext cx="7716838" cy="46874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sp>
        <p:nvSpPr>
          <p:cNvPr id="2" name="TextBox 1"/>
          <p:cNvSpPr txBox="1"/>
          <p:nvPr/>
        </p:nvSpPr>
        <p:spPr>
          <a:xfrm>
            <a:off x="457200" y="1321637"/>
            <a:ext cx="311304" cy="276999"/>
          </a:xfrm>
          <a:prstGeom prst="rect">
            <a:avLst/>
          </a:prstGeom>
          <a:noFill/>
        </p:spPr>
        <p:txBody>
          <a:bodyPr wrap="none" rtlCol="0">
            <a:spAutoFit/>
          </a:bodyPr>
          <a:lstStyle/>
          <a:p>
            <a:r>
              <a:rPr lang="is-IS" sz="1200" b="1" dirty="0" smtClean="0"/>
              <a:t>%</a:t>
            </a:r>
            <a:endParaRPr lang="is-IS" sz="1200" b="1" dirty="0"/>
          </a:p>
        </p:txBody>
      </p:sp>
    </p:spTree>
    <p:extLst>
      <p:ext uri="{BB962C8B-B14F-4D97-AF65-F5344CB8AC3E}">
        <p14:creationId xmlns:p14="http://schemas.microsoft.com/office/powerpoint/2010/main" val="169781860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dirty="0" smtClean="0"/>
              <a:t>Unemployment by duration</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22</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735334054"/>
              </p:ext>
            </p:extLst>
          </p:nvPr>
        </p:nvGraphicFramePr>
        <p:xfrm>
          <a:off x="457200" y="1154545"/>
          <a:ext cx="7716838" cy="46874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sp>
        <p:nvSpPr>
          <p:cNvPr id="2" name="TextBox 1"/>
          <p:cNvSpPr txBox="1"/>
          <p:nvPr/>
        </p:nvSpPr>
        <p:spPr>
          <a:xfrm>
            <a:off x="485698" y="1321637"/>
            <a:ext cx="311304" cy="276999"/>
          </a:xfrm>
          <a:prstGeom prst="rect">
            <a:avLst/>
          </a:prstGeom>
          <a:noFill/>
        </p:spPr>
        <p:txBody>
          <a:bodyPr wrap="none" rtlCol="0">
            <a:spAutoFit/>
          </a:bodyPr>
          <a:lstStyle/>
          <a:p>
            <a:r>
              <a:rPr lang="is-IS" sz="1200" b="1" dirty="0" smtClean="0"/>
              <a:t>%</a:t>
            </a:r>
            <a:endParaRPr lang="is-IS" sz="1200" b="1" dirty="0"/>
          </a:p>
        </p:txBody>
      </p:sp>
    </p:spTree>
    <p:extLst>
      <p:ext uri="{BB962C8B-B14F-4D97-AF65-F5344CB8AC3E}">
        <p14:creationId xmlns:p14="http://schemas.microsoft.com/office/powerpoint/2010/main" val="367947826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is-IS" dirty="0" smtClean="0"/>
              <a:t>Productivity and total hours worked, </a:t>
            </a:r>
            <a:br>
              <a:rPr lang="is-IS" dirty="0" smtClean="0"/>
            </a:br>
            <a:r>
              <a:rPr lang="is-IS" dirty="0" smtClean="0"/>
              <a:t>by sector 2009-2014</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23</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774090604"/>
              </p:ext>
            </p:extLst>
          </p:nvPr>
        </p:nvGraphicFramePr>
        <p:xfrm>
          <a:off x="457200" y="1154545"/>
          <a:ext cx="7716838" cy="4903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a:t>
            </a:r>
            <a:r>
              <a:rPr lang="is-IS" sz="1400" i="1" dirty="0" smtClean="0">
                <a:solidFill>
                  <a:schemeClr val="accent1"/>
                </a:solidFill>
              </a:rPr>
              <a:t>Central Bank</a:t>
            </a:r>
            <a:endParaRPr lang="is-IS" sz="1400" i="1" dirty="0">
              <a:solidFill>
                <a:schemeClr val="accent1"/>
              </a:solidFill>
            </a:endParaRPr>
          </a:p>
        </p:txBody>
      </p:sp>
    </p:spTree>
    <p:extLst>
      <p:ext uri="{BB962C8B-B14F-4D97-AF65-F5344CB8AC3E}">
        <p14:creationId xmlns:p14="http://schemas.microsoft.com/office/powerpoint/2010/main" val="128394529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marL="342900" indent="-342900"/>
            <a:r>
              <a:rPr lang="is-IS" dirty="0" smtClean="0"/>
              <a:t>Unit labour cost</a:t>
            </a:r>
            <a:endParaRPr lang="is-IS" dirty="0">
              <a:solidFill>
                <a:srgbClr val="C00000"/>
              </a:solidFill>
            </a:endParaRPr>
          </a:p>
        </p:txBody>
      </p:sp>
      <p:sp>
        <p:nvSpPr>
          <p:cNvPr id="8" name="Slide Number Placeholder 7"/>
          <p:cNvSpPr>
            <a:spLocks noGrp="1"/>
          </p:cNvSpPr>
          <p:nvPr>
            <p:ph type="sldNum" sz="quarter" idx="12"/>
          </p:nvPr>
        </p:nvSpPr>
        <p:spPr/>
        <p:txBody>
          <a:bodyPr/>
          <a:lstStyle/>
          <a:p>
            <a:fld id="{86CB4B4D-7CA3-9044-876B-883B54F8677D}" type="slidenum">
              <a:rPr lang="en-US" smtClean="0"/>
              <a:pPr/>
              <a:t>24</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73036514"/>
              </p:ext>
            </p:extLst>
          </p:nvPr>
        </p:nvGraphicFramePr>
        <p:xfrm>
          <a:off x="469900" y="1117600"/>
          <a:ext cx="7658100" cy="494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65672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Real exchange rate</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25</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67461281"/>
              </p:ext>
            </p:extLst>
          </p:nvPr>
        </p:nvGraphicFramePr>
        <p:xfrm>
          <a:off x="469900" y="1117600"/>
          <a:ext cx="7393940" cy="4865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94794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Balance of trade in goods and services</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26</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Statistic Iceland</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05942092"/>
              </p:ext>
            </p:extLst>
          </p:nvPr>
        </p:nvGraphicFramePr>
        <p:xfrm>
          <a:off x="469900" y="1117600"/>
          <a:ext cx="7393940" cy="4865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812222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Terms of trade</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27</a:t>
            </a:fld>
            <a:endParaRPr lang="en-US" dirty="0"/>
          </a:p>
        </p:txBody>
      </p:sp>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80703022"/>
              </p:ext>
            </p:extLst>
          </p:nvPr>
        </p:nvGraphicFramePr>
        <p:xfrm>
          <a:off x="469900" y="1117600"/>
          <a:ext cx="7393940" cy="494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68511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dirty="0" smtClean="0"/>
              <a:t>Debt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28</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705988506"/>
              </p:ext>
            </p:extLst>
          </p:nvPr>
        </p:nvGraphicFramePr>
        <p:xfrm>
          <a:off x="457200" y="1154545"/>
          <a:ext cx="7716838" cy="4903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spTree>
    <p:extLst>
      <p:ext uri="{BB962C8B-B14F-4D97-AF65-F5344CB8AC3E}">
        <p14:creationId xmlns:p14="http://schemas.microsoft.com/office/powerpoint/2010/main" val="385514730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8" y="304805"/>
            <a:ext cx="8686801" cy="603251"/>
          </a:xfrm>
        </p:spPr>
        <p:txBody>
          <a:bodyPr>
            <a:normAutofit/>
          </a:bodyPr>
          <a:lstStyle/>
          <a:p>
            <a:pPr marL="342900" indent="-342900"/>
            <a:r>
              <a:rPr lang="en-US" dirty="0" smtClean="0"/>
              <a:t>Household debt</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is-IS" smtClean="0"/>
              <a:pPr lvl="0"/>
              <a:t>29</a:t>
            </a:fld>
            <a:endParaRPr lang="is-IS" dirty="0"/>
          </a:p>
        </p:txBody>
      </p:sp>
      <p:graphicFrame>
        <p:nvGraphicFramePr>
          <p:cNvPr id="3" name="Chart 2"/>
          <p:cNvGraphicFramePr/>
          <p:nvPr>
            <p:extLst>
              <p:ext uri="{D42A27DB-BD31-4B8C-83A1-F6EECF244321}">
                <p14:modId xmlns:p14="http://schemas.microsoft.com/office/powerpoint/2010/main" val="733308668"/>
              </p:ext>
            </p:extLst>
          </p:nvPr>
        </p:nvGraphicFramePr>
        <p:xfrm>
          <a:off x="292100" y="1219200"/>
          <a:ext cx="76200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spTree>
    <p:extLst>
      <p:ext uri="{BB962C8B-B14F-4D97-AF65-F5344CB8AC3E}">
        <p14:creationId xmlns:p14="http://schemas.microsoft.com/office/powerpoint/2010/main" val="45458683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34315475"/>
              </p:ext>
            </p:extLst>
          </p:nvPr>
        </p:nvGraphicFramePr>
        <p:xfrm>
          <a:off x="457202" y="2508333"/>
          <a:ext cx="7498443" cy="3291840"/>
        </p:xfrm>
        <a:graphic>
          <a:graphicData uri="http://schemas.openxmlformats.org/drawingml/2006/table">
            <a:tbl>
              <a:tblPr firstRow="1" bandRow="1">
                <a:tableStyleId>{5C22544A-7EE6-4342-B048-85BDC9FD1C3A}</a:tableStyleId>
              </a:tblPr>
              <a:tblGrid>
                <a:gridCol w="7498443"/>
              </a:tblGrid>
              <a:tr h="342426">
                <a:tc>
                  <a:txBody>
                    <a:bodyPr/>
                    <a:lstStyle/>
                    <a:p>
                      <a:r>
                        <a:rPr lang="is-IS" sz="1800" smtClean="0"/>
                        <a:t>Expenditure</a:t>
                      </a:r>
                      <a:r>
                        <a:rPr lang="is-IS" sz="1800" baseline="0" smtClean="0"/>
                        <a:t> side: </a:t>
                      </a:r>
                      <a:endParaRPr lang="is-IS" sz="1800" dirty="0"/>
                    </a:p>
                  </a:txBody>
                  <a:tcPr/>
                </a:tc>
              </a:tr>
              <a:tr h="342426">
                <a:tc>
                  <a:txBody>
                    <a:bodyPr/>
                    <a:lstStyle/>
                    <a:p>
                      <a:pPr marL="0" marR="0" indent="0" algn="l" defTabSz="548636" rtl="0" eaLnBrk="1" fontAlgn="auto" latinLnBrk="0" hangingPunct="1">
                        <a:lnSpc>
                          <a:spcPct val="100000"/>
                        </a:lnSpc>
                        <a:spcBef>
                          <a:spcPts val="0"/>
                        </a:spcBef>
                        <a:spcAft>
                          <a:spcPts val="0"/>
                        </a:spcAft>
                        <a:buClrTx/>
                        <a:buSzTx/>
                        <a:buFontTx/>
                        <a:buNone/>
                        <a:tabLst/>
                        <a:defRPr/>
                      </a:pPr>
                      <a:r>
                        <a:rPr lang="en-US" sz="1800" smtClean="0"/>
                        <a:t>Capital income tax paid by Treasury itself</a:t>
                      </a:r>
                    </a:p>
                  </a:txBody>
                  <a:tcPr/>
                </a:tc>
              </a:tr>
              <a:tr h="342426">
                <a:tc>
                  <a:txBody>
                    <a:bodyPr/>
                    <a:lstStyle/>
                    <a:p>
                      <a:r>
                        <a:rPr lang="is-IS" sz="1800" smtClean="0"/>
                        <a:t>Tax write-offs</a:t>
                      </a:r>
                      <a:endParaRPr lang="is-IS" sz="1800" dirty="0"/>
                    </a:p>
                  </a:txBody>
                  <a:tcPr/>
                </a:tc>
              </a:tr>
              <a:tr h="342426">
                <a:tc>
                  <a:txBody>
                    <a:bodyPr/>
                    <a:lstStyle/>
                    <a:p>
                      <a:r>
                        <a:rPr lang="is-IS" sz="1800" dirty="0" smtClean="0"/>
                        <a:t>Liabilities of public employee‘s pension funds</a:t>
                      </a:r>
                      <a:endParaRPr lang="is-IS" sz="1800" dirty="0"/>
                    </a:p>
                  </a:txBody>
                  <a:tcPr/>
                </a:tc>
              </a:tr>
              <a:tr h="342426">
                <a:tc>
                  <a:txBody>
                    <a:bodyPr/>
                    <a:lstStyle/>
                    <a:p>
                      <a:r>
                        <a:rPr lang="is-IS" sz="1800" smtClean="0"/>
                        <a:t>Defaulted</a:t>
                      </a:r>
                      <a:r>
                        <a:rPr lang="is-IS" sz="1800" baseline="0" smtClean="0"/>
                        <a:t> </a:t>
                      </a:r>
                      <a:r>
                        <a:rPr lang="is-IS" sz="1800" smtClean="0"/>
                        <a:t>loans with </a:t>
                      </a:r>
                      <a:r>
                        <a:rPr lang="is-IS" sz="1800" baseline="0" smtClean="0"/>
                        <a:t>s</a:t>
                      </a:r>
                      <a:r>
                        <a:rPr lang="is-IS" sz="1800" smtClean="0"/>
                        <a:t>tate guarantees</a:t>
                      </a:r>
                      <a:endParaRPr lang="is-IS" sz="1800" dirty="0"/>
                    </a:p>
                  </a:txBody>
                  <a:tcPr/>
                </a:tc>
              </a:tr>
              <a:tr h="292160">
                <a:tc>
                  <a:txBody>
                    <a:bodyPr/>
                    <a:lstStyle/>
                    <a:p>
                      <a:r>
                        <a:rPr lang="is-IS" sz="1800" dirty="0" smtClean="0"/>
                        <a:t>Write-offs of outstanding claims</a:t>
                      </a:r>
                    </a:p>
                  </a:txBody>
                  <a:tcPr/>
                </a:tc>
              </a:tr>
              <a:tr h="342426">
                <a:tc>
                  <a:txBody>
                    <a:bodyPr/>
                    <a:lstStyle/>
                    <a:p>
                      <a:r>
                        <a:rPr lang="is-IS" sz="1800" dirty="0" smtClean="0"/>
                        <a:t>Depreciation</a:t>
                      </a:r>
                      <a:r>
                        <a:rPr lang="is-IS" sz="1800" baseline="0" dirty="0" smtClean="0"/>
                        <a:t> </a:t>
                      </a:r>
                      <a:r>
                        <a:rPr lang="is-IS" sz="1800" baseline="0" smtClean="0"/>
                        <a:t>of equity in funds and companys</a:t>
                      </a:r>
                      <a:endParaRPr lang="is-IS" sz="1800" dirty="0"/>
                    </a:p>
                  </a:txBody>
                  <a:tcPr/>
                </a:tc>
              </a:tr>
              <a:tr h="342426">
                <a:tc>
                  <a:txBody>
                    <a:bodyPr/>
                    <a:lstStyle/>
                    <a:p>
                      <a:r>
                        <a:rPr lang="is-IS" sz="1800" dirty="0" smtClean="0"/>
                        <a:t>Equity</a:t>
                      </a:r>
                      <a:r>
                        <a:rPr lang="is-IS" sz="1800" baseline="0" dirty="0" smtClean="0"/>
                        <a:t> contributions to the Housing Financing Fund (HFF)</a:t>
                      </a:r>
                      <a:endParaRPr lang="is-IS" sz="1800" dirty="0"/>
                    </a:p>
                  </a:txBody>
                  <a:tcPr/>
                </a:tc>
              </a:tr>
              <a:tr h="342426">
                <a:tc>
                  <a:txBody>
                    <a:bodyPr/>
                    <a:lstStyle/>
                    <a:p>
                      <a:r>
                        <a:rPr lang="is-IS" sz="1800" smtClean="0"/>
                        <a:t>Expenses due to temporary debt </a:t>
                      </a:r>
                      <a:r>
                        <a:rPr lang="is-IS" sz="1800" dirty="0" smtClean="0"/>
                        <a:t>relief</a:t>
                      </a:r>
                      <a:r>
                        <a:rPr lang="is-IS" sz="1800" baseline="0" dirty="0" smtClean="0"/>
                        <a:t> </a:t>
                      </a:r>
                      <a:r>
                        <a:rPr lang="is-IS" sz="1800" baseline="0" smtClean="0"/>
                        <a:t>for households in 2014-2017</a:t>
                      </a:r>
                      <a:endParaRPr lang="is-IS" sz="1800" dirty="0"/>
                    </a:p>
                  </a:txBody>
                  <a:tcPr/>
                </a:tc>
              </a:tr>
            </a:tbl>
          </a:graphicData>
        </a:graphic>
      </p:graphicFrame>
      <p:sp>
        <p:nvSpPr>
          <p:cNvPr id="3" name="Title 2"/>
          <p:cNvSpPr>
            <a:spLocks noGrp="1"/>
          </p:cNvSpPr>
          <p:nvPr>
            <p:ph type="title"/>
          </p:nvPr>
        </p:nvSpPr>
        <p:spPr/>
        <p:txBody>
          <a:bodyPr/>
          <a:lstStyle/>
          <a:p>
            <a:r>
              <a:rPr lang="is-IS" dirty="0"/>
              <a:t>irregular items </a:t>
            </a:r>
            <a:r>
              <a:rPr lang="is-IS"/>
              <a:t>on </a:t>
            </a:r>
            <a:r>
              <a:rPr lang="is-IS" smtClean="0"/>
              <a:t>the expenditure </a:t>
            </a:r>
            <a:r>
              <a:rPr lang="is-IS" dirty="0" smtClean="0"/>
              <a:t>side</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3</a:t>
            </a:fld>
            <a:endParaRPr lang="en-US"/>
          </a:p>
        </p:txBody>
      </p:sp>
      <p:sp>
        <p:nvSpPr>
          <p:cNvPr id="7" name="Content Placeholder 8"/>
          <p:cNvSpPr txBox="1">
            <a:spLocks/>
          </p:cNvSpPr>
          <p:nvPr/>
        </p:nvSpPr>
        <p:spPr>
          <a:xfrm>
            <a:off x="457202" y="1082234"/>
            <a:ext cx="7717259" cy="1283595"/>
          </a:xfrm>
          <a:prstGeom prst="rect">
            <a:avLst/>
          </a:prstGeom>
        </p:spPr>
        <p:txBody>
          <a:bodyPr vert="horz" lIns="91440" tIns="45720" rIns="91440" bIns="45720" rtlCol="0">
            <a:normAutofit/>
          </a:bodyPr>
          <a:lstStyle>
            <a:lvl1pPr marL="0" indent="0" algn="l" rtl="0" eaLnBrk="1" fontAlgn="base" hangingPunct="1">
              <a:spcBef>
                <a:spcPct val="20000"/>
              </a:spcBef>
              <a:spcAft>
                <a:spcPct val="0"/>
              </a:spcAft>
              <a:buClr>
                <a:schemeClr val="accent1"/>
              </a:buClr>
              <a:buFont typeface="Arial"/>
              <a:buNone/>
              <a:defRPr sz="2400" b="0" i="0" baseline="0">
                <a:solidFill>
                  <a:schemeClr val="tx1"/>
                </a:solidFill>
                <a:latin typeface="+mn-lt"/>
                <a:ea typeface="+mn-ea"/>
                <a:cs typeface="Corbel"/>
              </a:defRPr>
            </a:lvl1pPr>
            <a:lvl2pPr marL="8640" indent="0" algn="l" rtl="0" eaLnBrk="1" fontAlgn="base" hangingPunct="1">
              <a:spcBef>
                <a:spcPts val="2016"/>
              </a:spcBef>
              <a:spcAft>
                <a:spcPts val="720"/>
              </a:spcAft>
              <a:buClr>
                <a:srgbClr val="FF0000"/>
              </a:buClr>
              <a:buFontTx/>
              <a:buNone/>
              <a:defRPr sz="2400" b="0" i="0">
                <a:solidFill>
                  <a:schemeClr val="tx1"/>
                </a:solidFill>
                <a:latin typeface="Corbel"/>
                <a:ea typeface="+mn-ea"/>
                <a:cs typeface="Corbel"/>
              </a:defRPr>
            </a:lvl2pPr>
            <a:lvl3pPr marL="509756" indent="-274318" algn="l" rtl="0" eaLnBrk="1" fontAlgn="base" hangingPunct="1">
              <a:spcBef>
                <a:spcPct val="20000"/>
              </a:spcBef>
              <a:spcAft>
                <a:spcPct val="0"/>
              </a:spcAft>
              <a:buClr>
                <a:srgbClr val="CF7022"/>
              </a:buClr>
              <a:buFont typeface="Lucida Grande"/>
              <a:buChar char="»"/>
              <a:defRPr sz="2400">
                <a:solidFill>
                  <a:schemeClr val="tx1"/>
                </a:solidFill>
                <a:latin typeface="Corbel"/>
                <a:ea typeface="+mn-ea"/>
                <a:cs typeface="Corbel"/>
              </a:defRPr>
            </a:lvl3pPr>
            <a:lvl4pPr marL="518396" indent="-274318" algn="l" rtl="0" eaLnBrk="1" fontAlgn="base" hangingPunct="1">
              <a:spcBef>
                <a:spcPct val="20000"/>
              </a:spcBef>
              <a:spcAft>
                <a:spcPct val="0"/>
              </a:spcAft>
              <a:buClr>
                <a:schemeClr val="bg2">
                  <a:lumMod val="50000"/>
                </a:schemeClr>
              </a:buClr>
              <a:buFont typeface="Lucida Grande"/>
              <a:buChar char="»"/>
              <a:defRPr sz="2100">
                <a:solidFill>
                  <a:schemeClr val="bg2">
                    <a:lumMod val="25000"/>
                  </a:schemeClr>
                </a:solidFill>
                <a:latin typeface="+mn-lt"/>
                <a:ea typeface="+mn-ea"/>
                <a:cs typeface="Corbel"/>
              </a:defRPr>
            </a:lvl4pPr>
            <a:lvl5pPr marL="453600" indent="-233278" algn="l" rtl="0" eaLnBrk="1" fontAlgn="base" hangingPunct="1">
              <a:spcBef>
                <a:spcPts val="518"/>
              </a:spcBef>
              <a:spcAft>
                <a:spcPct val="0"/>
              </a:spcAft>
              <a:buClr>
                <a:schemeClr val="accent1"/>
              </a:buClr>
              <a:buFont typeface="Lucida Grande"/>
              <a:buChar char="»"/>
              <a:defRPr sz="2100" baseline="0">
                <a:solidFill>
                  <a:schemeClr val="tx1"/>
                </a:solidFill>
                <a:latin typeface="Corbel"/>
                <a:ea typeface="+mn-ea"/>
                <a:cs typeface="Corbel"/>
              </a:defRPr>
            </a:lvl5pPr>
            <a:lvl6pPr marL="338402" indent="0" algn="l" rtl="0" eaLnBrk="1" fontAlgn="base" hangingPunct="1">
              <a:spcBef>
                <a:spcPct val="20000"/>
              </a:spcBef>
              <a:spcAft>
                <a:spcPct val="0"/>
              </a:spcAft>
              <a:buClr>
                <a:srgbClr val="CF7022"/>
              </a:buClr>
              <a:buFont typeface="Lucida Grande"/>
              <a:buNone/>
              <a:defRPr sz="2100" baseline="0">
                <a:solidFill>
                  <a:schemeClr val="tx1"/>
                </a:solidFill>
                <a:latin typeface="Corbel"/>
                <a:ea typeface="+mn-ea"/>
                <a:cs typeface="+mn-cs"/>
              </a:defRPr>
            </a:lvl6pPr>
            <a:lvl7pPr marL="3291813" indent="0" algn="l" rtl="0" eaLnBrk="1" fontAlgn="base" hangingPunct="1">
              <a:spcBef>
                <a:spcPct val="20000"/>
              </a:spcBef>
              <a:spcAft>
                <a:spcPct val="0"/>
              </a:spcAft>
              <a:buNone/>
              <a:defRPr sz="2400">
                <a:solidFill>
                  <a:schemeClr val="tx1"/>
                </a:solidFill>
                <a:latin typeface="+mn-lt"/>
                <a:ea typeface="+mn-ea"/>
                <a:cs typeface="+mn-cs"/>
              </a:defRPr>
            </a:lvl7pPr>
            <a:lvl8pPr marL="4114767" indent="-274318" algn="l" rtl="0" eaLnBrk="1" fontAlgn="base" hangingPunct="1">
              <a:spcBef>
                <a:spcPct val="20000"/>
              </a:spcBef>
              <a:spcAft>
                <a:spcPct val="0"/>
              </a:spcAft>
              <a:buChar char="»"/>
              <a:defRPr sz="2400">
                <a:solidFill>
                  <a:schemeClr val="tx1"/>
                </a:solidFill>
                <a:latin typeface="+mn-lt"/>
                <a:ea typeface="+mn-ea"/>
                <a:cs typeface="+mn-cs"/>
              </a:defRPr>
            </a:lvl8pPr>
            <a:lvl9pPr marL="4663403" indent="-274318" algn="l" rtl="0" eaLnBrk="1" fontAlgn="base" hangingPunct="1">
              <a:spcBef>
                <a:spcPct val="20000"/>
              </a:spcBef>
              <a:spcAft>
                <a:spcPct val="0"/>
              </a:spcAft>
              <a:buChar char="»"/>
              <a:defRPr sz="2400">
                <a:solidFill>
                  <a:schemeClr val="tx1"/>
                </a:solidFill>
                <a:latin typeface="+mn-lt"/>
                <a:ea typeface="+mn-ea"/>
                <a:cs typeface="+mn-cs"/>
              </a:defRPr>
            </a:lvl9pPr>
          </a:lstStyle>
          <a:p>
            <a:pPr marL="342900" indent="-342900">
              <a:buClr>
                <a:schemeClr val="accent2"/>
              </a:buClr>
              <a:buFont typeface="Lucida Grande"/>
              <a:buChar char="»"/>
            </a:pPr>
            <a:r>
              <a:rPr lang="en-US" sz="1800"/>
              <a:t>In some of the graphs and tables in the following presentation the figures have been adjusted for </a:t>
            </a:r>
            <a:r>
              <a:rPr lang="en-US" sz="1800" smtClean="0"/>
              <a:t>certain irregular</a:t>
            </a:r>
            <a:r>
              <a:rPr lang="en-US" sz="1800"/>
              <a:t>, one-off </a:t>
            </a:r>
            <a:r>
              <a:rPr lang="en-US" sz="1800" smtClean="0"/>
              <a:t>and </a:t>
            </a:r>
            <a:r>
              <a:rPr lang="en-US" sz="1800"/>
              <a:t>transitory items to bring to light </a:t>
            </a:r>
            <a:r>
              <a:rPr lang="en-US" sz="1800" smtClean="0"/>
              <a:t>the underlying evolution in the fiscal finances.</a:t>
            </a:r>
            <a:endParaRPr lang="en-US" sz="1800" dirty="0"/>
          </a:p>
        </p:txBody>
      </p:sp>
    </p:spTree>
    <p:extLst>
      <p:ext uri="{BB962C8B-B14F-4D97-AF65-F5344CB8AC3E}">
        <p14:creationId xmlns:p14="http://schemas.microsoft.com/office/powerpoint/2010/main" val="284056623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dirty="0" smtClean="0"/>
              <a:t>Household debt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30</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4153953642"/>
              </p:ext>
            </p:extLst>
          </p:nvPr>
        </p:nvGraphicFramePr>
        <p:xfrm>
          <a:off x="457200" y="1154545"/>
          <a:ext cx="7716838" cy="4903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982710"/>
            <a:ext cx="7115452" cy="307777"/>
          </a:xfrm>
          <a:prstGeom prst="rect">
            <a:avLst/>
          </a:prstGeom>
          <a:noFill/>
        </p:spPr>
        <p:txBody>
          <a:bodyPr wrap="square" rtlCol="0">
            <a:spAutoFit/>
          </a:bodyPr>
          <a:lstStyle/>
          <a:p>
            <a:r>
              <a:rPr lang="is-IS" sz="1400" i="1" dirty="0">
                <a:solidFill>
                  <a:schemeClr val="accent1"/>
                </a:solidFill>
              </a:rPr>
              <a:t>Source: Central Bank</a:t>
            </a:r>
          </a:p>
        </p:txBody>
      </p:sp>
    </p:spTree>
    <p:extLst>
      <p:ext uri="{BB962C8B-B14F-4D97-AF65-F5344CB8AC3E}">
        <p14:creationId xmlns:p14="http://schemas.microsoft.com/office/powerpoint/2010/main" val="351849419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fiscal </a:t>
            </a:r>
            <a:r>
              <a:rPr lang="en-US" dirty="0" smtClean="0"/>
              <a:t>balance</a:t>
            </a:r>
            <a:endParaRPr lang="en-US" dirty="0"/>
          </a:p>
        </p:txBody>
      </p:sp>
      <p:sp>
        <p:nvSpPr>
          <p:cNvPr id="9" name="Text Placeholder 8"/>
          <p:cNvSpPr>
            <a:spLocks noGrp="1"/>
          </p:cNvSpPr>
          <p:nvPr>
            <p:ph type="body" sz="quarter" idx="15"/>
          </p:nvPr>
        </p:nvSpPr>
        <p:spPr/>
        <p:txBody>
          <a:bodyPr/>
          <a:lstStyle/>
          <a:p>
            <a:r>
              <a:rPr lang="en-US" dirty="0" smtClean="0"/>
              <a:t>3.</a:t>
            </a:r>
            <a:endParaRPr lang="en-US" dirty="0"/>
          </a:p>
        </p:txBody>
      </p:sp>
    </p:spTree>
    <p:extLst>
      <p:ext uri="{BB962C8B-B14F-4D97-AF65-F5344CB8AC3E}">
        <p14:creationId xmlns:p14="http://schemas.microsoft.com/office/powerpoint/2010/main" val="127743644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304661"/>
          </a:xfrm>
        </p:spPr>
        <p:txBody>
          <a:bodyPr>
            <a:normAutofit lnSpcReduction="10000"/>
          </a:bodyPr>
          <a:lstStyle/>
          <a:p>
            <a:pPr marL="342900" indent="-342900">
              <a:buClr>
                <a:schemeClr val="accent2"/>
              </a:buClr>
              <a:buFont typeface="Lucida Grande"/>
              <a:buChar char="»"/>
            </a:pPr>
            <a:r>
              <a:rPr lang="en-US" smtClean="0"/>
              <a:t>The Treasury returned a surplus in the fiscal year 2014 for the first time in 7 years.</a:t>
            </a:r>
            <a:endParaRPr lang="en-US" dirty="0" smtClean="0"/>
          </a:p>
          <a:p>
            <a:pPr marL="342900" indent="-342900">
              <a:buClr>
                <a:schemeClr val="accent2"/>
              </a:buClr>
              <a:buFont typeface="Lucida Grande"/>
              <a:buChar char="»"/>
            </a:pPr>
            <a:endParaRPr lang="en-US" dirty="0" smtClean="0"/>
          </a:p>
          <a:p>
            <a:pPr>
              <a:buClr>
                <a:schemeClr val="accent2"/>
              </a:buClr>
            </a:pPr>
            <a:r>
              <a:rPr lang="en-US"/>
              <a:t>T</a:t>
            </a:r>
            <a:r>
              <a:rPr lang="en-US" smtClean="0"/>
              <a:t>he </a:t>
            </a:r>
            <a:r>
              <a:rPr lang="en-US"/>
              <a:t>surplus was </a:t>
            </a:r>
            <a:r>
              <a:rPr lang="en-US" smtClean="0"/>
              <a:t>46,4 </a:t>
            </a:r>
            <a:r>
              <a:rPr lang="en-US"/>
              <a:t>bn</a:t>
            </a:r>
            <a:r>
              <a:rPr lang="en-US" smtClean="0"/>
              <a:t>. kr. (2,3% of GDP) in the Treasury accounts or 8,4 bn. kr. greater than in the MoF prior estimate in the budget for 2015.</a:t>
            </a:r>
            <a:endParaRPr lang="en-US" dirty="0"/>
          </a:p>
          <a:p>
            <a:pPr marL="1079500">
              <a:buClr>
                <a:schemeClr val="accent2"/>
              </a:buClr>
              <a:buFont typeface="Arial" panose="020B0604020202020204" pitchFamily="34" charset="0"/>
              <a:buChar char="•"/>
            </a:pPr>
            <a:r>
              <a:rPr lang="en-US" smtClean="0"/>
              <a:t>Expenditures turned out to be around 5 bn. lower than in the prior outcome projection</a:t>
            </a:r>
            <a:endParaRPr lang="en-US" dirty="0" smtClean="0"/>
          </a:p>
          <a:p>
            <a:pPr marL="1079500">
              <a:buClr>
                <a:schemeClr val="accent2"/>
              </a:buClr>
              <a:buFont typeface="Arial" panose="020B0604020202020204" pitchFamily="34" charset="0"/>
              <a:buChar char="•"/>
            </a:pPr>
            <a:r>
              <a:rPr lang="en-US" smtClean="0"/>
              <a:t>Mostly due to a reduction in pension liabilities by 5,2 bn.</a:t>
            </a:r>
            <a:endParaRPr lang="en-US" dirty="0" smtClean="0"/>
          </a:p>
          <a:p>
            <a:pPr marL="1079500">
              <a:buClr>
                <a:schemeClr val="accent2"/>
              </a:buClr>
              <a:buFont typeface="Arial" panose="020B0604020202020204" pitchFamily="34" charset="0"/>
              <a:buChar char="•"/>
            </a:pPr>
            <a:r>
              <a:rPr lang="en-US" smtClean="0"/>
              <a:t>Revenues were 3,4 bn. higher than projected</a:t>
            </a:r>
            <a:endParaRPr lang="en-US" dirty="0" smtClean="0"/>
          </a:p>
          <a:p>
            <a:pPr marL="1079500">
              <a:buClr>
                <a:schemeClr val="accent2"/>
              </a:buClr>
              <a:buFont typeface="Arial" panose="020B0604020202020204" pitchFamily="34" charset="0"/>
              <a:buChar char="•"/>
            </a:pPr>
            <a:r>
              <a:rPr lang="en-US" smtClean="0"/>
              <a:t>Thereof: tax revenues 6,8 bn. higher and asset sales 1 bn. higher while other current revenues were 4,5 bn. lower than projected</a:t>
            </a:r>
            <a:endParaRPr lang="en-US" dirty="0" smtClean="0"/>
          </a:p>
        </p:txBody>
      </p:sp>
      <p:sp>
        <p:nvSpPr>
          <p:cNvPr id="8" name="Title 7"/>
          <p:cNvSpPr>
            <a:spLocks noGrp="1"/>
          </p:cNvSpPr>
          <p:nvPr>
            <p:ph type="title"/>
          </p:nvPr>
        </p:nvSpPr>
        <p:spPr/>
        <p:txBody>
          <a:bodyPr>
            <a:normAutofit/>
          </a:bodyPr>
          <a:lstStyle/>
          <a:p>
            <a:r>
              <a:rPr lang="en-US" smtClean="0"/>
              <a:t>Fiscal outcome </a:t>
            </a:r>
            <a:r>
              <a:rPr lang="en-US" dirty="0" smtClean="0"/>
              <a:t>2014</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32</a:t>
            </a:fld>
            <a:endParaRPr lang="en-US"/>
          </a:p>
        </p:txBody>
      </p:sp>
    </p:spTree>
    <p:extLst>
      <p:ext uri="{BB962C8B-B14F-4D97-AF65-F5344CB8AC3E}">
        <p14:creationId xmlns:p14="http://schemas.microsoft.com/office/powerpoint/2010/main" val="49701211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304661"/>
          </a:xfrm>
        </p:spPr>
        <p:txBody>
          <a:bodyPr>
            <a:normAutofit fontScale="92500" lnSpcReduction="20000"/>
          </a:bodyPr>
          <a:lstStyle/>
          <a:p>
            <a:pPr>
              <a:buClr>
                <a:schemeClr val="accent2"/>
              </a:buClr>
            </a:pPr>
            <a:r>
              <a:rPr lang="en-US" dirty="0" smtClean="0"/>
              <a:t>In the budget </a:t>
            </a:r>
            <a:r>
              <a:rPr lang="en-US" smtClean="0"/>
              <a:t>for 2015, </a:t>
            </a:r>
            <a:r>
              <a:rPr lang="en-US" dirty="0" smtClean="0"/>
              <a:t>a slight overall surplus </a:t>
            </a:r>
            <a:r>
              <a:rPr lang="en-US" smtClean="0"/>
              <a:t>was </a:t>
            </a:r>
            <a:r>
              <a:rPr lang="en-US"/>
              <a:t>projeced but a </a:t>
            </a:r>
            <a:r>
              <a:rPr lang="en-US" smtClean="0"/>
              <a:t>reassessment after </a:t>
            </a:r>
            <a:r>
              <a:rPr lang="en-US"/>
              <a:t>the first half of the year indicates a  </a:t>
            </a:r>
            <a:r>
              <a:rPr lang="en-US" smtClean="0"/>
              <a:t>better outcome.</a:t>
            </a:r>
            <a:endParaRPr lang="en-US" dirty="0" smtClean="0"/>
          </a:p>
          <a:p>
            <a:pPr marL="895350" lvl="2">
              <a:buClr>
                <a:schemeClr val="accent2"/>
              </a:buClr>
              <a:buFont typeface="Arial" panose="020B0604020202020204" pitchFamily="34" charset="0"/>
              <a:buChar char="•"/>
            </a:pPr>
            <a:r>
              <a:rPr lang="en-US" dirty="0" smtClean="0"/>
              <a:t>Heading </a:t>
            </a:r>
            <a:r>
              <a:rPr lang="en-US" smtClean="0"/>
              <a:t>for 21 </a:t>
            </a:r>
            <a:r>
              <a:rPr lang="en-US" dirty="0" smtClean="0"/>
              <a:t>bn</a:t>
            </a:r>
            <a:r>
              <a:rPr lang="en-US" smtClean="0"/>
              <a:t>. kr. surplus </a:t>
            </a:r>
            <a:r>
              <a:rPr lang="en-US" dirty="0" smtClean="0"/>
              <a:t>instead </a:t>
            </a:r>
            <a:r>
              <a:rPr lang="en-US" smtClean="0"/>
              <a:t>of 3,5 </a:t>
            </a:r>
            <a:r>
              <a:rPr lang="en-US" dirty="0" smtClean="0"/>
              <a:t>bn. in the budget.</a:t>
            </a:r>
            <a:endParaRPr lang="en-US" dirty="0"/>
          </a:p>
          <a:p>
            <a:pPr marL="895350" lvl="2">
              <a:buClr>
                <a:schemeClr val="accent2"/>
              </a:buClr>
              <a:buFont typeface="Arial" panose="020B0604020202020204" pitchFamily="34" charset="0"/>
              <a:buChar char="•"/>
            </a:pPr>
            <a:r>
              <a:rPr lang="en-US" smtClean="0"/>
              <a:t>The improvement is largely due </a:t>
            </a:r>
            <a:r>
              <a:rPr lang="en-US" dirty="0" smtClean="0"/>
              <a:t>to favorable </a:t>
            </a:r>
            <a:r>
              <a:rPr lang="en-US" smtClean="0"/>
              <a:t>one-off revenue, </a:t>
            </a:r>
            <a:r>
              <a:rPr lang="en-US" dirty="0" smtClean="0"/>
              <a:t>mainly dividends from financial institutions, but </a:t>
            </a:r>
            <a:r>
              <a:rPr lang="en-US" smtClean="0"/>
              <a:t>also stems from lower </a:t>
            </a:r>
            <a:r>
              <a:rPr lang="en-US" dirty="0" smtClean="0"/>
              <a:t>interest expenditure.</a:t>
            </a:r>
            <a:endParaRPr lang="en-US" dirty="0"/>
          </a:p>
          <a:p>
            <a:pPr marL="0" indent="0">
              <a:buClr>
                <a:schemeClr val="accent2"/>
              </a:buClr>
              <a:buNone/>
            </a:pPr>
            <a:endParaRPr lang="en-US" dirty="0" smtClean="0"/>
          </a:p>
          <a:p>
            <a:pPr>
              <a:buClr>
                <a:schemeClr val="accent2"/>
              </a:buClr>
            </a:pPr>
            <a:r>
              <a:rPr lang="en-US" dirty="0" smtClean="0"/>
              <a:t>Revenue increase </a:t>
            </a:r>
            <a:r>
              <a:rPr lang="en-US" smtClean="0"/>
              <a:t>by 26,4 </a:t>
            </a:r>
            <a:r>
              <a:rPr lang="en-US" dirty="0" smtClean="0"/>
              <a:t>bn. </a:t>
            </a:r>
            <a:r>
              <a:rPr lang="en-US" smtClean="0"/>
              <a:t>to 680,1 </a:t>
            </a:r>
            <a:r>
              <a:rPr lang="en-US" dirty="0" smtClean="0"/>
              <a:t>bn.</a:t>
            </a:r>
            <a:endParaRPr lang="en-US" dirty="0"/>
          </a:p>
          <a:p>
            <a:pPr marL="895350" lvl="2">
              <a:buClr>
                <a:schemeClr val="accent2"/>
              </a:buClr>
              <a:buFont typeface="Arial" panose="020B0604020202020204" pitchFamily="34" charset="0"/>
              <a:buChar char="•"/>
            </a:pPr>
            <a:r>
              <a:rPr lang="en-US" smtClean="0"/>
              <a:t>Thereof is a 14,2 bn. increase in tax revenue and a 12,2 bn. increase in other current revenue</a:t>
            </a:r>
            <a:endParaRPr lang="en-US" dirty="0"/>
          </a:p>
          <a:p>
            <a:pPr>
              <a:buClr>
                <a:schemeClr val="accent2"/>
              </a:buClr>
            </a:pPr>
            <a:endParaRPr lang="en-US" dirty="0"/>
          </a:p>
          <a:p>
            <a:pPr>
              <a:buClr>
                <a:schemeClr val="accent2"/>
              </a:buClr>
            </a:pPr>
            <a:r>
              <a:rPr lang="en-US" smtClean="0"/>
              <a:t>Primary expenditure increases by 8,9 </a:t>
            </a:r>
            <a:r>
              <a:rPr lang="en-US" dirty="0" smtClean="0"/>
              <a:t>bn. </a:t>
            </a:r>
            <a:r>
              <a:rPr lang="en-US" smtClean="0"/>
              <a:t>to 659 </a:t>
            </a:r>
            <a:r>
              <a:rPr lang="en-US" dirty="0" smtClean="0"/>
              <a:t>bn.</a:t>
            </a:r>
            <a:endParaRPr lang="en-US" dirty="0"/>
          </a:p>
          <a:p>
            <a:pPr>
              <a:buClr>
                <a:schemeClr val="accent2"/>
              </a:buClr>
            </a:pPr>
            <a:endParaRPr lang="en-US" dirty="0"/>
          </a:p>
          <a:p>
            <a:pPr>
              <a:buClr>
                <a:schemeClr val="accent2"/>
              </a:buClr>
            </a:pPr>
            <a:r>
              <a:rPr lang="en-US" dirty="0" smtClean="0"/>
              <a:t>Interest balance improves by ISK 5 </a:t>
            </a:r>
            <a:r>
              <a:rPr lang="en-US" smtClean="0"/>
              <a:t>bn. due to lower intererst costs</a:t>
            </a:r>
            <a:endParaRPr lang="en-US" dirty="0"/>
          </a:p>
        </p:txBody>
      </p:sp>
      <p:sp>
        <p:nvSpPr>
          <p:cNvPr id="8" name="Title 7"/>
          <p:cNvSpPr>
            <a:spLocks noGrp="1"/>
          </p:cNvSpPr>
          <p:nvPr>
            <p:ph type="title"/>
          </p:nvPr>
        </p:nvSpPr>
        <p:spPr/>
        <p:txBody>
          <a:bodyPr>
            <a:normAutofit/>
          </a:bodyPr>
          <a:lstStyle/>
          <a:p>
            <a:r>
              <a:rPr lang="en-US" dirty="0" smtClean="0"/>
              <a:t>Estimated fiscal outcome 2015</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33</a:t>
            </a:fld>
            <a:endParaRPr lang="en-US"/>
          </a:p>
        </p:txBody>
      </p:sp>
    </p:spTree>
    <p:extLst>
      <p:ext uri="{BB962C8B-B14F-4D97-AF65-F5344CB8AC3E}">
        <p14:creationId xmlns:p14="http://schemas.microsoft.com/office/powerpoint/2010/main" val="94994739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033153"/>
            <a:ext cx="7717259" cy="5557651"/>
          </a:xfrm>
        </p:spPr>
        <p:txBody>
          <a:bodyPr>
            <a:normAutofit fontScale="92500" lnSpcReduction="20000"/>
          </a:bodyPr>
          <a:lstStyle/>
          <a:p>
            <a:pPr marL="342900" indent="-342900">
              <a:spcAft>
                <a:spcPts val="600"/>
              </a:spcAft>
              <a:buClr>
                <a:schemeClr val="accent2"/>
              </a:buClr>
              <a:buFont typeface="Lucida Grande"/>
              <a:buChar char="»"/>
            </a:pPr>
            <a:r>
              <a:rPr lang="en-US" sz="2600" dirty="0" smtClean="0"/>
              <a:t>Current fiscal outlook assumes restrained expenditure growth that will generate a growing surplus in the last three years of </a:t>
            </a:r>
            <a:r>
              <a:rPr lang="en-US" sz="2600" smtClean="0"/>
              <a:t>the fiscal plan</a:t>
            </a:r>
            <a:endParaRPr lang="en-US" sz="2600" dirty="0" smtClean="0"/>
          </a:p>
          <a:p>
            <a:pPr marL="921238" lvl="2">
              <a:spcAft>
                <a:spcPts val="600"/>
              </a:spcAft>
              <a:buClr>
                <a:schemeClr val="accent2"/>
              </a:buClr>
              <a:buFont typeface="Arial" panose="020B0604020202020204" pitchFamily="34" charset="0"/>
              <a:buChar char="•"/>
            </a:pPr>
            <a:r>
              <a:rPr lang="en-US" sz="2200" dirty="0" smtClean="0"/>
              <a:t>The outlook allows for some real growth both on the revenue side and the expenditure side until 2019</a:t>
            </a:r>
            <a:r>
              <a:rPr lang="en-US" sz="2200" smtClean="0"/>
              <a:t>, albeit </a:t>
            </a:r>
            <a:r>
              <a:rPr lang="en-US" sz="2200" dirty="0" smtClean="0"/>
              <a:t>somewhat slower than GDP growth.</a:t>
            </a:r>
          </a:p>
          <a:p>
            <a:pPr marL="921238" lvl="2">
              <a:spcAft>
                <a:spcPts val="600"/>
              </a:spcAft>
              <a:buClr>
                <a:schemeClr val="accent2"/>
              </a:buClr>
              <a:buFont typeface="Arial" panose="020B0604020202020204" pitchFamily="34" charset="0"/>
              <a:buChar char="•"/>
            </a:pPr>
            <a:r>
              <a:rPr lang="en-US" sz="2200" dirty="0" smtClean="0"/>
              <a:t>The </a:t>
            </a:r>
            <a:r>
              <a:rPr lang="en-US" sz="2200" smtClean="0"/>
              <a:t>plan aimes for continued </a:t>
            </a:r>
            <a:r>
              <a:rPr lang="en-US" sz="2200" dirty="0" smtClean="0"/>
              <a:t>expenditure </a:t>
            </a:r>
            <a:r>
              <a:rPr lang="en-US" sz="2200" smtClean="0"/>
              <a:t>restraint so that growth </a:t>
            </a:r>
            <a:r>
              <a:rPr lang="en-US" sz="2200" dirty="0" smtClean="0"/>
              <a:t>in primary expenditure will </a:t>
            </a:r>
            <a:r>
              <a:rPr lang="en-US" sz="2200" smtClean="0"/>
              <a:t>be moderate in real terms, or 1,3% annually </a:t>
            </a:r>
            <a:r>
              <a:rPr lang="en-US" sz="2200" dirty="0" smtClean="0"/>
              <a:t>on </a:t>
            </a:r>
            <a:r>
              <a:rPr lang="en-US" sz="2200" smtClean="0"/>
              <a:t>average which will accumulate to around </a:t>
            </a:r>
            <a:r>
              <a:rPr lang="en-US" sz="2200" dirty="0" smtClean="0"/>
              <a:t>5% over the forecasting </a:t>
            </a:r>
            <a:r>
              <a:rPr lang="en-US" sz="2200"/>
              <a:t>period. </a:t>
            </a:r>
            <a:r>
              <a:rPr lang="en-US" sz="2200" smtClean="0"/>
              <a:t>Thus, the target </a:t>
            </a:r>
            <a:r>
              <a:rPr lang="en-US" sz="2200"/>
              <a:t>for </a:t>
            </a:r>
            <a:r>
              <a:rPr lang="en-US" sz="2200" smtClean="0"/>
              <a:t>primary expenditure, excluding irregular items, implies a </a:t>
            </a:r>
            <a:r>
              <a:rPr lang="en-US" sz="2200"/>
              <a:t>reduction of </a:t>
            </a:r>
            <a:r>
              <a:rPr lang="en-US" sz="2200" smtClean="0"/>
              <a:t>1,2% of VLF.</a:t>
            </a:r>
            <a:endParaRPr lang="en-US" sz="2200" dirty="0" smtClean="0"/>
          </a:p>
          <a:p>
            <a:pPr marL="921238" lvl="2">
              <a:spcAft>
                <a:spcPts val="600"/>
              </a:spcAft>
              <a:buClr>
                <a:schemeClr val="accent2"/>
              </a:buClr>
              <a:buFont typeface="Arial" panose="020B0604020202020204" pitchFamily="34" charset="0"/>
              <a:buChar char="•"/>
            </a:pPr>
            <a:r>
              <a:rPr lang="en-US" sz="2200" smtClean="0"/>
              <a:t>Target </a:t>
            </a:r>
            <a:r>
              <a:rPr lang="en-US" sz="2200" dirty="0" smtClean="0"/>
              <a:t>for the revenue </a:t>
            </a:r>
            <a:r>
              <a:rPr lang="en-US" sz="2200" smtClean="0"/>
              <a:t>side entails that the GDP ratio </a:t>
            </a:r>
            <a:r>
              <a:rPr lang="en-US" sz="2200" dirty="0" smtClean="0"/>
              <a:t>of primary revenue, excluding irregular items, will </a:t>
            </a:r>
            <a:r>
              <a:rPr lang="en-US" sz="2200" smtClean="0"/>
              <a:t>not rise over the period. Actually, it is projected to decrease by 0,5%. </a:t>
            </a:r>
            <a:endParaRPr lang="en-US" sz="2200" dirty="0" smtClean="0"/>
          </a:p>
          <a:p>
            <a:pPr marL="921238" lvl="2">
              <a:spcAft>
                <a:spcPts val="600"/>
              </a:spcAft>
              <a:buClr>
                <a:schemeClr val="accent2"/>
              </a:buClr>
              <a:buFont typeface="Arial" panose="020B0604020202020204" pitchFamily="34" charset="0"/>
              <a:buChar char="•"/>
            </a:pPr>
            <a:r>
              <a:rPr lang="en-US" sz="2200" smtClean="0"/>
              <a:t>In addition, </a:t>
            </a:r>
            <a:r>
              <a:rPr lang="en-US" sz="2200" dirty="0" smtClean="0"/>
              <a:t>interest </a:t>
            </a:r>
            <a:r>
              <a:rPr lang="en-US" sz="2200" smtClean="0"/>
              <a:t>expenditure are expected to fall by 1,3% of GDP over </a:t>
            </a:r>
            <a:r>
              <a:rPr lang="en-US" sz="2200" dirty="0" smtClean="0"/>
              <a:t>the period</a:t>
            </a:r>
            <a:r>
              <a:rPr lang="en-US" sz="2200" smtClean="0"/>
              <a:t>. This is based on </a:t>
            </a:r>
            <a:r>
              <a:rPr lang="en-US" sz="2200" dirty="0" smtClean="0"/>
              <a:t>proposed measures in the balance sheet as well </a:t>
            </a:r>
            <a:r>
              <a:rPr lang="en-US" sz="2200"/>
              <a:t>as debt reduction </a:t>
            </a:r>
            <a:r>
              <a:rPr lang="en-US" sz="2200" smtClean="0"/>
              <a:t>by means of income stemming from the liberalization of capital controls.</a:t>
            </a:r>
            <a:endParaRPr lang="en-US" dirty="0" smtClean="0"/>
          </a:p>
          <a:p>
            <a:pPr marL="342900" indent="-342900">
              <a:buClr>
                <a:schemeClr val="accent2"/>
              </a:buClr>
              <a:buFont typeface="Lucida Grande"/>
              <a:buChar char="»"/>
            </a:pPr>
            <a:endParaRPr lang="en-US" dirty="0" smtClean="0"/>
          </a:p>
          <a:p>
            <a:pPr marL="342900" indent="-342900">
              <a:buClr>
                <a:schemeClr val="accent2"/>
              </a:buClr>
              <a:buFont typeface="Lucida Grande"/>
              <a:buChar char="»"/>
            </a:pPr>
            <a:endParaRPr lang="en-US" dirty="0"/>
          </a:p>
        </p:txBody>
      </p:sp>
      <p:sp>
        <p:nvSpPr>
          <p:cNvPr id="8" name="Title 7"/>
          <p:cNvSpPr>
            <a:spLocks noGrp="1"/>
          </p:cNvSpPr>
          <p:nvPr>
            <p:ph type="title"/>
          </p:nvPr>
        </p:nvSpPr>
        <p:spPr/>
        <p:txBody>
          <a:bodyPr>
            <a:normAutofit/>
          </a:bodyPr>
          <a:lstStyle/>
          <a:p>
            <a:r>
              <a:rPr lang="en-US" dirty="0" smtClean="0"/>
              <a:t>fiscal outlook 2016-2019</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34</a:t>
            </a:fld>
            <a:endParaRPr lang="en-US" dirty="0"/>
          </a:p>
        </p:txBody>
      </p:sp>
    </p:spTree>
    <p:extLst>
      <p:ext uri="{BB962C8B-B14F-4D97-AF65-F5344CB8AC3E}">
        <p14:creationId xmlns:p14="http://schemas.microsoft.com/office/powerpoint/2010/main" val="111340896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3412"/>
            <a:ext cx="8286750" cy="744688"/>
          </a:xfrm>
        </p:spPr>
        <p:txBody>
          <a:bodyPr>
            <a:normAutofit fontScale="90000"/>
          </a:bodyPr>
          <a:lstStyle/>
          <a:p>
            <a:r>
              <a:rPr lang="en-US" smtClean="0"/>
              <a:t>total balance </a:t>
            </a:r>
            <a:r>
              <a:rPr lang="en-US"/>
              <a:t>2010-2019*</a:t>
            </a:r>
            <a:br>
              <a:rPr lang="en-US"/>
            </a:br>
            <a:r>
              <a:rPr lang="en-US" sz="1800" smtClean="0"/>
              <a:t>including and excluding irregular items</a:t>
            </a:r>
            <a:endParaRPr lang="en-US"/>
          </a:p>
        </p:txBody>
      </p:sp>
      <p:sp>
        <p:nvSpPr>
          <p:cNvPr id="8" name="Slide Number Placeholder 7"/>
          <p:cNvSpPr>
            <a:spLocks noGrp="1"/>
          </p:cNvSpPr>
          <p:nvPr>
            <p:ph type="sldNum" sz="quarter" idx="12"/>
          </p:nvPr>
        </p:nvSpPr>
        <p:spPr/>
        <p:txBody>
          <a:bodyPr/>
          <a:lstStyle/>
          <a:p>
            <a:fld id="{86CB4B4D-7CA3-9044-876B-883B54F8677D}" type="slidenum">
              <a:rPr lang="en-US" smtClean="0"/>
              <a:pPr/>
              <a:t>35</a:t>
            </a:fld>
            <a:endParaRPr lang="en-US"/>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061093136"/>
              </p:ext>
            </p:extLst>
          </p:nvPr>
        </p:nvGraphicFramePr>
        <p:xfrm>
          <a:off x="347806" y="1117600"/>
          <a:ext cx="7815118"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49" y="5983070"/>
            <a:ext cx="8281429" cy="276999"/>
          </a:xfrm>
          <a:prstGeom prst="rect">
            <a:avLst/>
          </a:prstGeom>
          <a:noFill/>
        </p:spPr>
        <p:txBody>
          <a:bodyPr wrap="square" rtlCol="0">
            <a:spAutoFit/>
          </a:bodyPr>
          <a:lstStyle/>
          <a:p>
            <a:r>
              <a:rPr lang="en-US" sz="1200" smtClean="0">
                <a:solidFill>
                  <a:schemeClr val="accent1"/>
                </a:solidFill>
              </a:rPr>
              <a:t>*Balance in 2010 adjusted </a:t>
            </a:r>
            <a:r>
              <a:rPr lang="en-US" sz="1200" dirty="0">
                <a:solidFill>
                  <a:schemeClr val="accent1"/>
                </a:solidFill>
              </a:rPr>
              <a:t>for the transfer of the services for disabled people from the state to local governments.</a:t>
            </a:r>
          </a:p>
        </p:txBody>
      </p:sp>
    </p:spTree>
    <p:extLst>
      <p:ext uri="{BB962C8B-B14F-4D97-AF65-F5344CB8AC3E}">
        <p14:creationId xmlns:p14="http://schemas.microsoft.com/office/powerpoint/2010/main" val="384954156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472112541"/>
              </p:ext>
            </p:extLst>
          </p:nvPr>
        </p:nvGraphicFramePr>
        <p:xfrm>
          <a:off x="469900" y="1117599"/>
          <a:ext cx="7759700" cy="516444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smtClean="0"/>
              <a:t>interest balance 2005-2019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228755887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3412"/>
            <a:ext cx="8286750" cy="744688"/>
          </a:xfrm>
        </p:spPr>
        <p:txBody>
          <a:bodyPr>
            <a:normAutofit fontScale="90000"/>
          </a:bodyPr>
          <a:lstStyle/>
          <a:p>
            <a:r>
              <a:rPr lang="en-US" smtClean="0"/>
              <a:t>primary balance </a:t>
            </a:r>
            <a:r>
              <a:rPr lang="en-US" dirty="0"/>
              <a:t>2010-2019*</a:t>
            </a:r>
            <a:r>
              <a:rPr lang="en-US"/>
              <a:t/>
            </a:r>
            <a:br>
              <a:rPr lang="en-US"/>
            </a:br>
            <a:r>
              <a:rPr lang="en-US" sz="1800" smtClean="0"/>
              <a:t>including and excluding irregular items</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37</a:t>
            </a:fld>
            <a:endParaRPr lang="en-US"/>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463713863"/>
              </p:ext>
            </p:extLst>
          </p:nvPr>
        </p:nvGraphicFramePr>
        <p:xfrm>
          <a:off x="347806" y="1117600"/>
          <a:ext cx="7815118"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49" y="5983070"/>
            <a:ext cx="8281429" cy="276999"/>
          </a:xfrm>
          <a:prstGeom prst="rect">
            <a:avLst/>
          </a:prstGeom>
          <a:noFill/>
        </p:spPr>
        <p:txBody>
          <a:bodyPr wrap="square" rtlCol="0">
            <a:spAutoFit/>
          </a:bodyPr>
          <a:lstStyle/>
          <a:p>
            <a:r>
              <a:rPr lang="en-US" sz="1200" smtClean="0">
                <a:solidFill>
                  <a:schemeClr val="accent1"/>
                </a:solidFill>
              </a:rPr>
              <a:t>*Balance in 2010 adjusted </a:t>
            </a:r>
            <a:r>
              <a:rPr lang="en-US" sz="1200" dirty="0">
                <a:solidFill>
                  <a:schemeClr val="accent1"/>
                </a:solidFill>
              </a:rPr>
              <a:t>for the transfer of the services for disabled people from the state to local governments.</a:t>
            </a:r>
          </a:p>
        </p:txBody>
      </p:sp>
    </p:spTree>
    <p:extLst>
      <p:ext uri="{BB962C8B-B14F-4D97-AF65-F5344CB8AC3E}">
        <p14:creationId xmlns:p14="http://schemas.microsoft.com/office/powerpoint/2010/main" val="364551045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88894238"/>
              </p:ext>
            </p:extLst>
          </p:nvPr>
        </p:nvGraphicFramePr>
        <p:xfrm>
          <a:off x="469900" y="1117600"/>
          <a:ext cx="7759700" cy="46953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smtClean="0"/>
              <a:t>primary revenue and expenditure 2005-2019*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38</a:t>
            </a:fld>
            <a:endParaRPr lang="en-US" dirty="0"/>
          </a:p>
        </p:txBody>
      </p:sp>
      <p:sp>
        <p:nvSpPr>
          <p:cNvPr id="7" name="TextBox 6"/>
          <p:cNvSpPr txBox="1"/>
          <p:nvPr/>
        </p:nvSpPr>
        <p:spPr>
          <a:xfrm>
            <a:off x="235250" y="5812942"/>
            <a:ext cx="7770830" cy="307777"/>
          </a:xfrm>
          <a:prstGeom prst="rect">
            <a:avLst/>
          </a:prstGeom>
          <a:noFill/>
        </p:spPr>
        <p:txBody>
          <a:bodyPr wrap="square" rtlCol="0">
            <a:spAutoFit/>
          </a:bodyPr>
          <a:lstStyle/>
          <a:p>
            <a:r>
              <a:rPr lang="en-US" sz="1400" dirty="0" smtClean="0">
                <a:solidFill>
                  <a:schemeClr val="accent1"/>
                </a:solidFill>
              </a:rPr>
              <a:t>* Excluding irregular items</a:t>
            </a:r>
          </a:p>
        </p:txBody>
      </p:sp>
    </p:spTree>
    <p:extLst>
      <p:ext uri="{BB962C8B-B14F-4D97-AF65-F5344CB8AC3E}">
        <p14:creationId xmlns:p14="http://schemas.microsoft.com/office/powerpoint/2010/main" val="380960250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3913" y="3822700"/>
            <a:ext cx="5850770" cy="971496"/>
          </a:xfrm>
        </p:spPr>
        <p:txBody>
          <a:bodyPr/>
          <a:lstStyle/>
          <a:p>
            <a:r>
              <a:rPr lang="en-US" dirty="0" smtClean="0"/>
              <a:t>Revenue side</a:t>
            </a:r>
            <a:endParaRPr lang="en-US" dirty="0"/>
          </a:p>
        </p:txBody>
      </p:sp>
      <p:sp>
        <p:nvSpPr>
          <p:cNvPr id="9" name="Text Placeholder 8"/>
          <p:cNvSpPr>
            <a:spLocks noGrp="1"/>
          </p:cNvSpPr>
          <p:nvPr>
            <p:ph type="body" sz="quarter" idx="15"/>
          </p:nvPr>
        </p:nvSpPr>
        <p:spPr/>
        <p:txBody>
          <a:bodyPr/>
          <a:lstStyle/>
          <a:p>
            <a:r>
              <a:rPr lang="en-US" dirty="0" smtClean="0"/>
              <a:t>4.</a:t>
            </a:r>
            <a:endParaRPr lang="en-US" dirty="0"/>
          </a:p>
        </p:txBody>
      </p:sp>
    </p:spTree>
    <p:extLst>
      <p:ext uri="{BB962C8B-B14F-4D97-AF65-F5344CB8AC3E}">
        <p14:creationId xmlns:p14="http://schemas.microsoft.com/office/powerpoint/2010/main" val="116238962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is-IS" dirty="0"/>
              <a:t>Fiscal objectives and prospects</a:t>
            </a:r>
          </a:p>
        </p:txBody>
      </p:sp>
      <p:sp>
        <p:nvSpPr>
          <p:cNvPr id="9" name="Text Placeholder 8"/>
          <p:cNvSpPr>
            <a:spLocks noGrp="1"/>
          </p:cNvSpPr>
          <p:nvPr>
            <p:ph type="body" sz="quarter" idx="15"/>
          </p:nvPr>
        </p:nvSpPr>
        <p:spPr/>
        <p:txBody>
          <a:bodyPr/>
          <a:lstStyle/>
          <a:p>
            <a:r>
              <a:rPr lang="is-IS" smtClean="0"/>
              <a:t>1.</a:t>
            </a:r>
            <a:endParaRPr lang="is-IS"/>
          </a:p>
        </p:txBody>
      </p:sp>
    </p:spTree>
    <p:extLst>
      <p:ext uri="{BB962C8B-B14F-4D97-AF65-F5344CB8AC3E}">
        <p14:creationId xmlns:p14="http://schemas.microsoft.com/office/powerpoint/2010/main" val="68782638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117605"/>
            <a:ext cx="7717259" cy="5022000"/>
          </a:xfrm>
        </p:spPr>
        <p:txBody>
          <a:bodyPr>
            <a:normAutofit lnSpcReduction="10000"/>
          </a:bodyPr>
          <a:lstStyle/>
          <a:p>
            <a:pPr>
              <a:spcBef>
                <a:spcPts val="1200"/>
              </a:spcBef>
              <a:buFont typeface="Wingdings" pitchFamily="2" charset="2"/>
              <a:buChar char="§"/>
            </a:pPr>
            <a:r>
              <a:rPr lang="en-US" dirty="0" smtClean="0"/>
              <a:t>Macroeconomic assumptions</a:t>
            </a:r>
          </a:p>
          <a:p>
            <a:pPr marL="720000" lvl="2"/>
            <a:r>
              <a:rPr lang="en-US" sz="2200" smtClean="0"/>
              <a:t>Macroeconomic projections from Statistics Iceland in early June for 2016-2019</a:t>
            </a:r>
            <a:endParaRPr lang="en-US" sz="2200" dirty="0" smtClean="0"/>
          </a:p>
          <a:p>
            <a:pPr marL="720000" lvl="2"/>
            <a:r>
              <a:rPr lang="en-US" sz="2200" dirty="0" smtClean="0"/>
              <a:t>Reassessment of developments in tax bases in 2015 in light </a:t>
            </a:r>
            <a:r>
              <a:rPr lang="en-US" sz="2200" smtClean="0"/>
              <a:t>of changes in main premises and economic prospects</a:t>
            </a:r>
            <a:endParaRPr lang="en-US" sz="2200" dirty="0" smtClean="0"/>
          </a:p>
          <a:p>
            <a:pPr>
              <a:spcBef>
                <a:spcPts val="1200"/>
              </a:spcBef>
              <a:buFont typeface="Wingdings" pitchFamily="2" charset="2"/>
              <a:buChar char="§"/>
            </a:pPr>
            <a:r>
              <a:rPr lang="en-US" dirty="0" smtClean="0"/>
              <a:t>Tax system reform</a:t>
            </a:r>
          </a:p>
          <a:p>
            <a:pPr marL="720000" lvl="2"/>
            <a:r>
              <a:rPr lang="en-US" sz="2200" dirty="0" smtClean="0"/>
              <a:t>Impact </a:t>
            </a:r>
            <a:r>
              <a:rPr lang="en-US" sz="2200" smtClean="0"/>
              <a:t>of earlier </a:t>
            </a:r>
            <a:r>
              <a:rPr lang="en-US" sz="2200" dirty="0" smtClean="0"/>
              <a:t>measures which become effective in 2016</a:t>
            </a:r>
          </a:p>
          <a:p>
            <a:pPr marL="720000" lvl="2"/>
            <a:r>
              <a:rPr lang="en-US" sz="2200" dirty="0" smtClean="0"/>
              <a:t>New measures effective in 2016–2017</a:t>
            </a:r>
          </a:p>
          <a:p>
            <a:pPr marL="1080000" lvl="2"/>
            <a:r>
              <a:rPr lang="en-US" sz="2200" dirty="0" smtClean="0"/>
              <a:t>Personal income tax</a:t>
            </a:r>
          </a:p>
          <a:p>
            <a:pPr marL="1080000" lvl="2"/>
            <a:r>
              <a:rPr lang="en-US" sz="2200" dirty="0" smtClean="0"/>
              <a:t>Import duties</a:t>
            </a:r>
          </a:p>
          <a:p>
            <a:pPr marL="1080000" lvl="2"/>
            <a:r>
              <a:rPr lang="en-US" sz="2200" dirty="0" smtClean="0"/>
              <a:t>Excise on motor vehicles</a:t>
            </a:r>
          </a:p>
          <a:p>
            <a:pPr marL="1080000" lvl="2"/>
            <a:r>
              <a:rPr lang="en-US" sz="2200" dirty="0" smtClean="0"/>
              <a:t>Taxation of alcohol</a:t>
            </a:r>
          </a:p>
          <a:p>
            <a:pPr>
              <a:spcBef>
                <a:spcPts val="1200"/>
              </a:spcBef>
              <a:buFont typeface="Wingdings" pitchFamily="2" charset="2"/>
              <a:buChar char="§"/>
            </a:pPr>
            <a:r>
              <a:rPr lang="en-US" smtClean="0"/>
              <a:t>Other specific assumptions and measures</a:t>
            </a:r>
            <a:endParaRPr lang="en-US" dirty="0" smtClean="0"/>
          </a:p>
          <a:p>
            <a:endParaRPr lang="en-US" dirty="0"/>
          </a:p>
        </p:txBody>
      </p:sp>
      <p:sp>
        <p:nvSpPr>
          <p:cNvPr id="8" name="Title 7"/>
          <p:cNvSpPr>
            <a:spLocks noGrp="1"/>
          </p:cNvSpPr>
          <p:nvPr>
            <p:ph type="title"/>
          </p:nvPr>
        </p:nvSpPr>
        <p:spPr/>
        <p:txBody>
          <a:bodyPr>
            <a:normAutofit/>
          </a:bodyPr>
          <a:lstStyle/>
          <a:p>
            <a:r>
              <a:rPr lang="en-US" dirty="0" smtClean="0"/>
              <a:t>revenue assumptions 2016–2019</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40</a:t>
            </a:fld>
            <a:endParaRPr lang="en-US" dirty="0"/>
          </a:p>
        </p:txBody>
      </p:sp>
    </p:spTree>
    <p:extLst>
      <p:ext uri="{BB962C8B-B14F-4D97-AF65-F5344CB8AC3E}">
        <p14:creationId xmlns:p14="http://schemas.microsoft.com/office/powerpoint/2010/main" val="872513444"/>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84782057"/>
              </p:ext>
            </p:extLst>
          </p:nvPr>
        </p:nvGraphicFramePr>
        <p:xfrm>
          <a:off x="283335" y="1117600"/>
          <a:ext cx="811369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01650" y="524397"/>
            <a:ext cx="8286750" cy="603251"/>
          </a:xfrm>
        </p:spPr>
        <p:txBody>
          <a:bodyPr>
            <a:normAutofit/>
          </a:bodyPr>
          <a:lstStyle/>
          <a:p>
            <a:r>
              <a:rPr lang="en-US" dirty="0" smtClean="0"/>
              <a:t>Revised revenue estimate for 2015 (a)</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3905093877"/>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4852"/>
            <a:ext cx="8286750" cy="603251"/>
          </a:xfrm>
        </p:spPr>
        <p:txBody>
          <a:bodyPr/>
          <a:lstStyle/>
          <a:p>
            <a:r>
              <a:rPr lang="en-US" dirty="0" smtClean="0"/>
              <a:t>Revised revenue estimate for 2015 (b)</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42</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7648525"/>
              </p:ext>
            </p:extLst>
          </p:nvPr>
        </p:nvGraphicFramePr>
        <p:xfrm>
          <a:off x="469900" y="1117600"/>
          <a:ext cx="7452000" cy="4820920"/>
        </p:xfrm>
        <a:graphic>
          <a:graphicData uri="http://schemas.openxmlformats.org/drawingml/2006/table">
            <a:tbl>
              <a:tblPr firstRow="1" bandRow="1">
                <a:tableStyleId>{5C22544A-7EE6-4342-B048-85BDC9FD1C3A}</a:tableStyleId>
              </a:tblPr>
              <a:tblGrid>
                <a:gridCol w="2916000"/>
                <a:gridCol w="756000"/>
                <a:gridCol w="756000"/>
                <a:gridCol w="756000"/>
                <a:gridCol w="756000"/>
                <a:gridCol w="756000"/>
                <a:gridCol w="756000"/>
              </a:tblGrid>
              <a:tr h="370840">
                <a:tc>
                  <a:txBody>
                    <a:bodyPr/>
                    <a:lstStyle/>
                    <a:p>
                      <a:pPr algn="l" fontAlgn="b"/>
                      <a:r>
                        <a:rPr lang="is-IS" sz="1500" b="0" i="0" u="none" strike="noStrike" noProof="0" dirty="0">
                          <a:solidFill>
                            <a:srgbClr val="000000"/>
                          </a:solidFill>
                          <a:effectLst/>
                          <a:latin typeface="+mn-lt"/>
                        </a:rPr>
                        <a:t> </a:t>
                      </a:r>
                    </a:p>
                  </a:txBody>
                  <a:tcPr marL="0" marR="0" marT="0" marB="0" anchor="b"/>
                </a:tc>
                <a:tc gridSpan="2">
                  <a:txBody>
                    <a:bodyPr/>
                    <a:lstStyle/>
                    <a:p>
                      <a:pPr algn="ctr" rtl="0" fontAlgn="b"/>
                      <a:r>
                        <a:rPr lang="is-IS" sz="1400" b="1" i="0" u="none" strike="noStrike" noProof="0" dirty="0" smtClean="0">
                          <a:solidFill>
                            <a:schemeClr val="accent6"/>
                          </a:solidFill>
                          <a:effectLst/>
                          <a:latin typeface="+mn-lt"/>
                        </a:rPr>
                        <a:t>Budget</a:t>
                      </a:r>
                      <a:endParaRPr lang="is-IS" sz="1400" b="1" i="0" u="none" strike="noStrike" noProof="0" dirty="0">
                        <a:solidFill>
                          <a:schemeClr val="accent6"/>
                        </a:solidFill>
                        <a:effectLst/>
                        <a:latin typeface="+mn-lt"/>
                      </a:endParaRPr>
                    </a:p>
                  </a:txBody>
                  <a:tcPr marL="0" marR="0" marT="0" marB="0" anchor="b"/>
                </a:tc>
                <a:tc hMerge="1">
                  <a:txBody>
                    <a:bodyPr/>
                    <a:lstStyle/>
                    <a:p>
                      <a:endParaRPr lang="is-IS"/>
                    </a:p>
                  </a:txBody>
                  <a:tcPr/>
                </a:tc>
                <a:tc gridSpan="2">
                  <a:txBody>
                    <a:bodyPr/>
                    <a:lstStyle/>
                    <a:p>
                      <a:pPr algn="ctr" rtl="0" fontAlgn="b"/>
                      <a:r>
                        <a:rPr lang="is-IS" sz="1400" b="1" i="0" u="none" strike="noStrike" noProof="0" dirty="0" smtClean="0">
                          <a:solidFill>
                            <a:schemeClr val="accent6"/>
                          </a:solidFill>
                          <a:effectLst/>
                          <a:latin typeface="+mn-lt"/>
                        </a:rPr>
                        <a:t>Revised</a:t>
                      </a:r>
                      <a:endParaRPr lang="is-IS" sz="1400" b="1" i="0" u="none" strike="noStrike" noProof="0" dirty="0">
                        <a:solidFill>
                          <a:schemeClr val="accent6"/>
                        </a:solidFill>
                        <a:effectLst/>
                        <a:latin typeface="+mn-lt"/>
                      </a:endParaRPr>
                    </a:p>
                  </a:txBody>
                  <a:tcPr marL="0" marR="0" marT="0" marB="0" anchor="b"/>
                </a:tc>
                <a:tc hMerge="1">
                  <a:txBody>
                    <a:bodyPr/>
                    <a:lstStyle/>
                    <a:p>
                      <a:endParaRPr lang="is-IS"/>
                    </a:p>
                  </a:txBody>
                  <a:tcPr/>
                </a:tc>
                <a:tc gridSpan="2">
                  <a:txBody>
                    <a:bodyPr/>
                    <a:lstStyle/>
                    <a:p>
                      <a:pPr algn="ctr" rtl="0" fontAlgn="b"/>
                      <a:r>
                        <a:rPr lang="is-IS" sz="1400" b="1" i="0" u="none" strike="noStrike" noProof="0" dirty="0" smtClean="0">
                          <a:solidFill>
                            <a:schemeClr val="accent6"/>
                          </a:solidFill>
                          <a:effectLst/>
                          <a:latin typeface="+mn-lt"/>
                        </a:rPr>
                        <a:t>Change</a:t>
                      </a:r>
                      <a:endParaRPr lang="is-IS" sz="1400" b="1" i="0" u="none" strike="noStrike" noProof="0" dirty="0">
                        <a:solidFill>
                          <a:schemeClr val="accent6"/>
                        </a:solidFill>
                        <a:effectLst/>
                        <a:latin typeface="+mn-lt"/>
                      </a:endParaRPr>
                    </a:p>
                  </a:txBody>
                  <a:tcPr marL="0" marR="0" marT="0" marB="0" anchor="b"/>
                </a:tc>
                <a:tc hMerge="1">
                  <a:txBody>
                    <a:bodyPr/>
                    <a:lstStyle/>
                    <a:p>
                      <a:endParaRPr lang="is-IS"/>
                    </a:p>
                  </a:txBody>
                  <a:tcPr/>
                </a:tc>
              </a:tr>
              <a:tr h="370840">
                <a:tc>
                  <a:txBody>
                    <a:bodyPr/>
                    <a:lstStyle/>
                    <a:p>
                      <a:pPr algn="l" rtl="0" fontAlgn="b"/>
                      <a:r>
                        <a:rPr lang="is-IS" sz="1500" b="1" i="0" u="none" strike="noStrike" noProof="0" dirty="0" smtClean="0">
                          <a:solidFill>
                            <a:srgbClr val="3C3C3B"/>
                          </a:solidFill>
                          <a:effectLst/>
                          <a:latin typeface="+mn-lt"/>
                        </a:rPr>
                        <a:t>B.kr</a:t>
                      </a:r>
                      <a:r>
                        <a:rPr lang="is-IS" sz="1500" b="1" i="0" u="none" strike="noStrike" noProof="0" dirty="0">
                          <a:solidFill>
                            <a:srgbClr val="3C3C3B"/>
                          </a:solidFill>
                          <a:effectLst/>
                          <a:latin typeface="+mn-lt"/>
                        </a:rPr>
                        <a:t>.</a:t>
                      </a:r>
                    </a:p>
                  </a:txBody>
                  <a:tcPr marL="0" marR="0" marT="0" marB="0" anchor="b"/>
                </a:tc>
                <a:tc>
                  <a:txBody>
                    <a:bodyPr/>
                    <a:lstStyle/>
                    <a:p>
                      <a:pPr algn="r" rtl="0" fontAlgn="b"/>
                      <a:r>
                        <a:rPr lang="is-IS" sz="1400" b="1" i="0" u="none" strike="noStrike" noProof="0" dirty="0" smtClean="0">
                          <a:solidFill>
                            <a:srgbClr val="3C3C3B"/>
                          </a:solidFill>
                          <a:effectLst/>
                          <a:latin typeface="+mn-lt"/>
                        </a:rPr>
                        <a:t>accrual</a:t>
                      </a:r>
                      <a:endParaRPr lang="is-IS" sz="1400" b="1" i="0" u="none" strike="noStrike" noProof="0" dirty="0">
                        <a:solidFill>
                          <a:srgbClr val="3C3C3B"/>
                        </a:solidFill>
                        <a:effectLst/>
                        <a:latin typeface="+mn-lt"/>
                      </a:endParaRPr>
                    </a:p>
                  </a:txBody>
                  <a:tcPr marL="0" marR="0" marT="0" marB="0" anchor="b"/>
                </a:tc>
                <a:tc>
                  <a:txBody>
                    <a:bodyPr/>
                    <a:lstStyle/>
                    <a:p>
                      <a:pPr algn="r" rtl="0" fontAlgn="b"/>
                      <a:r>
                        <a:rPr lang="is-IS" sz="1400" b="1" i="0" u="none" strike="noStrike" noProof="0" dirty="0" smtClean="0">
                          <a:solidFill>
                            <a:srgbClr val="3C3C3B"/>
                          </a:solidFill>
                          <a:effectLst/>
                          <a:latin typeface="+mn-lt"/>
                        </a:rPr>
                        <a:t>cash</a:t>
                      </a:r>
                      <a:endParaRPr lang="is-IS" sz="1400" b="1" i="0" u="none" strike="noStrike" noProof="0" dirty="0">
                        <a:solidFill>
                          <a:srgbClr val="3C3C3B"/>
                        </a:solidFill>
                        <a:effectLst/>
                        <a:latin typeface="+mn-lt"/>
                      </a:endParaRPr>
                    </a:p>
                  </a:txBody>
                  <a:tcPr marL="0" marR="0" marT="0" marB="0" anchor="b"/>
                </a:tc>
                <a:tc>
                  <a:txBody>
                    <a:bodyPr/>
                    <a:lstStyle/>
                    <a:p>
                      <a:pPr algn="r" rtl="0" fontAlgn="b"/>
                      <a:r>
                        <a:rPr lang="is-IS" sz="1400" b="1" i="0" u="none" strike="noStrike" noProof="0" dirty="0" smtClean="0">
                          <a:solidFill>
                            <a:srgbClr val="3C3C3B"/>
                          </a:solidFill>
                          <a:effectLst/>
                          <a:latin typeface="+mn-lt"/>
                        </a:rPr>
                        <a:t>accrual</a:t>
                      </a:r>
                      <a:endParaRPr lang="is-IS" sz="1400" b="1" i="0" u="none" strike="noStrike" noProof="0" dirty="0">
                        <a:solidFill>
                          <a:srgbClr val="3C3C3B"/>
                        </a:solidFill>
                        <a:effectLst/>
                        <a:latin typeface="+mn-lt"/>
                      </a:endParaRPr>
                    </a:p>
                  </a:txBody>
                  <a:tcPr marL="0" marR="0" marT="0" marB="0" anchor="b"/>
                </a:tc>
                <a:tc>
                  <a:txBody>
                    <a:bodyPr/>
                    <a:lstStyle/>
                    <a:p>
                      <a:pPr algn="r" rtl="0" fontAlgn="b"/>
                      <a:r>
                        <a:rPr lang="is-IS" sz="1400" b="1" i="0" u="none" strike="noStrike" noProof="0" dirty="0" smtClean="0">
                          <a:solidFill>
                            <a:srgbClr val="3C3C3B"/>
                          </a:solidFill>
                          <a:effectLst/>
                          <a:latin typeface="+mn-lt"/>
                        </a:rPr>
                        <a:t>cash</a:t>
                      </a:r>
                      <a:endParaRPr lang="is-IS" sz="1400" b="1" i="0" u="none" strike="noStrike" noProof="0" dirty="0">
                        <a:solidFill>
                          <a:srgbClr val="3C3C3B"/>
                        </a:solidFill>
                        <a:effectLst/>
                        <a:latin typeface="+mn-lt"/>
                      </a:endParaRPr>
                    </a:p>
                  </a:txBody>
                  <a:tcPr marL="0" marR="0" marT="0" marB="0" anchor="b"/>
                </a:tc>
                <a:tc>
                  <a:txBody>
                    <a:bodyPr/>
                    <a:lstStyle/>
                    <a:p>
                      <a:pPr algn="r" rtl="0" fontAlgn="b"/>
                      <a:r>
                        <a:rPr lang="is-IS" sz="1400" b="1" i="0" u="none" strike="noStrike" noProof="0" dirty="0" smtClean="0">
                          <a:solidFill>
                            <a:srgbClr val="3C3C3B"/>
                          </a:solidFill>
                          <a:effectLst/>
                          <a:latin typeface="+mn-lt"/>
                        </a:rPr>
                        <a:t>accrual</a:t>
                      </a:r>
                      <a:endParaRPr lang="is-IS" sz="1400" b="1" i="0" u="none" strike="noStrike" noProof="0" dirty="0">
                        <a:solidFill>
                          <a:srgbClr val="3C3C3B"/>
                        </a:solidFill>
                        <a:effectLst/>
                        <a:latin typeface="+mn-lt"/>
                      </a:endParaRPr>
                    </a:p>
                  </a:txBody>
                  <a:tcPr marL="0" marR="0" marT="0" marB="0" anchor="b"/>
                </a:tc>
                <a:tc>
                  <a:txBody>
                    <a:bodyPr/>
                    <a:lstStyle/>
                    <a:p>
                      <a:pPr algn="r" rtl="0" fontAlgn="b"/>
                      <a:r>
                        <a:rPr lang="is-IS" sz="1400" b="1" i="0" u="none" strike="noStrike" noProof="0" dirty="0" smtClean="0">
                          <a:solidFill>
                            <a:srgbClr val="3C3C3B"/>
                          </a:solidFill>
                          <a:effectLst/>
                          <a:latin typeface="+mn-lt"/>
                        </a:rPr>
                        <a:t>cash</a:t>
                      </a:r>
                      <a:endParaRPr lang="is-IS" sz="1400" b="1" i="0" u="none" strike="noStrike" noProof="0" dirty="0">
                        <a:solidFill>
                          <a:srgbClr val="3C3C3B"/>
                        </a:solidFill>
                        <a:effectLst/>
                        <a:latin typeface="+mn-lt"/>
                      </a:endParaRPr>
                    </a:p>
                  </a:txBody>
                  <a:tcPr marL="0" marR="0" marT="0" marB="0" anchor="b"/>
                </a:tc>
              </a:tr>
              <a:tr h="370840">
                <a:tc>
                  <a:txBody>
                    <a:bodyPr/>
                    <a:lstStyle/>
                    <a:p>
                      <a:pPr algn="l" rtl="0" fontAlgn="b"/>
                      <a:r>
                        <a:rPr lang="is-IS" sz="1500" b="0" i="0" u="none" strike="noStrike" noProof="0" dirty="0" smtClean="0">
                          <a:solidFill>
                            <a:srgbClr val="3C3C3B"/>
                          </a:solidFill>
                          <a:effectLst/>
                          <a:latin typeface="+mn-lt"/>
                        </a:rPr>
                        <a:t>Tax revenue incl.</a:t>
                      </a:r>
                      <a:r>
                        <a:rPr lang="is-IS" sz="1500" b="0" i="0" u="none" strike="noStrike" baseline="0" noProof="0" dirty="0" smtClean="0">
                          <a:solidFill>
                            <a:srgbClr val="3C3C3B"/>
                          </a:solidFill>
                          <a:effectLst/>
                          <a:latin typeface="+mn-lt"/>
                        </a:rPr>
                        <a:t> SSCs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dirty="0">
                          <a:solidFill>
                            <a:srgbClr val="3C3C3B"/>
                          </a:solidFill>
                          <a:effectLst/>
                          <a:latin typeface="+mn-lt"/>
                        </a:rPr>
                        <a:t>600,1</a:t>
                      </a:r>
                    </a:p>
                  </a:txBody>
                  <a:tcPr marL="0" marR="0" marT="0" marB="0" anchor="b"/>
                </a:tc>
                <a:tc>
                  <a:txBody>
                    <a:bodyPr/>
                    <a:lstStyle/>
                    <a:p>
                      <a:pPr algn="r" rtl="0" fontAlgn="b"/>
                      <a:r>
                        <a:rPr lang="is-IS" sz="1500" b="0" i="0" u="none" strike="noStrike" noProof="0" dirty="0">
                          <a:solidFill>
                            <a:srgbClr val="3C3C3B"/>
                          </a:solidFill>
                          <a:effectLst/>
                          <a:latin typeface="+mn-lt"/>
                        </a:rPr>
                        <a:t>578,3</a:t>
                      </a:r>
                    </a:p>
                  </a:txBody>
                  <a:tcPr marL="0" marR="0" marT="0" marB="0" anchor="b"/>
                </a:tc>
                <a:tc>
                  <a:txBody>
                    <a:bodyPr/>
                    <a:lstStyle/>
                    <a:p>
                      <a:pPr algn="r" rtl="0" fontAlgn="b"/>
                      <a:r>
                        <a:rPr lang="is-IS" sz="1500" b="0" i="0" u="none" strike="noStrike" noProof="0" dirty="0">
                          <a:solidFill>
                            <a:srgbClr val="3C3C3B"/>
                          </a:solidFill>
                          <a:effectLst/>
                          <a:latin typeface="+mn-lt"/>
                        </a:rPr>
                        <a:t>614,3</a:t>
                      </a:r>
                    </a:p>
                  </a:txBody>
                  <a:tcPr marL="0" marR="0" marT="0" marB="0" anchor="b"/>
                </a:tc>
                <a:tc>
                  <a:txBody>
                    <a:bodyPr/>
                    <a:lstStyle/>
                    <a:p>
                      <a:pPr algn="r" rtl="0" fontAlgn="b"/>
                      <a:r>
                        <a:rPr lang="is-IS" sz="1500" b="0" i="0" u="none" strike="noStrike" noProof="0" dirty="0">
                          <a:solidFill>
                            <a:srgbClr val="3C3C3B"/>
                          </a:solidFill>
                          <a:effectLst/>
                          <a:latin typeface="+mn-lt"/>
                        </a:rPr>
                        <a:t>597,3</a:t>
                      </a:r>
                    </a:p>
                  </a:txBody>
                  <a:tcPr marL="0" marR="0" marT="0" marB="0" anchor="b"/>
                </a:tc>
                <a:tc>
                  <a:txBody>
                    <a:bodyPr/>
                    <a:lstStyle/>
                    <a:p>
                      <a:pPr algn="r" rtl="0" fontAlgn="b"/>
                      <a:r>
                        <a:rPr lang="is-IS" sz="1500" b="0" i="0" u="none" strike="noStrike" noProof="0" dirty="0">
                          <a:solidFill>
                            <a:srgbClr val="3C3C3B"/>
                          </a:solidFill>
                          <a:effectLst/>
                          <a:latin typeface="+mn-lt"/>
                        </a:rPr>
                        <a:t>14,2</a:t>
                      </a:r>
                    </a:p>
                  </a:txBody>
                  <a:tcPr marL="0" marR="0" marT="0" marB="0" anchor="b"/>
                </a:tc>
                <a:tc>
                  <a:txBody>
                    <a:bodyPr/>
                    <a:lstStyle/>
                    <a:p>
                      <a:pPr algn="r" rtl="0" fontAlgn="b"/>
                      <a:r>
                        <a:rPr lang="is-IS" sz="1500" b="0" i="0" u="none" strike="noStrike" noProof="0" dirty="0">
                          <a:solidFill>
                            <a:srgbClr val="3C3C3B"/>
                          </a:solidFill>
                          <a:effectLst/>
                          <a:latin typeface="+mn-lt"/>
                        </a:rPr>
                        <a:t>19,1</a:t>
                      </a:r>
                    </a:p>
                  </a:txBody>
                  <a:tcPr marL="0" marR="0" marT="0" marB="0" anchor="b"/>
                </a:tc>
              </a:tr>
              <a:tr h="370840">
                <a:tc>
                  <a:txBody>
                    <a:bodyPr/>
                    <a:lstStyle/>
                    <a:p>
                      <a:pPr algn="l" rtl="0" fontAlgn="b"/>
                      <a:r>
                        <a:rPr lang="is-IS" sz="1500" b="0" i="0" u="none" strike="noStrike" noProof="0" dirty="0">
                          <a:solidFill>
                            <a:srgbClr val="3C3C3B"/>
                          </a:solidFill>
                          <a:effectLst/>
                          <a:latin typeface="+mn-lt"/>
                        </a:rPr>
                        <a:t>   </a:t>
                      </a:r>
                      <a:r>
                        <a:rPr lang="is-IS" sz="1500" b="0" i="0" u="none" strike="noStrike" noProof="0" dirty="0" smtClean="0">
                          <a:solidFill>
                            <a:srgbClr val="3C3C3B"/>
                          </a:solidFill>
                          <a:effectLst/>
                          <a:latin typeface="+mn-lt"/>
                        </a:rPr>
                        <a:t>Taxes on income</a:t>
                      </a:r>
                      <a:r>
                        <a:rPr lang="is-IS" sz="1500" b="0" i="0" u="none" strike="noStrike" baseline="0" noProof="0" dirty="0" smtClean="0">
                          <a:solidFill>
                            <a:srgbClr val="3C3C3B"/>
                          </a:solidFill>
                          <a:effectLst/>
                          <a:latin typeface="+mn-lt"/>
                        </a:rPr>
                        <a:t> and profits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dirty="0">
                          <a:solidFill>
                            <a:srgbClr val="3C3C3B"/>
                          </a:solidFill>
                          <a:effectLst/>
                          <a:latin typeface="+mn-lt"/>
                        </a:rPr>
                        <a:t>222,2</a:t>
                      </a:r>
                    </a:p>
                  </a:txBody>
                  <a:tcPr marL="0" marR="0" marT="0" marB="0" anchor="b"/>
                </a:tc>
                <a:tc>
                  <a:txBody>
                    <a:bodyPr/>
                    <a:lstStyle/>
                    <a:p>
                      <a:pPr algn="r" rtl="0" fontAlgn="b"/>
                      <a:r>
                        <a:rPr lang="is-IS" sz="1500" b="0" i="0" u="none" strike="noStrike" noProof="0" dirty="0">
                          <a:solidFill>
                            <a:srgbClr val="3C3C3B"/>
                          </a:solidFill>
                          <a:effectLst/>
                          <a:latin typeface="+mn-lt"/>
                        </a:rPr>
                        <a:t>211,4</a:t>
                      </a:r>
                    </a:p>
                  </a:txBody>
                  <a:tcPr marL="0" marR="0" marT="0" marB="0" anchor="b"/>
                </a:tc>
                <a:tc>
                  <a:txBody>
                    <a:bodyPr/>
                    <a:lstStyle/>
                    <a:p>
                      <a:pPr algn="r" rtl="0" fontAlgn="b"/>
                      <a:r>
                        <a:rPr lang="is-IS" sz="1500" b="0" i="0" u="none" strike="noStrike" noProof="0" dirty="0">
                          <a:solidFill>
                            <a:srgbClr val="3C3C3B"/>
                          </a:solidFill>
                          <a:effectLst/>
                          <a:latin typeface="+mn-lt"/>
                        </a:rPr>
                        <a:t>238,0</a:t>
                      </a:r>
                    </a:p>
                  </a:txBody>
                  <a:tcPr marL="0" marR="0" marT="0" marB="0" anchor="b"/>
                </a:tc>
                <a:tc>
                  <a:txBody>
                    <a:bodyPr/>
                    <a:lstStyle/>
                    <a:p>
                      <a:pPr algn="r" rtl="0" fontAlgn="b"/>
                      <a:r>
                        <a:rPr lang="is-IS" sz="1500" b="0" i="0" u="none" strike="noStrike" noProof="0" dirty="0">
                          <a:solidFill>
                            <a:srgbClr val="3C3C3B"/>
                          </a:solidFill>
                          <a:effectLst/>
                          <a:latin typeface="+mn-lt"/>
                        </a:rPr>
                        <a:t>231,8</a:t>
                      </a:r>
                    </a:p>
                  </a:txBody>
                  <a:tcPr marL="0" marR="0" marT="0" marB="0" anchor="b"/>
                </a:tc>
                <a:tc>
                  <a:txBody>
                    <a:bodyPr/>
                    <a:lstStyle/>
                    <a:p>
                      <a:pPr algn="r" rtl="0" fontAlgn="b"/>
                      <a:r>
                        <a:rPr lang="is-IS" sz="1500" b="0" i="0" u="none" strike="noStrike" noProof="0" dirty="0">
                          <a:solidFill>
                            <a:srgbClr val="3C3C3B"/>
                          </a:solidFill>
                          <a:effectLst/>
                          <a:latin typeface="+mn-lt"/>
                        </a:rPr>
                        <a:t>15,8</a:t>
                      </a:r>
                    </a:p>
                  </a:txBody>
                  <a:tcPr marL="0" marR="0" marT="0" marB="0" anchor="b"/>
                </a:tc>
                <a:tc>
                  <a:txBody>
                    <a:bodyPr/>
                    <a:lstStyle/>
                    <a:p>
                      <a:pPr algn="r" rtl="0" fontAlgn="b"/>
                      <a:r>
                        <a:rPr lang="is-IS" sz="1500" b="0" i="0" u="none" strike="noStrike" noProof="0" dirty="0">
                          <a:solidFill>
                            <a:srgbClr val="3C3C3B"/>
                          </a:solidFill>
                          <a:effectLst/>
                          <a:latin typeface="+mn-lt"/>
                        </a:rPr>
                        <a:t>20,4</a:t>
                      </a:r>
                    </a:p>
                  </a:txBody>
                  <a:tcPr marL="0" marR="0" marT="0" marB="0" anchor="b"/>
                </a:tc>
              </a:tr>
              <a:tr h="370840">
                <a:tc>
                  <a:txBody>
                    <a:bodyPr/>
                    <a:lstStyle/>
                    <a:p>
                      <a:pPr algn="l" rtl="0" fontAlgn="b"/>
                      <a:r>
                        <a:rPr lang="is-IS" sz="1500" b="0" i="0" u="none" strike="noStrike" noProof="0" dirty="0">
                          <a:solidFill>
                            <a:srgbClr val="3C3C3B"/>
                          </a:solidFill>
                          <a:effectLst/>
                          <a:latin typeface="+mn-lt"/>
                        </a:rPr>
                        <a:t>   </a:t>
                      </a:r>
                      <a:r>
                        <a:rPr lang="is-IS" sz="1500" b="0" i="0" u="none" strike="noStrike" noProof="0" dirty="0" smtClean="0">
                          <a:solidFill>
                            <a:srgbClr val="3C3C3B"/>
                          </a:solidFill>
                          <a:effectLst/>
                          <a:latin typeface="+mn-lt"/>
                        </a:rPr>
                        <a:t>Social security contributions (SSCs)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78,7</a:t>
                      </a:r>
                    </a:p>
                  </a:txBody>
                  <a:tcPr marL="0" marR="0" marT="0" marB="0" anchor="b"/>
                </a:tc>
                <a:tc>
                  <a:txBody>
                    <a:bodyPr/>
                    <a:lstStyle/>
                    <a:p>
                      <a:pPr algn="r" rtl="0" fontAlgn="b"/>
                      <a:r>
                        <a:rPr lang="is-IS" sz="1500" b="0" i="0" u="none" strike="noStrike" noProof="0">
                          <a:solidFill>
                            <a:srgbClr val="3C3C3B"/>
                          </a:solidFill>
                          <a:effectLst/>
                          <a:latin typeface="+mn-lt"/>
                        </a:rPr>
                        <a:t>77,1</a:t>
                      </a:r>
                    </a:p>
                  </a:txBody>
                  <a:tcPr marL="0" marR="0" marT="0" marB="0" anchor="b"/>
                </a:tc>
                <a:tc>
                  <a:txBody>
                    <a:bodyPr/>
                    <a:lstStyle/>
                    <a:p>
                      <a:pPr algn="r" rtl="0" fontAlgn="b"/>
                      <a:r>
                        <a:rPr lang="is-IS" sz="1500" b="0" i="0" u="none" strike="noStrike" noProof="0">
                          <a:solidFill>
                            <a:srgbClr val="3C3C3B"/>
                          </a:solidFill>
                          <a:effectLst/>
                          <a:latin typeface="+mn-lt"/>
                        </a:rPr>
                        <a:t>79,2</a:t>
                      </a:r>
                    </a:p>
                  </a:txBody>
                  <a:tcPr marL="0" marR="0" marT="0" marB="0" anchor="b"/>
                </a:tc>
                <a:tc>
                  <a:txBody>
                    <a:bodyPr/>
                    <a:lstStyle/>
                    <a:p>
                      <a:pPr algn="r" rtl="0" fontAlgn="b"/>
                      <a:r>
                        <a:rPr lang="is-IS" sz="1500" b="0" i="0" u="none" strike="noStrike" noProof="0">
                          <a:solidFill>
                            <a:srgbClr val="3C3C3B"/>
                          </a:solidFill>
                          <a:effectLst/>
                          <a:latin typeface="+mn-lt"/>
                        </a:rPr>
                        <a:t>77,0</a:t>
                      </a:r>
                    </a:p>
                  </a:txBody>
                  <a:tcPr marL="0" marR="0" marT="0" marB="0" anchor="b"/>
                </a:tc>
                <a:tc>
                  <a:txBody>
                    <a:bodyPr/>
                    <a:lstStyle/>
                    <a:p>
                      <a:pPr algn="r" rtl="0" fontAlgn="b"/>
                      <a:r>
                        <a:rPr lang="is-IS" sz="1500" b="0" i="0" u="none" strike="noStrike" noProof="0">
                          <a:solidFill>
                            <a:srgbClr val="3C3C3B"/>
                          </a:solidFill>
                          <a:effectLst/>
                          <a:latin typeface="+mn-lt"/>
                        </a:rPr>
                        <a:t>0,4</a:t>
                      </a:r>
                    </a:p>
                  </a:txBody>
                  <a:tcPr marL="0" marR="0" marT="0" marB="0" anchor="b"/>
                </a:tc>
                <a:tc>
                  <a:txBody>
                    <a:bodyPr/>
                    <a:lstStyle/>
                    <a:p>
                      <a:pPr algn="r" rtl="0" fontAlgn="b"/>
                      <a:r>
                        <a:rPr lang="is-IS" sz="1500" b="0" i="0" u="none" strike="noStrike" noProof="0">
                          <a:solidFill>
                            <a:srgbClr val="3C3C3B"/>
                          </a:solidFill>
                          <a:effectLst/>
                          <a:latin typeface="+mn-lt"/>
                        </a:rPr>
                        <a:t>-0,1</a:t>
                      </a:r>
                    </a:p>
                  </a:txBody>
                  <a:tcPr marL="0" marR="0" marT="0" marB="0" anchor="b"/>
                </a:tc>
              </a:tr>
              <a:tr h="370840">
                <a:tc>
                  <a:txBody>
                    <a:bodyPr/>
                    <a:lstStyle/>
                    <a:p>
                      <a:pPr algn="l" rtl="0" fontAlgn="b"/>
                      <a:r>
                        <a:rPr lang="is-IS" sz="1500" b="0" i="0" u="none" strike="noStrike" noProof="0" dirty="0" smtClean="0">
                          <a:solidFill>
                            <a:srgbClr val="3C3C3B"/>
                          </a:solidFill>
                          <a:effectLst/>
                          <a:latin typeface="+mn-lt"/>
                        </a:rPr>
                        <a:t>  </a:t>
                      </a:r>
                      <a:r>
                        <a:rPr lang="is-IS" sz="1500" b="0" i="0" u="none" strike="noStrike" baseline="0" noProof="0" dirty="0" smtClean="0">
                          <a:solidFill>
                            <a:srgbClr val="3C3C3B"/>
                          </a:solidFill>
                          <a:effectLst/>
                          <a:latin typeface="+mn-lt"/>
                        </a:rPr>
                        <a:t> </a:t>
                      </a:r>
                      <a:r>
                        <a:rPr lang="is-IS" sz="1500" b="0" i="0" u="none" strike="noStrike" noProof="0" dirty="0" smtClean="0">
                          <a:solidFill>
                            <a:srgbClr val="3C3C3B"/>
                          </a:solidFill>
                          <a:effectLst/>
                          <a:latin typeface="+mn-lt"/>
                        </a:rPr>
                        <a:t>Taxes on labour</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6,8</a:t>
                      </a:r>
                    </a:p>
                  </a:txBody>
                  <a:tcPr marL="0" marR="0" marT="0" marB="0" anchor="b"/>
                </a:tc>
                <a:tc>
                  <a:txBody>
                    <a:bodyPr/>
                    <a:lstStyle/>
                    <a:p>
                      <a:pPr algn="r" rtl="0" fontAlgn="b"/>
                      <a:r>
                        <a:rPr lang="is-IS" sz="1500" b="0" i="0" u="none" strike="noStrike" noProof="0">
                          <a:solidFill>
                            <a:srgbClr val="3C3C3B"/>
                          </a:solidFill>
                          <a:effectLst/>
                          <a:latin typeface="+mn-lt"/>
                        </a:rPr>
                        <a:t>6,8</a:t>
                      </a:r>
                    </a:p>
                  </a:txBody>
                  <a:tcPr marL="0" marR="0" marT="0" marB="0" anchor="b"/>
                </a:tc>
                <a:tc>
                  <a:txBody>
                    <a:bodyPr/>
                    <a:lstStyle/>
                    <a:p>
                      <a:pPr algn="r" rtl="0" fontAlgn="b"/>
                      <a:r>
                        <a:rPr lang="is-IS" sz="1500" b="0" i="0" u="none" strike="noStrike" noProof="0" dirty="0">
                          <a:solidFill>
                            <a:srgbClr val="3C3C3B"/>
                          </a:solidFill>
                          <a:effectLst/>
                          <a:latin typeface="+mn-lt"/>
                        </a:rPr>
                        <a:t>7,1</a:t>
                      </a:r>
                    </a:p>
                  </a:txBody>
                  <a:tcPr marL="0" marR="0" marT="0" marB="0" anchor="b"/>
                </a:tc>
                <a:tc>
                  <a:txBody>
                    <a:bodyPr/>
                    <a:lstStyle/>
                    <a:p>
                      <a:pPr algn="r" rtl="0" fontAlgn="b"/>
                      <a:r>
                        <a:rPr lang="is-IS" sz="1500" b="0" i="0" u="none" strike="noStrike" noProof="0">
                          <a:solidFill>
                            <a:srgbClr val="3C3C3B"/>
                          </a:solidFill>
                          <a:effectLst/>
                          <a:latin typeface="+mn-lt"/>
                        </a:rPr>
                        <a:t>7,0</a:t>
                      </a:r>
                    </a:p>
                  </a:txBody>
                  <a:tcPr marL="0" marR="0" marT="0" marB="0" anchor="b"/>
                </a:tc>
                <a:tc>
                  <a:txBody>
                    <a:bodyPr/>
                    <a:lstStyle/>
                    <a:p>
                      <a:pPr algn="r" rtl="0" fontAlgn="b"/>
                      <a:r>
                        <a:rPr lang="is-IS" sz="1500" b="0" i="0" u="none" strike="noStrike" noProof="0">
                          <a:solidFill>
                            <a:srgbClr val="3C3C3B"/>
                          </a:solidFill>
                          <a:effectLst/>
                          <a:latin typeface="+mn-lt"/>
                        </a:rPr>
                        <a:t>0,2</a:t>
                      </a:r>
                    </a:p>
                  </a:txBody>
                  <a:tcPr marL="0" marR="0" marT="0" marB="0" anchor="b"/>
                </a:tc>
                <a:tc>
                  <a:txBody>
                    <a:bodyPr/>
                    <a:lstStyle/>
                    <a:p>
                      <a:pPr algn="r" rtl="0" fontAlgn="b"/>
                      <a:r>
                        <a:rPr lang="is-IS" sz="1500" b="0" i="0" u="none" strike="noStrike" noProof="0">
                          <a:solidFill>
                            <a:srgbClr val="3C3C3B"/>
                          </a:solidFill>
                          <a:effectLst/>
                          <a:latin typeface="+mn-lt"/>
                        </a:rPr>
                        <a:t>0,2</a:t>
                      </a:r>
                    </a:p>
                  </a:txBody>
                  <a:tcPr marL="0" marR="0" marT="0" marB="0" anchor="b"/>
                </a:tc>
              </a:tr>
              <a:tr h="370840">
                <a:tc>
                  <a:txBody>
                    <a:bodyPr/>
                    <a:lstStyle/>
                    <a:p>
                      <a:pPr algn="l" rtl="0" fontAlgn="b"/>
                      <a:r>
                        <a:rPr lang="is-IS" sz="1500" b="0" i="0" u="none" strike="noStrike" noProof="0" dirty="0">
                          <a:solidFill>
                            <a:srgbClr val="3C3C3B"/>
                          </a:solidFill>
                          <a:effectLst/>
                          <a:latin typeface="+mn-lt"/>
                        </a:rPr>
                        <a:t>   </a:t>
                      </a:r>
                      <a:r>
                        <a:rPr lang="is-IS" sz="1500" b="0" i="0" u="none" strike="noStrike" noProof="0" dirty="0" smtClean="0">
                          <a:solidFill>
                            <a:srgbClr val="3C3C3B"/>
                          </a:solidFill>
                          <a:effectLst/>
                          <a:latin typeface="+mn-lt"/>
                        </a:rPr>
                        <a:t>Property taxes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7,0</a:t>
                      </a:r>
                    </a:p>
                  </a:txBody>
                  <a:tcPr marL="0" marR="0" marT="0" marB="0" anchor="b"/>
                </a:tc>
                <a:tc>
                  <a:txBody>
                    <a:bodyPr/>
                    <a:lstStyle/>
                    <a:p>
                      <a:pPr algn="r" rtl="0" fontAlgn="b"/>
                      <a:r>
                        <a:rPr lang="is-IS" sz="1500" b="0" i="0" u="none" strike="noStrike" noProof="0">
                          <a:solidFill>
                            <a:srgbClr val="3C3C3B"/>
                          </a:solidFill>
                          <a:effectLst/>
                          <a:latin typeface="+mn-lt"/>
                        </a:rPr>
                        <a:t>7,0</a:t>
                      </a:r>
                    </a:p>
                  </a:txBody>
                  <a:tcPr marL="0" marR="0" marT="0" marB="0" anchor="b"/>
                </a:tc>
                <a:tc>
                  <a:txBody>
                    <a:bodyPr/>
                    <a:lstStyle/>
                    <a:p>
                      <a:pPr algn="r" rtl="0" fontAlgn="b"/>
                      <a:r>
                        <a:rPr lang="is-IS" sz="1500" b="0" i="0" u="none" strike="noStrike" noProof="0" dirty="0">
                          <a:solidFill>
                            <a:srgbClr val="3C3C3B"/>
                          </a:solidFill>
                          <a:effectLst/>
                          <a:latin typeface="+mn-lt"/>
                        </a:rPr>
                        <a:t>7,2</a:t>
                      </a:r>
                    </a:p>
                  </a:txBody>
                  <a:tcPr marL="0" marR="0" marT="0" marB="0" anchor="b"/>
                </a:tc>
                <a:tc>
                  <a:txBody>
                    <a:bodyPr/>
                    <a:lstStyle/>
                    <a:p>
                      <a:pPr algn="r" rtl="0" fontAlgn="b"/>
                      <a:r>
                        <a:rPr lang="is-IS" sz="1500" b="0" i="0" u="none" strike="noStrike" noProof="0">
                          <a:solidFill>
                            <a:srgbClr val="3C3C3B"/>
                          </a:solidFill>
                          <a:effectLst/>
                          <a:latin typeface="+mn-lt"/>
                        </a:rPr>
                        <a:t>7,5</a:t>
                      </a:r>
                    </a:p>
                  </a:txBody>
                  <a:tcPr marL="0" marR="0" marT="0" marB="0" anchor="b"/>
                </a:tc>
                <a:tc>
                  <a:txBody>
                    <a:bodyPr/>
                    <a:lstStyle/>
                    <a:p>
                      <a:pPr algn="r" rtl="0" fontAlgn="b"/>
                      <a:r>
                        <a:rPr lang="is-IS" sz="1500" b="0" i="0" u="none" strike="noStrike" noProof="0">
                          <a:solidFill>
                            <a:srgbClr val="3C3C3B"/>
                          </a:solidFill>
                          <a:effectLst/>
                          <a:latin typeface="+mn-lt"/>
                        </a:rPr>
                        <a:t>0,2</a:t>
                      </a:r>
                    </a:p>
                  </a:txBody>
                  <a:tcPr marL="0" marR="0" marT="0" marB="0" anchor="b"/>
                </a:tc>
                <a:tc>
                  <a:txBody>
                    <a:bodyPr/>
                    <a:lstStyle/>
                    <a:p>
                      <a:pPr algn="r" rtl="0" fontAlgn="b"/>
                      <a:r>
                        <a:rPr lang="is-IS" sz="1500" b="0" i="0" u="none" strike="noStrike" noProof="0">
                          <a:solidFill>
                            <a:srgbClr val="3C3C3B"/>
                          </a:solidFill>
                          <a:effectLst/>
                          <a:latin typeface="+mn-lt"/>
                        </a:rPr>
                        <a:t>0,5</a:t>
                      </a:r>
                    </a:p>
                  </a:txBody>
                  <a:tcPr marL="0" marR="0" marT="0" marB="0" anchor="b"/>
                </a:tc>
              </a:tr>
              <a:tr h="370840">
                <a:tc>
                  <a:txBody>
                    <a:bodyPr/>
                    <a:lstStyle/>
                    <a:p>
                      <a:pPr lvl="0" algn="l" rtl="0" fontAlgn="b"/>
                      <a:r>
                        <a:rPr lang="is-IS" sz="1500" b="0" i="0" u="none" strike="noStrike" noProof="0" dirty="0" smtClean="0">
                          <a:solidFill>
                            <a:srgbClr val="3C3C3B"/>
                          </a:solidFill>
                          <a:effectLst/>
                          <a:latin typeface="+mn-lt"/>
                        </a:rPr>
                        <a:t>   Taxes on goods and services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248,8</a:t>
                      </a:r>
                    </a:p>
                  </a:txBody>
                  <a:tcPr marL="0" marR="0" marT="0" marB="0" anchor="b"/>
                </a:tc>
                <a:tc>
                  <a:txBody>
                    <a:bodyPr/>
                    <a:lstStyle/>
                    <a:p>
                      <a:pPr algn="r" rtl="0" fontAlgn="b"/>
                      <a:r>
                        <a:rPr lang="is-IS" sz="1500" b="0" i="0" u="none" strike="noStrike" noProof="0">
                          <a:solidFill>
                            <a:srgbClr val="3C3C3B"/>
                          </a:solidFill>
                          <a:effectLst/>
                          <a:latin typeface="+mn-lt"/>
                        </a:rPr>
                        <a:t>239,5</a:t>
                      </a:r>
                    </a:p>
                  </a:txBody>
                  <a:tcPr marL="0" marR="0" marT="0" marB="0" anchor="b"/>
                </a:tc>
                <a:tc>
                  <a:txBody>
                    <a:bodyPr/>
                    <a:lstStyle/>
                    <a:p>
                      <a:pPr algn="r" rtl="0" fontAlgn="b"/>
                      <a:r>
                        <a:rPr lang="is-IS" sz="1500" b="0" i="0" u="none" strike="noStrike" noProof="0" dirty="0">
                          <a:solidFill>
                            <a:srgbClr val="3C3C3B"/>
                          </a:solidFill>
                          <a:effectLst/>
                          <a:latin typeface="+mn-lt"/>
                        </a:rPr>
                        <a:t>248,0</a:t>
                      </a:r>
                    </a:p>
                  </a:txBody>
                  <a:tcPr marL="0" marR="0" marT="0" marB="0" anchor="b"/>
                </a:tc>
                <a:tc>
                  <a:txBody>
                    <a:bodyPr/>
                    <a:lstStyle/>
                    <a:p>
                      <a:pPr algn="r" rtl="0" fontAlgn="b"/>
                      <a:r>
                        <a:rPr lang="is-IS" sz="1500" b="0" i="0" u="none" strike="noStrike" noProof="0">
                          <a:solidFill>
                            <a:srgbClr val="3C3C3B"/>
                          </a:solidFill>
                          <a:effectLst/>
                          <a:latin typeface="+mn-lt"/>
                        </a:rPr>
                        <a:t>239,3</a:t>
                      </a:r>
                    </a:p>
                  </a:txBody>
                  <a:tcPr marL="0" marR="0" marT="0" marB="0" anchor="b"/>
                </a:tc>
                <a:tc>
                  <a:txBody>
                    <a:bodyPr/>
                    <a:lstStyle/>
                    <a:p>
                      <a:pPr algn="r" rtl="0" fontAlgn="b"/>
                      <a:r>
                        <a:rPr lang="is-IS" sz="1500" b="0" i="0" u="none" strike="noStrike" noProof="0">
                          <a:solidFill>
                            <a:srgbClr val="3C3C3B"/>
                          </a:solidFill>
                          <a:effectLst/>
                          <a:latin typeface="+mn-lt"/>
                        </a:rPr>
                        <a:t>-0,8</a:t>
                      </a:r>
                    </a:p>
                  </a:txBody>
                  <a:tcPr marL="0" marR="0" marT="0" marB="0" anchor="b"/>
                </a:tc>
                <a:tc>
                  <a:txBody>
                    <a:bodyPr/>
                    <a:lstStyle/>
                    <a:p>
                      <a:pPr algn="r" rtl="0" fontAlgn="b"/>
                      <a:r>
                        <a:rPr lang="is-IS" sz="1500" b="0" i="0" u="none" strike="noStrike" noProof="0">
                          <a:solidFill>
                            <a:srgbClr val="3C3C3B"/>
                          </a:solidFill>
                          <a:effectLst/>
                          <a:latin typeface="+mn-lt"/>
                        </a:rPr>
                        <a:t>-0,2</a:t>
                      </a:r>
                    </a:p>
                  </a:txBody>
                  <a:tcPr marL="0" marR="0" marT="0" marB="0" anchor="b"/>
                </a:tc>
              </a:tr>
              <a:tr h="370840">
                <a:tc>
                  <a:txBody>
                    <a:bodyPr/>
                    <a:lstStyle/>
                    <a:p>
                      <a:pPr algn="l" rtl="0" fontAlgn="b"/>
                      <a:r>
                        <a:rPr lang="is-IS" sz="1500" b="0" i="0" u="none" strike="noStrike" noProof="0" dirty="0">
                          <a:solidFill>
                            <a:srgbClr val="3C3C3B"/>
                          </a:solidFill>
                          <a:effectLst/>
                          <a:latin typeface="+mn-lt"/>
                        </a:rPr>
                        <a:t>   </a:t>
                      </a:r>
                      <a:r>
                        <a:rPr lang="is-IS" sz="1500" b="0" i="0" u="none" strike="noStrike" noProof="0" dirty="0" smtClean="0">
                          <a:solidFill>
                            <a:srgbClr val="3C3C3B"/>
                          </a:solidFill>
                          <a:effectLst/>
                          <a:latin typeface="+mn-lt"/>
                        </a:rPr>
                        <a:t>Other taxes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36,6</a:t>
                      </a:r>
                    </a:p>
                  </a:txBody>
                  <a:tcPr marL="0" marR="0" marT="0" marB="0" anchor="b"/>
                </a:tc>
                <a:tc>
                  <a:txBody>
                    <a:bodyPr/>
                    <a:lstStyle/>
                    <a:p>
                      <a:pPr algn="r" rtl="0" fontAlgn="b"/>
                      <a:r>
                        <a:rPr lang="is-IS" sz="1500" b="0" i="0" u="none" strike="noStrike" noProof="0">
                          <a:solidFill>
                            <a:srgbClr val="3C3C3B"/>
                          </a:solidFill>
                          <a:effectLst/>
                          <a:latin typeface="+mn-lt"/>
                        </a:rPr>
                        <a:t>36,6</a:t>
                      </a:r>
                    </a:p>
                  </a:txBody>
                  <a:tcPr marL="0" marR="0" marT="0" marB="0" anchor="b"/>
                </a:tc>
                <a:tc>
                  <a:txBody>
                    <a:bodyPr/>
                    <a:lstStyle/>
                    <a:p>
                      <a:pPr algn="r" rtl="0" fontAlgn="b"/>
                      <a:r>
                        <a:rPr lang="is-IS" sz="1500" b="0" i="0" u="none" strike="noStrike" noProof="0" dirty="0">
                          <a:solidFill>
                            <a:srgbClr val="3C3C3B"/>
                          </a:solidFill>
                          <a:effectLst/>
                          <a:latin typeface="+mn-lt"/>
                        </a:rPr>
                        <a:t>34,8</a:t>
                      </a:r>
                    </a:p>
                  </a:txBody>
                  <a:tcPr marL="0" marR="0" marT="0" marB="0" anchor="b"/>
                </a:tc>
                <a:tc>
                  <a:txBody>
                    <a:bodyPr/>
                    <a:lstStyle/>
                    <a:p>
                      <a:pPr algn="r" rtl="0" fontAlgn="b"/>
                      <a:r>
                        <a:rPr lang="is-IS" sz="1500" b="0" i="0" u="none" strike="noStrike" noProof="0" dirty="0">
                          <a:solidFill>
                            <a:srgbClr val="3C3C3B"/>
                          </a:solidFill>
                          <a:effectLst/>
                          <a:latin typeface="+mn-lt"/>
                        </a:rPr>
                        <a:t>34,8</a:t>
                      </a:r>
                    </a:p>
                  </a:txBody>
                  <a:tcPr marL="0" marR="0" marT="0" marB="0" anchor="b"/>
                </a:tc>
                <a:tc>
                  <a:txBody>
                    <a:bodyPr/>
                    <a:lstStyle/>
                    <a:p>
                      <a:pPr algn="r" rtl="0" fontAlgn="b"/>
                      <a:r>
                        <a:rPr lang="is-IS" sz="1500" b="0" i="0" u="none" strike="noStrike" noProof="0">
                          <a:solidFill>
                            <a:srgbClr val="3C3C3B"/>
                          </a:solidFill>
                          <a:effectLst/>
                          <a:latin typeface="+mn-lt"/>
                        </a:rPr>
                        <a:t>-1,8</a:t>
                      </a:r>
                    </a:p>
                  </a:txBody>
                  <a:tcPr marL="0" marR="0" marT="0" marB="0" anchor="b"/>
                </a:tc>
                <a:tc>
                  <a:txBody>
                    <a:bodyPr/>
                    <a:lstStyle/>
                    <a:p>
                      <a:pPr algn="r" rtl="0" fontAlgn="b"/>
                      <a:r>
                        <a:rPr lang="is-IS" sz="1500" b="0" i="0" u="none" strike="noStrike" noProof="0">
                          <a:solidFill>
                            <a:srgbClr val="3C3C3B"/>
                          </a:solidFill>
                          <a:effectLst/>
                          <a:latin typeface="+mn-lt"/>
                        </a:rPr>
                        <a:t>-1,8</a:t>
                      </a:r>
                    </a:p>
                  </a:txBody>
                  <a:tcPr marL="0" marR="0" marT="0" marB="0" anchor="b"/>
                </a:tc>
              </a:tr>
              <a:tr h="370840">
                <a:tc>
                  <a:txBody>
                    <a:bodyPr/>
                    <a:lstStyle/>
                    <a:p>
                      <a:pPr algn="l" rtl="0" fontAlgn="b"/>
                      <a:r>
                        <a:rPr lang="is-IS" sz="1500" b="0" i="0" u="none" strike="noStrike" noProof="0" dirty="0" smtClean="0">
                          <a:solidFill>
                            <a:srgbClr val="3C3C3B"/>
                          </a:solidFill>
                          <a:effectLst/>
                          <a:latin typeface="+mn-lt"/>
                        </a:rPr>
                        <a:t>Other revenue</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50,6</a:t>
                      </a:r>
                    </a:p>
                  </a:txBody>
                  <a:tcPr marL="0" marR="0" marT="0" marB="0" anchor="b"/>
                </a:tc>
                <a:tc>
                  <a:txBody>
                    <a:bodyPr/>
                    <a:lstStyle/>
                    <a:p>
                      <a:pPr algn="r" rtl="0" fontAlgn="b"/>
                      <a:r>
                        <a:rPr lang="is-IS" sz="1500" b="0" i="0" u="none" strike="noStrike" noProof="0">
                          <a:solidFill>
                            <a:srgbClr val="3C3C3B"/>
                          </a:solidFill>
                          <a:effectLst/>
                          <a:latin typeface="+mn-lt"/>
                        </a:rPr>
                        <a:t>49,0</a:t>
                      </a:r>
                    </a:p>
                  </a:txBody>
                  <a:tcPr marL="0" marR="0" marT="0" marB="0" anchor="b"/>
                </a:tc>
                <a:tc>
                  <a:txBody>
                    <a:bodyPr/>
                    <a:lstStyle/>
                    <a:p>
                      <a:pPr algn="r" rtl="0" fontAlgn="b"/>
                      <a:r>
                        <a:rPr lang="is-IS" sz="1500" b="0" i="0" u="none" strike="noStrike" noProof="0">
                          <a:solidFill>
                            <a:srgbClr val="3C3C3B"/>
                          </a:solidFill>
                          <a:effectLst/>
                          <a:latin typeface="+mn-lt"/>
                        </a:rPr>
                        <a:t>62,8</a:t>
                      </a:r>
                    </a:p>
                  </a:txBody>
                  <a:tcPr marL="0" marR="0" marT="0" marB="0" anchor="b"/>
                </a:tc>
                <a:tc>
                  <a:txBody>
                    <a:bodyPr/>
                    <a:lstStyle/>
                    <a:p>
                      <a:pPr algn="r" rtl="0" fontAlgn="b"/>
                      <a:r>
                        <a:rPr lang="is-IS" sz="1500" b="0" i="0" u="none" strike="noStrike" noProof="0" dirty="0">
                          <a:solidFill>
                            <a:srgbClr val="3C3C3B"/>
                          </a:solidFill>
                          <a:effectLst/>
                          <a:latin typeface="+mn-lt"/>
                        </a:rPr>
                        <a:t>62,8</a:t>
                      </a:r>
                    </a:p>
                  </a:txBody>
                  <a:tcPr marL="0" marR="0" marT="0" marB="0" anchor="b"/>
                </a:tc>
                <a:tc>
                  <a:txBody>
                    <a:bodyPr/>
                    <a:lstStyle/>
                    <a:p>
                      <a:pPr algn="r" rtl="0" fontAlgn="b"/>
                      <a:r>
                        <a:rPr lang="is-IS" sz="1500" b="0" i="0" u="none" strike="noStrike" noProof="0">
                          <a:solidFill>
                            <a:srgbClr val="3C3C3B"/>
                          </a:solidFill>
                          <a:effectLst/>
                          <a:latin typeface="+mn-lt"/>
                        </a:rPr>
                        <a:t>12,2</a:t>
                      </a:r>
                    </a:p>
                  </a:txBody>
                  <a:tcPr marL="0" marR="0" marT="0" marB="0" anchor="b"/>
                </a:tc>
                <a:tc>
                  <a:txBody>
                    <a:bodyPr/>
                    <a:lstStyle/>
                    <a:p>
                      <a:pPr algn="r" rtl="0" fontAlgn="b"/>
                      <a:r>
                        <a:rPr lang="is-IS" sz="1500" b="0" i="0" u="none" strike="noStrike" noProof="0">
                          <a:solidFill>
                            <a:srgbClr val="3C3C3B"/>
                          </a:solidFill>
                          <a:effectLst/>
                          <a:latin typeface="+mn-lt"/>
                        </a:rPr>
                        <a:t>13,8</a:t>
                      </a:r>
                    </a:p>
                  </a:txBody>
                  <a:tcPr marL="0" marR="0" marT="0" marB="0" anchor="b"/>
                </a:tc>
              </a:tr>
              <a:tr h="370840">
                <a:tc>
                  <a:txBody>
                    <a:bodyPr/>
                    <a:lstStyle/>
                    <a:p>
                      <a:pPr algn="l" rtl="0" fontAlgn="b"/>
                      <a:r>
                        <a:rPr lang="is-IS" sz="1500" b="0" i="0" u="none" strike="noStrike" noProof="0" dirty="0" smtClean="0">
                          <a:solidFill>
                            <a:srgbClr val="3C3C3B"/>
                          </a:solidFill>
                          <a:effectLst/>
                          <a:latin typeface="+mn-lt"/>
                        </a:rPr>
                        <a:t>Asses sales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0,8</a:t>
                      </a:r>
                    </a:p>
                  </a:txBody>
                  <a:tcPr marL="0" marR="0" marT="0" marB="0" anchor="b"/>
                </a:tc>
                <a:tc>
                  <a:txBody>
                    <a:bodyPr/>
                    <a:lstStyle/>
                    <a:p>
                      <a:pPr algn="r" rtl="0" fontAlgn="b"/>
                      <a:r>
                        <a:rPr lang="is-IS" sz="1500" b="0" i="0" u="none" strike="noStrike" noProof="0">
                          <a:solidFill>
                            <a:srgbClr val="3C3C3B"/>
                          </a:solidFill>
                          <a:effectLst/>
                          <a:latin typeface="+mn-lt"/>
                        </a:rPr>
                        <a:t>0,8</a:t>
                      </a:r>
                    </a:p>
                  </a:txBody>
                  <a:tcPr marL="0" marR="0" marT="0" marB="0" anchor="b"/>
                </a:tc>
                <a:tc>
                  <a:txBody>
                    <a:bodyPr/>
                    <a:lstStyle/>
                    <a:p>
                      <a:pPr algn="r" rtl="0" fontAlgn="b"/>
                      <a:r>
                        <a:rPr lang="is-IS" sz="1500" b="0" i="0" u="none" strike="noStrike" noProof="0">
                          <a:solidFill>
                            <a:srgbClr val="3C3C3B"/>
                          </a:solidFill>
                          <a:effectLst/>
                          <a:latin typeface="+mn-lt"/>
                        </a:rPr>
                        <a:t>0,8</a:t>
                      </a:r>
                    </a:p>
                  </a:txBody>
                  <a:tcPr marL="0" marR="0" marT="0" marB="0" anchor="b"/>
                </a:tc>
                <a:tc>
                  <a:txBody>
                    <a:bodyPr/>
                    <a:lstStyle/>
                    <a:p>
                      <a:pPr algn="r" rtl="0" fontAlgn="b"/>
                      <a:r>
                        <a:rPr lang="is-IS" sz="1500" b="0" i="0" u="none" strike="noStrike" noProof="0" dirty="0">
                          <a:solidFill>
                            <a:srgbClr val="3C3C3B"/>
                          </a:solidFill>
                          <a:effectLst/>
                          <a:latin typeface="+mn-lt"/>
                        </a:rPr>
                        <a:t>0,8</a:t>
                      </a:r>
                    </a:p>
                  </a:txBody>
                  <a:tcPr marL="0" marR="0" marT="0" marB="0" anchor="b"/>
                </a:tc>
                <a:tc>
                  <a:txBody>
                    <a:bodyPr/>
                    <a:lstStyle/>
                    <a:p>
                      <a:pPr algn="r" rtl="0" fontAlgn="b"/>
                      <a:r>
                        <a:rPr lang="is-IS" sz="1500" b="0" i="0" u="none" strike="noStrike" noProof="0" dirty="0">
                          <a:solidFill>
                            <a:srgbClr val="3C3C3B"/>
                          </a:solidFill>
                          <a:effectLst/>
                          <a:latin typeface="+mn-lt"/>
                        </a:rPr>
                        <a:t>0,0</a:t>
                      </a:r>
                    </a:p>
                  </a:txBody>
                  <a:tcPr marL="0" marR="0" marT="0" marB="0" anchor="b"/>
                </a:tc>
                <a:tc>
                  <a:txBody>
                    <a:bodyPr/>
                    <a:lstStyle/>
                    <a:p>
                      <a:pPr algn="r" rtl="0" fontAlgn="b"/>
                      <a:r>
                        <a:rPr lang="is-IS" sz="1500" b="0" i="0" u="none" strike="noStrike" noProof="0">
                          <a:solidFill>
                            <a:srgbClr val="3C3C3B"/>
                          </a:solidFill>
                          <a:effectLst/>
                          <a:latin typeface="+mn-lt"/>
                        </a:rPr>
                        <a:t>0,0</a:t>
                      </a:r>
                    </a:p>
                  </a:txBody>
                  <a:tcPr marL="0" marR="0" marT="0" marB="0" anchor="b"/>
                </a:tc>
              </a:tr>
              <a:tr h="370840">
                <a:tc>
                  <a:txBody>
                    <a:bodyPr/>
                    <a:lstStyle/>
                    <a:p>
                      <a:pPr algn="l" rtl="0" fontAlgn="b"/>
                      <a:r>
                        <a:rPr lang="is-IS" sz="1500" b="0" i="0" u="none" strike="noStrike" noProof="0" dirty="0" smtClean="0">
                          <a:solidFill>
                            <a:srgbClr val="3C3C3B"/>
                          </a:solidFill>
                          <a:effectLst/>
                          <a:latin typeface="+mn-lt"/>
                        </a:rPr>
                        <a:t>Grants</a:t>
                      </a:r>
                      <a:endParaRPr lang="is-IS" sz="1500" b="0" i="0" u="none" strike="noStrike" noProof="0" dirty="0">
                        <a:solidFill>
                          <a:srgbClr val="3C3C3B"/>
                        </a:solidFill>
                        <a:effectLst/>
                        <a:latin typeface="+mn-lt"/>
                      </a:endParaRPr>
                    </a:p>
                  </a:txBody>
                  <a:tcPr marL="0" marR="0" marT="0" marB="0" anchor="b"/>
                </a:tc>
                <a:tc>
                  <a:txBody>
                    <a:bodyPr/>
                    <a:lstStyle/>
                    <a:p>
                      <a:pPr algn="r" rtl="0" fontAlgn="b"/>
                      <a:r>
                        <a:rPr lang="is-IS" sz="1500" b="0" i="0" u="none" strike="noStrike" noProof="0">
                          <a:solidFill>
                            <a:srgbClr val="3C3C3B"/>
                          </a:solidFill>
                          <a:effectLst/>
                          <a:latin typeface="+mn-lt"/>
                        </a:rPr>
                        <a:t>2,1</a:t>
                      </a:r>
                    </a:p>
                  </a:txBody>
                  <a:tcPr marL="0" marR="0" marT="0" marB="0" anchor="b"/>
                </a:tc>
                <a:tc>
                  <a:txBody>
                    <a:bodyPr/>
                    <a:lstStyle/>
                    <a:p>
                      <a:pPr algn="r" rtl="0" fontAlgn="b"/>
                      <a:r>
                        <a:rPr lang="is-IS" sz="1500" b="0" i="0" u="none" strike="noStrike" noProof="0">
                          <a:solidFill>
                            <a:srgbClr val="3C3C3B"/>
                          </a:solidFill>
                          <a:effectLst/>
                          <a:latin typeface="+mn-lt"/>
                        </a:rPr>
                        <a:t>2,1</a:t>
                      </a:r>
                    </a:p>
                  </a:txBody>
                  <a:tcPr marL="0" marR="0" marT="0" marB="0" anchor="b"/>
                </a:tc>
                <a:tc>
                  <a:txBody>
                    <a:bodyPr/>
                    <a:lstStyle/>
                    <a:p>
                      <a:pPr algn="r" rtl="0" fontAlgn="b"/>
                      <a:r>
                        <a:rPr lang="is-IS" sz="1500" b="0" i="0" u="none" strike="noStrike" noProof="0">
                          <a:solidFill>
                            <a:srgbClr val="3C3C3B"/>
                          </a:solidFill>
                          <a:effectLst/>
                          <a:latin typeface="+mn-lt"/>
                        </a:rPr>
                        <a:t>2,2</a:t>
                      </a:r>
                    </a:p>
                  </a:txBody>
                  <a:tcPr marL="0" marR="0" marT="0" marB="0" anchor="b"/>
                </a:tc>
                <a:tc>
                  <a:txBody>
                    <a:bodyPr/>
                    <a:lstStyle/>
                    <a:p>
                      <a:pPr algn="r" rtl="0" fontAlgn="b"/>
                      <a:r>
                        <a:rPr lang="is-IS" sz="1500" b="0" i="0" u="none" strike="noStrike" noProof="0">
                          <a:solidFill>
                            <a:srgbClr val="3C3C3B"/>
                          </a:solidFill>
                          <a:effectLst/>
                          <a:latin typeface="+mn-lt"/>
                        </a:rPr>
                        <a:t>2,2</a:t>
                      </a:r>
                    </a:p>
                  </a:txBody>
                  <a:tcPr marL="0" marR="0" marT="0" marB="0" anchor="b"/>
                </a:tc>
                <a:tc>
                  <a:txBody>
                    <a:bodyPr/>
                    <a:lstStyle/>
                    <a:p>
                      <a:pPr algn="r" rtl="0" fontAlgn="b"/>
                      <a:r>
                        <a:rPr lang="is-IS" sz="1500" b="0" i="0" u="none" strike="noStrike" noProof="0" dirty="0">
                          <a:solidFill>
                            <a:srgbClr val="3C3C3B"/>
                          </a:solidFill>
                          <a:effectLst/>
                          <a:latin typeface="+mn-lt"/>
                        </a:rPr>
                        <a:t>0,0</a:t>
                      </a:r>
                    </a:p>
                  </a:txBody>
                  <a:tcPr marL="0" marR="0" marT="0" marB="0" anchor="b"/>
                </a:tc>
                <a:tc>
                  <a:txBody>
                    <a:bodyPr/>
                    <a:lstStyle/>
                    <a:p>
                      <a:pPr algn="r" rtl="0" fontAlgn="b"/>
                      <a:r>
                        <a:rPr lang="is-IS" sz="1500" b="0" i="0" u="none" strike="noStrike" noProof="0">
                          <a:solidFill>
                            <a:srgbClr val="3C3C3B"/>
                          </a:solidFill>
                          <a:effectLst/>
                          <a:latin typeface="+mn-lt"/>
                        </a:rPr>
                        <a:t>0,0</a:t>
                      </a:r>
                    </a:p>
                  </a:txBody>
                  <a:tcPr marL="0" marR="0" marT="0" marB="0" anchor="b"/>
                </a:tc>
              </a:tr>
              <a:tr h="370840">
                <a:tc>
                  <a:txBody>
                    <a:bodyPr/>
                    <a:lstStyle/>
                    <a:p>
                      <a:pPr algn="l" rtl="0" fontAlgn="b"/>
                      <a:r>
                        <a:rPr lang="is-IS" sz="1500" b="1" i="0" u="none" strike="noStrike" noProof="0" dirty="0" smtClean="0">
                          <a:solidFill>
                            <a:srgbClr val="3C3C3B"/>
                          </a:solidFill>
                          <a:effectLst/>
                          <a:latin typeface="+mn-lt"/>
                        </a:rPr>
                        <a:t>Total revenue</a:t>
                      </a:r>
                      <a:endParaRPr lang="is-IS" sz="1500" b="1" i="0" u="none" strike="noStrike" noProof="0" dirty="0">
                        <a:solidFill>
                          <a:srgbClr val="3C3C3B"/>
                        </a:solidFill>
                        <a:effectLst/>
                        <a:latin typeface="+mn-lt"/>
                      </a:endParaRPr>
                    </a:p>
                  </a:txBody>
                  <a:tcPr marL="0" marR="0" marT="0" marB="0" anchor="b"/>
                </a:tc>
                <a:tc>
                  <a:txBody>
                    <a:bodyPr/>
                    <a:lstStyle/>
                    <a:p>
                      <a:pPr algn="r" rtl="0" fontAlgn="b"/>
                      <a:r>
                        <a:rPr lang="is-IS" sz="1500" b="1" i="0" u="none" strike="noStrike" noProof="0">
                          <a:solidFill>
                            <a:srgbClr val="3C3C3B"/>
                          </a:solidFill>
                          <a:effectLst/>
                          <a:latin typeface="+mn-lt"/>
                        </a:rPr>
                        <a:t>653,7</a:t>
                      </a:r>
                    </a:p>
                  </a:txBody>
                  <a:tcPr marL="0" marR="0" marT="0" marB="0" anchor="b"/>
                </a:tc>
                <a:tc>
                  <a:txBody>
                    <a:bodyPr/>
                    <a:lstStyle/>
                    <a:p>
                      <a:pPr algn="r" rtl="0" fontAlgn="b"/>
                      <a:r>
                        <a:rPr lang="is-IS" sz="1500" b="1" i="0" u="none" strike="noStrike" noProof="0">
                          <a:solidFill>
                            <a:srgbClr val="3C3C3B"/>
                          </a:solidFill>
                          <a:effectLst/>
                          <a:latin typeface="+mn-lt"/>
                        </a:rPr>
                        <a:t>630,2</a:t>
                      </a:r>
                    </a:p>
                  </a:txBody>
                  <a:tcPr marL="0" marR="0" marT="0" marB="0" anchor="b"/>
                </a:tc>
                <a:tc>
                  <a:txBody>
                    <a:bodyPr/>
                    <a:lstStyle/>
                    <a:p>
                      <a:pPr algn="r" rtl="0" fontAlgn="b"/>
                      <a:r>
                        <a:rPr lang="is-IS" sz="1500" b="1" i="0" u="none" strike="noStrike" noProof="0">
                          <a:solidFill>
                            <a:srgbClr val="3C3C3B"/>
                          </a:solidFill>
                          <a:effectLst/>
                          <a:latin typeface="+mn-lt"/>
                        </a:rPr>
                        <a:t>680,1</a:t>
                      </a:r>
                    </a:p>
                  </a:txBody>
                  <a:tcPr marL="0" marR="0" marT="0" marB="0" anchor="b"/>
                </a:tc>
                <a:tc>
                  <a:txBody>
                    <a:bodyPr/>
                    <a:lstStyle/>
                    <a:p>
                      <a:pPr algn="r" rtl="0" fontAlgn="b"/>
                      <a:r>
                        <a:rPr lang="is-IS" sz="1500" b="1" i="0" u="none" strike="noStrike" noProof="0">
                          <a:solidFill>
                            <a:srgbClr val="3C3C3B"/>
                          </a:solidFill>
                          <a:effectLst/>
                          <a:latin typeface="+mn-lt"/>
                        </a:rPr>
                        <a:t>663,1</a:t>
                      </a:r>
                    </a:p>
                  </a:txBody>
                  <a:tcPr marL="0" marR="0" marT="0" marB="0" anchor="b"/>
                </a:tc>
                <a:tc>
                  <a:txBody>
                    <a:bodyPr/>
                    <a:lstStyle/>
                    <a:p>
                      <a:pPr algn="r" rtl="0" fontAlgn="b"/>
                      <a:r>
                        <a:rPr lang="is-IS" sz="1500" b="1" i="0" u="none" strike="noStrike" noProof="0">
                          <a:solidFill>
                            <a:srgbClr val="3C3C3B"/>
                          </a:solidFill>
                          <a:effectLst/>
                          <a:latin typeface="+mn-lt"/>
                        </a:rPr>
                        <a:t>26,4</a:t>
                      </a:r>
                    </a:p>
                  </a:txBody>
                  <a:tcPr marL="0" marR="0" marT="0" marB="0" anchor="b"/>
                </a:tc>
                <a:tc>
                  <a:txBody>
                    <a:bodyPr/>
                    <a:lstStyle/>
                    <a:p>
                      <a:pPr algn="r" rtl="0" fontAlgn="b"/>
                      <a:r>
                        <a:rPr lang="is-IS" sz="1500" b="1" i="0" u="none" strike="noStrike" noProof="0" dirty="0">
                          <a:solidFill>
                            <a:srgbClr val="3C3C3B"/>
                          </a:solidFill>
                          <a:effectLst/>
                          <a:latin typeface="+mn-lt"/>
                        </a:rPr>
                        <a:t>32,9</a:t>
                      </a:r>
                    </a:p>
                  </a:txBody>
                  <a:tcPr marL="0" marR="0" marT="0" marB="0" anchor="b"/>
                </a:tc>
              </a:tr>
            </a:tbl>
          </a:graphicData>
        </a:graphic>
      </p:graphicFrame>
    </p:spTree>
    <p:extLst>
      <p:ext uri="{BB962C8B-B14F-4D97-AF65-F5344CB8AC3E}">
        <p14:creationId xmlns:p14="http://schemas.microsoft.com/office/powerpoint/2010/main" val="99654321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117605"/>
            <a:ext cx="7867401" cy="5116940"/>
          </a:xfrm>
        </p:spPr>
        <p:txBody>
          <a:bodyPr>
            <a:normAutofit/>
          </a:bodyPr>
          <a:lstStyle/>
          <a:p>
            <a:pPr marL="342900" lvl="2">
              <a:buFont typeface="Wingdings" pitchFamily="2" charset="2"/>
              <a:buChar char="§"/>
            </a:pPr>
            <a:r>
              <a:rPr lang="en-US" dirty="0" smtClean="0"/>
              <a:t>Economic outlook for fairly strong growth ahead </a:t>
            </a:r>
          </a:p>
          <a:p>
            <a:pPr marL="342900" lvl="2">
              <a:buFont typeface="Wingdings" pitchFamily="2" charset="2"/>
              <a:buChar char="§"/>
            </a:pPr>
            <a:r>
              <a:rPr lang="en-US" dirty="0" smtClean="0"/>
              <a:t>Tax policy aims for lower tax burden for households and reliance on more efficient indirect taxes</a:t>
            </a:r>
          </a:p>
          <a:p>
            <a:pPr marL="342900" lvl="2">
              <a:buFont typeface="Wingdings" pitchFamily="2" charset="2"/>
              <a:buChar char="§"/>
            </a:pPr>
            <a:r>
              <a:rPr lang="en-US" dirty="0" smtClean="0"/>
              <a:t>Tax revenues (excl. irregular items) decline slightly in medium-term, </a:t>
            </a:r>
            <a:r>
              <a:rPr lang="en-US" smtClean="0"/>
              <a:t>from 26,5</a:t>
            </a:r>
            <a:r>
              <a:rPr lang="en-US" dirty="0" smtClean="0"/>
              <a:t>% in 2015 </a:t>
            </a:r>
            <a:r>
              <a:rPr lang="en-US" smtClean="0"/>
              <a:t>to 26,2</a:t>
            </a:r>
            <a:r>
              <a:rPr lang="en-US" dirty="0" smtClean="0"/>
              <a:t>% in 2019</a:t>
            </a:r>
          </a:p>
          <a:p>
            <a:pPr marL="342900" lvl="2">
              <a:buFont typeface="Wingdings" pitchFamily="2" charset="2"/>
              <a:buChar char="§"/>
            </a:pPr>
            <a:r>
              <a:rPr lang="en-US" dirty="0" smtClean="0"/>
              <a:t>Tax reforms since 2013 result in </a:t>
            </a:r>
            <a:r>
              <a:rPr lang="en-US" smtClean="0"/>
              <a:t>25 bn. </a:t>
            </a:r>
            <a:r>
              <a:rPr lang="en-US" dirty="0" smtClean="0"/>
              <a:t>kr. reduction (excl. bank tax) in tax revenue in 2016</a:t>
            </a:r>
          </a:p>
          <a:p>
            <a:pPr marL="720000" lvl="2"/>
            <a:r>
              <a:rPr lang="en-US" dirty="0" smtClean="0"/>
              <a:t>Households benefit most from reduced tax burden</a:t>
            </a:r>
          </a:p>
          <a:p>
            <a:pPr>
              <a:buFont typeface="Wingdings" pitchFamily="2" charset="2"/>
              <a:buChar char="§"/>
            </a:pPr>
            <a:r>
              <a:rPr lang="en-US" dirty="0" smtClean="0"/>
              <a:t>Total revenues (excl. irregular items) shrink </a:t>
            </a:r>
            <a:r>
              <a:rPr lang="en-US" smtClean="0"/>
              <a:t>from 28,7</a:t>
            </a:r>
            <a:r>
              <a:rPr lang="en-US" dirty="0" smtClean="0"/>
              <a:t>% in 2015 </a:t>
            </a:r>
            <a:r>
              <a:rPr lang="en-US" smtClean="0"/>
              <a:t>to 28,0</a:t>
            </a:r>
            <a:r>
              <a:rPr lang="en-US" dirty="0" smtClean="0"/>
              <a:t>% in 2019</a:t>
            </a:r>
          </a:p>
          <a:p>
            <a:pPr>
              <a:buFont typeface="Wingdings" pitchFamily="2" charset="2"/>
              <a:buChar char="§"/>
            </a:pPr>
            <a:r>
              <a:rPr lang="en-US" dirty="0" smtClean="0"/>
              <a:t>Total revenues shrink </a:t>
            </a:r>
            <a:r>
              <a:rPr lang="en-US" smtClean="0"/>
              <a:t>from 31,4</a:t>
            </a:r>
            <a:r>
              <a:rPr lang="en-US" dirty="0" smtClean="0"/>
              <a:t>% in 2015 </a:t>
            </a:r>
            <a:r>
              <a:rPr lang="en-US" smtClean="0"/>
              <a:t>to 28,2</a:t>
            </a:r>
            <a:r>
              <a:rPr lang="en-US" dirty="0" smtClean="0"/>
              <a:t>% in 2019 as large temporary items are lost</a:t>
            </a:r>
          </a:p>
          <a:p>
            <a:endParaRPr lang="en-US" dirty="0" smtClean="0"/>
          </a:p>
          <a:p>
            <a:endParaRPr lang="en-US" dirty="0" smtClean="0"/>
          </a:p>
        </p:txBody>
      </p:sp>
      <p:sp>
        <p:nvSpPr>
          <p:cNvPr id="8" name="Title 7"/>
          <p:cNvSpPr>
            <a:spLocks noGrp="1"/>
          </p:cNvSpPr>
          <p:nvPr>
            <p:ph type="title"/>
          </p:nvPr>
        </p:nvSpPr>
        <p:spPr/>
        <p:txBody>
          <a:bodyPr>
            <a:normAutofit/>
          </a:bodyPr>
          <a:lstStyle/>
          <a:p>
            <a:r>
              <a:rPr lang="en-US" dirty="0" smtClean="0"/>
              <a:t>Revenue estimate 2016–2019: main results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43</a:t>
            </a:fld>
            <a:endParaRPr lang="en-US" dirty="0"/>
          </a:p>
        </p:txBody>
      </p:sp>
    </p:spTree>
    <p:extLst>
      <p:ext uri="{BB962C8B-B14F-4D97-AF65-F5344CB8AC3E}">
        <p14:creationId xmlns:p14="http://schemas.microsoft.com/office/powerpoint/2010/main" val="2501315511"/>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ea typeface="+mj-ea"/>
              </a:rPr>
              <a:t>Revenue estimate 2015–2019: overview (a)</a:t>
            </a:r>
            <a:endParaRPr lang="en-US" dirty="0">
              <a:ea typeface="+mj-ea"/>
            </a:endParaRPr>
          </a:p>
        </p:txBody>
      </p:sp>
      <p:sp>
        <p:nvSpPr>
          <p:cNvPr id="4" name="Slide Number Placeholder 3"/>
          <p:cNvSpPr>
            <a:spLocks noGrp="1"/>
          </p:cNvSpPr>
          <p:nvPr>
            <p:ph type="sldNum" sz="quarter" idx="12"/>
          </p:nvPr>
        </p:nvSpPr>
        <p:spPr>
          <a:noFill/>
          <a:ln>
            <a:miter lim="800000"/>
            <a:headEnd/>
            <a:tailEnd/>
          </a:ln>
        </p:spPr>
        <p:txBody>
          <a:bodyPr/>
          <a:lstStyle/>
          <a:p>
            <a:pPr fontAlgn="auto">
              <a:spcBef>
                <a:spcPts val="0"/>
              </a:spcBef>
              <a:spcAft>
                <a:spcPts val="0"/>
              </a:spcAft>
              <a:defRPr/>
            </a:pPr>
            <a:fld id="{FCD1CDF4-17A3-4A38-8DB1-6F91F3BE8771}" type="slidenum">
              <a:rPr lang="en-US" kern="0">
                <a:solidFill>
                  <a:schemeClr val="tx1">
                    <a:lumMod val="60000"/>
                    <a:lumOff val="40000"/>
                  </a:schemeClr>
                </a:solidFill>
                <a:latin typeface="Corbel"/>
                <a:ea typeface="+mj-ea"/>
                <a:cs typeface="Corbel"/>
                <a:sym typeface="Helvetica"/>
              </a:rPr>
              <a:pPr fontAlgn="auto">
                <a:spcBef>
                  <a:spcPts val="0"/>
                </a:spcBef>
                <a:spcAft>
                  <a:spcPts val="0"/>
                </a:spcAft>
                <a:defRPr/>
              </a:pPr>
              <a:t>44</a:t>
            </a:fld>
            <a:endParaRPr lang="en-US" kern="0" dirty="0">
              <a:solidFill>
                <a:schemeClr val="tx1">
                  <a:lumMod val="60000"/>
                  <a:lumOff val="40000"/>
                </a:schemeClr>
              </a:solidFill>
              <a:latin typeface="Corbel"/>
              <a:ea typeface="+mj-ea"/>
              <a:cs typeface="Corbel"/>
              <a:sym typeface="Helvetica"/>
            </a:endParaRPr>
          </a:p>
        </p:txBody>
      </p:sp>
      <p:graphicFrame>
        <p:nvGraphicFramePr>
          <p:cNvPr id="5" name="Table 4"/>
          <p:cNvGraphicFramePr>
            <a:graphicFrameLocks noGrp="1"/>
          </p:cNvGraphicFramePr>
          <p:nvPr>
            <p:extLst>
              <p:ext uri="{D42A27DB-BD31-4B8C-83A1-F6EECF244321}">
                <p14:modId xmlns:p14="http://schemas.microsoft.com/office/powerpoint/2010/main" val="1452303520"/>
              </p:ext>
            </p:extLst>
          </p:nvPr>
        </p:nvGraphicFramePr>
        <p:xfrm>
          <a:off x="641350" y="1254125"/>
          <a:ext cx="7565533" cy="3450400"/>
        </p:xfrm>
        <a:graphic>
          <a:graphicData uri="http://schemas.openxmlformats.org/drawingml/2006/table">
            <a:tbl>
              <a:tblPr firstRow="1" firstCol="1" bandRow="1">
                <a:tableStyleId>{5C22544A-7EE6-4342-B048-85BDC9FD1C3A}</a:tableStyleId>
              </a:tblPr>
              <a:tblGrid>
                <a:gridCol w="3065533"/>
                <a:gridCol w="900000"/>
                <a:gridCol w="900000"/>
                <a:gridCol w="900000"/>
                <a:gridCol w="900000"/>
                <a:gridCol w="900000"/>
              </a:tblGrid>
              <a:tr h="345040">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dirty="0" smtClean="0">
                          <a:effectLst/>
                          <a:latin typeface="Calibri"/>
                          <a:cs typeface="Times New Roman"/>
                        </a:rPr>
                        <a:t>Accrual basis, billion</a:t>
                      </a:r>
                      <a:r>
                        <a:rPr lang="is-IS" sz="1400" baseline="0" dirty="0" smtClean="0">
                          <a:effectLst/>
                          <a:latin typeface="Calibri"/>
                          <a:cs typeface="Times New Roman"/>
                        </a:rPr>
                        <a:t> </a:t>
                      </a:r>
                      <a:r>
                        <a:rPr lang="is-IS" sz="1400" dirty="0" smtClean="0">
                          <a:effectLst/>
                          <a:latin typeface="Calibri"/>
                          <a:cs typeface="Times New Roman"/>
                        </a:rPr>
                        <a:t>kr.</a:t>
                      </a:r>
                      <a:r>
                        <a:rPr lang="is-IS" sz="1400" baseline="30000" dirty="0" smtClean="0">
                          <a:effectLst/>
                          <a:latin typeface="Calibri"/>
                          <a:cs typeface="Times New Roman"/>
                        </a:rPr>
                        <a:t>1</a:t>
                      </a: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bg1"/>
                          </a:solidFill>
                          <a:effectLst/>
                          <a:latin typeface="+mn-lt"/>
                          <a:ea typeface="+mn-ea"/>
                          <a:cs typeface="+mn-cs"/>
                        </a:rPr>
                        <a:t>2015</a:t>
                      </a:r>
                      <a:endParaRPr lang="is-IS" sz="1400" b="1" kern="1200" dirty="0">
                        <a:solidFill>
                          <a:schemeClr val="bg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bg1"/>
                          </a:solidFill>
                          <a:effectLst/>
                          <a:latin typeface="+mn-lt"/>
                          <a:ea typeface="+mn-ea"/>
                          <a:cs typeface="+mn-cs"/>
                        </a:rPr>
                        <a:t>2016</a:t>
                      </a:r>
                      <a:endParaRPr lang="is-IS" sz="1400" b="1" kern="1200" dirty="0">
                        <a:solidFill>
                          <a:schemeClr val="bg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bg1"/>
                          </a:solidFill>
                          <a:effectLst/>
                          <a:latin typeface="+mn-lt"/>
                          <a:ea typeface="+mn-ea"/>
                          <a:cs typeface="+mn-cs"/>
                        </a:rPr>
                        <a:t>2017</a:t>
                      </a:r>
                      <a:endParaRPr lang="is-IS" sz="1400" b="1" kern="1200" dirty="0">
                        <a:solidFill>
                          <a:schemeClr val="bg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bg1"/>
                          </a:solidFill>
                          <a:effectLst/>
                          <a:latin typeface="+mn-lt"/>
                          <a:ea typeface="+mn-ea"/>
                          <a:cs typeface="+mn-cs"/>
                        </a:rPr>
                        <a:t>2018</a:t>
                      </a:r>
                      <a:endParaRPr lang="is-IS" sz="1400" b="1" kern="1200" dirty="0">
                        <a:solidFill>
                          <a:schemeClr val="bg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bg1"/>
                          </a:solidFill>
                          <a:effectLst/>
                          <a:latin typeface="+mn-lt"/>
                          <a:ea typeface="+mn-ea"/>
                          <a:cs typeface="+mn-cs"/>
                        </a:rPr>
                        <a:t>2019</a:t>
                      </a:r>
                      <a:endParaRPr lang="is-IS" sz="1400" b="1" kern="1200" dirty="0">
                        <a:solidFill>
                          <a:schemeClr val="bg1"/>
                        </a:solidFill>
                        <a:effectLst/>
                        <a:latin typeface="+mn-lt"/>
                        <a:ea typeface="+mn-ea"/>
                        <a:cs typeface="+mn-cs"/>
                      </a:endParaRPr>
                    </a:p>
                  </a:txBody>
                  <a:tcPr marL="44454" marR="44454" marT="0" marB="0" anchor="b"/>
                </a:tc>
              </a:tr>
              <a:tr h="345040">
                <a:tc>
                  <a:txBody>
                    <a:bodyPr/>
                    <a:lstStyle/>
                    <a:p>
                      <a:pPr>
                        <a:lnSpc>
                          <a:spcPct val="115000"/>
                        </a:lnSpc>
                        <a:spcAft>
                          <a:spcPts val="0"/>
                        </a:spcAft>
                      </a:pPr>
                      <a:r>
                        <a:rPr lang="is-IS" sz="1400" b="0" dirty="0" smtClean="0">
                          <a:solidFill>
                            <a:schemeClr val="bg1"/>
                          </a:solidFill>
                          <a:effectLst/>
                        </a:rPr>
                        <a:t>Total</a:t>
                      </a:r>
                      <a:r>
                        <a:rPr lang="is-IS" sz="1400" b="0" baseline="0" dirty="0" smtClean="0">
                          <a:solidFill>
                            <a:schemeClr val="bg1"/>
                          </a:solidFill>
                          <a:effectLst/>
                        </a:rPr>
                        <a:t>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680.1</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696.3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731.0</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748.8</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787.4</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Tax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614.3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646.5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681.9</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696.4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735.1</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Primary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662.6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679.7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714.3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730.5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770.0</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Interest receipts</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17.5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16.6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16.6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18.2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17.4</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dirty="0" smtClean="0">
                          <a:solidFill>
                            <a:schemeClr val="bg1"/>
                          </a:solidFill>
                          <a:effectLst/>
                          <a:latin typeface="Calibri"/>
                          <a:cs typeface="Times New Roman"/>
                        </a:rPr>
                        <a:t>% of GDP</a:t>
                      </a:r>
                    </a:p>
                  </a:txBody>
                  <a:tcPr marL="44454" marR="44454" marT="0" marB="0" anchor="b"/>
                </a:tc>
                <a:tc>
                  <a:txBody>
                    <a:bodyPr/>
                    <a:lstStyle/>
                    <a:p>
                      <a:pPr algn="l" fontAlgn="b"/>
                      <a:endParaRPr lang="en-GB" sz="1400" b="0" i="0" u="none" strike="noStrike" dirty="0">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dirty="0">
                        <a:solidFill>
                          <a:srgbClr val="000000"/>
                        </a:solidFill>
                        <a:effectLst/>
                        <a:latin typeface="Corbel" pitchFamily="34" charset="0"/>
                      </a:endParaRPr>
                    </a:p>
                  </a:txBody>
                  <a:tcPr marL="0" marR="0" marT="0" marB="0" anchor="b"/>
                </a:tc>
              </a:tr>
              <a:tr h="345040">
                <a:tc>
                  <a:txBody>
                    <a:bodyPr/>
                    <a:lstStyle/>
                    <a:p>
                      <a:pPr>
                        <a:lnSpc>
                          <a:spcPct val="115000"/>
                        </a:lnSpc>
                        <a:spcAft>
                          <a:spcPts val="0"/>
                        </a:spcAft>
                      </a:pPr>
                      <a:r>
                        <a:rPr lang="is-IS" sz="1400" b="0" dirty="0" smtClean="0">
                          <a:solidFill>
                            <a:schemeClr val="bg1"/>
                          </a:solidFill>
                          <a:effectLst/>
                        </a:rPr>
                        <a:t>Total</a:t>
                      </a:r>
                      <a:r>
                        <a:rPr lang="is-IS" sz="1400" b="0" baseline="0" dirty="0" smtClean="0">
                          <a:solidFill>
                            <a:schemeClr val="bg1"/>
                          </a:solidFill>
                          <a:effectLst/>
                        </a:rPr>
                        <a:t>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31.4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29.9</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29.3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28.2</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Tax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28.4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26.4</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Primary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30.6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29.2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27.6</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Interest receipts</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0.8</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0.7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0.7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0.7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0.6</a:t>
                      </a:r>
                      <a:endParaRPr lang="en-GB" sz="1400" b="0" i="0" u="none" strike="noStrike" dirty="0">
                        <a:solidFill>
                          <a:srgbClr val="000000"/>
                        </a:solidFill>
                        <a:effectLst/>
                        <a:latin typeface="Corbel" pitchFamily="34" charset="0"/>
                      </a:endParaRPr>
                    </a:p>
                  </a:txBody>
                  <a:tcPr marL="0" marR="0" marT="0" marB="0" anchor="b"/>
                </a:tc>
              </a:tr>
            </a:tbl>
          </a:graphicData>
        </a:graphic>
      </p:graphicFrame>
      <p:sp>
        <p:nvSpPr>
          <p:cNvPr id="8" name="TextBox 5"/>
          <p:cNvSpPr txBox="1">
            <a:spLocks noChangeArrowheads="1"/>
          </p:cNvSpPr>
          <p:nvPr/>
        </p:nvSpPr>
        <p:spPr bwMode="auto">
          <a:xfrm>
            <a:off x="641348" y="4857949"/>
            <a:ext cx="77533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rbel" pitchFamily="34" charset="0"/>
                <a:sym typeface="Helvetica" pitchFamily="34" charset="0"/>
              </a:defRPr>
            </a:lvl1pPr>
            <a:lvl2pPr marL="742950" indent="-285750" eaLnBrk="0" hangingPunct="0">
              <a:defRPr sz="2400">
                <a:solidFill>
                  <a:schemeClr val="tx1"/>
                </a:solidFill>
                <a:latin typeface="Corbel" pitchFamily="34" charset="0"/>
                <a:sym typeface="Helvetica" pitchFamily="34" charset="0"/>
              </a:defRPr>
            </a:lvl2pPr>
            <a:lvl3pPr marL="1143000" indent="-228600" eaLnBrk="0" hangingPunct="0">
              <a:defRPr sz="2400">
                <a:solidFill>
                  <a:schemeClr val="tx1"/>
                </a:solidFill>
                <a:latin typeface="Corbel" pitchFamily="34" charset="0"/>
                <a:sym typeface="Helvetica" pitchFamily="34" charset="0"/>
              </a:defRPr>
            </a:lvl3pPr>
            <a:lvl4pPr marL="1600200" indent="-228600" eaLnBrk="0" hangingPunct="0">
              <a:defRPr sz="2400">
                <a:solidFill>
                  <a:schemeClr val="tx1"/>
                </a:solidFill>
                <a:latin typeface="Corbel" pitchFamily="34" charset="0"/>
                <a:sym typeface="Helvetica" pitchFamily="34" charset="0"/>
              </a:defRPr>
            </a:lvl4pPr>
            <a:lvl5pPr marL="2057400" indent="-228600" eaLnBrk="0" hangingPunct="0">
              <a:defRPr sz="2400">
                <a:solidFill>
                  <a:schemeClr val="tx1"/>
                </a:solidFill>
                <a:latin typeface="Corbel" pitchFamily="34" charset="0"/>
                <a:sym typeface="Helvetica" pitchFamily="34" charset="0"/>
              </a:defRPr>
            </a:lvl5pPr>
            <a:lvl6pPr marL="2514600" indent="-228600" eaLnBrk="0" fontAlgn="base" hangingPunct="0">
              <a:spcBef>
                <a:spcPct val="0"/>
              </a:spcBef>
              <a:spcAft>
                <a:spcPct val="0"/>
              </a:spcAft>
              <a:defRPr sz="2400">
                <a:solidFill>
                  <a:schemeClr val="tx1"/>
                </a:solidFill>
                <a:latin typeface="Corbel" pitchFamily="34" charset="0"/>
                <a:sym typeface="Helvetica" pitchFamily="34" charset="0"/>
              </a:defRPr>
            </a:lvl6pPr>
            <a:lvl7pPr marL="2971800" indent="-228600" eaLnBrk="0" fontAlgn="base" hangingPunct="0">
              <a:spcBef>
                <a:spcPct val="0"/>
              </a:spcBef>
              <a:spcAft>
                <a:spcPct val="0"/>
              </a:spcAft>
              <a:defRPr sz="2400">
                <a:solidFill>
                  <a:schemeClr val="tx1"/>
                </a:solidFill>
                <a:latin typeface="Corbel" pitchFamily="34" charset="0"/>
                <a:sym typeface="Helvetica" pitchFamily="34" charset="0"/>
              </a:defRPr>
            </a:lvl7pPr>
            <a:lvl8pPr marL="3429000" indent="-228600" eaLnBrk="0" fontAlgn="base" hangingPunct="0">
              <a:spcBef>
                <a:spcPct val="0"/>
              </a:spcBef>
              <a:spcAft>
                <a:spcPct val="0"/>
              </a:spcAft>
              <a:defRPr sz="2400">
                <a:solidFill>
                  <a:schemeClr val="tx1"/>
                </a:solidFill>
                <a:latin typeface="Corbel" pitchFamily="34" charset="0"/>
                <a:sym typeface="Helvetica" pitchFamily="34" charset="0"/>
              </a:defRPr>
            </a:lvl8pPr>
            <a:lvl9pPr marL="3886200" indent="-228600" eaLnBrk="0" fontAlgn="base" hangingPunct="0">
              <a:spcBef>
                <a:spcPct val="0"/>
              </a:spcBef>
              <a:spcAft>
                <a:spcPct val="0"/>
              </a:spcAft>
              <a:defRPr sz="2400">
                <a:solidFill>
                  <a:schemeClr val="tx1"/>
                </a:solidFill>
                <a:latin typeface="Corbel" pitchFamily="34" charset="0"/>
                <a:sym typeface="Helvetica" pitchFamily="34" charset="0"/>
              </a:defRPr>
            </a:lvl9pPr>
          </a:lstStyle>
          <a:p>
            <a:pPr eaLnBrk="1" hangingPunct="1"/>
            <a:r>
              <a:rPr lang="en-US" sz="1400" dirty="0" smtClean="0">
                <a:solidFill>
                  <a:schemeClr val="accent1"/>
                </a:solidFill>
              </a:rPr>
              <a:t>1. Irregular items are not excluded.</a:t>
            </a:r>
            <a:endParaRPr lang="en-US" sz="1400" dirty="0">
              <a:solidFill>
                <a:schemeClr val="accent1"/>
              </a:solidFill>
            </a:endParaRPr>
          </a:p>
        </p:txBody>
      </p:sp>
    </p:spTree>
    <p:extLst>
      <p:ext uri="{BB962C8B-B14F-4D97-AF65-F5344CB8AC3E}">
        <p14:creationId xmlns:p14="http://schemas.microsoft.com/office/powerpoint/2010/main" val="4150235934"/>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Revenue estimate 2015–2019: overview </a:t>
            </a:r>
            <a:r>
              <a:rPr lang="en-US" dirty="0" smtClean="0"/>
              <a:t>(b)</a:t>
            </a:r>
            <a:endParaRPr lang="en-US" dirty="0"/>
          </a:p>
        </p:txBody>
      </p:sp>
      <p:sp>
        <p:nvSpPr>
          <p:cNvPr id="4" name="Slide Number Placeholder 3"/>
          <p:cNvSpPr>
            <a:spLocks noGrp="1"/>
          </p:cNvSpPr>
          <p:nvPr>
            <p:ph type="sldNum" sz="quarter" idx="12"/>
          </p:nvPr>
        </p:nvSpPr>
        <p:spPr>
          <a:noFill/>
          <a:ln>
            <a:miter lim="800000"/>
            <a:headEnd/>
            <a:tailEnd/>
          </a:ln>
        </p:spPr>
        <p:txBody>
          <a:bodyPr/>
          <a:lstStyle/>
          <a:p>
            <a:pPr fontAlgn="auto">
              <a:spcBef>
                <a:spcPts val="0"/>
              </a:spcBef>
              <a:spcAft>
                <a:spcPts val="0"/>
              </a:spcAft>
              <a:defRPr/>
            </a:pPr>
            <a:fld id="{FCD1CDF4-17A3-4A38-8DB1-6F91F3BE8771}" type="slidenum">
              <a:rPr lang="en-US" kern="0">
                <a:solidFill>
                  <a:schemeClr val="tx1">
                    <a:lumMod val="60000"/>
                    <a:lumOff val="40000"/>
                  </a:schemeClr>
                </a:solidFill>
                <a:latin typeface="Corbel"/>
                <a:ea typeface="+mj-ea"/>
                <a:cs typeface="Corbel"/>
                <a:sym typeface="Helvetica"/>
              </a:rPr>
              <a:pPr fontAlgn="auto">
                <a:spcBef>
                  <a:spcPts val="0"/>
                </a:spcBef>
                <a:spcAft>
                  <a:spcPts val="0"/>
                </a:spcAft>
                <a:defRPr/>
              </a:pPr>
              <a:t>45</a:t>
            </a:fld>
            <a:endParaRPr lang="en-US" kern="0" dirty="0">
              <a:solidFill>
                <a:schemeClr val="tx1">
                  <a:lumMod val="60000"/>
                  <a:lumOff val="40000"/>
                </a:schemeClr>
              </a:solidFill>
              <a:latin typeface="Corbel"/>
              <a:ea typeface="+mj-ea"/>
              <a:cs typeface="Corbel"/>
              <a:sym typeface="Helvetica"/>
            </a:endParaRPr>
          </a:p>
        </p:txBody>
      </p:sp>
      <p:graphicFrame>
        <p:nvGraphicFramePr>
          <p:cNvPr id="5" name="Table 4"/>
          <p:cNvGraphicFramePr>
            <a:graphicFrameLocks noGrp="1"/>
          </p:cNvGraphicFramePr>
          <p:nvPr>
            <p:extLst>
              <p:ext uri="{D42A27DB-BD31-4B8C-83A1-F6EECF244321}">
                <p14:modId xmlns:p14="http://schemas.microsoft.com/office/powerpoint/2010/main" val="1964900736"/>
              </p:ext>
            </p:extLst>
          </p:nvPr>
        </p:nvGraphicFramePr>
        <p:xfrm>
          <a:off x="641350" y="1419225"/>
          <a:ext cx="7385533" cy="3105360"/>
        </p:xfrm>
        <a:graphic>
          <a:graphicData uri="http://schemas.openxmlformats.org/drawingml/2006/table">
            <a:tbl>
              <a:tblPr firstRow="1" firstCol="1" bandRow="1">
                <a:tableStyleId>{5C22544A-7EE6-4342-B048-85BDC9FD1C3A}</a:tableStyleId>
              </a:tblPr>
              <a:tblGrid>
                <a:gridCol w="3065533"/>
                <a:gridCol w="864000"/>
                <a:gridCol w="864000"/>
                <a:gridCol w="864000"/>
                <a:gridCol w="864000"/>
                <a:gridCol w="864000"/>
              </a:tblGrid>
              <a:tr h="345040">
                <a:tc gridSpan="2">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dirty="0" smtClean="0">
                          <a:solidFill>
                            <a:schemeClr val="bg1"/>
                          </a:solidFill>
                          <a:effectLst/>
                          <a:latin typeface="Calibri"/>
                          <a:cs typeface="Times New Roman"/>
                        </a:rPr>
                        <a:t>Excl.</a:t>
                      </a:r>
                      <a:r>
                        <a:rPr lang="is-IS" sz="1400" baseline="0" dirty="0" smtClean="0">
                          <a:solidFill>
                            <a:schemeClr val="bg1"/>
                          </a:solidFill>
                          <a:effectLst/>
                          <a:latin typeface="Calibri"/>
                          <a:cs typeface="Times New Roman"/>
                        </a:rPr>
                        <a:t> irregular items </a:t>
                      </a:r>
                      <a:r>
                        <a:rPr lang="is-IS" sz="1400" dirty="0" smtClean="0">
                          <a:solidFill>
                            <a:schemeClr val="bg1"/>
                          </a:solidFill>
                          <a:effectLst/>
                          <a:latin typeface="Calibri"/>
                          <a:cs typeface="Times New Roman"/>
                        </a:rPr>
                        <a:t>(broadly defined)</a:t>
                      </a:r>
                      <a:r>
                        <a:rPr lang="is-IS" sz="1400" baseline="30000" dirty="0" smtClean="0">
                          <a:solidFill>
                            <a:schemeClr val="bg1"/>
                          </a:solidFill>
                          <a:effectLst/>
                          <a:latin typeface="Calibri"/>
                          <a:cs typeface="Times New Roman"/>
                        </a:rPr>
                        <a:t>1</a:t>
                      </a:r>
                    </a:p>
                  </a:txBody>
                  <a:tcPr marL="44454" marR="44454" marT="0" marB="0" anchor="b"/>
                </a:tc>
                <a:tc hMerge="1">
                  <a:txBody>
                    <a:bodyPr/>
                    <a:lstStyle/>
                    <a:p>
                      <a:pPr algn="r">
                        <a:lnSpc>
                          <a:spcPct val="115000"/>
                        </a:lnSpc>
                        <a:spcAft>
                          <a:spcPts val="0"/>
                        </a:spcAft>
                      </a:pPr>
                      <a:endParaRPr lang="is-IS" sz="1400" dirty="0">
                        <a:effectLst/>
                        <a:latin typeface="Times New Roman"/>
                        <a:ea typeface="Times New Roman"/>
                        <a:cs typeface="Times New Roman"/>
                      </a:endParaRPr>
                    </a:p>
                  </a:txBody>
                  <a:tcPr marL="44454" marR="44454" marT="0" marB="0" anchor="b"/>
                </a:tc>
                <a:tc>
                  <a:txBody>
                    <a:bodyPr/>
                    <a:lstStyle/>
                    <a:p>
                      <a:pPr marL="0" algn="r" defTabSz="548636" rtl="0" eaLnBrk="1" latinLnBrk="0" hangingPunct="1">
                        <a:lnSpc>
                          <a:spcPct val="115000"/>
                        </a:lnSpc>
                        <a:spcAft>
                          <a:spcPts val="0"/>
                        </a:spcAft>
                      </a:pPr>
                      <a:endParaRPr lang="is-IS" sz="1400" b="1" kern="1200" dirty="0">
                        <a:solidFill>
                          <a:schemeClr val="lt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endParaRPr lang="is-IS" sz="1400" b="1" kern="1200" dirty="0">
                        <a:solidFill>
                          <a:schemeClr val="lt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endParaRPr lang="is-IS" sz="1400" b="1" kern="1200" dirty="0">
                        <a:solidFill>
                          <a:schemeClr val="lt1"/>
                        </a:solidFill>
                        <a:effectLst/>
                        <a:latin typeface="+mn-lt"/>
                        <a:ea typeface="+mn-ea"/>
                        <a:cs typeface="+mn-cs"/>
                      </a:endParaRPr>
                    </a:p>
                  </a:txBody>
                  <a:tcPr marL="44454" marR="44454" marT="0" marB="0" anchor="b"/>
                </a:tc>
                <a:tc>
                  <a:txBody>
                    <a:bodyPr/>
                    <a:lstStyle/>
                    <a:p>
                      <a:pPr marL="0" algn="r" defTabSz="548636" rtl="0" eaLnBrk="1" latinLnBrk="0" hangingPunct="1">
                        <a:lnSpc>
                          <a:spcPct val="115000"/>
                        </a:lnSpc>
                        <a:spcAft>
                          <a:spcPts val="0"/>
                        </a:spcAft>
                      </a:pPr>
                      <a:endParaRPr lang="is-IS" sz="1400" b="1" kern="1200" dirty="0">
                        <a:solidFill>
                          <a:schemeClr val="lt1"/>
                        </a:solidFill>
                        <a:effectLst/>
                        <a:latin typeface="+mn-lt"/>
                        <a:ea typeface="+mn-ea"/>
                        <a:cs typeface="+mn-cs"/>
                      </a:endParaRPr>
                    </a:p>
                  </a:txBody>
                  <a:tcPr marL="44454" marR="44454" marT="0" marB="0" anchor="b"/>
                </a:tc>
              </a:tr>
              <a:tr h="345040">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dirty="0" smtClean="0">
                          <a:effectLst/>
                          <a:latin typeface="Calibri"/>
                          <a:cs typeface="Times New Roman"/>
                        </a:rPr>
                        <a:t>Accrual basis, billion</a:t>
                      </a:r>
                      <a:r>
                        <a:rPr lang="is-IS" sz="1400" baseline="0" dirty="0" smtClean="0">
                          <a:effectLst/>
                          <a:latin typeface="Calibri"/>
                          <a:cs typeface="Times New Roman"/>
                        </a:rPr>
                        <a:t> </a:t>
                      </a:r>
                      <a:r>
                        <a:rPr lang="is-IS" sz="1400" dirty="0" smtClean="0">
                          <a:effectLst/>
                          <a:latin typeface="Calibri"/>
                          <a:cs typeface="Times New Roman"/>
                        </a:rPr>
                        <a:t>kr.</a:t>
                      </a:r>
                      <a:r>
                        <a:rPr lang="is-IS" sz="1400" baseline="30000" dirty="0" smtClean="0">
                          <a:effectLst/>
                          <a:latin typeface="Calibri"/>
                          <a:cs typeface="Times New Roman"/>
                        </a:rPr>
                        <a:t>1</a:t>
                      </a:r>
                    </a:p>
                  </a:txBody>
                  <a:tcPr marL="44454" marR="44454" marT="0" marB="0" anchor="b"/>
                </a:tc>
                <a:tc>
                  <a:txBody>
                    <a:bodyPr/>
                    <a:lstStyle/>
                    <a:p>
                      <a:pPr marL="0" algn="r" defTabSz="548636" rtl="0" eaLnBrk="1" latinLnBrk="0" hangingPunct="1">
                        <a:lnSpc>
                          <a:spcPct val="115000"/>
                        </a:lnSpc>
                        <a:spcAft>
                          <a:spcPts val="0"/>
                        </a:spcAft>
                      </a:pPr>
                      <a:r>
                        <a:rPr lang="is-IS" sz="1400" b="1" kern="1200" dirty="0" smtClean="0">
                          <a:solidFill>
                            <a:schemeClr val="lt1"/>
                          </a:solidFill>
                          <a:effectLst/>
                          <a:latin typeface="+mn-lt"/>
                          <a:ea typeface="+mn-ea"/>
                          <a:cs typeface="+mn-cs"/>
                        </a:rPr>
                        <a:t>2015</a:t>
                      </a:r>
                      <a:endParaRPr lang="is-IS" sz="1400" b="1" kern="1200" dirty="0">
                        <a:solidFill>
                          <a:schemeClr val="lt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dirty="0" smtClean="0">
                          <a:solidFill>
                            <a:schemeClr val="lt1"/>
                          </a:solidFill>
                          <a:effectLst/>
                          <a:latin typeface="+mn-lt"/>
                          <a:ea typeface="+mn-ea"/>
                          <a:cs typeface="+mn-cs"/>
                        </a:rPr>
                        <a:t>2016</a:t>
                      </a:r>
                      <a:endParaRPr lang="is-IS" sz="1400" b="1" kern="1200" dirty="0">
                        <a:solidFill>
                          <a:schemeClr val="lt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dirty="0" smtClean="0">
                          <a:solidFill>
                            <a:schemeClr val="lt1"/>
                          </a:solidFill>
                          <a:effectLst/>
                          <a:latin typeface="+mn-lt"/>
                          <a:ea typeface="+mn-ea"/>
                          <a:cs typeface="+mn-cs"/>
                        </a:rPr>
                        <a:t>2017</a:t>
                      </a:r>
                      <a:endParaRPr lang="is-IS" sz="1400" b="1" kern="1200" dirty="0">
                        <a:solidFill>
                          <a:schemeClr val="lt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dirty="0" smtClean="0">
                          <a:solidFill>
                            <a:schemeClr val="lt1"/>
                          </a:solidFill>
                          <a:effectLst/>
                          <a:latin typeface="+mn-lt"/>
                          <a:ea typeface="+mn-ea"/>
                          <a:cs typeface="+mn-cs"/>
                        </a:rPr>
                        <a:t>2018</a:t>
                      </a:r>
                      <a:endParaRPr lang="is-IS" sz="1400" b="1" kern="1200" dirty="0">
                        <a:solidFill>
                          <a:schemeClr val="lt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dirty="0" smtClean="0">
                          <a:solidFill>
                            <a:schemeClr val="lt1"/>
                          </a:solidFill>
                          <a:effectLst/>
                          <a:latin typeface="+mn-lt"/>
                          <a:ea typeface="+mn-ea"/>
                          <a:cs typeface="+mn-cs"/>
                        </a:rPr>
                        <a:t>2019</a:t>
                      </a:r>
                      <a:endParaRPr lang="is-IS" sz="1400" b="1" kern="1200" dirty="0">
                        <a:solidFill>
                          <a:schemeClr val="lt1"/>
                        </a:solidFill>
                        <a:effectLst/>
                        <a:latin typeface="+mn-lt"/>
                        <a:ea typeface="+mn-ea"/>
                        <a:cs typeface="+mn-cs"/>
                      </a:endParaRPr>
                    </a:p>
                  </a:txBody>
                  <a:tcPr marL="44454" marR="44454" marT="0" marB="0" anchor="b">
                    <a:solidFill>
                      <a:schemeClr val="accent1"/>
                    </a:solidFill>
                  </a:tcPr>
                </a:tc>
              </a:tr>
              <a:tr h="345040">
                <a:tc>
                  <a:txBody>
                    <a:bodyPr/>
                    <a:lstStyle/>
                    <a:p>
                      <a:pPr>
                        <a:lnSpc>
                          <a:spcPct val="115000"/>
                        </a:lnSpc>
                        <a:spcAft>
                          <a:spcPts val="0"/>
                        </a:spcAft>
                      </a:pPr>
                      <a:r>
                        <a:rPr lang="is-IS" sz="1400" b="0" dirty="0" smtClean="0">
                          <a:solidFill>
                            <a:schemeClr val="bg1"/>
                          </a:solidFill>
                          <a:effectLst/>
                        </a:rPr>
                        <a:t>Total</a:t>
                      </a:r>
                      <a:r>
                        <a:rPr lang="is-IS" sz="1400" b="0" baseline="0" dirty="0" smtClean="0">
                          <a:solidFill>
                            <a:schemeClr val="bg1"/>
                          </a:solidFill>
                          <a:effectLst/>
                        </a:rPr>
                        <a:t>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622.6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671.3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705.5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744.4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781.7</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Tax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574.2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622.3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657.2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692.9</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730.2</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Primary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605.1</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654.7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688.8</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726.2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764.3</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dirty="0" smtClean="0">
                          <a:solidFill>
                            <a:schemeClr val="bg1"/>
                          </a:solidFill>
                          <a:effectLst/>
                          <a:latin typeface="Calibri"/>
                          <a:cs typeface="Times New Roman"/>
                        </a:rPr>
                        <a:t>% of GDP</a:t>
                      </a:r>
                    </a:p>
                  </a:txBody>
                  <a:tcPr marL="44454" marR="44454" marT="0" marB="0" anchor="b"/>
                </a:tc>
                <a:tc>
                  <a:txBody>
                    <a:bodyPr/>
                    <a:lstStyle/>
                    <a:p>
                      <a:pPr algn="l" fontAlgn="b"/>
                      <a:endParaRPr lang="en-GB" sz="1400" b="0" i="0" u="none" strike="noStrike" dirty="0">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c>
                  <a:txBody>
                    <a:bodyPr/>
                    <a:lstStyle/>
                    <a:p>
                      <a:pPr algn="l" fontAlgn="b"/>
                      <a:endParaRPr lang="en-GB" sz="1400" b="0" i="0" u="none" strike="noStrike">
                        <a:solidFill>
                          <a:srgbClr val="000000"/>
                        </a:solidFill>
                        <a:effectLst/>
                        <a:latin typeface="Corbel" pitchFamily="34" charset="0"/>
                      </a:endParaRPr>
                    </a:p>
                  </a:txBody>
                  <a:tcPr marL="0" marR="0" marT="0" marB="0" anchor="b"/>
                </a:tc>
              </a:tr>
              <a:tr h="345040">
                <a:tc>
                  <a:txBody>
                    <a:bodyPr/>
                    <a:lstStyle/>
                    <a:p>
                      <a:pPr>
                        <a:lnSpc>
                          <a:spcPct val="115000"/>
                        </a:lnSpc>
                        <a:spcAft>
                          <a:spcPts val="0"/>
                        </a:spcAft>
                      </a:pPr>
                      <a:r>
                        <a:rPr lang="is-IS" sz="1400" b="0" dirty="0" smtClean="0">
                          <a:solidFill>
                            <a:schemeClr val="bg1"/>
                          </a:solidFill>
                          <a:effectLst/>
                        </a:rPr>
                        <a:t>Total</a:t>
                      </a:r>
                      <a:r>
                        <a:rPr lang="is-IS" sz="1400" b="0" baseline="0" dirty="0" smtClean="0">
                          <a:solidFill>
                            <a:schemeClr val="bg1"/>
                          </a:solidFill>
                          <a:effectLst/>
                        </a:rPr>
                        <a:t>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28.7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28.8</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28.3</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28.1</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28.0</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Tax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26.5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26.7</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26.4</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26.2</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26.2</a:t>
                      </a:r>
                      <a:endParaRPr lang="en-GB" sz="1400" b="0" i="0" u="none" strike="noStrike" dirty="0">
                        <a:solidFill>
                          <a:srgbClr val="000000"/>
                        </a:solidFill>
                        <a:effectLst/>
                        <a:latin typeface="Corbel" pitchFamily="34" charset="0"/>
                      </a:endParaRPr>
                    </a:p>
                  </a:txBody>
                  <a:tcPr marL="0" marR="0" marT="0" marB="0" anchor="b"/>
                </a:tc>
              </a:tr>
              <a:tr h="345040">
                <a:tc>
                  <a:txBody>
                    <a:bodyPr/>
                    <a:lstStyle/>
                    <a:p>
                      <a:pPr lvl="1">
                        <a:lnSpc>
                          <a:spcPct val="115000"/>
                        </a:lnSpc>
                        <a:spcAft>
                          <a:spcPts val="0"/>
                        </a:spcAft>
                      </a:pPr>
                      <a:r>
                        <a:rPr lang="is-IS" sz="1400" b="0" dirty="0" smtClean="0">
                          <a:solidFill>
                            <a:schemeClr val="bg1"/>
                          </a:solidFill>
                          <a:effectLst/>
                        </a:rPr>
                        <a:t>Primary revenue</a:t>
                      </a:r>
                      <a:endParaRPr lang="is-IS" sz="1400" b="0" dirty="0">
                        <a:solidFill>
                          <a:schemeClr val="bg1"/>
                        </a:solidFill>
                        <a:effectLst/>
                        <a:latin typeface="Times New Roman"/>
                        <a:ea typeface="Times New Roman"/>
                        <a:cs typeface="Times New Roman"/>
                      </a:endParaRPr>
                    </a:p>
                  </a:txBody>
                  <a:tcPr marL="44454" marR="44454" marT="0" marB="0" anchor="b"/>
                </a:tc>
                <a:tc>
                  <a:txBody>
                    <a:bodyPr/>
                    <a:lstStyle/>
                    <a:p>
                      <a:pPr algn="r" fontAlgn="b"/>
                      <a:r>
                        <a:rPr lang="en-GB" sz="1400" b="0" i="0" u="none" strike="noStrike" dirty="0" smtClean="0">
                          <a:solidFill>
                            <a:srgbClr val="000000"/>
                          </a:solidFill>
                          <a:effectLst/>
                          <a:latin typeface="Corbel" pitchFamily="34" charset="0"/>
                        </a:rPr>
                        <a:t>27.9</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28.1</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27.6</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27.5</a:t>
                      </a:r>
                      <a:endParaRPr lang="en-GB" sz="1400" b="0" i="0" u="none" strike="noStrike" dirty="0">
                        <a:solidFill>
                          <a:srgbClr val="000000"/>
                        </a:solidFill>
                        <a:effectLst/>
                        <a:latin typeface="Corbel" pitchFamily="34" charset="0"/>
                      </a:endParaRPr>
                    </a:p>
                  </a:txBody>
                  <a:tcPr marL="0" marR="0" marT="0" marB="0" anchor="b"/>
                </a:tc>
                <a:tc>
                  <a:txBody>
                    <a:bodyPr/>
                    <a:lstStyle/>
                    <a:p>
                      <a:pPr algn="r" fontAlgn="b"/>
                      <a:r>
                        <a:rPr lang="en-GB" sz="1400" b="0" i="0" u="none" strike="noStrike" dirty="0" smtClean="0">
                          <a:solidFill>
                            <a:srgbClr val="000000"/>
                          </a:solidFill>
                          <a:effectLst/>
                          <a:latin typeface="Corbel" pitchFamily="34" charset="0"/>
                        </a:rPr>
                        <a:t>27.4</a:t>
                      </a:r>
                      <a:endParaRPr lang="en-GB" sz="1400" b="0" i="0" u="none" strike="noStrike" dirty="0">
                        <a:solidFill>
                          <a:srgbClr val="000000"/>
                        </a:solidFill>
                        <a:effectLst/>
                        <a:latin typeface="Corbel" pitchFamily="34" charset="0"/>
                      </a:endParaRPr>
                    </a:p>
                  </a:txBody>
                  <a:tcPr marL="0" marR="0" marT="0" marB="0" anchor="b"/>
                </a:tc>
              </a:tr>
            </a:tbl>
          </a:graphicData>
        </a:graphic>
      </p:graphicFrame>
      <p:sp>
        <p:nvSpPr>
          <p:cNvPr id="6" name="TextBox 5"/>
          <p:cNvSpPr txBox="1">
            <a:spLocks noChangeArrowheads="1"/>
          </p:cNvSpPr>
          <p:nvPr/>
        </p:nvSpPr>
        <p:spPr bwMode="auto">
          <a:xfrm>
            <a:off x="641348" y="4805363"/>
            <a:ext cx="7753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rbel" pitchFamily="34" charset="0"/>
                <a:sym typeface="Helvetica" pitchFamily="34" charset="0"/>
              </a:defRPr>
            </a:lvl1pPr>
            <a:lvl2pPr marL="742950" indent="-285750" eaLnBrk="0" hangingPunct="0">
              <a:defRPr sz="2400">
                <a:solidFill>
                  <a:schemeClr val="tx1"/>
                </a:solidFill>
                <a:latin typeface="Corbel" pitchFamily="34" charset="0"/>
                <a:sym typeface="Helvetica" pitchFamily="34" charset="0"/>
              </a:defRPr>
            </a:lvl2pPr>
            <a:lvl3pPr marL="1143000" indent="-228600" eaLnBrk="0" hangingPunct="0">
              <a:defRPr sz="2400">
                <a:solidFill>
                  <a:schemeClr val="tx1"/>
                </a:solidFill>
                <a:latin typeface="Corbel" pitchFamily="34" charset="0"/>
                <a:sym typeface="Helvetica" pitchFamily="34" charset="0"/>
              </a:defRPr>
            </a:lvl3pPr>
            <a:lvl4pPr marL="1600200" indent="-228600" eaLnBrk="0" hangingPunct="0">
              <a:defRPr sz="2400">
                <a:solidFill>
                  <a:schemeClr val="tx1"/>
                </a:solidFill>
                <a:latin typeface="Corbel" pitchFamily="34" charset="0"/>
                <a:sym typeface="Helvetica" pitchFamily="34" charset="0"/>
              </a:defRPr>
            </a:lvl4pPr>
            <a:lvl5pPr marL="2057400" indent="-228600" eaLnBrk="0" hangingPunct="0">
              <a:defRPr sz="2400">
                <a:solidFill>
                  <a:schemeClr val="tx1"/>
                </a:solidFill>
                <a:latin typeface="Corbel" pitchFamily="34" charset="0"/>
                <a:sym typeface="Helvetica" pitchFamily="34" charset="0"/>
              </a:defRPr>
            </a:lvl5pPr>
            <a:lvl6pPr marL="2514600" indent="-228600" eaLnBrk="0" fontAlgn="base" hangingPunct="0">
              <a:spcBef>
                <a:spcPct val="0"/>
              </a:spcBef>
              <a:spcAft>
                <a:spcPct val="0"/>
              </a:spcAft>
              <a:defRPr sz="2400">
                <a:solidFill>
                  <a:schemeClr val="tx1"/>
                </a:solidFill>
                <a:latin typeface="Corbel" pitchFamily="34" charset="0"/>
                <a:sym typeface="Helvetica" pitchFamily="34" charset="0"/>
              </a:defRPr>
            </a:lvl6pPr>
            <a:lvl7pPr marL="2971800" indent="-228600" eaLnBrk="0" fontAlgn="base" hangingPunct="0">
              <a:spcBef>
                <a:spcPct val="0"/>
              </a:spcBef>
              <a:spcAft>
                <a:spcPct val="0"/>
              </a:spcAft>
              <a:defRPr sz="2400">
                <a:solidFill>
                  <a:schemeClr val="tx1"/>
                </a:solidFill>
                <a:latin typeface="Corbel" pitchFamily="34" charset="0"/>
                <a:sym typeface="Helvetica" pitchFamily="34" charset="0"/>
              </a:defRPr>
            </a:lvl7pPr>
            <a:lvl8pPr marL="3429000" indent="-228600" eaLnBrk="0" fontAlgn="base" hangingPunct="0">
              <a:spcBef>
                <a:spcPct val="0"/>
              </a:spcBef>
              <a:spcAft>
                <a:spcPct val="0"/>
              </a:spcAft>
              <a:defRPr sz="2400">
                <a:solidFill>
                  <a:schemeClr val="tx1"/>
                </a:solidFill>
                <a:latin typeface="Corbel" pitchFamily="34" charset="0"/>
                <a:sym typeface="Helvetica" pitchFamily="34" charset="0"/>
              </a:defRPr>
            </a:lvl8pPr>
            <a:lvl9pPr marL="3886200" indent="-228600" eaLnBrk="0" fontAlgn="base" hangingPunct="0">
              <a:spcBef>
                <a:spcPct val="0"/>
              </a:spcBef>
              <a:spcAft>
                <a:spcPct val="0"/>
              </a:spcAft>
              <a:defRPr sz="2400">
                <a:solidFill>
                  <a:schemeClr val="tx1"/>
                </a:solidFill>
                <a:latin typeface="Corbel" pitchFamily="34" charset="0"/>
                <a:sym typeface="Helvetica" pitchFamily="34" charset="0"/>
              </a:defRPr>
            </a:lvl9pPr>
          </a:lstStyle>
          <a:p>
            <a:pPr eaLnBrk="1" hangingPunct="1"/>
            <a:r>
              <a:rPr lang="en-US" sz="1400" dirty="0" smtClean="0">
                <a:solidFill>
                  <a:schemeClr val="accent1"/>
                </a:solidFill>
              </a:rPr>
              <a:t>1. Irregular items are: capital income tax paid by Treasury itself, all proceeds from asset sales and revaluation of financial assets (narrow definition) and also the following items: temporary side effects on tax revenues from the Household Debt Reduction </a:t>
            </a:r>
            <a:r>
              <a:rPr lang="en-US" sz="1400" dirty="0" err="1" smtClean="0">
                <a:solidFill>
                  <a:schemeClr val="accent1"/>
                </a:solidFill>
              </a:rPr>
              <a:t>Programme</a:t>
            </a:r>
            <a:r>
              <a:rPr lang="en-US" sz="1400" dirty="0" smtClean="0">
                <a:solidFill>
                  <a:schemeClr val="accent1"/>
                </a:solidFill>
              </a:rPr>
              <a:t> 2015–2019; part of bank tax 2014–2017; part of special FAT 2014–2015; special dividend from reduction of CB capital 2014; part of </a:t>
            </a:r>
            <a:r>
              <a:rPr lang="en-US" sz="1400" dirty="0" err="1" smtClean="0">
                <a:solidFill>
                  <a:schemeClr val="accent1"/>
                </a:solidFill>
              </a:rPr>
              <a:t>Landsbanki</a:t>
            </a:r>
            <a:r>
              <a:rPr lang="en-US" sz="1400" dirty="0" smtClean="0">
                <a:solidFill>
                  <a:schemeClr val="accent1"/>
                </a:solidFill>
              </a:rPr>
              <a:t> dividend 2013–2015; temporary side effects from third-pillar pension savings withdrawals in 2015.</a:t>
            </a:r>
            <a:endParaRPr lang="en-US" sz="1400" dirty="0">
              <a:solidFill>
                <a:schemeClr val="accent1"/>
              </a:solidFill>
            </a:endParaRPr>
          </a:p>
        </p:txBody>
      </p:sp>
    </p:spTree>
    <p:extLst>
      <p:ext uri="{BB962C8B-B14F-4D97-AF65-F5344CB8AC3E}">
        <p14:creationId xmlns:p14="http://schemas.microsoft.com/office/powerpoint/2010/main" val="160314756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33547384"/>
              </p:ext>
            </p:extLst>
          </p:nvPr>
        </p:nvGraphicFramePr>
        <p:xfrm>
          <a:off x="469900" y="1117600"/>
          <a:ext cx="7759700" cy="509053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smtClean="0"/>
              <a:t>TREASURY tax revenue 2013–2019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46</a:t>
            </a:fld>
            <a:endParaRPr lang="en-US" dirty="0"/>
          </a:p>
        </p:txBody>
      </p:sp>
    </p:spTree>
    <p:extLst>
      <p:ext uri="{BB962C8B-B14F-4D97-AF65-F5344CB8AC3E}">
        <p14:creationId xmlns:p14="http://schemas.microsoft.com/office/powerpoint/2010/main" val="218040648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338305948"/>
              </p:ext>
            </p:extLst>
          </p:nvPr>
        </p:nvGraphicFramePr>
        <p:xfrm>
          <a:off x="469900" y="1117600"/>
          <a:ext cx="7759700" cy="47842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smtClean="0"/>
              <a:t>treasury Revenue 2001–2019*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47</a:t>
            </a:fld>
            <a:endParaRPr lang="en-US" dirty="0"/>
          </a:p>
        </p:txBody>
      </p:sp>
      <p:sp>
        <p:nvSpPr>
          <p:cNvPr id="7" name="TextBox 6"/>
          <p:cNvSpPr txBox="1"/>
          <p:nvPr/>
        </p:nvSpPr>
        <p:spPr>
          <a:xfrm>
            <a:off x="235250" y="5901842"/>
            <a:ext cx="7770830" cy="307777"/>
          </a:xfrm>
          <a:prstGeom prst="rect">
            <a:avLst/>
          </a:prstGeom>
          <a:noFill/>
        </p:spPr>
        <p:txBody>
          <a:bodyPr wrap="square" rtlCol="0">
            <a:spAutoFit/>
          </a:bodyPr>
          <a:lstStyle/>
          <a:p>
            <a:r>
              <a:rPr lang="is-IS" sz="1400" dirty="0" smtClean="0">
                <a:solidFill>
                  <a:schemeClr val="accent1"/>
                </a:solidFill>
              </a:rPr>
              <a:t>* Excluding irregular items.</a:t>
            </a:r>
          </a:p>
        </p:txBody>
      </p:sp>
    </p:spTree>
    <p:extLst>
      <p:ext uri="{BB962C8B-B14F-4D97-AF65-F5344CB8AC3E}">
        <p14:creationId xmlns:p14="http://schemas.microsoft.com/office/powerpoint/2010/main" val="363640777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68233223"/>
              </p:ext>
            </p:extLst>
          </p:nvPr>
        </p:nvGraphicFramePr>
        <p:xfrm>
          <a:off x="469900" y="1117599"/>
          <a:ext cx="7759700" cy="516444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a:t>TREASURY tax revenue 2001–2019</a:t>
            </a:r>
          </a:p>
        </p:txBody>
      </p:sp>
      <p:sp>
        <p:nvSpPr>
          <p:cNvPr id="8" name="Slide Number Placeholder 7"/>
          <p:cNvSpPr>
            <a:spLocks noGrp="1"/>
          </p:cNvSpPr>
          <p:nvPr>
            <p:ph type="sldNum" sz="quarter" idx="12"/>
          </p:nvPr>
        </p:nvSpPr>
        <p:spPr/>
        <p:txBody>
          <a:bodyPr/>
          <a:lstStyle/>
          <a:p>
            <a:fld id="{86CB4B4D-7CA3-9044-876B-883B54F8677D}" type="slidenum">
              <a:rPr lang="en-US" smtClean="0"/>
              <a:pPr/>
              <a:t>48</a:t>
            </a:fld>
            <a:endParaRPr lang="en-US" dirty="0"/>
          </a:p>
        </p:txBody>
      </p:sp>
    </p:spTree>
    <p:extLst>
      <p:ext uri="{BB962C8B-B14F-4D97-AF65-F5344CB8AC3E}">
        <p14:creationId xmlns:p14="http://schemas.microsoft.com/office/powerpoint/2010/main" val="298704014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208500643"/>
              </p:ext>
            </p:extLst>
          </p:nvPr>
        </p:nvGraphicFramePr>
        <p:xfrm>
          <a:off x="469900" y="1142999"/>
          <a:ext cx="7759700" cy="50618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a:t>TREASURY </a:t>
            </a:r>
            <a:r>
              <a:rPr lang="en-US" smtClean="0"/>
              <a:t>total revenue </a:t>
            </a:r>
            <a:r>
              <a:rPr lang="is-IS" dirty="0" smtClean="0"/>
              <a:t>2008–2019</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49</a:t>
            </a:fld>
            <a:endParaRPr lang="en-US" dirty="0"/>
          </a:p>
        </p:txBody>
      </p:sp>
    </p:spTree>
    <p:extLst>
      <p:ext uri="{BB962C8B-B14F-4D97-AF65-F5344CB8AC3E}">
        <p14:creationId xmlns:p14="http://schemas.microsoft.com/office/powerpoint/2010/main" val="63612087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mtClean="0"/>
              <a:t>spring fiscal plan 2016-2019 - main Targets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549975668"/>
              </p:ext>
            </p:extLst>
          </p:nvPr>
        </p:nvGraphicFramePr>
        <p:xfrm>
          <a:off x="641350" y="1396999"/>
          <a:ext cx="7675336" cy="4461501"/>
        </p:xfrm>
        <a:graphic>
          <a:graphicData uri="http://schemas.openxmlformats.org/drawingml/2006/table">
            <a:tbl>
              <a:tblPr firstRow="1" bandRow="1">
                <a:tableStyleId>{5C22544A-7EE6-4342-B048-85BDC9FD1C3A}</a:tableStyleId>
              </a:tblPr>
              <a:tblGrid>
                <a:gridCol w="1782536"/>
                <a:gridCol w="5892800"/>
              </a:tblGrid>
              <a:tr h="493677">
                <a:tc>
                  <a:txBody>
                    <a:bodyPr/>
                    <a:lstStyle/>
                    <a:p>
                      <a:pPr algn="l">
                        <a:lnSpc>
                          <a:spcPts val="1600"/>
                        </a:lnSpc>
                        <a:spcAft>
                          <a:spcPts val="0"/>
                        </a:spcAft>
                      </a:pPr>
                      <a:endParaRPr lang="is-IS" sz="1800" dirty="0">
                        <a:effectLst/>
                        <a:latin typeface="+mj-lt"/>
                        <a:ea typeface="Times New Roman"/>
                        <a:cs typeface="Times New Roman" panose="02020603050405020304" pitchFamily="18" charset="0"/>
                      </a:endParaRPr>
                    </a:p>
                  </a:txBody>
                  <a:tcPr anchor="ctr"/>
                </a:tc>
                <a:tc>
                  <a:txBody>
                    <a:bodyPr/>
                    <a:lstStyle/>
                    <a:p>
                      <a:pPr algn="l">
                        <a:lnSpc>
                          <a:spcPts val="1600"/>
                        </a:lnSpc>
                        <a:spcAft>
                          <a:spcPts val="0"/>
                        </a:spcAft>
                      </a:pPr>
                      <a:r>
                        <a:rPr lang="is-IS" sz="1800" b="1" smtClean="0">
                          <a:solidFill>
                            <a:srgbClr val="FFFFFF"/>
                          </a:solidFill>
                          <a:effectLst/>
                          <a:latin typeface="+mj-lt"/>
                          <a:ea typeface="Times New Roman"/>
                          <a:cs typeface="Times New Roman" panose="02020603050405020304" pitchFamily="18" charset="0"/>
                        </a:rPr>
                        <a:t>Targets</a:t>
                      </a:r>
                      <a:endParaRPr lang="is-IS" sz="1800" dirty="0">
                        <a:effectLst/>
                        <a:latin typeface="+mj-lt"/>
                        <a:ea typeface="Times New Roman"/>
                        <a:cs typeface="Times New Roman" panose="02020603050405020304" pitchFamily="18" charset="0"/>
                      </a:endParaRPr>
                    </a:p>
                  </a:txBody>
                  <a:tcPr anchor="ctr"/>
                </a:tc>
              </a:tr>
              <a:tr h="858864">
                <a:tc>
                  <a:txBody>
                    <a:bodyPr/>
                    <a:lstStyle/>
                    <a:p>
                      <a:pPr algn="l">
                        <a:lnSpc>
                          <a:spcPts val="1600"/>
                        </a:lnSpc>
                        <a:spcAft>
                          <a:spcPts val="0"/>
                        </a:spcAft>
                      </a:pPr>
                      <a:r>
                        <a:rPr lang="is-IS" sz="1800" smtClean="0">
                          <a:effectLst/>
                          <a:latin typeface="+mj-lt"/>
                          <a:ea typeface="Times New Roman"/>
                          <a:cs typeface="Times New Roman" panose="02020603050405020304" pitchFamily="18" charset="0"/>
                        </a:rPr>
                        <a:t>Total balance</a:t>
                      </a:r>
                      <a:endParaRPr lang="is-IS" sz="1800" dirty="0">
                        <a:effectLst/>
                        <a:latin typeface="+mj-lt"/>
                        <a:ea typeface="Times New Roman"/>
                        <a:cs typeface="Times New Roman" panose="02020603050405020304" pitchFamily="18" charset="0"/>
                      </a:endParaRPr>
                    </a:p>
                  </a:txBody>
                  <a:tcPr marT="17780" marB="17780" anchor="ctr"/>
                </a:tc>
                <a:tc>
                  <a:txBody>
                    <a:bodyPr/>
                    <a:lstStyle/>
                    <a:p>
                      <a:pPr algn="l">
                        <a:lnSpc>
                          <a:spcPts val="1600"/>
                        </a:lnSpc>
                        <a:spcAft>
                          <a:spcPts val="0"/>
                        </a:spcAft>
                      </a:pPr>
                      <a:r>
                        <a:rPr lang="en-US" sz="1800" smtClean="0">
                          <a:effectLst/>
                          <a:latin typeface="+mj-lt"/>
                          <a:ea typeface="Times New Roman"/>
                          <a:cs typeface="Times New Roman" panose="02020603050405020304" pitchFamily="18" charset="0"/>
                        </a:rPr>
                        <a:t>Surplus should grow </a:t>
                      </a:r>
                      <a:r>
                        <a:rPr lang="en-US" sz="1800" dirty="0" smtClean="0">
                          <a:effectLst/>
                          <a:latin typeface="+mj-lt"/>
                          <a:ea typeface="Times New Roman"/>
                          <a:cs typeface="Times New Roman" panose="02020603050405020304" pitchFamily="18" charset="0"/>
                        </a:rPr>
                        <a:t>steadily over the period reaching at least 1% of GDP in 2018.</a:t>
                      </a:r>
                      <a:endParaRPr lang="en-US" sz="1800" dirty="0">
                        <a:effectLst/>
                        <a:latin typeface="+mj-lt"/>
                        <a:ea typeface="Times New Roman"/>
                        <a:cs typeface="Times New Roman" panose="02020603050405020304" pitchFamily="18" charset="0"/>
                      </a:endParaRPr>
                    </a:p>
                  </a:txBody>
                  <a:tcPr marT="17780" marB="17780" anchor="ctr"/>
                </a:tc>
              </a:tr>
              <a:tr h="588356">
                <a:tc>
                  <a:txBody>
                    <a:bodyPr/>
                    <a:lstStyle/>
                    <a:p>
                      <a:r>
                        <a:rPr lang="is-IS" sz="1800" smtClean="0"/>
                        <a:t>Revenue</a:t>
                      </a:r>
                      <a:endParaRPr lang="is-IS" sz="1800" dirty="0"/>
                    </a:p>
                  </a:txBody>
                  <a:tcPr/>
                </a:tc>
                <a:tc>
                  <a:txBody>
                    <a:bodyPr/>
                    <a:lstStyle/>
                    <a:p>
                      <a:r>
                        <a:rPr lang="is-IS" sz="1800" dirty="0" smtClean="0"/>
                        <a:t>Primary </a:t>
                      </a:r>
                      <a:r>
                        <a:rPr lang="is-IS" sz="1800" baseline="0" dirty="0" smtClean="0"/>
                        <a:t>revenue</a:t>
                      </a:r>
                      <a:r>
                        <a:rPr lang="is-IS" sz="1800" dirty="0" smtClean="0"/>
                        <a:t>*</a:t>
                      </a:r>
                      <a:r>
                        <a:rPr lang="is-IS" sz="1800" baseline="0" dirty="0" smtClean="0"/>
                        <a:t> </a:t>
                      </a:r>
                      <a:r>
                        <a:rPr lang="is-IS" sz="1800" baseline="0" smtClean="0"/>
                        <a:t>growth should not to exceed </a:t>
                      </a:r>
                      <a:r>
                        <a:rPr lang="is-IS" sz="1800" baseline="0" dirty="0" smtClean="0"/>
                        <a:t>the growth of GDP until 2019.</a:t>
                      </a:r>
                      <a:endParaRPr lang="is-IS" sz="1800" dirty="0"/>
                    </a:p>
                  </a:txBody>
                  <a:tcPr/>
                </a:tc>
              </a:tr>
              <a:tr h="858864">
                <a:tc>
                  <a:txBody>
                    <a:bodyPr/>
                    <a:lstStyle/>
                    <a:p>
                      <a:r>
                        <a:rPr lang="is-IS" sz="1800" smtClean="0"/>
                        <a:t>Expenditure</a:t>
                      </a:r>
                      <a:endParaRPr lang="is-IS" sz="1800" dirty="0"/>
                    </a:p>
                  </a:txBody>
                  <a:tcPr/>
                </a:tc>
                <a:tc>
                  <a:txBody>
                    <a:bodyPr/>
                    <a:lstStyle/>
                    <a:p>
                      <a:r>
                        <a:rPr lang="is-IS" sz="1800" dirty="0" smtClean="0"/>
                        <a:t>Primary </a:t>
                      </a:r>
                      <a:r>
                        <a:rPr lang="is-IS" sz="1800" baseline="0" dirty="0" smtClean="0"/>
                        <a:t>expenditure</a:t>
                      </a:r>
                      <a:r>
                        <a:rPr lang="is-IS" sz="1800" smtClean="0"/>
                        <a:t>* should grow </a:t>
                      </a:r>
                      <a:r>
                        <a:rPr lang="is-IS" sz="1800" dirty="0" smtClean="0"/>
                        <a:t>more slowly than GDP and somewhat slower than primary revenue </a:t>
                      </a:r>
                      <a:r>
                        <a:rPr lang="is-IS" sz="1800" smtClean="0"/>
                        <a:t>and decrease </a:t>
                      </a:r>
                      <a:r>
                        <a:rPr lang="is-IS" sz="1800" dirty="0" smtClean="0"/>
                        <a:t>by 1% of GDP until 2019.</a:t>
                      </a:r>
                      <a:endParaRPr lang="is-IS" sz="1800" dirty="0"/>
                    </a:p>
                  </a:txBody>
                  <a:tcPr/>
                </a:tc>
              </a:tr>
              <a:tr h="858864">
                <a:tc>
                  <a:txBody>
                    <a:bodyPr/>
                    <a:lstStyle/>
                    <a:p>
                      <a:r>
                        <a:rPr lang="is-IS" sz="1800" smtClean="0"/>
                        <a:t>Debt</a:t>
                      </a:r>
                      <a:endParaRPr lang="is-IS" sz="1800" dirty="0"/>
                    </a:p>
                  </a:txBody>
                  <a:tcPr/>
                </a:tc>
                <a:tc>
                  <a:txBody>
                    <a:bodyPr/>
                    <a:lstStyle/>
                    <a:p>
                      <a:r>
                        <a:rPr lang="is-IS" sz="1800" dirty="0" smtClean="0"/>
                        <a:t>Gross </a:t>
                      </a:r>
                      <a:r>
                        <a:rPr lang="is-IS" sz="1800" smtClean="0"/>
                        <a:t>debt should</a:t>
                      </a:r>
                      <a:r>
                        <a:rPr lang="is-IS" sz="1800" baseline="0" smtClean="0"/>
                        <a:t> </a:t>
                      </a:r>
                      <a:r>
                        <a:rPr lang="is-IS" sz="1800" smtClean="0"/>
                        <a:t>decrease </a:t>
                      </a:r>
                      <a:r>
                        <a:rPr lang="is-IS" sz="1800" dirty="0" smtClean="0"/>
                        <a:t>by 10% in nominal terms </a:t>
                      </a:r>
                      <a:r>
                        <a:rPr lang="is-IS" sz="1800" smtClean="0"/>
                        <a:t>and by </a:t>
                      </a:r>
                      <a:r>
                        <a:rPr lang="is-IS" sz="1800" dirty="0" smtClean="0"/>
                        <a:t>15% as a percentage of GDP between the years 2015 and 2019.</a:t>
                      </a:r>
                      <a:endParaRPr lang="is-IS" sz="1800" dirty="0"/>
                    </a:p>
                  </a:txBody>
                  <a:tcPr/>
                </a:tc>
              </a:tr>
              <a:tr h="517862">
                <a:tc>
                  <a:txBody>
                    <a:bodyPr/>
                    <a:lstStyle/>
                    <a:p>
                      <a:r>
                        <a:rPr lang="is-IS" sz="1800" dirty="0" smtClean="0">
                          <a:latin typeface="+mj-lt"/>
                          <a:cs typeface="Times New Roman" panose="02020603050405020304" pitchFamily="18" charset="0"/>
                        </a:rPr>
                        <a:t>Capital expenditure</a:t>
                      </a:r>
                      <a:endParaRPr lang="is-IS" sz="1800" dirty="0">
                        <a:latin typeface="+mj-lt"/>
                        <a:cs typeface="Times New Roman" panose="02020603050405020304" pitchFamily="18" charset="0"/>
                      </a:endParaRPr>
                    </a:p>
                  </a:txBody>
                  <a:tcPr/>
                </a:tc>
                <a:tc>
                  <a:txBody>
                    <a:bodyPr/>
                    <a:lstStyle/>
                    <a:p>
                      <a:r>
                        <a:rPr lang="is-IS" sz="1800" smtClean="0">
                          <a:latin typeface="+mj-lt"/>
                          <a:cs typeface="Times New Roman" panose="02020603050405020304" pitchFamily="18" charset="0"/>
                        </a:rPr>
                        <a:t>Maintain </a:t>
                      </a:r>
                      <a:r>
                        <a:rPr lang="is-IS" sz="1800" dirty="0" smtClean="0">
                          <a:latin typeface="+mj-lt"/>
                          <a:cs typeface="Times New Roman" panose="02020603050405020304" pitchFamily="18" charset="0"/>
                        </a:rPr>
                        <a:t>the current</a:t>
                      </a:r>
                      <a:r>
                        <a:rPr lang="is-IS" sz="1800" baseline="0" dirty="0" smtClean="0">
                          <a:latin typeface="+mj-lt"/>
                          <a:cs typeface="Times New Roman" panose="02020603050405020304" pitchFamily="18" charset="0"/>
                        </a:rPr>
                        <a:t> level of </a:t>
                      </a:r>
                      <a:r>
                        <a:rPr lang="is-IS" sz="1800" baseline="0" smtClean="0">
                          <a:latin typeface="+mj-lt"/>
                          <a:cs typeface="Times New Roman" panose="02020603050405020304" pitchFamily="18" charset="0"/>
                        </a:rPr>
                        <a:t>capital expenditure at </a:t>
                      </a:r>
                      <a:r>
                        <a:rPr lang="is-IS" sz="1800" baseline="0" dirty="0" smtClean="0">
                          <a:latin typeface="+mj-lt"/>
                          <a:cs typeface="Times New Roman" panose="02020603050405020304" pitchFamily="18" charset="0"/>
                        </a:rPr>
                        <a:t>1.2% </a:t>
                      </a:r>
                      <a:r>
                        <a:rPr lang="is-IS" sz="1800" baseline="0" smtClean="0">
                          <a:latin typeface="+mj-lt"/>
                          <a:cs typeface="Times New Roman" panose="02020603050405020304" pitchFamily="18" charset="0"/>
                        </a:rPr>
                        <a:t>of GDP </a:t>
                      </a:r>
                      <a:r>
                        <a:rPr lang="is-IS" sz="1800" baseline="0" dirty="0" smtClean="0">
                          <a:latin typeface="+mj-lt"/>
                          <a:cs typeface="Times New Roman" panose="02020603050405020304" pitchFamily="18" charset="0"/>
                        </a:rPr>
                        <a:t>until 2</a:t>
                      </a:r>
                      <a:r>
                        <a:rPr lang="is-IS" sz="1800" dirty="0" smtClean="0">
                          <a:latin typeface="+mj-lt"/>
                          <a:cs typeface="Times New Roman" panose="02020603050405020304" pitchFamily="18" charset="0"/>
                        </a:rPr>
                        <a:t>019.</a:t>
                      </a:r>
                      <a:endParaRPr lang="is-IS" sz="1800" dirty="0">
                        <a:latin typeface="+mj-lt"/>
                        <a:cs typeface="Times New Roman" panose="02020603050405020304" pitchFamily="18" charset="0"/>
                      </a:endParaRPr>
                    </a:p>
                  </a:txBody>
                  <a:tcPr/>
                </a:tc>
              </a:tr>
            </a:tbl>
          </a:graphicData>
        </a:graphic>
      </p:graphicFrame>
      <p:sp>
        <p:nvSpPr>
          <p:cNvPr id="3" name="Rectangle 2"/>
          <p:cNvSpPr/>
          <p:nvPr/>
        </p:nvSpPr>
        <p:spPr>
          <a:xfrm>
            <a:off x="641350" y="6031914"/>
            <a:ext cx="7562850" cy="523220"/>
          </a:xfrm>
          <a:prstGeom prst="rect">
            <a:avLst/>
          </a:prstGeom>
        </p:spPr>
        <p:txBody>
          <a:bodyPr wrap="square">
            <a:spAutoFit/>
          </a:bodyPr>
          <a:lstStyle/>
          <a:p>
            <a:r>
              <a:rPr lang="is-IS" sz="1400" i="1" dirty="0">
                <a:solidFill>
                  <a:schemeClr val="accent1"/>
                </a:solidFill>
              </a:rPr>
              <a:t>* excluding </a:t>
            </a:r>
            <a:r>
              <a:rPr lang="is-IS" sz="1400" i="1">
                <a:solidFill>
                  <a:schemeClr val="accent1"/>
                </a:solidFill>
              </a:rPr>
              <a:t>irregular </a:t>
            </a:r>
            <a:r>
              <a:rPr lang="is-IS" sz="1400" i="1" smtClean="0">
                <a:solidFill>
                  <a:schemeClr val="accent1"/>
                </a:solidFill>
              </a:rPr>
              <a:t>and temporary items</a:t>
            </a:r>
            <a:endParaRPr lang="is-IS" sz="1400" i="1" dirty="0">
              <a:solidFill>
                <a:schemeClr val="accent1"/>
              </a:solidFill>
            </a:endParaRPr>
          </a:p>
          <a:p>
            <a:r>
              <a:rPr lang="is-IS" sz="1400" i="1" dirty="0" smtClean="0">
                <a:solidFill>
                  <a:schemeClr val="accent1"/>
                </a:solidFill>
              </a:rPr>
              <a:t>.</a:t>
            </a:r>
            <a:endParaRPr lang="is-IS" sz="1400" i="1" dirty="0">
              <a:solidFill>
                <a:schemeClr val="accent1"/>
              </a:solidFill>
            </a:endParaRPr>
          </a:p>
        </p:txBody>
      </p:sp>
    </p:spTree>
    <p:extLst>
      <p:ext uri="{BB962C8B-B14F-4D97-AF65-F5344CB8AC3E}">
        <p14:creationId xmlns:p14="http://schemas.microsoft.com/office/powerpoint/2010/main" val="406596130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624812409"/>
              </p:ext>
            </p:extLst>
          </p:nvPr>
        </p:nvGraphicFramePr>
        <p:xfrm>
          <a:off x="283335" y="1310911"/>
          <a:ext cx="811369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01650" y="514349"/>
            <a:ext cx="8286750" cy="603251"/>
          </a:xfrm>
        </p:spPr>
        <p:txBody>
          <a:bodyPr>
            <a:normAutofit fontScale="90000"/>
          </a:bodyPr>
          <a:lstStyle/>
          <a:p>
            <a:r>
              <a:rPr lang="en-US" noProof="1" smtClean="0"/>
              <a:t>revenue estimate of budget proposal 2016: change from autumn 2014</a:t>
            </a:r>
            <a:endParaRPr lang="en-US" noProof="1"/>
          </a:p>
        </p:txBody>
      </p:sp>
      <p:sp>
        <p:nvSpPr>
          <p:cNvPr id="8" name="Slide Number Placeholder 7"/>
          <p:cNvSpPr>
            <a:spLocks noGrp="1"/>
          </p:cNvSpPr>
          <p:nvPr>
            <p:ph type="sldNum" sz="quarter" idx="12"/>
          </p:nvPr>
        </p:nvSpPr>
        <p:spPr/>
        <p:txBody>
          <a:bodyPr/>
          <a:lstStyle/>
          <a:p>
            <a:fld id="{86CB4B4D-7CA3-9044-876B-883B54F8677D}" type="slidenum">
              <a:rPr lang="en-US" smtClean="0"/>
              <a:pPr/>
              <a:t>50</a:t>
            </a:fld>
            <a:endParaRPr lang="en-US" dirty="0"/>
          </a:p>
        </p:txBody>
      </p:sp>
    </p:spTree>
    <p:extLst>
      <p:ext uri="{BB962C8B-B14F-4D97-AF65-F5344CB8AC3E}">
        <p14:creationId xmlns:p14="http://schemas.microsoft.com/office/powerpoint/2010/main" val="3595129929"/>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189154442"/>
              </p:ext>
            </p:extLst>
          </p:nvPr>
        </p:nvGraphicFramePr>
        <p:xfrm>
          <a:off x="283335" y="1117600"/>
          <a:ext cx="811369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fontScale="90000"/>
          </a:bodyPr>
          <a:lstStyle/>
          <a:p>
            <a:r>
              <a:rPr lang="en-US" dirty="0" smtClean="0"/>
              <a:t>budget proposal Revenue estimate:</a:t>
            </a:r>
            <a:br>
              <a:rPr lang="en-US" dirty="0" smtClean="0"/>
            </a:br>
            <a:r>
              <a:rPr lang="en-US" dirty="0" smtClean="0"/>
              <a:t>nominal change between 2015 and 2016</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2731784644"/>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57152362"/>
              </p:ext>
            </p:extLst>
          </p:nvPr>
        </p:nvGraphicFramePr>
        <p:xfrm>
          <a:off x="469900" y="1125414"/>
          <a:ext cx="7900377" cy="529685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Budget proposal revenue estimate 2016:</a:t>
            </a:r>
            <a:br>
              <a:rPr lang="en-US" dirty="0" smtClean="0"/>
            </a:br>
            <a:r>
              <a:rPr lang="en-US" dirty="0" smtClean="0"/>
              <a:t>breakdown ranked by size</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52</a:t>
            </a:fld>
            <a:endParaRPr lang="en-US" dirty="0"/>
          </a:p>
        </p:txBody>
      </p:sp>
    </p:spTree>
    <p:extLst>
      <p:ext uri="{BB962C8B-B14F-4D97-AF65-F5344CB8AC3E}">
        <p14:creationId xmlns:p14="http://schemas.microsoft.com/office/powerpoint/2010/main" val="52889112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28677829"/>
              </p:ext>
            </p:extLst>
          </p:nvPr>
        </p:nvGraphicFramePr>
        <p:xfrm>
          <a:off x="457202" y="1253759"/>
          <a:ext cx="7560000" cy="4508640"/>
        </p:xfrm>
        <a:graphic>
          <a:graphicData uri="http://schemas.openxmlformats.org/drawingml/2006/table">
            <a:tbl>
              <a:tblPr>
                <a:tableStyleId>{5C22544A-7EE6-4342-B048-85BDC9FD1C3A}</a:tableStyleId>
              </a:tblPr>
              <a:tblGrid>
                <a:gridCol w="3276000"/>
                <a:gridCol w="1080000"/>
                <a:gridCol w="1044000"/>
                <a:gridCol w="1080000"/>
                <a:gridCol w="1080000"/>
              </a:tblGrid>
              <a:tr h="360000">
                <a:tc>
                  <a:txBody>
                    <a:bodyPr/>
                    <a:lstStyle/>
                    <a:p>
                      <a:pPr algn="l" fontAlgn="b"/>
                      <a:endParaRPr lang="is-IS" sz="1800" b="0" i="1"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Treasury Account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Budget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Revised budget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Budget proposal</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Billion</a:t>
                      </a:r>
                      <a:r>
                        <a:rPr lang="is-IS" sz="1800" b="0" u="none" strike="noStrike" baseline="0" noProof="1" smtClean="0">
                          <a:effectLst/>
                          <a:latin typeface="Corbel" pitchFamily="34" charset="0"/>
                        </a:rPr>
                        <a:t> </a:t>
                      </a:r>
                      <a:r>
                        <a:rPr lang="is-IS" sz="1800" b="0" u="none" strike="noStrike" noProof="1" smtClean="0">
                          <a:effectLst/>
                          <a:latin typeface="Corbel" pitchFamily="34" charset="0"/>
                        </a:rPr>
                        <a:t>kr.</a:t>
                      </a:r>
                      <a:endParaRPr lang="is-IS" sz="1800" b="0" i="1"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2014</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2016</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1" i="0" u="none" strike="noStrike" noProof="1" smtClean="0">
                          <a:solidFill>
                            <a:schemeClr val="dk1"/>
                          </a:solidFill>
                          <a:effectLst/>
                          <a:latin typeface="Corbel" pitchFamily="34" charset="0"/>
                        </a:rPr>
                        <a:t>Total</a:t>
                      </a:r>
                      <a:r>
                        <a:rPr lang="is-IS" sz="1800" b="1" i="0" u="none" strike="noStrike" baseline="0" noProof="1" smtClean="0">
                          <a:solidFill>
                            <a:schemeClr val="dk1"/>
                          </a:solidFill>
                          <a:effectLst/>
                          <a:latin typeface="Corbel" pitchFamily="34" charset="0"/>
                        </a:rPr>
                        <a:t> revenue</a:t>
                      </a:r>
                      <a:endParaRPr lang="is-IS" sz="1800" b="1" i="0" u="none" strike="noStrike" noProof="1">
                        <a:solidFill>
                          <a:srgbClr val="000000"/>
                        </a:solidFill>
                        <a:effectLst/>
                        <a:latin typeface="Corbel" pitchFamily="34" charset="0"/>
                      </a:endParaRPr>
                    </a:p>
                  </a:txBody>
                  <a:tcPr marL="0" marR="0" marT="0" marB="0" anchor="b"/>
                </a:tc>
                <a:tc>
                  <a:txBody>
                    <a:bodyPr/>
                    <a:lstStyle/>
                    <a:p>
                      <a:pPr algn="r" fontAlgn="b"/>
                      <a:r>
                        <a:rPr lang="is-IS" sz="1800" b="1" i="0" u="none" strike="noStrike" noProof="1" smtClean="0">
                          <a:solidFill>
                            <a:srgbClr val="000000"/>
                          </a:solidFill>
                          <a:effectLst/>
                          <a:latin typeface="Corbel" pitchFamily="34" charset="0"/>
                        </a:rPr>
                        <a:t>688.9</a:t>
                      </a:r>
                      <a:endParaRPr lang="is-IS" sz="1800" b="1" i="0" u="none" strike="noStrike" noProof="1">
                        <a:solidFill>
                          <a:srgbClr val="000000"/>
                        </a:solidFill>
                        <a:effectLst/>
                        <a:latin typeface="Corbel" pitchFamily="34" charset="0"/>
                      </a:endParaRPr>
                    </a:p>
                  </a:txBody>
                  <a:tcPr marL="0" marR="0" marT="0" marB="0" anchor="b"/>
                </a:tc>
                <a:tc>
                  <a:txBody>
                    <a:bodyPr/>
                    <a:lstStyle/>
                    <a:p>
                      <a:pPr algn="r" fontAlgn="b"/>
                      <a:r>
                        <a:rPr lang="is-IS" sz="1800" b="1" i="0" u="none" strike="noStrike" noProof="1" smtClean="0">
                          <a:solidFill>
                            <a:srgbClr val="000000"/>
                          </a:solidFill>
                          <a:effectLst/>
                          <a:latin typeface="Corbel" pitchFamily="34" charset="0"/>
                        </a:rPr>
                        <a:t>653.7</a:t>
                      </a:r>
                      <a:endParaRPr lang="is-IS" sz="1800" b="1" i="0" u="none" strike="noStrike" noProof="1">
                        <a:solidFill>
                          <a:srgbClr val="000000"/>
                        </a:solidFill>
                        <a:effectLst/>
                        <a:latin typeface="Corbel" pitchFamily="34" charset="0"/>
                      </a:endParaRPr>
                    </a:p>
                  </a:txBody>
                  <a:tcPr marL="0" marR="0" marT="0" marB="0" anchor="b"/>
                </a:tc>
                <a:tc>
                  <a:txBody>
                    <a:bodyPr/>
                    <a:lstStyle/>
                    <a:p>
                      <a:pPr algn="r" fontAlgn="b"/>
                      <a:r>
                        <a:rPr lang="is-IS" sz="1800" b="1" i="0" u="none" strike="noStrike" noProof="1" smtClean="0">
                          <a:solidFill>
                            <a:srgbClr val="000000"/>
                          </a:solidFill>
                          <a:effectLst/>
                          <a:latin typeface="Corbel" pitchFamily="34" charset="0"/>
                        </a:rPr>
                        <a:t>680.1</a:t>
                      </a:r>
                      <a:endParaRPr lang="is-IS" sz="1800" b="1" i="0" u="none" strike="noStrike" noProof="1">
                        <a:solidFill>
                          <a:srgbClr val="000000"/>
                        </a:solidFill>
                        <a:effectLst/>
                        <a:latin typeface="Corbel" pitchFamily="34" charset="0"/>
                      </a:endParaRPr>
                    </a:p>
                  </a:txBody>
                  <a:tcPr marL="0" marR="0" marT="0" marB="0" anchor="b"/>
                </a:tc>
                <a:tc>
                  <a:txBody>
                    <a:bodyPr/>
                    <a:lstStyle/>
                    <a:p>
                      <a:pPr algn="r" fontAlgn="b"/>
                      <a:r>
                        <a:rPr lang="is-IS" sz="1800" b="1" i="0" u="none" strike="noStrike" noProof="1" smtClean="0">
                          <a:solidFill>
                            <a:srgbClr val="000000"/>
                          </a:solidFill>
                          <a:effectLst/>
                          <a:latin typeface="Corbel" pitchFamily="34" charset="0"/>
                        </a:rPr>
                        <a:t>696.3</a:t>
                      </a:r>
                      <a:endParaRPr lang="is-IS" sz="1800" b="1"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Tax revenue</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601.8</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600.1</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614.3</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646.5</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Direct</a:t>
                      </a:r>
                      <a:r>
                        <a:rPr lang="is-IS" sz="1800" b="0" u="none" strike="noStrike" baseline="0" noProof="1" smtClean="0">
                          <a:effectLst/>
                          <a:latin typeface="Corbel" pitchFamily="34" charset="0"/>
                        </a:rPr>
                        <a:t> taxes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noProof="1" smtClean="0">
                          <a:solidFill>
                            <a:srgbClr val="000000"/>
                          </a:solidFill>
                          <a:effectLst/>
                          <a:latin typeface="Corbel" pitchFamily="34" charset="0"/>
                        </a:rPr>
                        <a:t>364.3</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351.3</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366.3</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381.9</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Indirect taxes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noProof="1" smtClean="0">
                          <a:solidFill>
                            <a:srgbClr val="000000"/>
                          </a:solidFill>
                          <a:effectLst/>
                          <a:latin typeface="Corbel" pitchFamily="34" charset="0"/>
                        </a:rPr>
                        <a:t>237.5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248.8</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248.0</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264.7</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Interest receipts</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18.6</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18.2</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17.5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16.6</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Primary</a:t>
                      </a:r>
                      <a:r>
                        <a:rPr lang="is-IS" sz="1800" b="0" u="none" strike="noStrike" baseline="0" noProof="1" smtClean="0">
                          <a:effectLst/>
                          <a:latin typeface="Corbel" pitchFamily="34" charset="0"/>
                        </a:rPr>
                        <a:t> revenue</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670.3</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635.5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662.6</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679.7</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Irregular items</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78.2</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38.6</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57.5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25.0</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marL="180000" algn="l" fontAlgn="b"/>
                      <a:r>
                        <a:rPr lang="is-IS" sz="1800" b="0" u="none" strike="noStrike" noProof="1" smtClean="0">
                          <a:effectLst/>
                          <a:latin typeface="Corbel" pitchFamily="34" charset="0"/>
                        </a:rPr>
                        <a:t>thereof tax items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noProof="1" smtClean="0">
                          <a:solidFill>
                            <a:srgbClr val="000000"/>
                          </a:solidFill>
                          <a:effectLst/>
                          <a:latin typeface="Corbel" pitchFamily="34" charset="0"/>
                        </a:rPr>
                        <a:t>50.9</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37.8</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40.1</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24.2</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Total revenue excl. irregular</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610.7</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615.1</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622.6</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671.3</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Tax revenue</a:t>
                      </a:r>
                      <a:r>
                        <a:rPr lang="is-IS" sz="1800" b="0" u="none" strike="noStrike" baseline="0" noProof="1" smtClean="0">
                          <a:effectLst/>
                          <a:latin typeface="Corbel" pitchFamily="34" charset="0"/>
                        </a:rPr>
                        <a:t> excl. irregular</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550.9</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562.4</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574.2</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622.3</a:t>
                      </a:r>
                      <a:endParaRPr lang="is-IS" sz="1800" b="0" i="0" u="none" strike="noStrike" noProof="1">
                        <a:solidFill>
                          <a:srgbClr val="000000"/>
                        </a:solidFill>
                        <a:effectLst/>
                        <a:latin typeface="Corbel" pitchFamily="34" charset="0"/>
                      </a:endParaRPr>
                    </a:p>
                  </a:txBody>
                  <a:tcPr marL="0" marR="0" marT="0" marB="0" anchor="b"/>
                </a:tc>
              </a:tr>
            </a:tbl>
          </a:graphicData>
        </a:graphic>
      </p:graphicFrame>
      <p:sp>
        <p:nvSpPr>
          <p:cNvPr id="3" name="Title 2"/>
          <p:cNvSpPr>
            <a:spLocks noGrp="1"/>
          </p:cNvSpPr>
          <p:nvPr>
            <p:ph type="title"/>
          </p:nvPr>
        </p:nvSpPr>
        <p:spPr/>
        <p:txBody>
          <a:bodyPr/>
          <a:lstStyle/>
          <a:p>
            <a:r>
              <a:rPr lang="en-US" dirty="0" smtClean="0"/>
              <a:t>revenue developments 2014–2016 (a)</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53</a:t>
            </a:fld>
            <a:endParaRPr lang="en-US" dirty="0"/>
          </a:p>
        </p:txBody>
      </p:sp>
    </p:spTree>
    <p:extLst>
      <p:ext uri="{BB962C8B-B14F-4D97-AF65-F5344CB8AC3E}">
        <p14:creationId xmlns:p14="http://schemas.microsoft.com/office/powerpoint/2010/main" val="2365554381"/>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62407860"/>
              </p:ext>
            </p:extLst>
          </p:nvPr>
        </p:nvGraphicFramePr>
        <p:xfrm>
          <a:off x="457200" y="1405815"/>
          <a:ext cx="7560000" cy="4508640"/>
        </p:xfrm>
        <a:graphic>
          <a:graphicData uri="http://schemas.openxmlformats.org/drawingml/2006/table">
            <a:tbl>
              <a:tblPr>
                <a:tableStyleId>{5C22544A-7EE6-4342-B048-85BDC9FD1C3A}</a:tableStyleId>
              </a:tblPr>
              <a:tblGrid>
                <a:gridCol w="3276000"/>
                <a:gridCol w="1080000"/>
                <a:gridCol w="1044000"/>
                <a:gridCol w="1080000"/>
                <a:gridCol w="1080000"/>
              </a:tblGrid>
              <a:tr h="360000">
                <a:tc>
                  <a:txBody>
                    <a:bodyPr/>
                    <a:lstStyle/>
                    <a:p>
                      <a:pPr algn="l" fontAlgn="b"/>
                      <a:endParaRPr lang="is-IS" sz="1800" b="0" i="1"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Treasury Account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Budget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Revised budget</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noProof="1" smtClean="0">
                          <a:solidFill>
                            <a:srgbClr val="000000"/>
                          </a:solidFill>
                          <a:effectLst/>
                          <a:latin typeface="Corbel" pitchFamily="34" charset="0"/>
                        </a:rPr>
                        <a:t>Budget proposal</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 of GDP</a:t>
                      </a:r>
                      <a:endParaRPr lang="is-IS" sz="1800" b="0" i="1"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2014</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2015</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u="none" strike="noStrike" noProof="1" smtClean="0">
                          <a:effectLst/>
                          <a:latin typeface="Corbel" pitchFamily="34" charset="0"/>
                        </a:rPr>
                        <a:t>2016</a:t>
                      </a:r>
                      <a:endParaRPr lang="is-IS" sz="1800" b="0" i="0" u="none" strike="noStrike" noProof="1">
                        <a:solidFill>
                          <a:srgbClr val="000000"/>
                        </a:solidFill>
                        <a:effectLst/>
                        <a:latin typeface="Corbel" pitchFamily="34" charset="0"/>
                      </a:endParaRPr>
                    </a:p>
                  </a:txBody>
                  <a:tcPr marL="0" marR="0" marT="0" marB="0" anchor="b"/>
                </a:tc>
              </a:tr>
              <a:tr h="360000">
                <a:tc>
                  <a:txBody>
                    <a:bodyPr/>
                    <a:lstStyle/>
                    <a:p>
                      <a:pPr algn="l" fontAlgn="b"/>
                      <a:r>
                        <a:rPr lang="is-IS" sz="1800" b="1" i="0" u="none" strike="noStrike" noProof="1" smtClean="0">
                          <a:solidFill>
                            <a:schemeClr val="dk1"/>
                          </a:solidFill>
                          <a:effectLst/>
                          <a:latin typeface="Corbel" pitchFamily="34" charset="0"/>
                        </a:rPr>
                        <a:t>Total</a:t>
                      </a:r>
                      <a:r>
                        <a:rPr lang="is-IS" sz="1800" b="1" i="0" u="none" strike="noStrike" baseline="0" noProof="1" smtClean="0">
                          <a:solidFill>
                            <a:schemeClr val="dk1"/>
                          </a:solidFill>
                          <a:effectLst/>
                          <a:latin typeface="Corbel" pitchFamily="34" charset="0"/>
                        </a:rPr>
                        <a:t> revenue</a:t>
                      </a:r>
                      <a:endParaRPr lang="is-IS" sz="1800" b="1" i="0" u="none" strike="noStrike" noProof="1">
                        <a:solidFill>
                          <a:srgbClr val="000000"/>
                        </a:solidFill>
                        <a:effectLst/>
                        <a:latin typeface="Corbel" pitchFamily="34" charset="0"/>
                      </a:endParaRPr>
                    </a:p>
                  </a:txBody>
                  <a:tcPr marL="0" marR="0" marT="0" marB="0" anchor="b"/>
                </a:tc>
                <a:tc>
                  <a:txBody>
                    <a:bodyPr/>
                    <a:lstStyle/>
                    <a:p>
                      <a:pPr algn="r" fontAlgn="b"/>
                      <a:r>
                        <a:rPr lang="is-IS" sz="1800" b="1" i="0" u="none" strike="noStrike" dirty="0" smtClean="0">
                          <a:solidFill>
                            <a:srgbClr val="000000"/>
                          </a:solidFill>
                          <a:effectLst/>
                          <a:latin typeface="Corbel" pitchFamily="34" charset="0"/>
                        </a:rPr>
                        <a:t>34.6</a:t>
                      </a:r>
                      <a:endParaRPr lang="is-IS" sz="1800" b="1" i="0" u="none" strike="noStrike" dirty="0">
                        <a:solidFill>
                          <a:srgbClr val="000000"/>
                        </a:solidFill>
                        <a:effectLst/>
                        <a:latin typeface="Corbel" pitchFamily="34" charset="0"/>
                      </a:endParaRPr>
                    </a:p>
                  </a:txBody>
                  <a:tcPr marL="0" marR="0" marT="0" marB="0" anchor="b"/>
                </a:tc>
                <a:tc>
                  <a:txBody>
                    <a:bodyPr/>
                    <a:lstStyle/>
                    <a:p>
                      <a:pPr algn="r" fontAlgn="b"/>
                      <a:r>
                        <a:rPr lang="is-IS" sz="1800" b="1" i="0" u="none" strike="noStrike" dirty="0" smtClean="0">
                          <a:solidFill>
                            <a:srgbClr val="000000"/>
                          </a:solidFill>
                          <a:effectLst/>
                          <a:latin typeface="Corbel" pitchFamily="34" charset="0"/>
                        </a:rPr>
                        <a:t>30.7</a:t>
                      </a:r>
                      <a:endParaRPr lang="is-IS" sz="1800" b="1" i="0" u="none" strike="noStrike" dirty="0">
                        <a:solidFill>
                          <a:srgbClr val="000000"/>
                        </a:solidFill>
                        <a:effectLst/>
                        <a:latin typeface="Corbel" pitchFamily="34" charset="0"/>
                      </a:endParaRPr>
                    </a:p>
                  </a:txBody>
                  <a:tcPr marL="0" marR="0" marT="0" marB="0" anchor="b"/>
                </a:tc>
                <a:tc>
                  <a:txBody>
                    <a:bodyPr/>
                    <a:lstStyle/>
                    <a:p>
                      <a:pPr algn="r" fontAlgn="b"/>
                      <a:r>
                        <a:rPr lang="is-IS" sz="1800" b="1" i="0" u="none" strike="noStrike" dirty="0" smtClean="0">
                          <a:solidFill>
                            <a:srgbClr val="000000"/>
                          </a:solidFill>
                          <a:effectLst/>
                          <a:latin typeface="Corbel" pitchFamily="34" charset="0"/>
                        </a:rPr>
                        <a:t>31.4</a:t>
                      </a:r>
                      <a:endParaRPr lang="is-IS" sz="1800" b="1" i="0" u="none" strike="noStrike" dirty="0">
                        <a:solidFill>
                          <a:srgbClr val="000000"/>
                        </a:solidFill>
                        <a:effectLst/>
                        <a:latin typeface="Corbel" pitchFamily="34" charset="0"/>
                      </a:endParaRPr>
                    </a:p>
                  </a:txBody>
                  <a:tcPr marL="0" marR="0" marT="0" marB="0" anchor="b"/>
                </a:tc>
                <a:tc>
                  <a:txBody>
                    <a:bodyPr/>
                    <a:lstStyle/>
                    <a:p>
                      <a:pPr algn="r" fontAlgn="b"/>
                      <a:r>
                        <a:rPr lang="is-IS" sz="1800" b="1" i="0" u="none" strike="noStrike" dirty="0" smtClean="0">
                          <a:solidFill>
                            <a:srgbClr val="000000"/>
                          </a:solidFill>
                          <a:effectLst/>
                          <a:latin typeface="Corbel" pitchFamily="34" charset="0"/>
                        </a:rPr>
                        <a:t>29.9</a:t>
                      </a:r>
                      <a:endParaRPr lang="is-IS" sz="1800" b="1"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Tax revenue</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30.2</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28.2</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28.4</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27.7</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Direct</a:t>
                      </a:r>
                      <a:r>
                        <a:rPr lang="is-IS" sz="1800" b="0" u="none" strike="noStrike" baseline="0" noProof="1" smtClean="0">
                          <a:effectLst/>
                          <a:latin typeface="Corbel" pitchFamily="34" charset="0"/>
                        </a:rPr>
                        <a:t> taxes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dirty="0" smtClean="0">
                          <a:solidFill>
                            <a:srgbClr val="000000"/>
                          </a:solidFill>
                          <a:effectLst/>
                          <a:latin typeface="Corbel" pitchFamily="34" charset="0"/>
                        </a:rPr>
                        <a:t>18.3</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16.5</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16.9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16.4</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Indirect taxes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dirty="0" smtClean="0">
                          <a:solidFill>
                            <a:srgbClr val="000000"/>
                          </a:solidFill>
                          <a:effectLst/>
                          <a:latin typeface="Corbel" pitchFamily="34" charset="0"/>
                        </a:rPr>
                        <a:t>11.9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11.7</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11.4</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11.4</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Interest receipts</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0.9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0.9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0.8</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0.7</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Primary</a:t>
                      </a:r>
                      <a:r>
                        <a:rPr lang="is-IS" sz="1800" b="0" u="none" strike="noStrike" baseline="0" noProof="1" smtClean="0">
                          <a:effectLst/>
                          <a:latin typeface="Corbel" pitchFamily="34" charset="0"/>
                        </a:rPr>
                        <a:t> revenue</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33.6</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29.8</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30.6</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29.2</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Irregular items</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3.9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1.8</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2.7</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1.1</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marL="180000" algn="l" fontAlgn="b"/>
                      <a:r>
                        <a:rPr lang="is-IS" sz="1800" b="0" u="none" strike="noStrike" noProof="1" smtClean="0">
                          <a:effectLst/>
                          <a:latin typeface="Corbel" pitchFamily="34" charset="0"/>
                        </a:rPr>
                        <a:t>thereof tax items</a:t>
                      </a:r>
                      <a:endParaRPr lang="is-IS" sz="1800" b="0" i="0" u="none" strike="noStrike" noProof="1">
                        <a:solidFill>
                          <a:srgbClr val="000000"/>
                        </a:solidFill>
                        <a:effectLst/>
                        <a:latin typeface="Corbel" pitchFamily="34" charset="0"/>
                      </a:endParaRPr>
                    </a:p>
                  </a:txBody>
                  <a:tcPr marL="85725" marR="0" marT="0" marB="0" anchor="b"/>
                </a:tc>
                <a:tc>
                  <a:txBody>
                    <a:bodyPr/>
                    <a:lstStyle/>
                    <a:p>
                      <a:pPr algn="r" fontAlgn="b"/>
                      <a:r>
                        <a:rPr lang="is-IS" sz="1800" b="0" i="0" u="none" strike="noStrike" dirty="0" smtClean="0">
                          <a:solidFill>
                            <a:srgbClr val="000000"/>
                          </a:solidFill>
                          <a:effectLst/>
                          <a:latin typeface="Corbel" pitchFamily="34" charset="0"/>
                        </a:rPr>
                        <a:t>2.6</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1.8</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1.0</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Total revenue excl. irregular</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30.6</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28.9</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28.7</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28.8</a:t>
                      </a:r>
                      <a:endParaRPr lang="is-IS" sz="1800" b="0" i="0" u="none" strike="noStrike" dirty="0">
                        <a:solidFill>
                          <a:srgbClr val="000000"/>
                        </a:solidFill>
                        <a:effectLst/>
                        <a:latin typeface="Corbel" pitchFamily="34" charset="0"/>
                      </a:endParaRPr>
                    </a:p>
                  </a:txBody>
                  <a:tcPr marL="0" marR="0" marT="0" marB="0" anchor="b"/>
                </a:tc>
              </a:tr>
              <a:tr h="360000">
                <a:tc>
                  <a:txBody>
                    <a:bodyPr/>
                    <a:lstStyle/>
                    <a:p>
                      <a:pPr algn="l" fontAlgn="b"/>
                      <a:r>
                        <a:rPr lang="is-IS" sz="1800" b="0" u="none" strike="noStrike" noProof="1" smtClean="0">
                          <a:effectLst/>
                          <a:latin typeface="Corbel" pitchFamily="34" charset="0"/>
                        </a:rPr>
                        <a:t>Tax revenue</a:t>
                      </a:r>
                      <a:r>
                        <a:rPr lang="is-IS" sz="1800" b="0" u="none" strike="noStrike" baseline="0" noProof="1" smtClean="0">
                          <a:effectLst/>
                          <a:latin typeface="Corbel" pitchFamily="34" charset="0"/>
                        </a:rPr>
                        <a:t> excl. irregular</a:t>
                      </a:r>
                      <a:endParaRPr lang="is-IS" sz="1800" b="0" i="0" u="none" strike="noStrike" noProof="1">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27.6</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26.4</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26.5</a:t>
                      </a:r>
                      <a:endParaRPr lang="is-IS" sz="1800" b="0" i="0" u="none" strike="noStrike" dirty="0">
                        <a:solidFill>
                          <a:srgbClr val="000000"/>
                        </a:solidFill>
                        <a:effectLst/>
                        <a:latin typeface="Corbel" pitchFamily="34" charset="0"/>
                      </a:endParaRPr>
                    </a:p>
                  </a:txBody>
                  <a:tcPr marL="0" marR="0" marT="0" marB="0" anchor="b"/>
                </a:tc>
                <a:tc>
                  <a:txBody>
                    <a:bodyPr/>
                    <a:lstStyle/>
                    <a:p>
                      <a:pPr algn="r" fontAlgn="b"/>
                      <a:r>
                        <a:rPr lang="is-IS" sz="1800" b="0" i="0" u="none" strike="noStrike" dirty="0" smtClean="0">
                          <a:solidFill>
                            <a:srgbClr val="000000"/>
                          </a:solidFill>
                          <a:effectLst/>
                          <a:latin typeface="Corbel" pitchFamily="34" charset="0"/>
                        </a:rPr>
                        <a:t>26.7</a:t>
                      </a:r>
                      <a:endParaRPr lang="is-IS" sz="1800" b="0" i="0" u="none" strike="noStrike" dirty="0">
                        <a:solidFill>
                          <a:srgbClr val="000000"/>
                        </a:solidFill>
                        <a:effectLst/>
                        <a:latin typeface="Corbel" pitchFamily="34" charset="0"/>
                      </a:endParaRPr>
                    </a:p>
                  </a:txBody>
                  <a:tcPr marL="0" marR="0" marT="0" marB="0" anchor="b"/>
                </a:tc>
              </a:tr>
            </a:tbl>
          </a:graphicData>
        </a:graphic>
      </p:graphicFrame>
      <p:sp>
        <p:nvSpPr>
          <p:cNvPr id="3" name="Title 2"/>
          <p:cNvSpPr>
            <a:spLocks noGrp="1"/>
          </p:cNvSpPr>
          <p:nvPr>
            <p:ph type="title"/>
          </p:nvPr>
        </p:nvSpPr>
        <p:spPr/>
        <p:txBody>
          <a:bodyPr/>
          <a:lstStyle/>
          <a:p>
            <a:r>
              <a:rPr lang="en-US" dirty="0" smtClean="0"/>
              <a:t>revenue developments 2014–2016 (b)</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54</a:t>
            </a:fld>
            <a:endParaRPr lang="en-US" dirty="0"/>
          </a:p>
        </p:txBody>
      </p:sp>
    </p:spTree>
    <p:extLst>
      <p:ext uri="{BB962C8B-B14F-4D97-AF65-F5344CB8AC3E}">
        <p14:creationId xmlns:p14="http://schemas.microsoft.com/office/powerpoint/2010/main" val="2816271725"/>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2" y="1117605"/>
            <a:ext cx="7867401" cy="5116940"/>
          </a:xfrm>
        </p:spPr>
        <p:txBody>
          <a:bodyPr>
            <a:normAutofit fontScale="92500"/>
          </a:bodyPr>
          <a:lstStyle/>
          <a:p>
            <a:pPr>
              <a:buFont typeface="Wingdings" pitchFamily="2" charset="2"/>
              <a:buChar char="§"/>
            </a:pPr>
            <a:r>
              <a:rPr lang="en-US" noProof="1" smtClean="0"/>
              <a:t>Reform of personal income tax (PIT) (two phases)</a:t>
            </a:r>
          </a:p>
          <a:p>
            <a:pPr marL="720000" lvl="2"/>
            <a:r>
              <a:rPr lang="en-US" sz="2200" noProof="1" smtClean="0"/>
              <a:t>Number of rates reduced from three to two</a:t>
            </a:r>
          </a:p>
          <a:p>
            <a:pPr marL="720000" lvl="2"/>
            <a:r>
              <a:rPr lang="en-US" sz="2200" noProof="1" smtClean="0"/>
              <a:t>Reduced tax burden for all income groups, most for middle groups</a:t>
            </a:r>
          </a:p>
          <a:p>
            <a:pPr>
              <a:spcBef>
                <a:spcPts val="1200"/>
              </a:spcBef>
              <a:buFont typeface="Wingdings" pitchFamily="2" charset="2"/>
              <a:buChar char="§"/>
            </a:pPr>
            <a:r>
              <a:rPr lang="en-US" noProof="1" smtClean="0"/>
              <a:t>Import duties in certain categories repealed</a:t>
            </a:r>
          </a:p>
          <a:p>
            <a:pPr marL="720000" lvl="2"/>
            <a:r>
              <a:rPr lang="en-US" sz="2200" noProof="1" smtClean="0"/>
              <a:t>All clothing and shoes in first phase</a:t>
            </a:r>
          </a:p>
          <a:p>
            <a:pPr marL="720000" lvl="2"/>
            <a:r>
              <a:rPr lang="en-US" sz="2200" noProof="1" smtClean="0"/>
              <a:t>All other, except food items, in second phase</a:t>
            </a:r>
          </a:p>
          <a:p>
            <a:pPr>
              <a:spcBef>
                <a:spcPts val="1200"/>
              </a:spcBef>
              <a:buFont typeface="Wingdings" pitchFamily="2" charset="2"/>
              <a:buChar char="§"/>
            </a:pPr>
            <a:r>
              <a:rPr lang="en-US" noProof="1" smtClean="0"/>
              <a:t>Tax relief for rental cars repealed in two phases</a:t>
            </a:r>
          </a:p>
          <a:p>
            <a:pPr>
              <a:spcBef>
                <a:spcPts val="1200"/>
              </a:spcBef>
              <a:buFont typeface="Wingdings" pitchFamily="2" charset="2"/>
              <a:buChar char="§"/>
            </a:pPr>
            <a:r>
              <a:rPr lang="en-US" noProof="1" smtClean="0"/>
              <a:t>Taxation of alcohol (revenue neutral in short-term)</a:t>
            </a:r>
          </a:p>
          <a:p>
            <a:pPr marL="720000" lvl="2"/>
            <a:r>
              <a:rPr lang="en-US" noProof="1" smtClean="0"/>
              <a:t>Reduced VAT rate; excise raised to offset lost VAT revenue</a:t>
            </a:r>
          </a:p>
          <a:p>
            <a:pPr marL="720000" lvl="2"/>
            <a:r>
              <a:rPr lang="en-US" noProof="1" smtClean="0"/>
              <a:t>Simplification for restaurants and improved compliance</a:t>
            </a:r>
          </a:p>
          <a:p>
            <a:pPr marL="342900" lvl="2">
              <a:spcBef>
                <a:spcPts val="1200"/>
              </a:spcBef>
              <a:buFont typeface="Wingdings" pitchFamily="2" charset="2"/>
              <a:buChar char="§"/>
            </a:pPr>
            <a:r>
              <a:rPr lang="en-US" noProof="1" smtClean="0">
                <a:latin typeface="+mn-lt"/>
              </a:rPr>
              <a:t>Effective tax rate on income from lease of residential housing reduced from 14% to 10%</a:t>
            </a:r>
          </a:p>
        </p:txBody>
      </p:sp>
      <p:sp>
        <p:nvSpPr>
          <p:cNvPr id="8" name="Title 7"/>
          <p:cNvSpPr>
            <a:spLocks noGrp="1"/>
          </p:cNvSpPr>
          <p:nvPr>
            <p:ph type="title"/>
          </p:nvPr>
        </p:nvSpPr>
        <p:spPr/>
        <p:txBody>
          <a:bodyPr>
            <a:normAutofit/>
          </a:bodyPr>
          <a:lstStyle/>
          <a:p>
            <a:r>
              <a:rPr lang="en-US" dirty="0" smtClean="0"/>
              <a:t>new tax reform proposals 2016–2017</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55</a:t>
            </a:fld>
            <a:endParaRPr lang="en-US" dirty="0"/>
          </a:p>
        </p:txBody>
      </p:sp>
    </p:spTree>
    <p:extLst>
      <p:ext uri="{BB962C8B-B14F-4D97-AF65-F5344CB8AC3E}">
        <p14:creationId xmlns:p14="http://schemas.microsoft.com/office/powerpoint/2010/main" val="1948432053"/>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Tax reforms implemented in 2016</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56</a:t>
            </a:fld>
            <a:endParaRPr lang="en-US" dirty="0"/>
          </a:p>
        </p:txBody>
      </p:sp>
      <p:graphicFrame>
        <p:nvGraphicFramePr>
          <p:cNvPr id="10" name="Chart 9"/>
          <p:cNvGraphicFramePr/>
          <p:nvPr>
            <p:extLst>
              <p:ext uri="{D42A27DB-BD31-4B8C-83A1-F6EECF244321}">
                <p14:modId xmlns:p14="http://schemas.microsoft.com/office/powerpoint/2010/main" val="1808736605"/>
              </p:ext>
            </p:extLst>
          </p:nvPr>
        </p:nvGraphicFramePr>
        <p:xfrm>
          <a:off x="324000" y="1199408"/>
          <a:ext cx="7813964" cy="5058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575630"/>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new tax reform proposals 2016–2017:</a:t>
            </a:r>
            <a:br>
              <a:rPr lang="en-US" dirty="0" smtClean="0"/>
            </a:br>
            <a:r>
              <a:rPr lang="en-US" dirty="0" smtClean="0"/>
              <a:t>revenue impact in 2016–2019</a:t>
            </a:r>
            <a:endParaRPr lang="en-US" dirty="0"/>
          </a:p>
        </p:txBody>
      </p:sp>
      <p:sp>
        <p:nvSpPr>
          <p:cNvPr id="4" name="Slide Number Placeholder 3"/>
          <p:cNvSpPr>
            <a:spLocks noGrp="1"/>
          </p:cNvSpPr>
          <p:nvPr>
            <p:ph type="sldNum" sz="quarter" idx="12"/>
          </p:nvPr>
        </p:nvSpPr>
        <p:spPr>
          <a:noFill/>
          <a:ln>
            <a:miter lim="800000"/>
            <a:headEnd/>
            <a:tailEnd/>
          </a:ln>
        </p:spPr>
        <p:txBody>
          <a:bodyPr/>
          <a:lstStyle/>
          <a:p>
            <a:pPr fontAlgn="auto">
              <a:spcBef>
                <a:spcPts val="0"/>
              </a:spcBef>
              <a:spcAft>
                <a:spcPts val="0"/>
              </a:spcAft>
              <a:defRPr/>
            </a:pPr>
            <a:fld id="{FCD1CDF4-17A3-4A38-8DB1-6F91F3BE8771}" type="slidenum">
              <a:rPr lang="en-US" kern="0">
                <a:solidFill>
                  <a:schemeClr val="tx1">
                    <a:lumMod val="60000"/>
                    <a:lumOff val="40000"/>
                  </a:schemeClr>
                </a:solidFill>
                <a:latin typeface="Corbel"/>
                <a:ea typeface="+mj-ea"/>
                <a:cs typeface="Corbel"/>
                <a:sym typeface="Helvetica"/>
              </a:rPr>
              <a:pPr fontAlgn="auto">
                <a:spcBef>
                  <a:spcPts val="0"/>
                </a:spcBef>
                <a:spcAft>
                  <a:spcPts val="0"/>
                </a:spcAft>
                <a:defRPr/>
              </a:pPr>
              <a:t>57</a:t>
            </a:fld>
            <a:endParaRPr lang="en-US" kern="0" dirty="0">
              <a:solidFill>
                <a:schemeClr val="tx1">
                  <a:lumMod val="60000"/>
                  <a:lumOff val="40000"/>
                </a:schemeClr>
              </a:solidFill>
              <a:latin typeface="Corbel"/>
              <a:ea typeface="+mj-ea"/>
              <a:cs typeface="Corbel"/>
              <a:sym typeface="Helvetica"/>
            </a:endParaRPr>
          </a:p>
        </p:txBody>
      </p:sp>
      <p:graphicFrame>
        <p:nvGraphicFramePr>
          <p:cNvPr id="5" name="Table 4"/>
          <p:cNvGraphicFramePr>
            <a:graphicFrameLocks noGrp="1"/>
          </p:cNvGraphicFramePr>
          <p:nvPr>
            <p:extLst>
              <p:ext uri="{D42A27DB-BD31-4B8C-83A1-F6EECF244321}">
                <p14:modId xmlns:p14="http://schemas.microsoft.com/office/powerpoint/2010/main" val="2665954932"/>
              </p:ext>
            </p:extLst>
          </p:nvPr>
        </p:nvGraphicFramePr>
        <p:xfrm>
          <a:off x="334178" y="1419223"/>
          <a:ext cx="7668000" cy="4253472"/>
        </p:xfrm>
        <a:graphic>
          <a:graphicData uri="http://schemas.openxmlformats.org/drawingml/2006/table">
            <a:tbl>
              <a:tblPr firstRow="1" firstCol="1" bandRow="1">
                <a:tableStyleId>{5C22544A-7EE6-4342-B048-85BDC9FD1C3A}</a:tableStyleId>
              </a:tblPr>
              <a:tblGrid>
                <a:gridCol w="4500000"/>
                <a:gridCol w="792000"/>
                <a:gridCol w="792000"/>
                <a:gridCol w="792000"/>
                <a:gridCol w="792000"/>
              </a:tblGrid>
              <a:tr h="473472">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600" noProof="0" dirty="0" smtClean="0">
                          <a:solidFill>
                            <a:schemeClr val="bg1"/>
                          </a:solidFill>
                          <a:effectLst/>
                          <a:latin typeface="Corbel" pitchFamily="34" charset="0"/>
                          <a:cs typeface="Times New Roman"/>
                        </a:rPr>
                        <a:t>Accrual basis, b.kr.</a:t>
                      </a:r>
                    </a:p>
                  </a:txBody>
                  <a:tcPr marL="44454" marR="44454" marT="0" marB="0" anchor="b"/>
                </a:tc>
                <a:tc>
                  <a:txBody>
                    <a:bodyPr/>
                    <a:lstStyle/>
                    <a:p>
                      <a:pPr marL="0" algn="r" defTabSz="548636" rtl="0" eaLnBrk="1" latinLnBrk="0" hangingPunct="1">
                        <a:lnSpc>
                          <a:spcPct val="115000"/>
                        </a:lnSpc>
                        <a:spcAft>
                          <a:spcPts val="0"/>
                        </a:spcAft>
                      </a:pPr>
                      <a:r>
                        <a:rPr lang="is-IS" sz="1600" b="1" kern="1200" noProof="0" smtClean="0">
                          <a:solidFill>
                            <a:schemeClr val="bg1"/>
                          </a:solidFill>
                          <a:effectLst/>
                          <a:latin typeface="Corbel" pitchFamily="34" charset="0"/>
                          <a:ea typeface="+mn-ea"/>
                          <a:cs typeface="+mn-cs"/>
                        </a:rPr>
                        <a:t>2016</a:t>
                      </a:r>
                      <a:endParaRPr lang="is-IS" sz="1600" b="1" kern="1200" noProof="0">
                        <a:solidFill>
                          <a:schemeClr val="bg1"/>
                        </a:solidFill>
                        <a:effectLst/>
                        <a:latin typeface="Corbel" pitchFamily="34" charset="0"/>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600" b="1" kern="1200" noProof="0" smtClean="0">
                          <a:solidFill>
                            <a:schemeClr val="bg1"/>
                          </a:solidFill>
                          <a:effectLst/>
                          <a:latin typeface="Corbel" pitchFamily="34" charset="0"/>
                          <a:ea typeface="+mn-ea"/>
                          <a:cs typeface="+mn-cs"/>
                        </a:rPr>
                        <a:t>2017</a:t>
                      </a:r>
                      <a:endParaRPr lang="is-IS" sz="1600" b="1" kern="1200" noProof="0">
                        <a:solidFill>
                          <a:schemeClr val="bg1"/>
                        </a:solidFill>
                        <a:effectLst/>
                        <a:latin typeface="Corbel" pitchFamily="34" charset="0"/>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600" b="1" kern="1200" noProof="0" smtClean="0">
                          <a:solidFill>
                            <a:schemeClr val="bg1"/>
                          </a:solidFill>
                          <a:effectLst/>
                          <a:latin typeface="Corbel" pitchFamily="34" charset="0"/>
                          <a:ea typeface="+mn-ea"/>
                          <a:cs typeface="+mn-cs"/>
                        </a:rPr>
                        <a:t>2018</a:t>
                      </a:r>
                      <a:endParaRPr lang="is-IS" sz="1600" b="1" kern="1200" noProof="0">
                        <a:solidFill>
                          <a:schemeClr val="bg1"/>
                        </a:solidFill>
                        <a:effectLst/>
                        <a:latin typeface="Corbel" pitchFamily="34" charset="0"/>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600" b="1" kern="1200" noProof="0" dirty="0" smtClean="0">
                          <a:solidFill>
                            <a:schemeClr val="bg1"/>
                          </a:solidFill>
                          <a:effectLst/>
                          <a:latin typeface="Corbel" pitchFamily="34" charset="0"/>
                          <a:ea typeface="+mn-ea"/>
                          <a:cs typeface="+mn-cs"/>
                        </a:rPr>
                        <a:t>2019</a:t>
                      </a:r>
                      <a:endParaRPr lang="is-IS" sz="1600" b="1" kern="1200" noProof="0" dirty="0">
                        <a:solidFill>
                          <a:schemeClr val="bg1"/>
                        </a:solidFill>
                        <a:effectLst/>
                        <a:latin typeface="Corbel" pitchFamily="34" charset="0"/>
                        <a:ea typeface="+mn-ea"/>
                        <a:cs typeface="+mn-cs"/>
                      </a:endParaRPr>
                    </a:p>
                  </a:txBody>
                  <a:tcPr marL="44454" marR="44454" marT="0" marB="0" anchor="b">
                    <a:solidFill>
                      <a:schemeClr val="accent1"/>
                    </a:solidFill>
                  </a:tcPr>
                </a:tc>
              </a:tr>
              <a:tr h="540000">
                <a:tc>
                  <a:txBody>
                    <a:bodyPr/>
                    <a:lstStyle/>
                    <a:p>
                      <a:pPr algn="l" fontAlgn="b"/>
                      <a:r>
                        <a:rPr lang="is-IS" sz="1600" b="0" i="0" u="none" strike="noStrike" noProof="0" dirty="0" smtClean="0">
                          <a:solidFill>
                            <a:schemeClr val="bg1"/>
                          </a:solidFill>
                          <a:effectLst/>
                          <a:latin typeface="Corbel" pitchFamily="34" charset="0"/>
                        </a:rPr>
                        <a:t>PIT</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-5.5</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-11.0</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-11.0</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-11.0</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0" i="0" u="none" strike="noStrike" noProof="0" dirty="0" smtClean="0">
                          <a:solidFill>
                            <a:schemeClr val="bg1"/>
                          </a:solidFill>
                          <a:effectLst/>
                          <a:latin typeface="Corbel" pitchFamily="34" charset="0"/>
                        </a:rPr>
                        <a:t>Import duties</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-2.5</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-5.7</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-5.9</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-6.1</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0" i="0" u="none" strike="noStrike" noProof="0" dirty="0" smtClean="0">
                          <a:solidFill>
                            <a:schemeClr val="bg1"/>
                          </a:solidFill>
                          <a:effectLst/>
                          <a:latin typeface="Corbel" pitchFamily="34" charset="0"/>
                        </a:rPr>
                        <a:t>Excises on rental cars</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0.6</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2.5</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2.5</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2.5</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0" i="0" u="none" strike="noStrike" noProof="0" dirty="0" smtClean="0">
                          <a:solidFill>
                            <a:schemeClr val="bg1"/>
                          </a:solidFill>
                          <a:effectLst/>
                          <a:latin typeface="Corbel" pitchFamily="34" charset="0"/>
                        </a:rPr>
                        <a:t>Capital income tax on lease income</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smtClean="0">
                          <a:solidFill>
                            <a:schemeClr val="tx1"/>
                          </a:solidFill>
                          <a:effectLst/>
                          <a:latin typeface="Corbel" pitchFamily="34" charset="0"/>
                        </a:rPr>
                        <a:t>.</a:t>
                      </a:r>
                      <a:endParaRPr lang="is-IS" sz="1600" b="0" i="0" u="none" strike="noStrike" noProof="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-0.4</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-0.4</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-0.4</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0" i="0" u="none" strike="noStrike" noProof="0" dirty="0" smtClean="0">
                          <a:solidFill>
                            <a:schemeClr val="bg1"/>
                          </a:solidFill>
                          <a:effectLst/>
                          <a:latin typeface="Corbel" pitchFamily="34" charset="0"/>
                        </a:rPr>
                        <a:t>VAT (taxis)</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smtClean="0">
                          <a:solidFill>
                            <a:schemeClr val="tx1"/>
                          </a:solidFill>
                          <a:effectLst/>
                          <a:latin typeface="Corbel" pitchFamily="34" charset="0"/>
                        </a:rPr>
                        <a:t>.</a:t>
                      </a:r>
                      <a:endParaRPr lang="is-IS" sz="1600" b="0" i="0" u="none" strike="noStrike" noProof="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0.1</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0.1</a:t>
                      </a:r>
                      <a:endParaRPr lang="is-IS" sz="1600" b="0"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0.1</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0" i="0" u="none" strike="noStrike" noProof="0" dirty="0" smtClean="0">
                          <a:solidFill>
                            <a:schemeClr val="bg1"/>
                          </a:solidFill>
                          <a:effectLst/>
                          <a:latin typeface="Corbel" pitchFamily="34" charset="0"/>
                        </a:rPr>
                        <a:t>Taxation of alcohol</a:t>
                      </a:r>
                      <a:endParaRPr lang="is-IS" sz="1600" b="0"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0" i="0" u="none" strike="noStrike" noProof="0" smtClean="0">
                          <a:solidFill>
                            <a:schemeClr val="tx1"/>
                          </a:solidFill>
                          <a:effectLst/>
                          <a:latin typeface="Corbel" pitchFamily="34" charset="0"/>
                        </a:rPr>
                        <a:t>.</a:t>
                      </a:r>
                      <a:endParaRPr lang="is-IS" sz="1600" b="0" i="0" u="none" strike="noStrike" noProof="0">
                        <a:solidFill>
                          <a:schemeClr val="tx1"/>
                        </a:solidFill>
                        <a:effectLst/>
                        <a:latin typeface="Corbel" pitchFamily="34" charset="0"/>
                      </a:endParaRPr>
                    </a:p>
                  </a:txBody>
                  <a:tcPr marL="0" marR="0" marT="0" marB="0" anchor="b"/>
                </a:tc>
                <a:tc>
                  <a:txBody>
                    <a:bodyPr/>
                    <a:lstStyle/>
                    <a:p>
                      <a:pPr algn="r" fontAlgn="b"/>
                      <a:r>
                        <a:rPr lang="is-IS" sz="1600" b="0" i="0" u="none" strike="noStrike" noProof="0" smtClean="0">
                          <a:solidFill>
                            <a:schemeClr val="tx1"/>
                          </a:solidFill>
                          <a:effectLst/>
                          <a:latin typeface="Corbel" pitchFamily="34" charset="0"/>
                        </a:rPr>
                        <a:t>.</a:t>
                      </a:r>
                      <a:endParaRPr lang="is-IS" sz="1600" b="0" i="0" u="none" strike="noStrike" noProof="0">
                        <a:solidFill>
                          <a:schemeClr val="tx1"/>
                        </a:solidFill>
                        <a:effectLst/>
                        <a:latin typeface="Corbel" pitchFamily="34" charset="0"/>
                      </a:endParaRPr>
                    </a:p>
                  </a:txBody>
                  <a:tcPr marL="0" marR="0" marT="0" marB="0" anchor="b"/>
                </a:tc>
                <a:tc>
                  <a:txBody>
                    <a:bodyPr/>
                    <a:lstStyle/>
                    <a:p>
                      <a:pPr algn="r" fontAlgn="b"/>
                      <a:r>
                        <a:rPr lang="is-IS" sz="1600" b="0" i="0" u="none" strike="noStrike" noProof="0" smtClean="0">
                          <a:solidFill>
                            <a:schemeClr val="tx1"/>
                          </a:solidFill>
                          <a:effectLst/>
                          <a:latin typeface="Corbel" pitchFamily="34" charset="0"/>
                        </a:rPr>
                        <a:t>.</a:t>
                      </a:r>
                      <a:endParaRPr lang="is-IS" sz="1600" b="0" i="0" u="none" strike="noStrike" noProof="0">
                        <a:solidFill>
                          <a:schemeClr val="tx1"/>
                        </a:solidFill>
                        <a:effectLst/>
                        <a:latin typeface="Corbel" pitchFamily="34" charset="0"/>
                      </a:endParaRPr>
                    </a:p>
                  </a:txBody>
                  <a:tcPr marL="0" marR="0" marT="0" marB="0" anchor="b"/>
                </a:tc>
                <a:tc>
                  <a:txBody>
                    <a:bodyPr/>
                    <a:lstStyle/>
                    <a:p>
                      <a:pPr algn="r" fontAlgn="b"/>
                      <a:r>
                        <a:rPr lang="is-IS" sz="1600" b="0" i="0" u="none" strike="noStrike" noProof="0" dirty="0" smtClean="0">
                          <a:solidFill>
                            <a:schemeClr val="tx1"/>
                          </a:solidFill>
                          <a:effectLst/>
                          <a:latin typeface="Corbel" pitchFamily="34" charset="0"/>
                        </a:rPr>
                        <a:t>.</a:t>
                      </a:r>
                      <a:endParaRPr lang="is-IS" sz="1600" b="0" i="0" u="none" strike="noStrike" noProof="0" dirty="0">
                        <a:solidFill>
                          <a:schemeClr val="tx1"/>
                        </a:solidFill>
                        <a:effectLst/>
                        <a:latin typeface="Corbel" pitchFamily="34" charset="0"/>
                      </a:endParaRPr>
                    </a:p>
                  </a:txBody>
                  <a:tcPr marL="0" marR="0" marT="0" marB="0" anchor="b"/>
                </a:tc>
              </a:tr>
              <a:tr h="540000">
                <a:tc>
                  <a:txBody>
                    <a:bodyPr/>
                    <a:lstStyle/>
                    <a:p>
                      <a:pPr algn="l" fontAlgn="b"/>
                      <a:r>
                        <a:rPr lang="is-IS" sz="1600" b="1" i="0" u="none" strike="noStrike" noProof="0" dirty="0" smtClean="0">
                          <a:solidFill>
                            <a:schemeClr val="bg1"/>
                          </a:solidFill>
                          <a:effectLst/>
                          <a:latin typeface="Corbel" pitchFamily="34" charset="0"/>
                        </a:rPr>
                        <a:t>Total</a:t>
                      </a:r>
                      <a:endParaRPr lang="is-IS" sz="1600" b="1" i="0" u="none" strike="noStrike" noProof="0" dirty="0">
                        <a:solidFill>
                          <a:schemeClr val="bg1"/>
                        </a:solidFill>
                        <a:effectLst/>
                        <a:latin typeface="Corbel" pitchFamily="34" charset="0"/>
                      </a:endParaRPr>
                    </a:p>
                  </a:txBody>
                  <a:tcPr marL="0" marR="0" marT="0" marB="0" anchor="b"/>
                </a:tc>
                <a:tc>
                  <a:txBody>
                    <a:bodyPr/>
                    <a:lstStyle/>
                    <a:p>
                      <a:pPr algn="r" fontAlgn="b"/>
                      <a:r>
                        <a:rPr lang="is-IS" sz="1600" b="1" i="0" u="none" strike="noStrike" noProof="0" dirty="0" smtClean="0">
                          <a:solidFill>
                            <a:schemeClr val="tx1"/>
                          </a:solidFill>
                          <a:effectLst/>
                          <a:latin typeface="Corbel" pitchFamily="34" charset="0"/>
                        </a:rPr>
                        <a:t>-7.4</a:t>
                      </a:r>
                      <a:endParaRPr lang="is-IS" sz="1600" b="1"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1" i="0" u="none" strike="noStrike" noProof="0" dirty="0" smtClean="0">
                          <a:solidFill>
                            <a:schemeClr val="tx1"/>
                          </a:solidFill>
                          <a:effectLst/>
                          <a:latin typeface="Corbel" pitchFamily="34" charset="0"/>
                        </a:rPr>
                        <a:t>-14.5</a:t>
                      </a:r>
                      <a:endParaRPr lang="is-IS" sz="1600" b="1"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1" i="0" u="none" strike="noStrike" noProof="0" dirty="0" smtClean="0">
                          <a:solidFill>
                            <a:schemeClr val="tx1"/>
                          </a:solidFill>
                          <a:effectLst/>
                          <a:latin typeface="Corbel" pitchFamily="34" charset="0"/>
                        </a:rPr>
                        <a:t>-14.7</a:t>
                      </a:r>
                      <a:endParaRPr lang="is-IS" sz="1600" b="1" i="0" u="none" strike="noStrike" noProof="0" dirty="0">
                        <a:solidFill>
                          <a:schemeClr val="tx1"/>
                        </a:solidFill>
                        <a:effectLst/>
                        <a:latin typeface="Corbel" pitchFamily="34" charset="0"/>
                      </a:endParaRPr>
                    </a:p>
                  </a:txBody>
                  <a:tcPr marL="0" marR="0" marT="0" marB="0" anchor="b"/>
                </a:tc>
                <a:tc>
                  <a:txBody>
                    <a:bodyPr/>
                    <a:lstStyle/>
                    <a:p>
                      <a:pPr algn="r" fontAlgn="b"/>
                      <a:r>
                        <a:rPr lang="is-IS" sz="1600" b="1" i="0" u="none" strike="noStrike" noProof="0" dirty="0" smtClean="0">
                          <a:solidFill>
                            <a:schemeClr val="tx1"/>
                          </a:solidFill>
                          <a:effectLst/>
                          <a:latin typeface="Corbel" pitchFamily="34" charset="0"/>
                        </a:rPr>
                        <a:t>-14.9</a:t>
                      </a:r>
                      <a:endParaRPr lang="is-IS" sz="1600" b="1" i="0" u="none" strike="noStrike" noProof="0" dirty="0">
                        <a:solidFill>
                          <a:schemeClr val="tx1"/>
                        </a:solidFill>
                        <a:effectLst/>
                        <a:latin typeface="Corbel" pitchFamily="34" charset="0"/>
                      </a:endParaRPr>
                    </a:p>
                  </a:txBody>
                  <a:tcPr marL="0" marR="0" marT="0" marB="0" anchor="b"/>
                </a:tc>
              </a:tr>
            </a:tbl>
          </a:graphicData>
        </a:graphic>
      </p:graphicFrame>
    </p:spTree>
    <p:extLst>
      <p:ext uri="{BB962C8B-B14F-4D97-AF65-F5344CB8AC3E}">
        <p14:creationId xmlns:p14="http://schemas.microsoft.com/office/powerpoint/2010/main" val="2974078645"/>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19555"/>
            <a:ext cx="8286750" cy="603251"/>
          </a:xfrm>
        </p:spPr>
        <p:txBody>
          <a:bodyPr>
            <a:normAutofit fontScale="90000"/>
          </a:bodyPr>
          <a:lstStyle/>
          <a:p>
            <a:pPr lvl="0"/>
            <a:r>
              <a:rPr lang="en-US" sz="2800" dirty="0" smtClean="0"/>
              <a:t>tax reform since 2013:</a:t>
            </a:r>
            <a:br>
              <a:rPr lang="en-US" sz="2800" dirty="0" smtClean="0"/>
            </a:br>
            <a:r>
              <a:rPr lang="en-US" dirty="0" smtClean="0"/>
              <a:t>revenue impact in 2016–2019</a:t>
            </a:r>
            <a:endParaRPr lang="en-US" sz="2800" dirty="0"/>
          </a:p>
        </p:txBody>
      </p:sp>
      <p:sp>
        <p:nvSpPr>
          <p:cNvPr id="388" name="Shape 388"/>
          <p:cNvSpPr>
            <a:spLocks noGrp="1"/>
          </p:cNvSpPr>
          <p:nvPr>
            <p:ph type="sldNum" sz="quarter" idx="16"/>
          </p:nvPr>
        </p:nvSpPr>
        <p:spPr>
          <a:xfrm>
            <a:off x="252413" y="6431144"/>
            <a:ext cx="641350" cy="431484"/>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n-US" sz="1050" smtClean="0">
                <a:solidFill>
                  <a:schemeClr val="bg1"/>
                </a:solidFill>
              </a:rPr>
              <a:t>58</a:t>
            </a:fld>
            <a:endParaRPr lang="en-US" sz="1050"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15209732"/>
              </p:ext>
            </p:extLst>
          </p:nvPr>
        </p:nvGraphicFramePr>
        <p:xfrm>
          <a:off x="504825" y="1371600"/>
          <a:ext cx="8034338" cy="4708525"/>
        </p:xfrm>
        <a:graphic>
          <a:graphicData uri="http://schemas.openxmlformats.org/presentationml/2006/ole">
            <mc:AlternateContent xmlns:mc="http://schemas.openxmlformats.org/markup-compatibility/2006">
              <mc:Choice xmlns:v="urn:schemas-microsoft-com:vml" Requires="v">
                <p:oleObj spid="_x0000_s1032" name="Worksheet" r:id="rId4" imgW="4381556" imgH="2609820" progId="Excel.Sheet.8">
                  <p:embed/>
                </p:oleObj>
              </mc:Choice>
              <mc:Fallback>
                <p:oleObj name="Worksheet" r:id="rId4" imgW="4381556" imgH="2609820" progId="Excel.Sheet.8">
                  <p:embed/>
                  <p:pic>
                    <p:nvPicPr>
                      <p:cNvPr id="0" name=""/>
                      <p:cNvPicPr>
                        <a:picLocks noChangeAspect="1" noChangeArrowheads="1"/>
                      </p:cNvPicPr>
                      <p:nvPr/>
                    </p:nvPicPr>
                    <p:blipFill>
                      <a:blip r:embed="rId5"/>
                      <a:srcRect/>
                      <a:stretch>
                        <a:fillRect/>
                      </a:stretch>
                    </p:blipFill>
                    <p:spPr bwMode="auto">
                      <a:xfrm>
                        <a:off x="504825" y="1371600"/>
                        <a:ext cx="8034338" cy="4708525"/>
                      </a:xfrm>
                      <a:prstGeom prst="rect">
                        <a:avLst/>
                      </a:prstGeom>
                      <a:noFill/>
                      <a:ln>
                        <a:noFill/>
                      </a:ln>
                      <a:effectLst/>
                    </p:spPr>
                  </p:pic>
                </p:oleObj>
              </mc:Fallback>
            </mc:AlternateContent>
          </a:graphicData>
        </a:graphic>
      </p:graphicFrame>
      <p:sp>
        <p:nvSpPr>
          <p:cNvPr id="4" name="TextBox 3"/>
          <p:cNvSpPr txBox="1"/>
          <p:nvPr/>
        </p:nvSpPr>
        <p:spPr>
          <a:xfrm>
            <a:off x="571500" y="6077159"/>
            <a:ext cx="8180388" cy="307777"/>
          </a:xfrm>
          <a:prstGeom prst="rect">
            <a:avLst/>
          </a:prstGeom>
          <a:noFill/>
        </p:spPr>
        <p:txBody>
          <a:bodyPr wrap="square" rtlCol="0">
            <a:spAutoFit/>
          </a:bodyPr>
          <a:lstStyle/>
          <a:p>
            <a:r>
              <a:rPr lang="en-US" sz="1400" dirty="0" smtClean="0">
                <a:solidFill>
                  <a:schemeClr val="accent1"/>
                </a:solidFill>
              </a:rPr>
              <a:t>The total revenue impact in each year</a:t>
            </a:r>
            <a:endParaRPr lang="en-US" sz="1400" dirty="0">
              <a:solidFill>
                <a:schemeClr val="accent1"/>
              </a:solidFill>
            </a:endParaRPr>
          </a:p>
        </p:txBody>
      </p:sp>
    </p:spTree>
    <p:extLst>
      <p:ext uri="{BB962C8B-B14F-4D97-AF65-F5344CB8AC3E}">
        <p14:creationId xmlns:p14="http://schemas.microsoft.com/office/powerpoint/2010/main" val="1864452938"/>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46612276"/>
              </p:ext>
            </p:extLst>
          </p:nvPr>
        </p:nvGraphicFramePr>
        <p:xfrm>
          <a:off x="469900" y="1117600"/>
          <a:ext cx="8000860"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is-IS" dirty="0" smtClean="0"/>
              <a:t>the pit rate structure 1988–2015</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59</a:t>
            </a:fld>
            <a:endParaRPr lang="en-US" dirty="0"/>
          </a:p>
        </p:txBody>
      </p:sp>
    </p:spTree>
    <p:extLst>
      <p:ext uri="{BB962C8B-B14F-4D97-AF65-F5344CB8AC3E}">
        <p14:creationId xmlns:p14="http://schemas.microsoft.com/office/powerpoint/2010/main" val="368320982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07706737"/>
              </p:ext>
            </p:extLst>
          </p:nvPr>
        </p:nvGraphicFramePr>
        <p:xfrm>
          <a:off x="469899" y="1117600"/>
          <a:ext cx="7569695"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is-IS" smtClean="0"/>
              <a:t>Treasury overall balance </a:t>
            </a:r>
            <a:r>
              <a:rPr lang="is-IS" dirty="0" smtClean="0"/>
              <a:t>2016</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6</a:t>
            </a:fld>
            <a:endParaRPr lang="en-US" dirty="0"/>
          </a:p>
        </p:txBody>
      </p:sp>
      <p:sp>
        <p:nvSpPr>
          <p:cNvPr id="6" name="TextBox 5"/>
          <p:cNvSpPr txBox="1"/>
          <p:nvPr/>
        </p:nvSpPr>
        <p:spPr>
          <a:xfrm>
            <a:off x="6746137" y="4470916"/>
            <a:ext cx="914400" cy="369332"/>
          </a:xfrm>
          <a:prstGeom prst="rect">
            <a:avLst/>
          </a:prstGeom>
          <a:noFill/>
        </p:spPr>
        <p:txBody>
          <a:bodyPr wrap="square" rtlCol="0">
            <a:spAutoFit/>
          </a:bodyPr>
          <a:lstStyle/>
          <a:p>
            <a:r>
              <a:rPr lang="is-IS" sz="1800" smtClean="0"/>
              <a:t>bn. kr.</a:t>
            </a:r>
            <a:endParaRPr lang="is-IS" sz="1800"/>
          </a:p>
        </p:txBody>
      </p:sp>
    </p:spTree>
    <p:extLst>
      <p:ext uri="{BB962C8B-B14F-4D97-AF65-F5344CB8AC3E}">
        <p14:creationId xmlns:p14="http://schemas.microsoft.com/office/powerpoint/2010/main" val="1063556164"/>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pit reform in 2016 and 2017</a:t>
            </a:r>
            <a:endParaRPr lang="en-US" dirty="0"/>
          </a:p>
        </p:txBody>
      </p:sp>
      <p:sp>
        <p:nvSpPr>
          <p:cNvPr id="4" name="Slide Number Placeholder 3"/>
          <p:cNvSpPr>
            <a:spLocks noGrp="1"/>
          </p:cNvSpPr>
          <p:nvPr>
            <p:ph type="sldNum" sz="quarter" idx="12"/>
          </p:nvPr>
        </p:nvSpPr>
        <p:spPr>
          <a:noFill/>
          <a:ln>
            <a:miter lim="800000"/>
            <a:headEnd/>
            <a:tailEnd/>
          </a:ln>
        </p:spPr>
        <p:txBody>
          <a:bodyPr/>
          <a:lstStyle/>
          <a:p>
            <a:pPr fontAlgn="auto">
              <a:spcBef>
                <a:spcPts val="0"/>
              </a:spcBef>
              <a:spcAft>
                <a:spcPts val="0"/>
              </a:spcAft>
              <a:defRPr/>
            </a:pPr>
            <a:fld id="{FCD1CDF4-17A3-4A38-8DB1-6F91F3BE8771}" type="slidenum">
              <a:rPr lang="en-US" kern="0">
                <a:solidFill>
                  <a:schemeClr val="tx1">
                    <a:lumMod val="60000"/>
                    <a:lumOff val="40000"/>
                  </a:schemeClr>
                </a:solidFill>
                <a:latin typeface="Corbel"/>
                <a:ea typeface="+mj-ea"/>
                <a:cs typeface="Corbel"/>
                <a:sym typeface="Helvetica"/>
              </a:rPr>
              <a:pPr fontAlgn="auto">
                <a:spcBef>
                  <a:spcPts val="0"/>
                </a:spcBef>
                <a:spcAft>
                  <a:spcPts val="0"/>
                </a:spcAft>
                <a:defRPr/>
              </a:pPr>
              <a:t>60</a:t>
            </a:fld>
            <a:endParaRPr lang="en-US" kern="0" dirty="0">
              <a:solidFill>
                <a:schemeClr val="tx1">
                  <a:lumMod val="60000"/>
                  <a:lumOff val="40000"/>
                </a:schemeClr>
              </a:solidFill>
              <a:latin typeface="Corbel"/>
              <a:ea typeface="+mj-ea"/>
              <a:cs typeface="Corbel"/>
              <a:sym typeface="Helvetica"/>
            </a:endParaRPr>
          </a:p>
        </p:txBody>
      </p:sp>
      <p:graphicFrame>
        <p:nvGraphicFramePr>
          <p:cNvPr id="5" name="Table 4"/>
          <p:cNvGraphicFramePr>
            <a:graphicFrameLocks noGrp="1"/>
          </p:cNvGraphicFramePr>
          <p:nvPr>
            <p:extLst>
              <p:ext uri="{D42A27DB-BD31-4B8C-83A1-F6EECF244321}">
                <p14:modId xmlns:p14="http://schemas.microsoft.com/office/powerpoint/2010/main" val="2177827928"/>
              </p:ext>
            </p:extLst>
          </p:nvPr>
        </p:nvGraphicFramePr>
        <p:xfrm>
          <a:off x="334178" y="988314"/>
          <a:ext cx="7704000" cy="4644000"/>
        </p:xfrm>
        <a:graphic>
          <a:graphicData uri="http://schemas.openxmlformats.org/drawingml/2006/table">
            <a:tbl>
              <a:tblPr firstRow="1" firstCol="1" bandRow="1">
                <a:tableStyleId>{5C22544A-7EE6-4342-B048-85BDC9FD1C3A}</a:tableStyleId>
              </a:tblPr>
              <a:tblGrid>
                <a:gridCol w="4464000"/>
                <a:gridCol w="1080000"/>
                <a:gridCol w="1080000"/>
                <a:gridCol w="1080000"/>
              </a:tblGrid>
              <a:tr h="324000">
                <a:tc>
                  <a:txBody>
                    <a:bodyPr/>
                    <a:lstStyle/>
                    <a:p>
                      <a:pPr marL="0" marR="0" indent="0" algn="l" defTabSz="548636" rtl="0" eaLnBrk="1" fontAlgn="auto" latinLnBrk="0" hangingPunct="1">
                        <a:lnSpc>
                          <a:spcPct val="115000"/>
                        </a:lnSpc>
                        <a:spcBef>
                          <a:spcPts val="0"/>
                        </a:spcBef>
                        <a:spcAft>
                          <a:spcPts val="0"/>
                        </a:spcAft>
                        <a:buClrTx/>
                        <a:buSzTx/>
                        <a:buFontTx/>
                        <a:buNone/>
                        <a:tabLst/>
                        <a:defRPr/>
                      </a:pPr>
                      <a:r>
                        <a:rPr lang="is-IS" sz="1400" noProof="0" dirty="0" smtClean="0">
                          <a:solidFill>
                            <a:schemeClr val="bg1"/>
                          </a:solidFill>
                          <a:effectLst/>
                          <a:latin typeface="+mn-lt"/>
                        </a:rPr>
                        <a:t> </a:t>
                      </a:r>
                      <a:endParaRPr lang="is-IS" sz="1400" noProof="0" dirty="0" smtClean="0">
                        <a:solidFill>
                          <a:schemeClr val="bg1"/>
                        </a:solidFill>
                        <a:effectLst/>
                        <a:latin typeface="+mn-lt"/>
                        <a:cs typeface="Times New Roman"/>
                      </a:endParaRPr>
                    </a:p>
                  </a:txBody>
                  <a:tcPr marL="44454" marR="44454" marT="0" marB="0" anchor="b"/>
                </a:tc>
                <a:tc>
                  <a:txBody>
                    <a:bodyPr/>
                    <a:lstStyle/>
                    <a:p>
                      <a:pPr marL="0" algn="r" defTabSz="548636" rtl="0" eaLnBrk="1" latinLnBrk="0" hangingPunct="1">
                        <a:lnSpc>
                          <a:spcPct val="115000"/>
                        </a:lnSpc>
                        <a:spcAft>
                          <a:spcPts val="0"/>
                        </a:spcAft>
                      </a:pPr>
                      <a:r>
                        <a:rPr lang="is-IS" sz="1400" b="1" kern="1200" noProof="0" dirty="0" smtClean="0">
                          <a:solidFill>
                            <a:schemeClr val="bg1"/>
                          </a:solidFill>
                          <a:effectLst/>
                          <a:latin typeface="+mn-lt"/>
                          <a:ea typeface="+mn-ea"/>
                          <a:cs typeface="+mn-cs"/>
                        </a:rPr>
                        <a:t>2015</a:t>
                      </a:r>
                      <a:endParaRPr lang="is-IS" sz="1400" b="1" kern="1200" noProof="0" dirty="0">
                        <a:solidFill>
                          <a:schemeClr val="bg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noProof="0" dirty="0" smtClean="0">
                          <a:solidFill>
                            <a:schemeClr val="bg1"/>
                          </a:solidFill>
                          <a:effectLst/>
                          <a:latin typeface="+mn-lt"/>
                          <a:ea typeface="+mn-ea"/>
                          <a:cs typeface="+mn-cs"/>
                        </a:rPr>
                        <a:t>2016</a:t>
                      </a:r>
                      <a:endParaRPr lang="is-IS" sz="1400" b="1" kern="1200" noProof="0" dirty="0">
                        <a:solidFill>
                          <a:schemeClr val="bg1"/>
                        </a:solidFill>
                        <a:effectLst/>
                        <a:latin typeface="+mn-lt"/>
                        <a:ea typeface="+mn-ea"/>
                        <a:cs typeface="+mn-cs"/>
                      </a:endParaRPr>
                    </a:p>
                  </a:txBody>
                  <a:tcPr marL="44454" marR="44454" marT="0" marB="0" anchor="b">
                    <a:solidFill>
                      <a:schemeClr val="accent1"/>
                    </a:solidFill>
                  </a:tcPr>
                </a:tc>
                <a:tc>
                  <a:txBody>
                    <a:bodyPr/>
                    <a:lstStyle/>
                    <a:p>
                      <a:pPr marL="0" algn="r" defTabSz="548636" rtl="0" eaLnBrk="1" latinLnBrk="0" hangingPunct="1">
                        <a:lnSpc>
                          <a:spcPct val="115000"/>
                        </a:lnSpc>
                        <a:spcAft>
                          <a:spcPts val="0"/>
                        </a:spcAft>
                      </a:pPr>
                      <a:r>
                        <a:rPr lang="is-IS" sz="1400" b="1" kern="1200" noProof="0" dirty="0" smtClean="0">
                          <a:solidFill>
                            <a:schemeClr val="bg1"/>
                          </a:solidFill>
                          <a:effectLst/>
                          <a:latin typeface="+mn-lt"/>
                          <a:ea typeface="+mn-ea"/>
                          <a:cs typeface="+mn-cs"/>
                        </a:rPr>
                        <a:t>2017</a:t>
                      </a:r>
                      <a:endParaRPr lang="is-IS" sz="1400" b="1" kern="1200" noProof="0" dirty="0">
                        <a:solidFill>
                          <a:schemeClr val="bg1"/>
                        </a:solidFill>
                        <a:effectLst/>
                        <a:latin typeface="+mn-lt"/>
                        <a:ea typeface="+mn-ea"/>
                        <a:cs typeface="+mn-cs"/>
                      </a:endParaRPr>
                    </a:p>
                  </a:txBody>
                  <a:tcPr marL="44454" marR="44454" marT="0" marB="0" anchor="b">
                    <a:solidFill>
                      <a:schemeClr val="accent1"/>
                    </a:solidFill>
                  </a:tcPr>
                </a:tc>
              </a:tr>
              <a:tr h="360000">
                <a:tc>
                  <a:txBody>
                    <a:bodyPr/>
                    <a:lstStyle/>
                    <a:p>
                      <a:pPr algn="l" fontAlgn="b"/>
                      <a:r>
                        <a:rPr lang="is-IS" sz="1400" b="0" i="1" u="none" strike="noStrike" dirty="0" smtClean="0">
                          <a:effectLst/>
                          <a:latin typeface="+mn-lt"/>
                        </a:rPr>
                        <a:t>Central and local government PIT rates</a:t>
                      </a:r>
                      <a:endParaRPr lang="is-IS" sz="1400" b="0" i="1" u="none" strike="noStrike" dirty="0">
                        <a:effectLst/>
                        <a:latin typeface="+mn-lt"/>
                      </a:endParaRPr>
                    </a:p>
                  </a:txBody>
                  <a:tcPr marL="7620" marR="7620" marT="7620" marB="0" anchor="b"/>
                </a:tc>
                <a:tc>
                  <a:txBody>
                    <a:bodyPr/>
                    <a:lstStyle/>
                    <a:p>
                      <a:pPr algn="r" fontAlgn="b"/>
                      <a:endParaRPr lang="is-IS" sz="1400" b="0" i="0" u="none" strike="noStrike" noProof="0" dirty="0">
                        <a:solidFill>
                          <a:schemeClr val="tx1"/>
                        </a:solidFill>
                        <a:effectLst/>
                        <a:latin typeface="+mn-lt"/>
                      </a:endParaRPr>
                    </a:p>
                  </a:txBody>
                  <a:tcPr marL="0" marR="0" marT="0" marB="0" anchor="b"/>
                </a:tc>
                <a:tc>
                  <a:txBody>
                    <a:bodyPr/>
                    <a:lstStyle/>
                    <a:p>
                      <a:pPr algn="r" fontAlgn="b"/>
                      <a:endParaRPr lang="is-IS" sz="1400" b="0" i="0" u="none" strike="noStrike" noProof="0" dirty="0">
                        <a:solidFill>
                          <a:schemeClr val="tx1"/>
                        </a:solidFill>
                        <a:effectLst/>
                        <a:latin typeface="+mn-lt"/>
                      </a:endParaRPr>
                    </a:p>
                  </a:txBody>
                  <a:tcPr marL="0" marR="0" marT="0" marB="0" anchor="b"/>
                </a:tc>
                <a:tc>
                  <a:txBody>
                    <a:bodyPr/>
                    <a:lstStyle/>
                    <a:p>
                      <a:pPr algn="r" fontAlgn="b"/>
                      <a:endParaRPr lang="is-IS" sz="1400" b="0" i="0" u="none" strike="noStrike" noProof="0" dirty="0">
                        <a:solidFill>
                          <a:schemeClr val="tx1"/>
                        </a:solidFill>
                        <a:effectLst/>
                        <a:latin typeface="+mn-lt"/>
                      </a:endParaRPr>
                    </a:p>
                  </a:txBody>
                  <a:tcPr marL="0" marR="0" marT="0" marB="0" anchor="b"/>
                </a:tc>
              </a:tr>
              <a:tr h="360000">
                <a:tc>
                  <a:txBody>
                    <a:bodyPr/>
                    <a:lstStyle/>
                    <a:p>
                      <a:pPr algn="l" fontAlgn="b"/>
                      <a:r>
                        <a:rPr lang="is-IS" sz="1400" b="0" i="0" u="none" strike="noStrike" dirty="0" smtClean="0">
                          <a:effectLst/>
                          <a:latin typeface="+mn-lt"/>
                        </a:rPr>
                        <a:t>Central</a:t>
                      </a:r>
                      <a:r>
                        <a:rPr lang="is-IS" sz="1400" b="0" i="0" u="none" strike="noStrike" baseline="0" dirty="0" smtClean="0">
                          <a:effectLst/>
                          <a:latin typeface="+mn-lt"/>
                        </a:rPr>
                        <a:t> government</a:t>
                      </a:r>
                      <a:endParaRPr lang="is-IS" sz="1400" b="0" i="0" u="none" strike="noStrike" dirty="0">
                        <a:effectLst/>
                        <a:latin typeface="+mn-lt"/>
                      </a:endParaRPr>
                    </a:p>
                  </a:txBody>
                  <a:tcPr marL="7620" marR="7620" marT="7620" marB="0" anchor="b"/>
                </a:tc>
                <a:tc>
                  <a:txBody>
                    <a:bodyPr/>
                    <a:lstStyle/>
                    <a:p>
                      <a:pPr algn="r" fontAlgn="b"/>
                      <a:endParaRPr lang="is-IS" sz="1400" b="0" i="0" u="none" strike="noStrike" noProof="0" dirty="0">
                        <a:solidFill>
                          <a:schemeClr val="tx1"/>
                        </a:solidFill>
                        <a:effectLst/>
                        <a:latin typeface="+mn-lt"/>
                      </a:endParaRPr>
                    </a:p>
                  </a:txBody>
                  <a:tcPr marL="0" marR="0" marT="0" marB="0" anchor="b"/>
                </a:tc>
                <a:tc>
                  <a:txBody>
                    <a:bodyPr/>
                    <a:lstStyle/>
                    <a:p>
                      <a:pPr algn="r" fontAlgn="b"/>
                      <a:endParaRPr lang="is-IS" sz="1400" b="0" i="0" u="none" strike="noStrike" noProof="0" dirty="0">
                        <a:solidFill>
                          <a:schemeClr val="tx1"/>
                        </a:solidFill>
                        <a:effectLst/>
                        <a:latin typeface="+mn-lt"/>
                      </a:endParaRPr>
                    </a:p>
                  </a:txBody>
                  <a:tcPr marL="0" marR="0" marT="0" marB="0" anchor="b"/>
                </a:tc>
                <a:tc>
                  <a:txBody>
                    <a:bodyPr/>
                    <a:lstStyle/>
                    <a:p>
                      <a:pPr algn="r" fontAlgn="b"/>
                      <a:endParaRPr lang="is-IS" sz="1400" b="0" i="0" u="none" strike="noStrike" noProof="0">
                        <a:solidFill>
                          <a:schemeClr val="tx1"/>
                        </a:solidFill>
                        <a:effectLst/>
                        <a:latin typeface="+mn-lt"/>
                      </a:endParaRPr>
                    </a:p>
                  </a:txBody>
                  <a:tcPr marL="0" marR="0" marT="0" marB="0" anchor="b"/>
                </a:tc>
              </a:tr>
              <a:tr h="288000">
                <a:tc>
                  <a:txBody>
                    <a:bodyPr/>
                    <a:lstStyle/>
                    <a:p>
                      <a:pPr algn="l" fontAlgn="b"/>
                      <a:r>
                        <a:rPr lang="is-IS" sz="1400" b="0" i="0" u="none" strike="noStrike" dirty="0" smtClean="0">
                          <a:effectLst/>
                          <a:latin typeface="+mn-lt"/>
                        </a:rPr>
                        <a:t>Bracket 1 </a:t>
                      </a:r>
                      <a:r>
                        <a:rPr lang="is-IS" sz="1400" b="0" i="0" u="none" strike="noStrike" dirty="0">
                          <a:effectLst/>
                          <a:latin typeface="+mn-lt"/>
                        </a:rPr>
                        <a:t>................................................................</a:t>
                      </a:r>
                    </a:p>
                  </a:txBody>
                  <a:tcPr marL="114300" marR="7620" marT="7620" marB="0" anchor="b"/>
                </a:tc>
                <a:tc>
                  <a:txBody>
                    <a:bodyPr/>
                    <a:lstStyle/>
                    <a:p>
                      <a:pPr algn="r" fontAlgn="b"/>
                      <a:r>
                        <a:rPr lang="is-IS" sz="1400" b="0" i="0" u="none" strike="noStrike" dirty="0" smtClean="0">
                          <a:effectLst/>
                          <a:latin typeface="+mn-lt"/>
                        </a:rPr>
                        <a:t>22.86</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22.68</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22.50</a:t>
                      </a:r>
                      <a:r>
                        <a:rPr lang="is-IS" sz="1400" b="0" i="0" u="none" strike="noStrike" dirty="0">
                          <a:effectLst/>
                          <a:latin typeface="+mn-lt"/>
                        </a:rPr>
                        <a:t>%</a:t>
                      </a:r>
                    </a:p>
                  </a:txBody>
                  <a:tcPr marL="7620" marR="7620" marT="7620" marB="0" anchor="b"/>
                </a:tc>
              </a:tr>
              <a:tr h="288000">
                <a:tc>
                  <a:txBody>
                    <a:bodyPr/>
                    <a:lstStyle/>
                    <a:p>
                      <a:pPr algn="l" fontAlgn="b"/>
                      <a:r>
                        <a:rPr lang="pt-BR" sz="1400" b="0" i="0" u="none" strike="noStrike" dirty="0" smtClean="0">
                          <a:effectLst/>
                          <a:latin typeface="+mn-lt"/>
                        </a:rPr>
                        <a:t>Bracket 2 (additional) </a:t>
                      </a:r>
                      <a:r>
                        <a:rPr lang="pt-BR" sz="1400" b="0" i="0" u="none" strike="noStrike" dirty="0">
                          <a:effectLst/>
                          <a:latin typeface="+mn-lt"/>
                        </a:rPr>
                        <a:t>........................................</a:t>
                      </a:r>
                    </a:p>
                  </a:txBody>
                  <a:tcPr marL="114300" marR="7620" marT="7620" marB="0" anchor="b"/>
                </a:tc>
                <a:tc>
                  <a:txBody>
                    <a:bodyPr/>
                    <a:lstStyle/>
                    <a:p>
                      <a:pPr algn="r" fontAlgn="b"/>
                      <a:r>
                        <a:rPr lang="is-IS" sz="1400" b="0" i="0" u="none" strike="noStrike" dirty="0" smtClean="0">
                          <a:effectLst/>
                          <a:latin typeface="+mn-lt"/>
                        </a:rPr>
                        <a:t>2.44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1.22</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9.30</a:t>
                      </a:r>
                      <a:r>
                        <a:rPr lang="is-IS" sz="1400" b="0" i="0" u="none" strike="noStrike" dirty="0">
                          <a:effectLst/>
                          <a:latin typeface="+mn-lt"/>
                        </a:rPr>
                        <a:t>%</a:t>
                      </a:r>
                    </a:p>
                  </a:txBody>
                  <a:tcPr marL="7620" marR="7620" marT="7620" marB="0" anchor="b"/>
                </a:tc>
              </a:tr>
              <a:tr h="288000">
                <a:tc>
                  <a:txBody>
                    <a:bodyPr/>
                    <a:lstStyle/>
                    <a:p>
                      <a:pPr algn="l" fontAlgn="b"/>
                      <a:r>
                        <a:rPr lang="pt-BR" sz="1400" b="0" i="0" u="none" strike="noStrike" dirty="0" smtClean="0">
                          <a:effectLst/>
                          <a:latin typeface="+mn-lt"/>
                        </a:rPr>
                        <a:t>Bracket 3 (additional) </a:t>
                      </a:r>
                      <a:r>
                        <a:rPr lang="pt-BR" sz="1400" b="0" i="0" u="none" strike="noStrike" dirty="0">
                          <a:effectLst/>
                          <a:latin typeface="+mn-lt"/>
                        </a:rPr>
                        <a:t>........................................</a:t>
                      </a:r>
                    </a:p>
                  </a:txBody>
                  <a:tcPr marL="114300" marR="7620" marT="7620" marB="0" anchor="b"/>
                </a:tc>
                <a:tc>
                  <a:txBody>
                    <a:bodyPr/>
                    <a:lstStyle/>
                    <a:p>
                      <a:pPr algn="r" fontAlgn="b"/>
                      <a:r>
                        <a:rPr lang="is-IS" sz="1400" b="0" i="0" u="none" strike="noStrike" dirty="0" smtClean="0">
                          <a:effectLst/>
                          <a:latin typeface="+mn-lt"/>
                        </a:rPr>
                        <a:t>6.50</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7.90</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a:effectLst/>
                          <a:latin typeface="+mn-lt"/>
                        </a:rPr>
                        <a:t>-      </a:t>
                      </a:r>
                    </a:p>
                  </a:txBody>
                  <a:tcPr marL="7620" marR="7620" marT="7620" marB="0" anchor="b"/>
                </a:tc>
              </a:tr>
              <a:tr h="288000">
                <a:tc>
                  <a:txBody>
                    <a:bodyPr/>
                    <a:lstStyle/>
                    <a:p>
                      <a:pPr algn="l" fontAlgn="b"/>
                      <a:r>
                        <a:rPr lang="is-IS" sz="1400" b="0" i="0" u="none" strike="noStrike" dirty="0" smtClean="0">
                          <a:effectLst/>
                          <a:latin typeface="+mn-lt"/>
                        </a:rPr>
                        <a:t>Total...............................................................</a:t>
                      </a:r>
                      <a:endParaRPr lang="is-IS" sz="1400" b="0" i="0" u="none" strike="noStrike" dirty="0">
                        <a:effectLst/>
                        <a:latin typeface="+mn-lt"/>
                      </a:endParaRPr>
                    </a:p>
                  </a:txBody>
                  <a:tcPr marL="114300" marR="7620" marT="7620" marB="0" anchor="b"/>
                </a:tc>
                <a:tc>
                  <a:txBody>
                    <a:bodyPr/>
                    <a:lstStyle/>
                    <a:p>
                      <a:pPr algn="r" fontAlgn="b"/>
                      <a:r>
                        <a:rPr lang="is-IS" sz="1400" b="0" i="0" u="none" strike="noStrike" dirty="0" smtClean="0">
                          <a:effectLst/>
                          <a:latin typeface="+mn-lt"/>
                        </a:rPr>
                        <a:t>31.80</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31.80</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31.80</a:t>
                      </a:r>
                      <a:r>
                        <a:rPr lang="is-IS" sz="1400" b="0" i="0" u="none" strike="noStrike" dirty="0">
                          <a:effectLst/>
                          <a:latin typeface="+mn-lt"/>
                        </a:rPr>
                        <a:t>%</a:t>
                      </a:r>
                    </a:p>
                  </a:txBody>
                  <a:tcPr marL="7620" marR="7620" marT="7620" marB="0" anchor="b"/>
                </a:tc>
              </a:tr>
              <a:tr h="288000">
                <a:tc>
                  <a:txBody>
                    <a:bodyPr/>
                    <a:lstStyle/>
                    <a:p>
                      <a:pPr algn="l" fontAlgn="b"/>
                      <a:r>
                        <a:rPr lang="is-IS" sz="1400" b="0" i="0" u="none" strike="noStrike" dirty="0" smtClean="0">
                          <a:effectLst/>
                          <a:latin typeface="+mn-lt"/>
                        </a:rPr>
                        <a:t>Local government</a:t>
                      </a:r>
                      <a:r>
                        <a:rPr lang="is-IS" sz="1400" b="0" i="0" u="none" strike="noStrike" baseline="0" dirty="0" smtClean="0">
                          <a:effectLst/>
                          <a:latin typeface="+mn-lt"/>
                        </a:rPr>
                        <a:t> (average rate)</a:t>
                      </a:r>
                      <a:r>
                        <a:rPr lang="is-IS" sz="1400" b="0" i="0" u="none" strike="noStrike" dirty="0" smtClean="0">
                          <a:effectLst/>
                          <a:latin typeface="+mn-lt"/>
                        </a:rPr>
                        <a:t>........................................</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14.44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14.44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14.44</a:t>
                      </a:r>
                      <a:r>
                        <a:rPr lang="is-IS" sz="1400" b="0" i="0" u="none" strike="noStrike" dirty="0">
                          <a:effectLst/>
                          <a:latin typeface="+mn-lt"/>
                        </a:rPr>
                        <a:t>%</a:t>
                      </a:r>
                    </a:p>
                  </a:txBody>
                  <a:tcPr marL="7620" marR="7620" marT="7620" marB="0" anchor="b"/>
                </a:tc>
              </a:tr>
              <a:tr h="360000">
                <a:tc>
                  <a:txBody>
                    <a:bodyPr/>
                    <a:lstStyle/>
                    <a:p>
                      <a:pPr algn="l" fontAlgn="b"/>
                      <a:r>
                        <a:rPr lang="is-IS" sz="1400" b="0" i="0" u="none" strike="noStrike" dirty="0" smtClean="0">
                          <a:effectLst/>
                          <a:latin typeface="+mn-lt"/>
                        </a:rPr>
                        <a:t>PIT rate total</a:t>
                      </a:r>
                      <a:endParaRPr lang="is-IS" sz="1400" b="0" i="0" u="none" strike="noStrike" dirty="0">
                        <a:effectLst/>
                        <a:latin typeface="+mn-lt"/>
                      </a:endParaRPr>
                    </a:p>
                  </a:txBody>
                  <a:tcPr marL="7620" marR="7620" marT="7620" marB="0" anchor="b"/>
                </a:tc>
                <a:tc>
                  <a:txBody>
                    <a:bodyPr/>
                    <a:lstStyle/>
                    <a:p>
                      <a:pPr algn="r" fontAlgn="b"/>
                      <a:endParaRPr lang="is-IS" sz="1400" b="0" i="0" u="none" strike="noStrike">
                        <a:effectLst/>
                        <a:latin typeface="+mn-lt"/>
                      </a:endParaRPr>
                    </a:p>
                  </a:txBody>
                  <a:tcPr marL="7620" marR="7620" marT="7620" marB="0" anchor="b"/>
                </a:tc>
                <a:tc>
                  <a:txBody>
                    <a:bodyPr/>
                    <a:lstStyle/>
                    <a:p>
                      <a:pPr algn="r" fontAlgn="b"/>
                      <a:endParaRPr lang="is-IS" sz="1400" b="0" i="0" u="none" strike="noStrike" dirty="0">
                        <a:effectLst/>
                        <a:latin typeface="+mn-lt"/>
                      </a:endParaRPr>
                    </a:p>
                  </a:txBody>
                  <a:tcPr marL="7620" marR="7620" marT="7620" marB="0" anchor="b"/>
                </a:tc>
                <a:tc>
                  <a:txBody>
                    <a:bodyPr/>
                    <a:lstStyle/>
                    <a:p>
                      <a:pPr algn="r" fontAlgn="b"/>
                      <a:endParaRPr lang="is-IS" sz="1400" b="0" i="0" u="none" strike="noStrike" dirty="0">
                        <a:effectLst/>
                        <a:latin typeface="+mn-lt"/>
                      </a:endParaRPr>
                    </a:p>
                  </a:txBody>
                  <a:tcPr marL="7620" marR="7620" marT="7620" marB="0" anchor="b"/>
                </a:tc>
              </a:tr>
              <a:tr h="288000">
                <a:tc>
                  <a:txBody>
                    <a:bodyPr/>
                    <a:lstStyle/>
                    <a:p>
                      <a:pPr algn="l" fontAlgn="b"/>
                      <a:r>
                        <a:rPr lang="is-IS" sz="1400" b="0" i="0" u="none" strike="noStrike" dirty="0" smtClean="0">
                          <a:effectLst/>
                          <a:latin typeface="+mn-lt"/>
                        </a:rPr>
                        <a:t>Bracket 1 </a:t>
                      </a:r>
                      <a:r>
                        <a:rPr lang="is-IS" sz="1400" b="0" i="0" u="none" strike="noStrike" dirty="0">
                          <a:effectLst/>
                          <a:latin typeface="+mn-lt"/>
                        </a:rPr>
                        <a:t>................................................................</a:t>
                      </a:r>
                    </a:p>
                  </a:txBody>
                  <a:tcPr marL="114300" marR="7620" marT="7620" marB="0" anchor="b"/>
                </a:tc>
                <a:tc>
                  <a:txBody>
                    <a:bodyPr/>
                    <a:lstStyle/>
                    <a:p>
                      <a:pPr algn="r" fontAlgn="b"/>
                      <a:r>
                        <a:rPr lang="is-IS" sz="1400" b="0" i="0" u="none" strike="noStrike" dirty="0" smtClean="0">
                          <a:effectLst/>
                          <a:latin typeface="+mn-lt"/>
                        </a:rPr>
                        <a:t>37.30</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37.12</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36.94</a:t>
                      </a:r>
                      <a:r>
                        <a:rPr lang="is-IS" sz="1400" b="0" i="0" u="none" strike="noStrike" dirty="0">
                          <a:effectLst/>
                          <a:latin typeface="+mn-lt"/>
                        </a:rPr>
                        <a:t>%</a:t>
                      </a:r>
                    </a:p>
                  </a:txBody>
                  <a:tcPr marL="7620" marR="7620" marT="7620" marB="0" anchor="b"/>
                </a:tc>
              </a:tr>
              <a:tr h="288000">
                <a:tc>
                  <a:txBody>
                    <a:bodyPr/>
                    <a:lstStyle/>
                    <a:p>
                      <a:pPr algn="l" fontAlgn="b"/>
                      <a:r>
                        <a:rPr lang="is-IS" sz="1400" b="0" i="0" u="none" strike="noStrike" dirty="0" smtClean="0">
                          <a:effectLst/>
                          <a:latin typeface="+mn-lt"/>
                        </a:rPr>
                        <a:t>Bracket 2................................................................</a:t>
                      </a:r>
                      <a:endParaRPr lang="is-IS" sz="1400" b="0" i="0" u="none" strike="noStrike" dirty="0">
                        <a:effectLst/>
                        <a:latin typeface="+mn-lt"/>
                      </a:endParaRPr>
                    </a:p>
                  </a:txBody>
                  <a:tcPr marL="114300" marR="7620" marT="7620" marB="0" anchor="b"/>
                </a:tc>
                <a:tc>
                  <a:txBody>
                    <a:bodyPr/>
                    <a:lstStyle/>
                    <a:p>
                      <a:pPr algn="r" fontAlgn="b"/>
                      <a:r>
                        <a:rPr lang="is-IS" sz="1400" b="0" i="0" u="none" strike="noStrike" dirty="0" smtClean="0">
                          <a:effectLst/>
                          <a:latin typeface="+mn-lt"/>
                        </a:rPr>
                        <a:t>39.74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38.34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46.24</a:t>
                      </a:r>
                      <a:r>
                        <a:rPr lang="is-IS" sz="1400" b="0" i="0" u="none" strike="noStrike" dirty="0">
                          <a:effectLst/>
                          <a:latin typeface="+mn-lt"/>
                        </a:rPr>
                        <a:t>%</a:t>
                      </a:r>
                    </a:p>
                  </a:txBody>
                  <a:tcPr marL="7620" marR="7620" marT="7620" marB="0" anchor="b"/>
                </a:tc>
              </a:tr>
              <a:tr h="288000">
                <a:tc>
                  <a:txBody>
                    <a:bodyPr/>
                    <a:lstStyle/>
                    <a:p>
                      <a:pPr algn="l" fontAlgn="b"/>
                      <a:r>
                        <a:rPr lang="is-IS" sz="1400" b="0" i="0" u="none" strike="noStrike" dirty="0" smtClean="0">
                          <a:effectLst/>
                          <a:latin typeface="+mn-lt"/>
                        </a:rPr>
                        <a:t>Bracket 3................................................................</a:t>
                      </a:r>
                      <a:endParaRPr lang="is-IS" sz="1400" b="0" i="0" u="none" strike="noStrike" dirty="0">
                        <a:effectLst/>
                        <a:latin typeface="+mn-lt"/>
                      </a:endParaRPr>
                    </a:p>
                  </a:txBody>
                  <a:tcPr marL="114300" marR="7620" marT="7620" marB="0" anchor="b"/>
                </a:tc>
                <a:tc>
                  <a:txBody>
                    <a:bodyPr/>
                    <a:lstStyle/>
                    <a:p>
                      <a:pPr algn="r" fontAlgn="b"/>
                      <a:r>
                        <a:rPr lang="is-IS" sz="1400" b="0" i="0" u="none" strike="noStrike" dirty="0" smtClean="0">
                          <a:effectLst/>
                          <a:latin typeface="+mn-lt"/>
                        </a:rPr>
                        <a:t>46.24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smtClean="0">
                          <a:effectLst/>
                          <a:latin typeface="+mn-lt"/>
                        </a:rPr>
                        <a:t>46.24</a:t>
                      </a:r>
                      <a:r>
                        <a:rPr lang="is-IS" sz="1400" b="0" i="0" u="none" strike="noStrike" dirty="0">
                          <a:effectLst/>
                          <a:latin typeface="+mn-lt"/>
                        </a:rPr>
                        <a:t>%</a:t>
                      </a:r>
                    </a:p>
                  </a:txBody>
                  <a:tcPr marL="7620" marR="7620" marT="7620" marB="0" anchor="b"/>
                </a:tc>
                <a:tc>
                  <a:txBody>
                    <a:bodyPr/>
                    <a:lstStyle/>
                    <a:p>
                      <a:pPr algn="r" fontAlgn="b"/>
                      <a:r>
                        <a:rPr lang="is-IS" sz="1400" b="0" i="0" u="none" strike="noStrike" dirty="0">
                          <a:effectLst/>
                          <a:latin typeface="+mn-lt"/>
                        </a:rPr>
                        <a:t>-      </a:t>
                      </a:r>
                    </a:p>
                  </a:txBody>
                  <a:tcPr marL="7620" marR="7620" marT="7620" marB="0" anchor="b"/>
                </a:tc>
              </a:tr>
              <a:tr h="360000">
                <a:tc>
                  <a:txBody>
                    <a:bodyPr/>
                    <a:lstStyle/>
                    <a:p>
                      <a:pPr algn="l" fontAlgn="b"/>
                      <a:r>
                        <a:rPr lang="is-IS" sz="1400" b="0" i="1" u="none" strike="noStrike" dirty="0" smtClean="0">
                          <a:effectLst/>
                          <a:latin typeface="+mn-lt"/>
                        </a:rPr>
                        <a:t>Bracket</a:t>
                      </a:r>
                      <a:r>
                        <a:rPr lang="is-IS" sz="1400" b="0" i="1" u="none" strike="noStrike" baseline="0" dirty="0" smtClean="0">
                          <a:effectLst/>
                          <a:latin typeface="+mn-lt"/>
                        </a:rPr>
                        <a:t> threshold per month </a:t>
                      </a:r>
                      <a:r>
                        <a:rPr lang="is-IS" sz="1400" b="0" i="1" u="none" strike="noStrike" dirty="0" smtClean="0">
                          <a:effectLst/>
                          <a:latin typeface="+mn-lt"/>
                        </a:rPr>
                        <a:t>(thous. </a:t>
                      </a:r>
                      <a:r>
                        <a:rPr lang="is-IS" sz="1400" b="0" i="1" u="none" strike="noStrike" dirty="0">
                          <a:effectLst/>
                          <a:latin typeface="+mn-lt"/>
                        </a:rPr>
                        <a:t>kr.)</a:t>
                      </a:r>
                    </a:p>
                  </a:txBody>
                  <a:tcPr marL="7620" marR="7620" marT="7620" marB="0" anchor="b"/>
                </a:tc>
                <a:tc>
                  <a:txBody>
                    <a:bodyPr/>
                    <a:lstStyle/>
                    <a:p>
                      <a:pPr algn="r" fontAlgn="b"/>
                      <a:endParaRPr lang="is-IS" sz="1400" b="0" i="0" u="none" strike="noStrike">
                        <a:effectLst/>
                        <a:latin typeface="+mn-lt"/>
                      </a:endParaRPr>
                    </a:p>
                  </a:txBody>
                  <a:tcPr marL="7620" marR="7620" marT="7620" marB="0" anchor="b"/>
                </a:tc>
                <a:tc>
                  <a:txBody>
                    <a:bodyPr/>
                    <a:lstStyle/>
                    <a:p>
                      <a:pPr algn="r" fontAlgn="b"/>
                      <a:endParaRPr lang="is-IS" sz="1400" b="0" i="0" u="none" strike="noStrike">
                        <a:effectLst/>
                        <a:latin typeface="+mn-lt"/>
                      </a:endParaRPr>
                    </a:p>
                  </a:txBody>
                  <a:tcPr marL="7620" marR="7620" marT="7620" marB="0" anchor="b"/>
                </a:tc>
                <a:tc>
                  <a:txBody>
                    <a:bodyPr/>
                    <a:lstStyle/>
                    <a:p>
                      <a:pPr algn="r" fontAlgn="b"/>
                      <a:endParaRPr lang="is-IS" sz="1400" b="0" i="0" u="none" strike="noStrike" dirty="0">
                        <a:effectLst/>
                        <a:latin typeface="+mn-lt"/>
                      </a:endParaRPr>
                    </a:p>
                  </a:txBody>
                  <a:tcPr marL="7620" marR="7620" marT="7620" marB="0" anchor="b"/>
                </a:tc>
              </a:tr>
              <a:tr h="288000">
                <a:tc>
                  <a:txBody>
                    <a:bodyPr/>
                    <a:lstStyle/>
                    <a:p>
                      <a:pPr algn="l" fontAlgn="b"/>
                      <a:r>
                        <a:rPr lang="is-IS" sz="1400" b="0" i="0" u="none" strike="noStrike" dirty="0" smtClean="0">
                          <a:effectLst/>
                          <a:latin typeface="+mn-lt"/>
                        </a:rPr>
                        <a:t>Lower.............................................................</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309.1     </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309.1     </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a:effectLst/>
                          <a:latin typeface="+mn-lt"/>
                        </a:rPr>
                        <a:t>-      </a:t>
                      </a:r>
                    </a:p>
                  </a:txBody>
                  <a:tcPr marL="7620" marR="7620" marT="7620" marB="0" anchor="b"/>
                </a:tc>
              </a:tr>
              <a:tr h="288000">
                <a:tc>
                  <a:txBody>
                    <a:bodyPr/>
                    <a:lstStyle/>
                    <a:p>
                      <a:pPr algn="l" fontAlgn="b"/>
                      <a:r>
                        <a:rPr lang="is-IS" sz="1400" b="0" i="0" u="none" strike="noStrike" dirty="0" smtClean="0">
                          <a:effectLst/>
                          <a:latin typeface="+mn-lt"/>
                        </a:rPr>
                        <a:t>Upper................................................................</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836.4     </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770.0     </a:t>
                      </a:r>
                      <a:endParaRPr lang="is-IS" sz="1400" b="0" i="0" u="none" strike="noStrike" dirty="0">
                        <a:effectLst/>
                        <a:latin typeface="+mn-lt"/>
                      </a:endParaRPr>
                    </a:p>
                  </a:txBody>
                  <a:tcPr marL="7620" marR="7620" marT="7620" marB="0" anchor="b"/>
                </a:tc>
                <a:tc>
                  <a:txBody>
                    <a:bodyPr/>
                    <a:lstStyle/>
                    <a:p>
                      <a:pPr algn="r" fontAlgn="b"/>
                      <a:r>
                        <a:rPr lang="is-IS" sz="1400" b="0" i="0" u="none" strike="noStrike" dirty="0" smtClean="0">
                          <a:effectLst/>
                          <a:latin typeface="+mn-lt"/>
                        </a:rPr>
                        <a:t>700.0     </a:t>
                      </a:r>
                      <a:endParaRPr lang="is-IS" sz="1400" b="0" i="0" u="none" strike="noStrike" dirty="0">
                        <a:effectLst/>
                        <a:latin typeface="+mn-lt"/>
                      </a:endParaRPr>
                    </a:p>
                  </a:txBody>
                  <a:tcPr marL="7620" marR="7620" marT="7620" marB="0" anchor="b"/>
                </a:tc>
              </a:tr>
            </a:tbl>
          </a:graphicData>
        </a:graphic>
      </p:graphicFrame>
      <p:sp>
        <p:nvSpPr>
          <p:cNvPr id="3" name="TextBox 2"/>
          <p:cNvSpPr txBox="1"/>
          <p:nvPr/>
        </p:nvSpPr>
        <p:spPr>
          <a:xfrm>
            <a:off x="457199" y="5765680"/>
            <a:ext cx="7641771" cy="523220"/>
          </a:xfrm>
          <a:prstGeom prst="rect">
            <a:avLst/>
          </a:prstGeom>
          <a:noFill/>
        </p:spPr>
        <p:txBody>
          <a:bodyPr wrap="square" rtlCol="0">
            <a:spAutoFit/>
          </a:bodyPr>
          <a:lstStyle/>
          <a:p>
            <a:r>
              <a:rPr lang="en-US" sz="1400" dirty="0" smtClean="0">
                <a:solidFill>
                  <a:schemeClr val="accent1"/>
                </a:solidFill>
              </a:rPr>
              <a:t>No change is assumed in the average tax rate for local government PIT which is 14.44% in 2015.</a:t>
            </a:r>
            <a:br>
              <a:rPr lang="en-US" sz="1400" dirty="0" smtClean="0">
                <a:solidFill>
                  <a:schemeClr val="accent1"/>
                </a:solidFill>
              </a:rPr>
            </a:br>
            <a:r>
              <a:rPr lang="en-US" sz="1400" dirty="0" smtClean="0">
                <a:solidFill>
                  <a:schemeClr val="accent1"/>
                </a:solidFill>
              </a:rPr>
              <a:t>Bracket thresholds, currently linked to the wage index, will continue to be indexed in the same way.</a:t>
            </a:r>
            <a:endParaRPr lang="en-US" sz="1400" dirty="0">
              <a:solidFill>
                <a:schemeClr val="accent1"/>
              </a:solidFill>
            </a:endParaRPr>
          </a:p>
        </p:txBody>
      </p:sp>
    </p:spTree>
    <p:extLst>
      <p:ext uri="{BB962C8B-B14F-4D97-AF65-F5344CB8AC3E}">
        <p14:creationId xmlns:p14="http://schemas.microsoft.com/office/powerpoint/2010/main" val="570404976"/>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s-IS" noProof="1"/>
              <a:t>pit reform: effect on disposable income 2017</a:t>
            </a:r>
          </a:p>
        </p:txBody>
      </p:sp>
      <p:sp>
        <p:nvSpPr>
          <p:cNvPr id="8" name="Slide Number Placeholder 7"/>
          <p:cNvSpPr>
            <a:spLocks noGrp="1"/>
          </p:cNvSpPr>
          <p:nvPr>
            <p:ph type="sldNum" sz="quarter" idx="12"/>
          </p:nvPr>
        </p:nvSpPr>
        <p:spPr/>
        <p:txBody>
          <a:bodyPr/>
          <a:lstStyle/>
          <a:p>
            <a:fld id="{86CB4B4D-7CA3-9044-876B-883B54F8677D}" type="slidenum">
              <a:rPr lang="en-US" smtClean="0"/>
              <a:pPr/>
              <a:t>61</a:t>
            </a:fld>
            <a:endParaRPr lang="en-US" dirty="0"/>
          </a:p>
        </p:txBody>
      </p:sp>
      <p:graphicFrame>
        <p:nvGraphicFramePr>
          <p:cNvPr id="2" name="Chart 1"/>
          <p:cNvGraphicFramePr/>
          <p:nvPr>
            <p:extLst>
              <p:ext uri="{D42A27DB-BD31-4B8C-83A1-F6EECF244321}">
                <p14:modId xmlns:p14="http://schemas.microsoft.com/office/powerpoint/2010/main" val="632797352"/>
              </p:ext>
            </p:extLst>
          </p:nvPr>
        </p:nvGraphicFramePr>
        <p:xfrm>
          <a:off x="457199" y="1275814"/>
          <a:ext cx="7629181" cy="4849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2609929"/>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1277"/>
            <a:ext cx="8286750" cy="603251"/>
          </a:xfrm>
        </p:spPr>
        <p:txBody>
          <a:bodyPr>
            <a:normAutofit/>
          </a:bodyPr>
          <a:lstStyle/>
          <a:p>
            <a:r>
              <a:rPr lang="en-US" dirty="0"/>
              <a:t>pit burden before and after the reform</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62</a:t>
            </a:fld>
            <a:endParaRPr lang="en-US" dirty="0"/>
          </a:p>
        </p:txBody>
      </p:sp>
      <p:graphicFrame>
        <p:nvGraphicFramePr>
          <p:cNvPr id="2" name="Chart 1"/>
          <p:cNvGraphicFramePr/>
          <p:nvPr>
            <p:extLst>
              <p:ext uri="{D42A27DB-BD31-4B8C-83A1-F6EECF244321}">
                <p14:modId xmlns:p14="http://schemas.microsoft.com/office/powerpoint/2010/main" val="3409544890"/>
              </p:ext>
            </p:extLst>
          </p:nvPr>
        </p:nvGraphicFramePr>
        <p:xfrm>
          <a:off x="308472" y="1145754"/>
          <a:ext cx="7943162" cy="5100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4980042"/>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marginal pit rates before and after the reform</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63</a:t>
            </a:fld>
            <a:endParaRPr lang="en-US" dirty="0"/>
          </a:p>
        </p:txBody>
      </p:sp>
      <p:graphicFrame>
        <p:nvGraphicFramePr>
          <p:cNvPr id="2" name="Chart 1"/>
          <p:cNvGraphicFramePr/>
          <p:nvPr>
            <p:extLst>
              <p:ext uri="{D42A27DB-BD31-4B8C-83A1-F6EECF244321}">
                <p14:modId xmlns:p14="http://schemas.microsoft.com/office/powerpoint/2010/main" val="3331753294"/>
              </p:ext>
            </p:extLst>
          </p:nvPr>
        </p:nvGraphicFramePr>
        <p:xfrm>
          <a:off x="224009" y="1121578"/>
          <a:ext cx="8093726" cy="5102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0175184"/>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9449931"/>
              </p:ext>
            </p:extLst>
          </p:nvPr>
        </p:nvGraphicFramePr>
        <p:xfrm>
          <a:off x="254000" y="933455"/>
          <a:ext cx="7785100" cy="512092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rmAutofit fontScale="90000"/>
          </a:bodyPr>
          <a:lstStyle/>
          <a:p>
            <a:r>
              <a:rPr lang="en-US" dirty="0" smtClean="0"/>
              <a:t>tax exemption threshold per month 2007–2017*</a:t>
            </a:r>
            <a:endParaRPr lang="en-US" dirty="0"/>
          </a:p>
        </p:txBody>
      </p:sp>
      <p:sp>
        <p:nvSpPr>
          <p:cNvPr id="4" name="TextBox 3"/>
          <p:cNvSpPr txBox="1"/>
          <p:nvPr/>
        </p:nvSpPr>
        <p:spPr>
          <a:xfrm>
            <a:off x="320635" y="6054383"/>
            <a:ext cx="8229600" cy="323165"/>
          </a:xfrm>
          <a:prstGeom prst="rect">
            <a:avLst/>
          </a:prstGeom>
          <a:noFill/>
        </p:spPr>
        <p:txBody>
          <a:bodyPr wrap="square" rtlCol="0">
            <a:spAutoFit/>
          </a:bodyPr>
          <a:lstStyle/>
          <a:p>
            <a:r>
              <a:rPr lang="en-US" sz="1500" dirty="0" smtClean="0">
                <a:solidFill>
                  <a:schemeClr val="accent1"/>
                </a:solidFill>
                <a:latin typeface="Corbel" panose="020B0503020204020204" pitchFamily="34" charset="0"/>
              </a:rPr>
              <a:t>*At fixed 2015 prices. It is assumed that a 4% pension contribution is deducted before tax is calculated.</a:t>
            </a:r>
            <a:endParaRPr lang="en-US" sz="15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1968983255"/>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55247816"/>
              </p:ext>
            </p:extLst>
          </p:nvPr>
        </p:nvGraphicFramePr>
        <p:xfrm>
          <a:off x="0" y="908056"/>
          <a:ext cx="8091714" cy="53276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320675" y="304805"/>
            <a:ext cx="8286750" cy="603251"/>
          </a:xfrm>
        </p:spPr>
        <p:txBody>
          <a:bodyPr>
            <a:normAutofit fontScale="90000"/>
          </a:bodyPr>
          <a:lstStyle/>
          <a:p>
            <a:r>
              <a:rPr lang="en-US" dirty="0" smtClean="0"/>
              <a:t>personal income tax burden and share of central and local government 2013–2017</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65</a:t>
            </a:fld>
            <a:endParaRPr lang="en-US" dirty="0"/>
          </a:p>
        </p:txBody>
      </p:sp>
    </p:spTree>
    <p:extLst>
      <p:ext uri="{BB962C8B-B14F-4D97-AF65-F5344CB8AC3E}">
        <p14:creationId xmlns:p14="http://schemas.microsoft.com/office/powerpoint/2010/main" val="1999995760"/>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32517465"/>
              </p:ext>
            </p:extLst>
          </p:nvPr>
        </p:nvGraphicFramePr>
        <p:xfrm>
          <a:off x="469900" y="1238180"/>
          <a:ext cx="7920474"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is-IS" dirty="0" smtClean="0"/>
              <a:t>pit to central and local government 1988–2014</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66</a:t>
            </a:fld>
            <a:endParaRPr lang="en-US" dirty="0"/>
          </a:p>
        </p:txBody>
      </p:sp>
    </p:spTree>
    <p:extLst>
      <p:ext uri="{BB962C8B-B14F-4D97-AF65-F5344CB8AC3E}">
        <p14:creationId xmlns:p14="http://schemas.microsoft.com/office/powerpoint/2010/main" val="279332319"/>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8064768"/>
              </p:ext>
            </p:extLst>
          </p:nvPr>
        </p:nvGraphicFramePr>
        <p:xfrm>
          <a:off x="469900" y="1117600"/>
          <a:ext cx="7835900"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the pit system in 2016: net impact by level of government (b.kr.)</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67</a:t>
            </a:fld>
            <a:endParaRPr lang="en-US" dirty="0"/>
          </a:p>
        </p:txBody>
      </p:sp>
    </p:spTree>
    <p:extLst>
      <p:ext uri="{BB962C8B-B14F-4D97-AF65-F5344CB8AC3E}">
        <p14:creationId xmlns:p14="http://schemas.microsoft.com/office/powerpoint/2010/main" val="520656653"/>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43800786"/>
              </p:ext>
            </p:extLst>
          </p:nvPr>
        </p:nvGraphicFramePr>
        <p:xfrm>
          <a:off x="469900" y="1127761"/>
          <a:ext cx="7759700" cy="506656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fontScale="90000"/>
          </a:bodyPr>
          <a:lstStyle/>
          <a:p>
            <a:r>
              <a:rPr lang="is-IS" dirty="0" smtClean="0"/>
              <a:t>import duties:</a:t>
            </a:r>
            <a:r>
              <a:rPr lang="is-IS" dirty="0"/>
              <a:t> </a:t>
            </a:r>
            <a:r>
              <a:rPr lang="is-IS" dirty="0" smtClean="0"/>
              <a:t>revenue composition by type of goods 2014–2017</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68</a:t>
            </a:fld>
            <a:endParaRPr lang="en-US" dirty="0"/>
          </a:p>
        </p:txBody>
      </p:sp>
    </p:spTree>
    <p:extLst>
      <p:ext uri="{BB962C8B-B14F-4D97-AF65-F5344CB8AC3E}">
        <p14:creationId xmlns:p14="http://schemas.microsoft.com/office/powerpoint/2010/main" val="408828227"/>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507"/>
            <a:ext cx="8286750" cy="985652"/>
          </a:xfrm>
        </p:spPr>
        <p:txBody>
          <a:bodyPr>
            <a:normAutofit fontScale="90000"/>
          </a:bodyPr>
          <a:lstStyle/>
          <a:p>
            <a:r>
              <a:rPr lang="is-IS" dirty="0" smtClean="0"/>
              <a:t>import duties: share of total revenue 1990–2019 </a:t>
            </a:r>
            <a:br>
              <a:rPr lang="is-IS" dirty="0" smtClean="0"/>
            </a:b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69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396208"/>
              </p:ext>
            </p:extLst>
          </p:nvPr>
        </p:nvGraphicFramePr>
        <p:xfrm>
          <a:off x="457200" y="1117599"/>
          <a:ext cx="7563080" cy="5128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684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28747202"/>
              </p:ext>
            </p:extLst>
          </p:nvPr>
        </p:nvGraphicFramePr>
        <p:xfrm>
          <a:off x="469900" y="1117600"/>
          <a:ext cx="7907482"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smtClean="0"/>
              <a:t>tREASURY PRIMARY BALANCE </a:t>
            </a:r>
            <a:r>
              <a:rPr lang="en-US" dirty="0"/>
              <a:t>2005-2019*</a:t>
            </a:r>
          </a:p>
        </p:txBody>
      </p:sp>
      <p:sp>
        <p:nvSpPr>
          <p:cNvPr id="8" name="Slide Number Placeholder 7"/>
          <p:cNvSpPr>
            <a:spLocks noGrp="1"/>
          </p:cNvSpPr>
          <p:nvPr>
            <p:ph type="sldNum" sz="quarter" idx="12"/>
          </p:nvPr>
        </p:nvSpPr>
        <p:spPr/>
        <p:txBody>
          <a:bodyPr/>
          <a:lstStyle/>
          <a:p>
            <a:fld id="{86CB4B4D-7CA3-9044-876B-883B54F8677D}" type="slidenum">
              <a:rPr lang="en-US" smtClean="0"/>
              <a:pPr/>
              <a:t>7</a:t>
            </a:fld>
            <a:endParaRPr lang="en-US" dirty="0"/>
          </a:p>
        </p:txBody>
      </p:sp>
      <p:sp>
        <p:nvSpPr>
          <p:cNvPr id="10" name="TextBox 9"/>
          <p:cNvSpPr txBox="1"/>
          <p:nvPr/>
        </p:nvSpPr>
        <p:spPr>
          <a:xfrm>
            <a:off x="235250" y="5812942"/>
            <a:ext cx="7770830" cy="523220"/>
          </a:xfrm>
          <a:prstGeom prst="rect">
            <a:avLst/>
          </a:prstGeom>
          <a:noFill/>
        </p:spPr>
        <p:txBody>
          <a:bodyPr wrap="square" rtlCol="0">
            <a:spAutoFit/>
          </a:bodyPr>
          <a:lstStyle/>
          <a:p>
            <a:r>
              <a:rPr lang="en-US" sz="1400" dirty="0">
                <a:solidFill>
                  <a:schemeClr val="accent1"/>
                </a:solidFill>
              </a:rPr>
              <a:t>* excluding irregular items</a:t>
            </a:r>
          </a:p>
          <a:p>
            <a:r>
              <a:rPr lang="en-US" sz="1400" dirty="0">
                <a:solidFill>
                  <a:schemeClr val="accent1"/>
                </a:solidFill>
              </a:rPr>
              <a:t>Adjusted for the transfer of the services for disabled people from the state to local governments.</a:t>
            </a:r>
          </a:p>
        </p:txBody>
      </p:sp>
    </p:spTree>
    <p:extLst>
      <p:ext uri="{BB962C8B-B14F-4D97-AF65-F5344CB8AC3E}">
        <p14:creationId xmlns:p14="http://schemas.microsoft.com/office/powerpoint/2010/main" val="245582330"/>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780"/>
            <a:ext cx="6832651" cy="5258600"/>
          </a:xfrm>
        </p:spPr>
        <p:txBody>
          <a:bodyPr/>
          <a:lstStyle/>
          <a:p>
            <a:pPr marL="342900" indent="-342900">
              <a:buFont typeface="Wingdings" panose="05000000000000000000" pitchFamily="2" charset="2"/>
              <a:buChar char="§"/>
            </a:pPr>
            <a:r>
              <a:rPr lang="is-IS" sz="2200" dirty="0" smtClean="0"/>
              <a:t>1 January 2016:Clothes and shoes</a:t>
            </a:r>
          </a:p>
          <a:p>
            <a:pPr marL="720000" indent="-342900">
              <a:buFont typeface="Wingdings" panose="05000000000000000000" pitchFamily="2" charset="2"/>
              <a:buChar char="ü"/>
            </a:pPr>
            <a:r>
              <a:rPr lang="is-IS" sz="2200" dirty="0" smtClean="0"/>
              <a:t>Most common rate is 15%</a:t>
            </a:r>
          </a:p>
          <a:p>
            <a:pPr marL="342000" indent="-342900">
              <a:spcBef>
                <a:spcPts val="1200"/>
              </a:spcBef>
              <a:buFont typeface="Wingdings" panose="05000000000000000000" pitchFamily="2" charset="2"/>
              <a:buChar char="§"/>
            </a:pPr>
            <a:r>
              <a:rPr lang="is-IS" sz="2200" dirty="0"/>
              <a:t>1 January 2017: All goods except </a:t>
            </a:r>
            <a:r>
              <a:rPr lang="is-IS" sz="2200" dirty="0" smtClean="0"/>
              <a:t>food</a:t>
            </a:r>
          </a:p>
          <a:p>
            <a:pPr marL="720000" indent="-342900">
              <a:buFont typeface="Wingdings" panose="05000000000000000000" pitchFamily="2" charset="2"/>
              <a:buChar char="ü"/>
            </a:pPr>
            <a:r>
              <a:rPr lang="is-IS" sz="2200" dirty="0" smtClean="0"/>
              <a:t>Rates in the range 7.5% – 15%</a:t>
            </a:r>
            <a:endParaRPr lang="is-IS" sz="2200" dirty="0"/>
          </a:p>
          <a:p>
            <a:pPr marL="342900" indent="-342900">
              <a:buFont typeface="Arial" panose="020B0604020202020204" pitchFamily="34" charset="0"/>
              <a:buChar char="•"/>
            </a:pPr>
            <a:endParaRPr lang="is-IS" dirty="0" smtClean="0"/>
          </a:p>
          <a:p>
            <a:pPr marL="342900" indent="-342900">
              <a:buFont typeface="Arial" panose="020B0604020202020204" pitchFamily="34" charset="0"/>
              <a:buChar char="•"/>
            </a:pPr>
            <a:endParaRPr lang="is-IS" dirty="0" smtClean="0"/>
          </a:p>
        </p:txBody>
      </p:sp>
      <p:sp>
        <p:nvSpPr>
          <p:cNvPr id="3" name="Title 2"/>
          <p:cNvSpPr>
            <a:spLocks noGrp="1"/>
          </p:cNvSpPr>
          <p:nvPr>
            <p:ph type="title"/>
          </p:nvPr>
        </p:nvSpPr>
        <p:spPr/>
        <p:txBody>
          <a:bodyPr>
            <a:normAutofit/>
          </a:bodyPr>
          <a:lstStyle/>
          <a:p>
            <a:r>
              <a:rPr lang="is-IS" dirty="0" smtClean="0"/>
              <a:t>import duties repealed from certain goods</a:t>
            </a:r>
            <a:endParaRPr lang="is-I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70</a:t>
            </a:fld>
            <a:endParaRPr lang="en-US"/>
          </a:p>
        </p:txBody>
      </p:sp>
      <p:sp>
        <p:nvSpPr>
          <p:cNvPr id="5" name="TextBox 4"/>
          <p:cNvSpPr txBox="1"/>
          <p:nvPr/>
        </p:nvSpPr>
        <p:spPr>
          <a:xfrm>
            <a:off x="787450" y="3212746"/>
            <a:ext cx="3245431" cy="2339102"/>
          </a:xfrm>
          <a:prstGeom prst="rect">
            <a:avLst/>
          </a:prstGeom>
          <a:noFill/>
          <a:ln>
            <a:solidFill>
              <a:schemeClr val="accent1"/>
            </a:solidFill>
          </a:ln>
        </p:spPr>
        <p:txBody>
          <a:bodyPr wrap="square" rtlCol="0">
            <a:spAutoFit/>
          </a:bodyPr>
          <a:lstStyle/>
          <a:p>
            <a:r>
              <a:rPr lang="is-IS" sz="1800" b="1" dirty="0" smtClean="0"/>
              <a:t>Clothes – examples:</a:t>
            </a:r>
          </a:p>
          <a:p>
            <a:pPr marL="342900" indent="-342900">
              <a:buFontTx/>
              <a:buChar char="-"/>
            </a:pPr>
            <a:r>
              <a:rPr lang="is-IS" sz="1600" dirty="0" smtClean="0"/>
              <a:t>Pants</a:t>
            </a:r>
            <a:endParaRPr lang="is-IS" sz="1600" dirty="0" smtClean="0"/>
          </a:p>
          <a:p>
            <a:pPr marL="342900" indent="-342900">
              <a:buFontTx/>
              <a:buChar char="-"/>
            </a:pPr>
            <a:r>
              <a:rPr lang="is-IS" sz="1600" dirty="0" smtClean="0"/>
              <a:t>Jackets</a:t>
            </a:r>
            <a:endParaRPr lang="is-IS" sz="1600" dirty="0" smtClean="0"/>
          </a:p>
          <a:p>
            <a:pPr marL="342900" indent="-342900">
              <a:buFontTx/>
              <a:buChar char="-"/>
            </a:pPr>
            <a:r>
              <a:rPr lang="is-IS" sz="1600" dirty="0" smtClean="0"/>
              <a:t>Shirts</a:t>
            </a:r>
            <a:endParaRPr lang="is-IS" sz="1600" dirty="0" smtClean="0"/>
          </a:p>
          <a:p>
            <a:pPr marL="342900" indent="-342900">
              <a:buFontTx/>
              <a:buChar char="-"/>
            </a:pPr>
            <a:r>
              <a:rPr lang="is-IS" sz="1600" dirty="0" smtClean="0"/>
              <a:t>Sportswear</a:t>
            </a:r>
            <a:endParaRPr lang="is-IS" sz="1600" dirty="0" smtClean="0"/>
          </a:p>
          <a:p>
            <a:pPr marL="342900" indent="-342900">
              <a:buFontTx/>
              <a:buChar char="-"/>
            </a:pPr>
            <a:r>
              <a:rPr lang="is-IS" sz="1600" dirty="0" smtClean="0"/>
              <a:t>Sports shoes</a:t>
            </a:r>
            <a:endParaRPr lang="is-IS" sz="1600" dirty="0"/>
          </a:p>
          <a:p>
            <a:pPr marL="342900" indent="-342900">
              <a:buFontTx/>
              <a:buChar char="-"/>
            </a:pPr>
            <a:r>
              <a:rPr lang="is-IS" sz="1600" dirty="0" smtClean="0"/>
              <a:t>Lingerie</a:t>
            </a:r>
          </a:p>
          <a:p>
            <a:pPr marL="342900" indent="-342900">
              <a:buFontTx/>
              <a:buChar char="-"/>
            </a:pPr>
            <a:endParaRPr lang="is-IS" sz="1600" dirty="0"/>
          </a:p>
          <a:p>
            <a:pPr marL="342900" indent="-342900">
              <a:buFontTx/>
              <a:buChar char="-"/>
            </a:pPr>
            <a:endParaRPr lang="is-IS" sz="1600" dirty="0" smtClean="0"/>
          </a:p>
        </p:txBody>
      </p:sp>
      <p:sp>
        <p:nvSpPr>
          <p:cNvPr id="6" name="TextBox 5"/>
          <p:cNvSpPr txBox="1"/>
          <p:nvPr/>
        </p:nvSpPr>
        <p:spPr>
          <a:xfrm>
            <a:off x="4381550" y="3212746"/>
            <a:ext cx="3911600" cy="2339102"/>
          </a:xfrm>
          <a:prstGeom prst="rect">
            <a:avLst/>
          </a:prstGeom>
          <a:noFill/>
          <a:ln>
            <a:solidFill>
              <a:schemeClr val="accent1"/>
            </a:solidFill>
          </a:ln>
        </p:spPr>
        <p:txBody>
          <a:bodyPr wrap="square" rtlCol="0">
            <a:spAutoFit/>
          </a:bodyPr>
          <a:lstStyle/>
          <a:p>
            <a:r>
              <a:rPr lang="is-IS" sz="1800" b="1" dirty="0" smtClean="0"/>
              <a:t>Other goods – examples:</a:t>
            </a:r>
          </a:p>
          <a:p>
            <a:pPr marL="342900" indent="-342900">
              <a:buFontTx/>
              <a:buChar char="-"/>
            </a:pPr>
            <a:r>
              <a:rPr lang="is-IS" sz="1600" dirty="0" smtClean="0"/>
              <a:t>School bags</a:t>
            </a:r>
          </a:p>
          <a:p>
            <a:pPr marL="342900" indent="-342900">
              <a:buFontTx/>
              <a:buChar char="-"/>
            </a:pPr>
            <a:r>
              <a:rPr lang="is-IS" sz="1600" dirty="0" smtClean="0"/>
              <a:t>Household appliances, white and brown</a:t>
            </a:r>
          </a:p>
          <a:p>
            <a:pPr marL="342900" indent="-342900">
              <a:buFontTx/>
              <a:buChar char="-"/>
            </a:pPr>
            <a:r>
              <a:rPr lang="is-IS" sz="1600" dirty="0" smtClean="0"/>
              <a:t>Fishing and hunting gear</a:t>
            </a:r>
          </a:p>
          <a:p>
            <a:pPr marL="342900" indent="-342900">
              <a:buFontTx/>
              <a:buChar char="-"/>
            </a:pPr>
            <a:r>
              <a:rPr lang="is-IS" sz="1600" dirty="0" smtClean="0"/>
              <a:t>Cleaning and cosmetics</a:t>
            </a:r>
          </a:p>
          <a:p>
            <a:pPr marL="342900" indent="-342900">
              <a:buFontTx/>
              <a:buChar char="-"/>
            </a:pPr>
            <a:r>
              <a:rPr lang="is-IS" sz="1600" dirty="0" smtClean="0"/>
              <a:t>Kitchenware</a:t>
            </a:r>
          </a:p>
          <a:p>
            <a:pPr marL="342900" indent="-342900">
              <a:buFontTx/>
              <a:buChar char="-"/>
            </a:pPr>
            <a:r>
              <a:rPr lang="is-IS" sz="1600" dirty="0" smtClean="0"/>
              <a:t>Baby prams and strollers</a:t>
            </a:r>
          </a:p>
          <a:p>
            <a:pPr marL="342900" indent="-342900">
              <a:buFontTx/>
              <a:buChar char="-"/>
            </a:pPr>
            <a:r>
              <a:rPr lang="is-IS" sz="1600" dirty="0" smtClean="0"/>
              <a:t>Goods for pets (not food)</a:t>
            </a:r>
          </a:p>
          <a:p>
            <a:pPr marL="342900" indent="-342900">
              <a:buFontTx/>
              <a:buChar char="-"/>
            </a:pPr>
            <a:r>
              <a:rPr lang="is-IS" sz="1600" dirty="0" smtClean="0"/>
              <a:t>Car spare parts</a:t>
            </a:r>
            <a:endParaRPr lang="is-IS" sz="1600" dirty="0"/>
          </a:p>
        </p:txBody>
      </p:sp>
    </p:spTree>
    <p:extLst>
      <p:ext uri="{BB962C8B-B14F-4D97-AF65-F5344CB8AC3E}">
        <p14:creationId xmlns:p14="http://schemas.microsoft.com/office/powerpoint/2010/main" val="2222340229"/>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304804"/>
            <a:ext cx="8556171" cy="603251"/>
          </a:xfrm>
        </p:spPr>
        <p:txBody>
          <a:bodyPr>
            <a:normAutofit fontScale="90000"/>
          </a:bodyPr>
          <a:lstStyle/>
          <a:p>
            <a:r>
              <a:rPr lang="is-IS" noProof="1"/>
              <a:t>excise on  motor vehicles: relief for rental cars </a:t>
            </a:r>
            <a:r>
              <a:rPr lang="is-IS" noProof="1" smtClean="0"/>
              <a:t>(a)</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71</a:t>
            </a:fld>
            <a:endParaRPr lang="en-US" dirty="0"/>
          </a:p>
        </p:txBody>
      </p:sp>
      <p:sp>
        <p:nvSpPr>
          <p:cNvPr id="7" name="Content Placeholder 1"/>
          <p:cNvSpPr>
            <a:spLocks noGrp="1"/>
          </p:cNvSpPr>
          <p:nvPr>
            <p:ph idx="1"/>
          </p:nvPr>
        </p:nvSpPr>
        <p:spPr>
          <a:xfrm>
            <a:off x="457200" y="1223114"/>
            <a:ext cx="7738946" cy="4884093"/>
          </a:xfrm>
        </p:spPr>
        <p:txBody>
          <a:bodyPr>
            <a:normAutofit lnSpcReduction="10000"/>
          </a:bodyPr>
          <a:lstStyle/>
          <a:p>
            <a:pPr marL="342900" indent="-342900">
              <a:spcBef>
                <a:spcPts val="1200"/>
              </a:spcBef>
              <a:buFont typeface="Wingdings" pitchFamily="2" charset="2"/>
              <a:buChar char="§"/>
            </a:pPr>
            <a:r>
              <a:rPr lang="is-IS" dirty="0" smtClean="0"/>
              <a:t>Car rental companies have since 2000 benefited from a reduced excise duty on rental cars – with a cap per car since 2011</a:t>
            </a:r>
          </a:p>
          <a:p>
            <a:pPr marL="342900" indent="-342900">
              <a:spcBef>
                <a:spcPts val="1200"/>
              </a:spcBef>
              <a:buFont typeface="Wingdings" pitchFamily="2" charset="2"/>
              <a:buChar char="§"/>
            </a:pPr>
            <a:r>
              <a:rPr lang="is-IS" dirty="0" smtClean="0"/>
              <a:t>The relief will be reduced in 2016 and fully repealed in 2017</a:t>
            </a:r>
          </a:p>
          <a:p>
            <a:pPr marL="342900" indent="-342900">
              <a:spcBef>
                <a:spcPts val="1200"/>
              </a:spcBef>
              <a:buFont typeface="Wingdings" pitchFamily="2" charset="2"/>
              <a:buChar char="§"/>
            </a:pPr>
            <a:r>
              <a:rPr lang="is-IS" dirty="0" smtClean="0"/>
              <a:t>The revenue yield is estimated 0.6 billion in 2016 and 2.5 billion in 2017 (side effect on VAT included)</a:t>
            </a:r>
          </a:p>
          <a:p>
            <a:pPr marL="342900" indent="-342900">
              <a:spcBef>
                <a:spcPts val="1200"/>
              </a:spcBef>
              <a:buFont typeface="Wingdings" pitchFamily="2" charset="2"/>
              <a:buChar char="§"/>
            </a:pPr>
            <a:r>
              <a:rPr lang="is-IS" dirty="0" smtClean="0"/>
              <a:t>The original argument for this relief is no longer relevant; the market for car rentals has changed dramatically </a:t>
            </a:r>
          </a:p>
          <a:p>
            <a:pPr marL="342900" indent="-342900">
              <a:spcBef>
                <a:spcPts val="1200"/>
              </a:spcBef>
              <a:buFont typeface="Wingdings" pitchFamily="2" charset="2"/>
              <a:buChar char="§"/>
            </a:pPr>
            <a:r>
              <a:rPr lang="is-IS" dirty="0" smtClean="0"/>
              <a:t>In 2011 the excise was reformed into a CO2-based tax</a:t>
            </a:r>
          </a:p>
          <a:p>
            <a:pPr marL="342900" indent="-342900">
              <a:spcBef>
                <a:spcPts val="1200"/>
              </a:spcBef>
              <a:buFont typeface="Wingdings" pitchFamily="2" charset="2"/>
              <a:buChar char="§"/>
            </a:pPr>
            <a:r>
              <a:rPr lang="is-IS" dirty="0" smtClean="0"/>
              <a:t>The cap amount was reduced in 2015 with a „promise“ to further reduce it</a:t>
            </a:r>
          </a:p>
          <a:p>
            <a:pPr marL="342900" indent="-342900">
              <a:spcBef>
                <a:spcPts val="1200"/>
              </a:spcBef>
              <a:buFont typeface="Wingdings" pitchFamily="2" charset="2"/>
              <a:buChar char="§"/>
            </a:pPr>
            <a:endParaRPr lang="is-IS" dirty="0" smtClean="0"/>
          </a:p>
        </p:txBody>
      </p:sp>
    </p:spTree>
    <p:extLst>
      <p:ext uri="{BB962C8B-B14F-4D97-AF65-F5344CB8AC3E}">
        <p14:creationId xmlns:p14="http://schemas.microsoft.com/office/powerpoint/2010/main" val="3554342404"/>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787199365"/>
              </p:ext>
            </p:extLst>
          </p:nvPr>
        </p:nvGraphicFramePr>
        <p:xfrm>
          <a:off x="469900" y="1127761"/>
          <a:ext cx="7759700" cy="5066562"/>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86CB4B4D-7CA3-9044-876B-883B54F8677D}" type="slidenum">
              <a:rPr lang="en-US" smtClean="0"/>
              <a:pPr/>
              <a:t>72</a:t>
            </a:fld>
            <a:endParaRPr lang="en-US" dirty="0"/>
          </a:p>
        </p:txBody>
      </p:sp>
      <p:sp>
        <p:nvSpPr>
          <p:cNvPr id="7" name="TextBox 6"/>
          <p:cNvSpPr txBox="1"/>
          <p:nvPr/>
        </p:nvSpPr>
        <p:spPr>
          <a:xfrm>
            <a:off x="235250" y="6040434"/>
            <a:ext cx="7770830" cy="307777"/>
          </a:xfrm>
          <a:prstGeom prst="rect">
            <a:avLst/>
          </a:prstGeom>
          <a:noFill/>
        </p:spPr>
        <p:txBody>
          <a:bodyPr wrap="square" rtlCol="0">
            <a:spAutoFit/>
          </a:bodyPr>
          <a:lstStyle/>
          <a:p>
            <a:r>
              <a:rPr lang="is-IS" sz="1400" dirty="0" smtClean="0">
                <a:solidFill>
                  <a:schemeClr val="accent1"/>
                </a:solidFill>
              </a:rPr>
              <a:t>* Irregular items are excluded.</a:t>
            </a:r>
          </a:p>
        </p:txBody>
      </p:sp>
      <p:sp>
        <p:nvSpPr>
          <p:cNvPr id="2" name="Title 1"/>
          <p:cNvSpPr>
            <a:spLocks noGrp="1"/>
          </p:cNvSpPr>
          <p:nvPr>
            <p:ph type="title"/>
          </p:nvPr>
        </p:nvSpPr>
        <p:spPr/>
        <p:txBody>
          <a:bodyPr>
            <a:normAutofit fontScale="90000"/>
          </a:bodyPr>
          <a:lstStyle/>
          <a:p>
            <a:r>
              <a:rPr lang="is-IS" dirty="0" smtClean="0"/>
              <a:t>composition of tax revenue in 2007, 2013 and 2016*</a:t>
            </a:r>
            <a:endParaRPr lang="is-IS" dirty="0"/>
          </a:p>
        </p:txBody>
      </p:sp>
    </p:spTree>
    <p:extLst>
      <p:ext uri="{BB962C8B-B14F-4D97-AF65-F5344CB8AC3E}">
        <p14:creationId xmlns:p14="http://schemas.microsoft.com/office/powerpoint/2010/main" val="1045272734"/>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44512745"/>
              </p:ext>
            </p:extLst>
          </p:nvPr>
        </p:nvGraphicFramePr>
        <p:xfrm>
          <a:off x="469900" y="1117600"/>
          <a:ext cx="775970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is-IS" dirty="0" smtClean="0"/>
              <a:t>revenue from VAT 1998–2016</a:t>
            </a:r>
            <a:endParaRPr lang="is-IS" b="1"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73</a:t>
            </a:fld>
            <a:endParaRPr lang="en-US" dirty="0"/>
          </a:p>
        </p:txBody>
      </p:sp>
    </p:spTree>
    <p:extLst>
      <p:ext uri="{BB962C8B-B14F-4D97-AF65-F5344CB8AC3E}">
        <p14:creationId xmlns:p14="http://schemas.microsoft.com/office/powerpoint/2010/main" val="4220009980"/>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002241304"/>
              </p:ext>
            </p:extLst>
          </p:nvPr>
        </p:nvGraphicFramePr>
        <p:xfrm>
          <a:off x="283335" y="1117600"/>
          <a:ext cx="811369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is-IS" dirty="0" smtClean="0"/>
              <a:t>tax revenue composition 2007–2016</a:t>
            </a:r>
            <a:endParaRPr lang="is-I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74</a:t>
            </a:fld>
            <a:endParaRPr lang="en-US" dirty="0"/>
          </a:p>
        </p:txBody>
      </p:sp>
    </p:spTree>
    <p:extLst>
      <p:ext uri="{BB962C8B-B14F-4D97-AF65-F5344CB8AC3E}">
        <p14:creationId xmlns:p14="http://schemas.microsoft.com/office/powerpoint/2010/main" val="3028411107"/>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3913" y="3822700"/>
            <a:ext cx="5850770" cy="971496"/>
          </a:xfrm>
        </p:spPr>
        <p:txBody>
          <a:bodyPr/>
          <a:lstStyle/>
          <a:p>
            <a:r>
              <a:rPr lang="en-US" dirty="0" smtClean="0"/>
              <a:t>expenditure side</a:t>
            </a:r>
            <a:endParaRPr lang="en-US" dirty="0"/>
          </a:p>
        </p:txBody>
      </p:sp>
      <p:sp>
        <p:nvSpPr>
          <p:cNvPr id="9" name="Text Placeholder 8"/>
          <p:cNvSpPr>
            <a:spLocks noGrp="1"/>
          </p:cNvSpPr>
          <p:nvPr>
            <p:ph type="body" sz="quarter" idx="15"/>
          </p:nvPr>
        </p:nvSpPr>
        <p:spPr/>
        <p:txBody>
          <a:bodyPr/>
          <a:lstStyle/>
          <a:p>
            <a:r>
              <a:rPr lang="en-US" dirty="0"/>
              <a:t>5</a:t>
            </a:r>
            <a:r>
              <a:rPr lang="en-US" dirty="0" smtClean="0"/>
              <a:t>.</a:t>
            </a:r>
            <a:endParaRPr lang="en-US" dirty="0"/>
          </a:p>
        </p:txBody>
      </p:sp>
    </p:spTree>
    <p:extLst>
      <p:ext uri="{BB962C8B-B14F-4D97-AF65-F5344CB8AC3E}">
        <p14:creationId xmlns:p14="http://schemas.microsoft.com/office/powerpoint/2010/main" val="3433739489"/>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2" y="0"/>
            <a:ext cx="9144004" cy="6866295"/>
          </a:xfrm>
          <a:prstGeom prst="rect">
            <a:avLst/>
          </a:prstGeom>
          <a:solidFill>
            <a:schemeClr val="accent2">
              <a:lumMod val="40000"/>
              <a:lumOff val="60000"/>
            </a:schemeClr>
          </a:solidFill>
          <a:ln w="12700">
            <a:miter lim="400000"/>
          </a:ln>
        </p:spPr>
        <p:txBody>
          <a:bodyPr lIns="0" tIns="0" rIns="0" bIns="0" anchor="ctr"/>
          <a:lstStyle/>
          <a:p>
            <a:pPr lvl="0">
              <a:defRPr>
                <a:latin typeface="Times New Roman"/>
                <a:ea typeface="Times New Roman"/>
                <a:cs typeface="Times New Roman"/>
                <a:sym typeface="Times New Roman"/>
              </a:defRPr>
            </a:pPr>
            <a:endParaRPr/>
          </a:p>
        </p:txBody>
      </p:sp>
      <p:sp>
        <p:nvSpPr>
          <p:cNvPr id="2" name="Title 1"/>
          <p:cNvSpPr>
            <a:spLocks noGrp="1"/>
          </p:cNvSpPr>
          <p:nvPr>
            <p:ph type="title"/>
          </p:nvPr>
        </p:nvSpPr>
        <p:spPr>
          <a:xfrm>
            <a:off x="428625" y="336974"/>
            <a:ext cx="8286750" cy="603251"/>
          </a:xfrm>
        </p:spPr>
        <p:txBody>
          <a:bodyPr>
            <a:normAutofit/>
          </a:bodyPr>
          <a:lstStyle/>
          <a:p>
            <a:pPr lvl="0" algn="ctr"/>
            <a:r>
              <a:rPr lang="en-US" dirty="0" smtClean="0"/>
              <a:t>Budget framework 2016-2019</a:t>
            </a:r>
            <a:endParaRPr lang="en-US" sz="2800" dirty="0"/>
          </a:p>
        </p:txBody>
      </p:sp>
      <p:sp>
        <p:nvSpPr>
          <p:cNvPr id="388" name="Shape 388"/>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50">
                <a:solidFill>
                  <a:schemeClr val="bg1"/>
                </a:solidFill>
              </a:rPr>
              <a:t>76</a:t>
            </a:fld>
            <a:endParaRPr sz="1050" dirty="0">
              <a:solidFill>
                <a:schemeClr val="bg1"/>
              </a:solidFill>
            </a:endParaRPr>
          </a:p>
        </p:txBody>
      </p:sp>
      <p:sp>
        <p:nvSpPr>
          <p:cNvPr id="392" name="Shape 392"/>
          <p:cNvSpPr/>
          <p:nvPr/>
        </p:nvSpPr>
        <p:spPr>
          <a:xfrm>
            <a:off x="1042987" y="1511300"/>
            <a:ext cx="6769101" cy="48273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5000"/>
              </a:lnSpc>
              <a:spcBef>
                <a:spcPts val="1600"/>
              </a:spcBef>
              <a:defRPr sz="2800">
                <a:solidFill>
                  <a:srgbClr val="DD8613"/>
                </a:solidFill>
                <a:latin typeface="Times New Roman Bold"/>
                <a:ea typeface="Times New Roman Bold"/>
                <a:cs typeface="Times New Roman Bold"/>
                <a:sym typeface="Times New Roman Bold"/>
              </a:defRPr>
            </a:lvl1pPr>
          </a:lstStyle>
          <a:p>
            <a:pPr lvl="0">
              <a:defRPr sz="1800">
                <a:solidFill>
                  <a:srgbClr val="000000"/>
                </a:solidFill>
              </a:defRPr>
            </a:pPr>
            <a:endParaRPr sz="2800" dirty="0">
              <a:solidFill>
                <a:srgbClr val="DD8613"/>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2256944"/>
              </p:ext>
            </p:extLst>
          </p:nvPr>
        </p:nvGraphicFramePr>
        <p:xfrm>
          <a:off x="509588" y="912813"/>
          <a:ext cx="8101012" cy="5476875"/>
        </p:xfrm>
        <a:graphic>
          <a:graphicData uri="http://schemas.openxmlformats.org/presentationml/2006/ole">
            <mc:AlternateContent xmlns:mc="http://schemas.openxmlformats.org/markup-compatibility/2006">
              <mc:Choice xmlns:v="urn:schemas-microsoft-com:vml" Requires="v">
                <p:oleObj spid="_x0000_s2056" name="Worksheet" r:id="rId4" imgW="4048176" imgH="2781262" progId="Excel.Sheet.8">
                  <p:embed/>
                </p:oleObj>
              </mc:Choice>
              <mc:Fallback>
                <p:oleObj name="Worksheet" r:id="rId4" imgW="4048176" imgH="2781262" progId="Excel.Sheet.8">
                  <p:embed/>
                  <p:pic>
                    <p:nvPicPr>
                      <p:cNvPr id="0" name=""/>
                      <p:cNvPicPr>
                        <a:picLocks noChangeAspect="1" noChangeArrowheads="1"/>
                      </p:cNvPicPr>
                      <p:nvPr/>
                    </p:nvPicPr>
                    <p:blipFill>
                      <a:blip r:embed="rId5"/>
                      <a:srcRect/>
                      <a:stretch>
                        <a:fillRect/>
                      </a:stretch>
                    </p:blipFill>
                    <p:spPr bwMode="auto">
                      <a:xfrm>
                        <a:off x="509588" y="912813"/>
                        <a:ext cx="8101012" cy="54768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04319413"/>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p:nvPr/>
        </p:nvSpPr>
        <p:spPr>
          <a:xfrm>
            <a:off x="-2" y="8294"/>
            <a:ext cx="9144004" cy="6858001"/>
          </a:xfrm>
          <a:prstGeom prst="rect">
            <a:avLst/>
          </a:prstGeom>
          <a:solidFill>
            <a:schemeClr val="accent2">
              <a:lumMod val="40000"/>
              <a:lumOff val="60000"/>
            </a:schemeClr>
          </a:solidFill>
          <a:ln w="12700">
            <a:miter lim="400000"/>
          </a:ln>
        </p:spPr>
        <p:txBody>
          <a:bodyPr lIns="0" tIns="0" rIns="0" bIns="0" anchor="ctr"/>
          <a:lstStyle/>
          <a:p>
            <a:pPr lvl="0">
              <a:defRPr>
                <a:latin typeface="Times New Roman"/>
                <a:ea typeface="Times New Roman"/>
                <a:cs typeface="Times New Roman"/>
                <a:sym typeface="Times New Roman"/>
              </a:defRPr>
            </a:pPr>
            <a:endParaRPr/>
          </a:p>
        </p:txBody>
      </p:sp>
      <p:sp>
        <p:nvSpPr>
          <p:cNvPr id="2" name="Title 1"/>
          <p:cNvSpPr>
            <a:spLocks noGrp="1"/>
          </p:cNvSpPr>
          <p:nvPr>
            <p:ph type="title"/>
          </p:nvPr>
        </p:nvSpPr>
        <p:spPr>
          <a:xfrm>
            <a:off x="414338" y="224261"/>
            <a:ext cx="8286750" cy="603251"/>
          </a:xfrm>
        </p:spPr>
        <p:txBody>
          <a:bodyPr>
            <a:normAutofit/>
          </a:bodyPr>
          <a:lstStyle/>
          <a:p>
            <a:pPr lvl="0" algn="ctr"/>
            <a:r>
              <a:rPr lang="en-US" dirty="0" smtClean="0"/>
              <a:t>budget frames for ministries 2016*</a:t>
            </a:r>
            <a:endParaRPr lang="en-US" sz="2800" dirty="0"/>
          </a:p>
        </p:txBody>
      </p:sp>
      <p:sp>
        <p:nvSpPr>
          <p:cNvPr id="388" name="Shape 388"/>
          <p:cNvSpPr>
            <a:spLocks noGrp="1"/>
          </p:cNvSpPr>
          <p:nvPr>
            <p:ph type="sldNum" sz="quarter" idx="16"/>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50">
                <a:solidFill>
                  <a:schemeClr val="bg1"/>
                </a:solidFill>
              </a:rPr>
              <a:t>77</a:t>
            </a:fld>
            <a:endParaRPr sz="1050" dirty="0">
              <a:solidFill>
                <a:schemeClr val="bg1"/>
              </a:solidFill>
            </a:endParaRPr>
          </a:p>
        </p:txBody>
      </p:sp>
      <p:sp>
        <p:nvSpPr>
          <p:cNvPr id="392" name="Shape 392"/>
          <p:cNvSpPr/>
          <p:nvPr/>
        </p:nvSpPr>
        <p:spPr>
          <a:xfrm>
            <a:off x="1042987" y="1511300"/>
            <a:ext cx="6769101" cy="48273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lnSpc>
                <a:spcPct val="85000"/>
              </a:lnSpc>
              <a:spcBef>
                <a:spcPts val="1600"/>
              </a:spcBef>
              <a:defRPr sz="2800">
                <a:solidFill>
                  <a:srgbClr val="DD8613"/>
                </a:solidFill>
                <a:latin typeface="Times New Roman Bold"/>
                <a:ea typeface="Times New Roman Bold"/>
                <a:cs typeface="Times New Roman Bold"/>
                <a:sym typeface="Times New Roman Bold"/>
              </a:defRPr>
            </a:lvl1pPr>
          </a:lstStyle>
          <a:p>
            <a:pPr lvl="0">
              <a:defRPr sz="1800">
                <a:solidFill>
                  <a:srgbClr val="000000"/>
                </a:solidFill>
              </a:defRPr>
            </a:pPr>
            <a:endParaRPr sz="2800" dirty="0">
              <a:solidFill>
                <a:srgbClr val="DD8613"/>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309169"/>
              </p:ext>
            </p:extLst>
          </p:nvPr>
        </p:nvGraphicFramePr>
        <p:xfrm>
          <a:off x="509588" y="912813"/>
          <a:ext cx="8553450" cy="5005387"/>
        </p:xfrm>
        <a:graphic>
          <a:graphicData uri="http://schemas.openxmlformats.org/presentationml/2006/ole">
            <mc:AlternateContent xmlns:mc="http://schemas.openxmlformats.org/markup-compatibility/2006">
              <mc:Choice xmlns:v="urn:schemas-microsoft-com:vml" Requires="v">
                <p:oleObj spid="_x0000_s3080" name="Worksheet" r:id="rId4" imgW="4619743" imgH="2933645" progId="Excel.Sheet.8">
                  <p:embed/>
                </p:oleObj>
              </mc:Choice>
              <mc:Fallback>
                <p:oleObj name="Worksheet" r:id="rId4" imgW="4619743" imgH="2933645" progId="Excel.Sheet.8">
                  <p:embed/>
                  <p:pic>
                    <p:nvPicPr>
                      <p:cNvPr id="0" name=""/>
                      <p:cNvPicPr>
                        <a:picLocks noChangeAspect="1" noChangeArrowheads="1"/>
                      </p:cNvPicPr>
                      <p:nvPr/>
                    </p:nvPicPr>
                    <p:blipFill>
                      <a:blip r:embed="rId5"/>
                      <a:srcRect/>
                      <a:stretch>
                        <a:fillRect/>
                      </a:stretch>
                    </p:blipFill>
                    <p:spPr bwMode="auto">
                      <a:xfrm>
                        <a:off x="509588" y="912813"/>
                        <a:ext cx="8553450" cy="5005387"/>
                      </a:xfrm>
                      <a:prstGeom prst="rect">
                        <a:avLst/>
                      </a:prstGeom>
                      <a:noFill/>
                      <a:ln>
                        <a:noFill/>
                      </a:ln>
                    </p:spPr>
                  </p:pic>
                </p:oleObj>
              </mc:Fallback>
            </mc:AlternateContent>
          </a:graphicData>
        </a:graphic>
      </p:graphicFrame>
      <p:sp>
        <p:nvSpPr>
          <p:cNvPr id="3" name="TextBox 2"/>
          <p:cNvSpPr txBox="1"/>
          <p:nvPr/>
        </p:nvSpPr>
        <p:spPr>
          <a:xfrm>
            <a:off x="641350" y="5918200"/>
            <a:ext cx="7486650" cy="738664"/>
          </a:xfrm>
          <a:prstGeom prst="rect">
            <a:avLst/>
          </a:prstGeom>
          <a:noFill/>
        </p:spPr>
        <p:txBody>
          <a:bodyPr wrap="square" rtlCol="0">
            <a:spAutoFit/>
          </a:bodyPr>
          <a:lstStyle/>
          <a:p>
            <a:r>
              <a:rPr lang="is-IS" sz="1400" dirty="0" smtClean="0">
                <a:solidFill>
                  <a:schemeClr val="accent1"/>
                </a:solidFill>
              </a:rPr>
              <a:t>*excluding wage- and price changes in the 2016 budget proposal</a:t>
            </a:r>
          </a:p>
          <a:p>
            <a:r>
              <a:rPr lang="is-IS" sz="1400" dirty="0" smtClean="0">
                <a:solidFill>
                  <a:schemeClr val="accent1"/>
                </a:solidFill>
              </a:rPr>
              <a:t>**  in the budget proposal a ISK 0.8 bn. are transferred from Ministry of Interior to the Ministry of Foreign Affairs in line with transfer of defense-related tasks between ministries. </a:t>
            </a:r>
            <a:endParaRPr lang="is-IS" sz="1400" dirty="0">
              <a:solidFill>
                <a:schemeClr val="accent1"/>
              </a:solidFill>
            </a:endParaRPr>
          </a:p>
        </p:txBody>
      </p:sp>
    </p:spTree>
    <p:extLst>
      <p:ext uri="{BB962C8B-B14F-4D97-AF65-F5344CB8AC3E}">
        <p14:creationId xmlns:p14="http://schemas.microsoft.com/office/powerpoint/2010/main" val="1106124195"/>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expenditure  changes from 2015 budget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78</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5394923"/>
              </p:ext>
            </p:extLst>
          </p:nvPr>
        </p:nvGraphicFramePr>
        <p:xfrm>
          <a:off x="283335" y="1117600"/>
          <a:ext cx="8113690" cy="5304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59971"/>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new and increased expenditures</a:t>
            </a:r>
            <a:endParaRPr lang="en-US" b="1" dirty="0">
              <a:solidFill>
                <a:srgbClr val="FF0000"/>
              </a:solidFill>
            </a:endParaRPr>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79</a:t>
            </a:fld>
            <a:endParaRPr lang="en-US"/>
          </a:p>
        </p:txBody>
      </p:sp>
      <p:graphicFrame>
        <p:nvGraphicFramePr>
          <p:cNvPr id="5" name="Content Placeholder 4"/>
          <p:cNvGraphicFramePr>
            <a:graphicFrameLocks noGrp="1"/>
          </p:cNvGraphicFramePr>
          <p:nvPr>
            <p:ph idx="14"/>
            <p:extLst>
              <p:ext uri="{D42A27DB-BD31-4B8C-83A1-F6EECF244321}">
                <p14:modId xmlns:p14="http://schemas.microsoft.com/office/powerpoint/2010/main" val="4006819418"/>
              </p:ext>
            </p:extLst>
          </p:nvPr>
        </p:nvGraphicFramePr>
        <p:xfrm>
          <a:off x="457200" y="1128331"/>
          <a:ext cx="7716838" cy="5017053"/>
        </p:xfrm>
        <a:graphic>
          <a:graphicData uri="http://schemas.openxmlformats.org/drawingml/2006/table">
            <a:tbl>
              <a:tblPr firstRow="1" bandRow="1">
                <a:tableStyleId>{5C22544A-7EE6-4342-B048-85BDC9FD1C3A}</a:tableStyleId>
              </a:tblPr>
              <a:tblGrid>
                <a:gridCol w="6273800"/>
                <a:gridCol w="1443038"/>
              </a:tblGrid>
              <a:tr h="627933">
                <a:tc>
                  <a:txBody>
                    <a:bodyPr/>
                    <a:lstStyle/>
                    <a:p>
                      <a:endParaRPr lang="is-IS" sz="2000" dirty="0"/>
                    </a:p>
                  </a:txBody>
                  <a:tcPr anchor="ctr"/>
                </a:tc>
                <a:tc>
                  <a:txBody>
                    <a:bodyPr/>
                    <a:lstStyle/>
                    <a:p>
                      <a:pPr algn="ctr"/>
                      <a:r>
                        <a:rPr lang="is-IS" sz="2000" dirty="0" smtClean="0"/>
                        <a:t>ISK bn.</a:t>
                      </a:r>
                      <a:endParaRPr lang="is-IS" sz="2000" dirty="0"/>
                    </a:p>
                  </a:txBody>
                  <a:tcPr anchor="ctr"/>
                </a:tc>
              </a:tr>
              <a:tr h="665768">
                <a:tc>
                  <a:txBody>
                    <a:bodyPr/>
                    <a:lstStyle/>
                    <a:p>
                      <a:r>
                        <a:rPr lang="is-IS" sz="2000" dirty="0" smtClean="0"/>
                        <a:t>Housing</a:t>
                      </a:r>
                      <a:r>
                        <a:rPr lang="is-IS" sz="2000" baseline="0" dirty="0" smtClean="0"/>
                        <a:t> affairs – social housing and increased support to tenants</a:t>
                      </a:r>
                      <a:endParaRPr lang="is-IS" sz="2000" dirty="0"/>
                    </a:p>
                  </a:txBody>
                  <a:tcPr anchor="ctr"/>
                </a:tc>
                <a:tc>
                  <a:txBody>
                    <a:bodyPr/>
                    <a:lstStyle/>
                    <a:p>
                      <a:pPr algn="ctr"/>
                      <a:r>
                        <a:rPr lang="is-IS" sz="2000" dirty="0" smtClean="0"/>
                        <a:t>2.6</a:t>
                      </a:r>
                      <a:endParaRPr lang="is-IS" sz="2000" dirty="0"/>
                    </a:p>
                  </a:txBody>
                  <a:tcPr anchor="ctr"/>
                </a:tc>
              </a:tr>
              <a:tr h="665768">
                <a:tc>
                  <a:txBody>
                    <a:bodyPr/>
                    <a:lstStyle/>
                    <a:p>
                      <a:r>
                        <a:rPr lang="en-US" sz="2000" dirty="0" smtClean="0"/>
                        <a:t>Increased contribution to Iceland Research Fund and Technology Development Fund</a:t>
                      </a:r>
                    </a:p>
                  </a:txBody>
                  <a:tcPr anchor="ctr"/>
                </a:tc>
                <a:tc>
                  <a:txBody>
                    <a:bodyPr/>
                    <a:lstStyle/>
                    <a:p>
                      <a:pPr algn="ctr"/>
                      <a:r>
                        <a:rPr lang="is-IS" sz="2000" dirty="0" smtClean="0"/>
                        <a:t>2.0</a:t>
                      </a:r>
                      <a:endParaRPr lang="is-IS" sz="2000" dirty="0"/>
                    </a:p>
                  </a:txBody>
                  <a:tcPr anchor="ctr"/>
                </a:tc>
              </a:tr>
              <a:tr h="376304">
                <a:tc>
                  <a:txBody>
                    <a:bodyPr/>
                    <a:lstStyle/>
                    <a:p>
                      <a:r>
                        <a:rPr lang="en-US" sz="2000" dirty="0" smtClean="0"/>
                        <a:t>Increased contribution to various health care items</a:t>
                      </a:r>
                    </a:p>
                  </a:txBody>
                  <a:tcPr anchor="ctr"/>
                </a:tc>
                <a:tc>
                  <a:txBody>
                    <a:bodyPr/>
                    <a:lstStyle/>
                    <a:p>
                      <a:pPr algn="ctr"/>
                      <a:r>
                        <a:rPr lang="is-IS" sz="2000" dirty="0" smtClean="0"/>
                        <a:t>1.6</a:t>
                      </a:r>
                      <a:endParaRPr lang="is-IS" sz="2000" dirty="0"/>
                    </a:p>
                  </a:txBody>
                  <a:tcPr anchor="ctr"/>
                </a:tc>
              </a:tr>
              <a:tr h="665768">
                <a:tc>
                  <a:txBody>
                    <a:bodyPr/>
                    <a:lstStyle/>
                    <a:p>
                      <a:r>
                        <a:rPr lang="is-IS" sz="2000" dirty="0" smtClean="0"/>
                        <a:t>Building of recuperation</a:t>
                      </a:r>
                      <a:r>
                        <a:rPr lang="is-IS" sz="2000" baseline="0" dirty="0" smtClean="0"/>
                        <a:t> residence and </a:t>
                      </a:r>
                      <a:r>
                        <a:rPr lang="is-IS" sz="2000" dirty="0" smtClean="0"/>
                        <a:t>first phase</a:t>
                      </a:r>
                      <a:r>
                        <a:rPr lang="is-IS" sz="2000" baseline="0" dirty="0" smtClean="0"/>
                        <a:t> in designing new treatment center for the National hospital</a:t>
                      </a:r>
                      <a:endParaRPr lang="is-IS" sz="2000" dirty="0"/>
                    </a:p>
                  </a:txBody>
                  <a:tcPr anchor="ctr"/>
                </a:tc>
                <a:tc>
                  <a:txBody>
                    <a:bodyPr/>
                    <a:lstStyle/>
                    <a:p>
                      <a:pPr algn="ctr"/>
                      <a:r>
                        <a:rPr lang="is-IS" sz="2000" dirty="0" smtClean="0"/>
                        <a:t>0.9</a:t>
                      </a:r>
                      <a:endParaRPr lang="is-IS" sz="2000" dirty="0"/>
                    </a:p>
                  </a:txBody>
                  <a:tcPr anchor="ctr"/>
                </a:tc>
              </a:tr>
              <a:tr h="665768">
                <a:tc>
                  <a:txBody>
                    <a:bodyPr/>
                    <a:lstStyle/>
                    <a:p>
                      <a:r>
                        <a:rPr lang="is-IS" sz="2000" dirty="0" smtClean="0"/>
                        <a:t>Increased contribution</a:t>
                      </a:r>
                      <a:r>
                        <a:rPr lang="is-IS" sz="2000" baseline="0" dirty="0" smtClean="0"/>
                        <a:t> to education, such as project on strengthening literacy among children</a:t>
                      </a:r>
                      <a:endParaRPr lang="is-IS" sz="2000" dirty="0"/>
                    </a:p>
                  </a:txBody>
                  <a:tcPr anchor="ctr"/>
                </a:tc>
                <a:tc>
                  <a:txBody>
                    <a:bodyPr/>
                    <a:lstStyle/>
                    <a:p>
                      <a:pPr algn="ctr"/>
                      <a:r>
                        <a:rPr lang="is-IS" sz="2000" dirty="0" smtClean="0"/>
                        <a:t>0.5</a:t>
                      </a:r>
                      <a:endParaRPr lang="is-IS" sz="2000" dirty="0"/>
                    </a:p>
                  </a:txBody>
                  <a:tcPr anchor="ctr"/>
                </a:tc>
              </a:tr>
              <a:tr h="376304">
                <a:tc>
                  <a:txBody>
                    <a:bodyPr/>
                    <a:lstStyle/>
                    <a:p>
                      <a:r>
                        <a:rPr lang="is-IS" sz="2000" dirty="0" smtClean="0"/>
                        <a:t>Establishment</a:t>
                      </a:r>
                      <a:r>
                        <a:rPr lang="is-IS" sz="2000" baseline="0" dirty="0" smtClean="0"/>
                        <a:t> of a new regional prosecutors office</a:t>
                      </a:r>
                      <a:endParaRPr lang="is-IS" sz="2000" dirty="0"/>
                    </a:p>
                  </a:txBody>
                  <a:tcPr anchor="ctr"/>
                </a:tc>
                <a:tc>
                  <a:txBody>
                    <a:bodyPr/>
                    <a:lstStyle/>
                    <a:p>
                      <a:pPr algn="ctr"/>
                      <a:r>
                        <a:rPr lang="is-IS" sz="2000" dirty="0" smtClean="0"/>
                        <a:t>0.5</a:t>
                      </a:r>
                      <a:endParaRPr lang="is-IS" sz="2000" dirty="0"/>
                    </a:p>
                  </a:txBody>
                  <a:tcPr anchor="ctr"/>
                </a:tc>
              </a:tr>
              <a:tr h="376304">
                <a:tc>
                  <a:txBody>
                    <a:bodyPr/>
                    <a:lstStyle/>
                    <a:p>
                      <a:r>
                        <a:rPr lang="is-IS" sz="2000" dirty="0" smtClean="0"/>
                        <a:t>Other</a:t>
                      </a:r>
                      <a:endParaRPr lang="is-IS" sz="2000" dirty="0"/>
                    </a:p>
                  </a:txBody>
                  <a:tcPr anchor="ctr"/>
                </a:tc>
                <a:tc>
                  <a:txBody>
                    <a:bodyPr/>
                    <a:lstStyle/>
                    <a:p>
                      <a:pPr algn="ctr"/>
                      <a:r>
                        <a:rPr lang="is-IS" sz="2000" dirty="0" smtClean="0"/>
                        <a:t>4.3</a:t>
                      </a:r>
                      <a:endParaRPr lang="is-IS" sz="2000" dirty="0"/>
                    </a:p>
                  </a:txBody>
                  <a:tcPr anchor="ctr"/>
                </a:tc>
              </a:tr>
              <a:tr h="376304">
                <a:tc>
                  <a:txBody>
                    <a:bodyPr/>
                    <a:lstStyle/>
                    <a:p>
                      <a:r>
                        <a:rPr lang="is-IS" sz="2000" b="1" dirty="0" smtClean="0"/>
                        <a:t>Total</a:t>
                      </a:r>
                      <a:endParaRPr lang="is-IS" sz="2000" b="1" dirty="0"/>
                    </a:p>
                  </a:txBody>
                  <a:tcPr anchor="ctr"/>
                </a:tc>
                <a:tc>
                  <a:txBody>
                    <a:bodyPr/>
                    <a:lstStyle/>
                    <a:p>
                      <a:pPr algn="ctr"/>
                      <a:r>
                        <a:rPr lang="is-IS" sz="2000" b="1" dirty="0" smtClean="0"/>
                        <a:t>12,4</a:t>
                      </a:r>
                      <a:endParaRPr lang="is-IS" sz="2000" b="1" dirty="0"/>
                    </a:p>
                  </a:txBody>
                  <a:tcPr anchor="ctr"/>
                </a:tc>
              </a:tr>
            </a:tbl>
          </a:graphicData>
        </a:graphic>
      </p:graphicFrame>
      <p:sp>
        <p:nvSpPr>
          <p:cNvPr id="13" name="TextBox 12"/>
          <p:cNvSpPr txBox="1"/>
          <p:nvPr/>
        </p:nvSpPr>
        <p:spPr>
          <a:xfrm>
            <a:off x="457200" y="6061963"/>
            <a:ext cx="7115452" cy="307777"/>
          </a:xfrm>
          <a:prstGeom prst="rect">
            <a:avLst/>
          </a:prstGeom>
          <a:noFill/>
        </p:spPr>
        <p:txBody>
          <a:bodyPr wrap="square" rtlCol="0">
            <a:spAutoFit/>
          </a:bodyPr>
          <a:lstStyle/>
          <a:p>
            <a:r>
              <a:rPr lang="is-IS" sz="1400" i="1" dirty="0" smtClean="0">
                <a:solidFill>
                  <a:schemeClr val="accent1"/>
                </a:solidFill>
              </a:rPr>
              <a:t>*changes from 2015 budget</a:t>
            </a:r>
            <a:endParaRPr lang="is-IS" sz="1400" i="1" dirty="0">
              <a:solidFill>
                <a:schemeClr val="accent1"/>
              </a:solidFill>
            </a:endParaRPr>
          </a:p>
        </p:txBody>
      </p:sp>
    </p:spTree>
    <p:extLst>
      <p:ext uri="{BB962C8B-B14F-4D97-AF65-F5344CB8AC3E}">
        <p14:creationId xmlns:p14="http://schemas.microsoft.com/office/powerpoint/2010/main" val="270056302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00684148"/>
              </p:ext>
            </p:extLst>
          </p:nvPr>
        </p:nvGraphicFramePr>
        <p:xfrm>
          <a:off x="469900" y="1117600"/>
          <a:ext cx="7907482" cy="494823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smtClean="0"/>
              <a:t>Treasury overall balance </a:t>
            </a:r>
            <a:r>
              <a:rPr lang="en-US" dirty="0" smtClean="0"/>
              <a:t>2005-2019*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8</a:t>
            </a:fld>
            <a:endParaRPr lang="en-US" dirty="0"/>
          </a:p>
        </p:txBody>
      </p:sp>
      <p:sp>
        <p:nvSpPr>
          <p:cNvPr id="7" name="TextBox 6"/>
          <p:cNvSpPr txBox="1"/>
          <p:nvPr/>
        </p:nvSpPr>
        <p:spPr>
          <a:xfrm>
            <a:off x="235250" y="5812942"/>
            <a:ext cx="7770830" cy="523220"/>
          </a:xfrm>
          <a:prstGeom prst="rect">
            <a:avLst/>
          </a:prstGeom>
          <a:noFill/>
        </p:spPr>
        <p:txBody>
          <a:bodyPr wrap="square" rtlCol="0">
            <a:spAutoFit/>
          </a:bodyPr>
          <a:lstStyle/>
          <a:p>
            <a:r>
              <a:rPr lang="en-US" sz="1400" dirty="0">
                <a:solidFill>
                  <a:schemeClr val="accent1"/>
                </a:solidFill>
              </a:rPr>
              <a:t>* excluding irregular items</a:t>
            </a:r>
          </a:p>
          <a:p>
            <a:r>
              <a:rPr lang="en-US" sz="1400" dirty="0">
                <a:solidFill>
                  <a:schemeClr val="accent1"/>
                </a:solidFill>
              </a:rPr>
              <a:t>Adjusted for the transfer of the services for disabled people from the state to local governments.</a:t>
            </a:r>
          </a:p>
        </p:txBody>
      </p:sp>
    </p:spTree>
    <p:extLst>
      <p:ext uri="{BB962C8B-B14F-4D97-AF65-F5344CB8AC3E}">
        <p14:creationId xmlns:p14="http://schemas.microsoft.com/office/powerpoint/2010/main" val="3709986328"/>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Net changes in expenditure obligations in budget proposal 2016</a:t>
            </a:r>
            <a:endParaRPr lang="en-US" b="1" dirty="0">
              <a:solidFill>
                <a:srgbClr val="FF0000"/>
              </a:solidFill>
            </a:endParaRPr>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80</a:t>
            </a:fld>
            <a:endParaRPr lang="en-US"/>
          </a:p>
        </p:txBody>
      </p:sp>
      <p:graphicFrame>
        <p:nvGraphicFramePr>
          <p:cNvPr id="5" name="Content Placeholder 4"/>
          <p:cNvGraphicFramePr>
            <a:graphicFrameLocks noGrp="1"/>
          </p:cNvGraphicFramePr>
          <p:nvPr>
            <p:ph idx="14"/>
            <p:extLst>
              <p:ext uri="{D42A27DB-BD31-4B8C-83A1-F6EECF244321}">
                <p14:modId xmlns:p14="http://schemas.microsoft.com/office/powerpoint/2010/main" val="1885648819"/>
              </p:ext>
            </p:extLst>
          </p:nvPr>
        </p:nvGraphicFramePr>
        <p:xfrm>
          <a:off x="457199" y="1128332"/>
          <a:ext cx="7917543" cy="4974944"/>
        </p:xfrm>
        <a:graphic>
          <a:graphicData uri="http://schemas.openxmlformats.org/drawingml/2006/table">
            <a:tbl>
              <a:tblPr firstRow="1" bandRow="1">
                <a:tableStyleId>{5C22544A-7EE6-4342-B048-85BDC9FD1C3A}</a:tableStyleId>
              </a:tblPr>
              <a:tblGrid>
                <a:gridCol w="6625772"/>
                <a:gridCol w="1291771"/>
              </a:tblGrid>
              <a:tr h="555344">
                <a:tc>
                  <a:txBody>
                    <a:bodyPr/>
                    <a:lstStyle/>
                    <a:p>
                      <a:endParaRPr lang="is-IS" sz="1600" dirty="0"/>
                    </a:p>
                  </a:txBody>
                  <a:tcPr anchor="ctr"/>
                </a:tc>
                <a:tc>
                  <a:txBody>
                    <a:bodyPr/>
                    <a:lstStyle/>
                    <a:p>
                      <a:pPr marL="0" marR="0" indent="0" algn="ctr" defTabSz="548636" rtl="0" eaLnBrk="1" fontAlgn="auto" latinLnBrk="0" hangingPunct="1">
                        <a:lnSpc>
                          <a:spcPct val="100000"/>
                        </a:lnSpc>
                        <a:spcBef>
                          <a:spcPts val="0"/>
                        </a:spcBef>
                        <a:spcAft>
                          <a:spcPts val="0"/>
                        </a:spcAft>
                        <a:buClrTx/>
                        <a:buSzTx/>
                        <a:buFontTx/>
                        <a:buNone/>
                        <a:tabLst/>
                        <a:defRPr/>
                      </a:pPr>
                      <a:r>
                        <a:rPr lang="is-IS" sz="1600" dirty="0" smtClean="0"/>
                        <a:t>ISK bn.</a:t>
                      </a:r>
                    </a:p>
                  </a:txBody>
                  <a:tcPr anchor="ctr"/>
                </a:tc>
              </a:tr>
              <a:tr h="322924">
                <a:tc>
                  <a:txBody>
                    <a:bodyPr/>
                    <a:lstStyle/>
                    <a:p>
                      <a:r>
                        <a:rPr lang="is-IS" sz="1600" dirty="0" smtClean="0"/>
                        <a:t>Health insurance - excess expenditure</a:t>
                      </a:r>
                      <a:r>
                        <a:rPr lang="is-IS" sz="1600" baseline="0" dirty="0" smtClean="0"/>
                        <a:t> in 2015, real growth and contractual expenditures.</a:t>
                      </a:r>
                      <a:endParaRPr lang="is-IS" sz="1600" dirty="0"/>
                    </a:p>
                  </a:txBody>
                  <a:tcPr anchor="ctr"/>
                </a:tc>
                <a:tc>
                  <a:txBody>
                    <a:bodyPr/>
                    <a:lstStyle/>
                    <a:p>
                      <a:pPr algn="ctr"/>
                      <a:r>
                        <a:rPr lang="is-IS" sz="1600" dirty="0" smtClean="0"/>
                        <a:t>2.7</a:t>
                      </a:r>
                      <a:endParaRPr lang="is-IS" sz="1600" dirty="0"/>
                    </a:p>
                  </a:txBody>
                  <a:tcPr anchor="ctr"/>
                </a:tc>
              </a:tr>
              <a:tr h="302604">
                <a:tc>
                  <a:txBody>
                    <a:bodyPr/>
                    <a:lstStyle/>
                    <a:p>
                      <a:r>
                        <a:rPr lang="is-IS" sz="1600" dirty="0" smtClean="0"/>
                        <a:t>Old</a:t>
                      </a:r>
                      <a:r>
                        <a:rPr lang="is-IS" sz="1600" baseline="0" dirty="0" smtClean="0"/>
                        <a:t> age and disability insurance and welfare support payments – real growth</a:t>
                      </a:r>
                      <a:endParaRPr lang="is-IS" sz="1600" dirty="0"/>
                    </a:p>
                  </a:txBody>
                  <a:tcPr anchor="ctr"/>
                </a:tc>
                <a:tc>
                  <a:txBody>
                    <a:bodyPr/>
                    <a:lstStyle/>
                    <a:p>
                      <a:pPr algn="ctr"/>
                      <a:r>
                        <a:rPr lang="is-IS" sz="1600" dirty="0" smtClean="0"/>
                        <a:t>1.8</a:t>
                      </a:r>
                      <a:endParaRPr lang="is-IS" sz="1600" dirty="0"/>
                    </a:p>
                  </a:txBody>
                  <a:tcPr anchor="ctr"/>
                </a:tc>
              </a:tr>
              <a:tr h="321515">
                <a:tc>
                  <a:txBody>
                    <a:bodyPr/>
                    <a:lstStyle/>
                    <a:p>
                      <a:r>
                        <a:rPr lang="is-IS" sz="1600" dirty="0" smtClean="0"/>
                        <a:t>Government</a:t>
                      </a:r>
                      <a:r>
                        <a:rPr lang="is-IS" sz="1600" baseline="0" dirty="0" smtClean="0"/>
                        <a:t> employee‘s pension fund liabilities</a:t>
                      </a:r>
                      <a:endParaRPr lang="is-IS" sz="1600" dirty="0"/>
                    </a:p>
                  </a:txBody>
                  <a:tcPr anchor="ctr"/>
                </a:tc>
                <a:tc>
                  <a:txBody>
                    <a:bodyPr/>
                    <a:lstStyle/>
                    <a:p>
                      <a:pPr algn="ctr"/>
                      <a:r>
                        <a:rPr lang="is-IS" sz="1600" dirty="0" smtClean="0"/>
                        <a:t>1.5</a:t>
                      </a:r>
                      <a:endParaRPr lang="is-IS" sz="1600" dirty="0"/>
                    </a:p>
                  </a:txBody>
                  <a:tcPr anchor="ctr"/>
                </a:tc>
              </a:tr>
              <a:tr h="321515">
                <a:tc>
                  <a:txBody>
                    <a:bodyPr/>
                    <a:lstStyle/>
                    <a:p>
                      <a:r>
                        <a:rPr lang="en-US" sz="1600" dirty="0" smtClean="0"/>
                        <a:t>Expenditures financed with earmarked revenues</a:t>
                      </a:r>
                    </a:p>
                  </a:txBody>
                  <a:tcPr anchor="ctr"/>
                </a:tc>
                <a:tc>
                  <a:txBody>
                    <a:bodyPr/>
                    <a:lstStyle/>
                    <a:p>
                      <a:pPr algn="ctr"/>
                      <a:r>
                        <a:rPr lang="is-IS" sz="1600" dirty="0" smtClean="0"/>
                        <a:t>1.1</a:t>
                      </a:r>
                      <a:endParaRPr lang="is-IS" sz="1600" dirty="0"/>
                    </a:p>
                  </a:txBody>
                  <a:tcPr anchor="ctr"/>
                </a:tc>
              </a:tr>
              <a:tr h="321515">
                <a:tc>
                  <a:txBody>
                    <a:bodyPr/>
                    <a:lstStyle/>
                    <a:p>
                      <a:r>
                        <a:rPr lang="en-US" sz="1600" dirty="0" smtClean="0"/>
                        <a:t>Contingency fund - increase due to nominal increase in turnover </a:t>
                      </a:r>
                    </a:p>
                  </a:txBody>
                  <a:tcPr anchor="ctr"/>
                </a:tc>
                <a:tc>
                  <a:txBody>
                    <a:bodyPr/>
                    <a:lstStyle/>
                    <a:p>
                      <a:pPr algn="ctr"/>
                      <a:r>
                        <a:rPr lang="is-IS" sz="1600" dirty="0" smtClean="0"/>
                        <a:t>1.0</a:t>
                      </a:r>
                      <a:endParaRPr lang="is-IS" sz="1600" dirty="0"/>
                    </a:p>
                  </a:txBody>
                  <a:tcPr anchor="ctr"/>
                </a:tc>
              </a:tr>
              <a:tr h="321515">
                <a:tc>
                  <a:txBody>
                    <a:bodyPr/>
                    <a:lstStyle/>
                    <a:p>
                      <a:r>
                        <a:rPr lang="is-IS" sz="1600" dirty="0" smtClean="0"/>
                        <a:t>Eliminated temporary contributions </a:t>
                      </a:r>
                    </a:p>
                  </a:txBody>
                  <a:tcPr anchor="ctr"/>
                </a:tc>
                <a:tc>
                  <a:txBody>
                    <a:bodyPr/>
                    <a:lstStyle/>
                    <a:p>
                      <a:pPr algn="ctr"/>
                      <a:r>
                        <a:rPr lang="is-IS" sz="1600" dirty="0" smtClean="0"/>
                        <a:t>-8.2</a:t>
                      </a:r>
                      <a:endParaRPr lang="is-IS" sz="1600" dirty="0"/>
                    </a:p>
                  </a:txBody>
                  <a:tcPr anchor="ctr"/>
                </a:tc>
              </a:tr>
              <a:tr h="555344">
                <a:tc>
                  <a:txBody>
                    <a:bodyPr/>
                    <a:lstStyle/>
                    <a:p>
                      <a:r>
                        <a:rPr lang="is-IS" sz="1600" dirty="0" smtClean="0"/>
                        <a:t>Household debt relief program - revaluation of capital</a:t>
                      </a:r>
                      <a:r>
                        <a:rPr lang="is-IS" sz="1600" baseline="0" dirty="0" smtClean="0"/>
                        <a:t> requirement in relation to settlement with financial institutions</a:t>
                      </a:r>
                      <a:endParaRPr lang="is-IS" sz="1600" dirty="0"/>
                    </a:p>
                  </a:txBody>
                  <a:tcPr anchor="ctr"/>
                </a:tc>
                <a:tc>
                  <a:txBody>
                    <a:bodyPr/>
                    <a:lstStyle/>
                    <a:p>
                      <a:pPr algn="ctr"/>
                      <a:r>
                        <a:rPr lang="is-IS" sz="1600" dirty="0" smtClean="0"/>
                        <a:t>-2.9</a:t>
                      </a:r>
                      <a:endParaRPr lang="is-IS" sz="1600" dirty="0"/>
                    </a:p>
                  </a:txBody>
                  <a:tcPr anchor="ctr"/>
                </a:tc>
              </a:tr>
              <a:tr h="321515">
                <a:tc>
                  <a:txBody>
                    <a:bodyPr/>
                    <a:lstStyle/>
                    <a:p>
                      <a:r>
                        <a:rPr lang="is-IS" sz="1600" dirty="0" smtClean="0"/>
                        <a:t>HFF</a:t>
                      </a:r>
                      <a:r>
                        <a:rPr lang="is-IS" sz="1600" baseline="0" dirty="0" smtClean="0"/>
                        <a:t> - lowering of precautionary contribution</a:t>
                      </a:r>
                      <a:endParaRPr lang="is-IS" sz="1600" dirty="0"/>
                    </a:p>
                  </a:txBody>
                  <a:tcPr anchor="ctr"/>
                </a:tc>
                <a:tc>
                  <a:txBody>
                    <a:bodyPr/>
                    <a:lstStyle/>
                    <a:p>
                      <a:pPr algn="ctr"/>
                      <a:r>
                        <a:rPr lang="is-IS" sz="1600" dirty="0" smtClean="0"/>
                        <a:t>-2.0</a:t>
                      </a:r>
                      <a:endParaRPr lang="is-IS" sz="1600" dirty="0"/>
                    </a:p>
                  </a:txBody>
                  <a:tcPr anchor="ctr"/>
                </a:tc>
              </a:tr>
              <a:tr h="555344">
                <a:tc>
                  <a:txBody>
                    <a:bodyPr/>
                    <a:lstStyle/>
                    <a:p>
                      <a:r>
                        <a:rPr lang="is-IS" sz="1600" dirty="0" smtClean="0"/>
                        <a:t>Interest</a:t>
                      </a:r>
                      <a:r>
                        <a:rPr lang="is-IS" sz="1600" baseline="0" dirty="0" smtClean="0"/>
                        <a:t> cost rebate – lower expenditure due to lower debt and increased household income</a:t>
                      </a:r>
                      <a:endParaRPr lang="is-IS" sz="1600" dirty="0"/>
                    </a:p>
                  </a:txBody>
                  <a:tcPr anchor="ctr"/>
                </a:tc>
                <a:tc>
                  <a:txBody>
                    <a:bodyPr/>
                    <a:lstStyle/>
                    <a:p>
                      <a:pPr algn="ctr"/>
                      <a:r>
                        <a:rPr lang="is-IS" sz="1600" dirty="0" smtClean="0"/>
                        <a:t>-1.5</a:t>
                      </a:r>
                      <a:endParaRPr lang="is-IS" sz="1600" dirty="0"/>
                    </a:p>
                  </a:txBody>
                  <a:tcPr anchor="ctr"/>
                </a:tc>
              </a:tr>
              <a:tr h="321515">
                <a:tc>
                  <a:txBody>
                    <a:bodyPr/>
                    <a:lstStyle/>
                    <a:p>
                      <a:r>
                        <a:rPr lang="is-IS" sz="1600" b="0" dirty="0" smtClean="0"/>
                        <a:t>Other</a:t>
                      </a:r>
                      <a:endParaRPr lang="is-IS" sz="1600" b="0" dirty="0"/>
                    </a:p>
                  </a:txBody>
                  <a:tcPr anchor="ctr"/>
                </a:tc>
                <a:tc>
                  <a:txBody>
                    <a:bodyPr/>
                    <a:lstStyle/>
                    <a:p>
                      <a:pPr algn="ctr"/>
                      <a:r>
                        <a:rPr lang="is-IS" sz="1600" b="0" dirty="0" smtClean="0"/>
                        <a:t>-3.6</a:t>
                      </a:r>
                      <a:endParaRPr lang="is-IS" sz="1600" b="0" dirty="0"/>
                    </a:p>
                  </a:txBody>
                  <a:tcPr anchor="ctr"/>
                </a:tc>
              </a:tr>
              <a:tr h="321515">
                <a:tc>
                  <a:txBody>
                    <a:bodyPr/>
                    <a:lstStyle/>
                    <a:p>
                      <a:r>
                        <a:rPr lang="is-IS" sz="1600" b="1" dirty="0" smtClean="0"/>
                        <a:t>Total</a:t>
                      </a:r>
                      <a:endParaRPr lang="is-IS" sz="1600" b="1" dirty="0"/>
                    </a:p>
                  </a:txBody>
                  <a:tcPr anchor="ctr"/>
                </a:tc>
                <a:tc>
                  <a:txBody>
                    <a:bodyPr/>
                    <a:lstStyle/>
                    <a:p>
                      <a:pPr algn="ctr"/>
                      <a:r>
                        <a:rPr lang="is-IS" sz="1600" b="1" dirty="0" smtClean="0"/>
                        <a:t>-1.6</a:t>
                      </a:r>
                      <a:endParaRPr lang="is-IS" sz="1600" b="1" dirty="0"/>
                    </a:p>
                  </a:txBody>
                  <a:tcPr anchor="ctr"/>
                </a:tc>
              </a:tr>
            </a:tbl>
          </a:graphicData>
        </a:graphic>
      </p:graphicFrame>
      <p:sp>
        <p:nvSpPr>
          <p:cNvPr id="13" name="TextBox 12"/>
          <p:cNvSpPr txBox="1"/>
          <p:nvPr/>
        </p:nvSpPr>
        <p:spPr>
          <a:xfrm>
            <a:off x="457200" y="6061963"/>
            <a:ext cx="7115452" cy="307777"/>
          </a:xfrm>
          <a:prstGeom prst="rect">
            <a:avLst/>
          </a:prstGeom>
          <a:noFill/>
        </p:spPr>
        <p:txBody>
          <a:bodyPr wrap="square" rtlCol="0">
            <a:spAutoFit/>
          </a:bodyPr>
          <a:lstStyle/>
          <a:p>
            <a:r>
              <a:rPr lang="is-IS" sz="1400" i="1" dirty="0" smtClean="0">
                <a:solidFill>
                  <a:schemeClr val="accent1"/>
                </a:solidFill>
              </a:rPr>
              <a:t>*changes from 2015 budget</a:t>
            </a:r>
            <a:endParaRPr lang="is-IS" sz="1400" i="1" dirty="0">
              <a:solidFill>
                <a:schemeClr val="accent1"/>
              </a:solidFill>
            </a:endParaRPr>
          </a:p>
        </p:txBody>
      </p:sp>
    </p:spTree>
    <p:extLst>
      <p:ext uri="{BB962C8B-B14F-4D97-AF65-F5344CB8AC3E}">
        <p14:creationId xmlns:p14="http://schemas.microsoft.com/office/powerpoint/2010/main" val="1485566748"/>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435596"/>
          </a:xfrm>
        </p:spPr>
        <p:txBody>
          <a:bodyPr>
            <a:normAutofit fontScale="77500" lnSpcReduction="20000"/>
          </a:bodyPr>
          <a:lstStyle/>
          <a:p>
            <a:pPr marL="342900" indent="-342900">
              <a:buClr>
                <a:schemeClr val="accent2"/>
              </a:buClr>
              <a:buFont typeface="Lucida Grande"/>
              <a:buChar char="»"/>
            </a:pPr>
            <a:r>
              <a:rPr lang="en-US" sz="3100" b="1" dirty="0" smtClean="0"/>
              <a:t>Wage assumptions:</a:t>
            </a:r>
          </a:p>
          <a:p>
            <a:pPr marL="692638" lvl="2" indent="-457200">
              <a:buClr>
                <a:schemeClr val="accent2"/>
              </a:buClr>
              <a:buFont typeface="+mj-lt"/>
              <a:buAutoNum type="arabicPeriod"/>
            </a:pPr>
            <a:r>
              <a:rPr lang="en-US" sz="2300" dirty="0" smtClean="0"/>
              <a:t>Reassessment of the wage assumptions in the 2015 budget, which come in full effect on the Treasury’s wage cost on annual basis in 2016. </a:t>
            </a:r>
          </a:p>
          <a:p>
            <a:pPr marL="985838" lvl="6" indent="-342900">
              <a:buClr>
                <a:schemeClr val="accent2"/>
              </a:buClr>
              <a:buFont typeface="Arial" panose="020B0604020202020204" pitchFamily="34" charset="0"/>
              <a:buChar char="•"/>
            </a:pPr>
            <a:r>
              <a:rPr lang="en-US" sz="2300" dirty="0" smtClean="0"/>
              <a:t>Based on collective agreements and the offer that the Treasury’s negotiation committee have offered in the ongoing negotiations.</a:t>
            </a:r>
            <a:endParaRPr lang="en-US" sz="2300" dirty="0"/>
          </a:p>
          <a:p>
            <a:pPr marL="985838" lvl="6" indent="-342900">
              <a:buClr>
                <a:schemeClr val="accent2"/>
              </a:buClr>
              <a:buFont typeface="Arial" panose="020B0604020202020204" pitchFamily="34" charset="0"/>
              <a:buChar char="•"/>
            </a:pPr>
            <a:r>
              <a:rPr lang="en-US" sz="2300" dirty="0" smtClean="0"/>
              <a:t>Weighted average wage increase for 2016 is 8.6%.</a:t>
            </a:r>
          </a:p>
          <a:p>
            <a:pPr marL="985838" lvl="6" indent="-342900">
              <a:buClr>
                <a:schemeClr val="accent2"/>
              </a:buClr>
              <a:buFont typeface="Arial" panose="020B0604020202020204" pitchFamily="34" charset="0"/>
              <a:buChar char="•"/>
            </a:pPr>
            <a:endParaRPr lang="en-US" sz="2300" dirty="0"/>
          </a:p>
          <a:p>
            <a:pPr marL="692638" lvl="2" indent="-457200">
              <a:buClr>
                <a:schemeClr val="accent2"/>
              </a:buClr>
              <a:buFont typeface="+mj-lt"/>
              <a:buAutoNum type="arabicPeriod"/>
            </a:pPr>
            <a:r>
              <a:rPr lang="en-US" sz="2300" dirty="0" smtClean="0"/>
              <a:t>Wage increases in 2016.</a:t>
            </a:r>
          </a:p>
          <a:p>
            <a:pPr marL="981075" lvl="6" indent="-457200">
              <a:buClr>
                <a:schemeClr val="accent2"/>
              </a:buClr>
              <a:buFont typeface="Arial" panose="020B0604020202020204" pitchFamily="34" charset="0"/>
              <a:buChar char="•"/>
            </a:pPr>
            <a:r>
              <a:rPr lang="en-US" sz="2300" dirty="0"/>
              <a:t>Based on collective agreements and the offer that the Treasury’s negotiation committee have offered in the ongoing negotiations. </a:t>
            </a:r>
            <a:endParaRPr lang="en-US" sz="2300" dirty="0" smtClean="0"/>
          </a:p>
          <a:p>
            <a:pPr marL="981075" lvl="6" indent="-457200">
              <a:buClr>
                <a:schemeClr val="accent2"/>
              </a:buClr>
              <a:buFont typeface="Arial" panose="020B0604020202020204" pitchFamily="34" charset="0"/>
              <a:buChar char="•"/>
            </a:pPr>
            <a:r>
              <a:rPr lang="en-US" sz="2300" dirty="0" smtClean="0"/>
              <a:t>The wage assumption for 2016 is 5.5% wage increase which is the same increase as the increase in salary scales in the private sector in 2016. It is assumed that  the increase will take effect on June 1</a:t>
            </a:r>
            <a:r>
              <a:rPr lang="en-US" sz="2300" baseline="30000" dirty="0" smtClean="0"/>
              <a:t>st</a:t>
            </a:r>
            <a:r>
              <a:rPr lang="en-US" sz="2300" dirty="0" smtClean="0"/>
              <a:t> next year.</a:t>
            </a:r>
          </a:p>
          <a:p>
            <a:pPr marL="981075" lvl="6" indent="-457200">
              <a:buClr>
                <a:schemeClr val="accent2"/>
              </a:buClr>
              <a:buFont typeface="Arial" panose="020B0604020202020204" pitchFamily="34" charset="0"/>
              <a:buChar char="•"/>
            </a:pPr>
            <a:r>
              <a:rPr lang="en-US" sz="2300" dirty="0"/>
              <a:t>Weighted average wage increase for 2016 is </a:t>
            </a:r>
            <a:r>
              <a:rPr lang="en-US" sz="2300" dirty="0" smtClean="0"/>
              <a:t>3.6% but when including an unallocated wage pot it is estimated that the increase will be 4.1% in 2016. </a:t>
            </a:r>
          </a:p>
          <a:p>
            <a:pPr marL="981075" lvl="6" indent="-457200">
              <a:buClr>
                <a:schemeClr val="accent2"/>
              </a:buClr>
              <a:buFont typeface="Arial" panose="020B0604020202020204" pitchFamily="34" charset="0"/>
              <a:buChar char="•"/>
            </a:pPr>
            <a:endParaRPr lang="en-US" sz="2300" dirty="0"/>
          </a:p>
          <a:p>
            <a:pPr>
              <a:buClr>
                <a:schemeClr val="accent2"/>
              </a:buClr>
            </a:pPr>
            <a:r>
              <a:rPr lang="en-US" sz="2300" dirty="0" smtClean="0"/>
              <a:t>Cumulative effects on the Treasury's wage bill is 13.1% in 2016 but 15.1% permanently when taking into account the impact of wage increases in 2016 on annual basis.</a:t>
            </a:r>
            <a:endParaRPr lang="en-US" dirty="0"/>
          </a:p>
        </p:txBody>
      </p:sp>
      <p:sp>
        <p:nvSpPr>
          <p:cNvPr id="8" name="Title 7"/>
          <p:cNvSpPr>
            <a:spLocks noGrp="1"/>
          </p:cNvSpPr>
          <p:nvPr>
            <p:ph type="title"/>
          </p:nvPr>
        </p:nvSpPr>
        <p:spPr/>
        <p:txBody>
          <a:bodyPr>
            <a:normAutofit/>
          </a:bodyPr>
          <a:lstStyle/>
          <a:p>
            <a:r>
              <a:rPr lang="en-US" dirty="0" smtClean="0"/>
              <a:t>wage and price assumptions</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81</a:t>
            </a:fld>
            <a:endParaRPr lang="en-US"/>
          </a:p>
        </p:txBody>
      </p:sp>
    </p:spTree>
    <p:extLst>
      <p:ext uri="{BB962C8B-B14F-4D97-AF65-F5344CB8AC3E}">
        <p14:creationId xmlns:p14="http://schemas.microsoft.com/office/powerpoint/2010/main" val="269985806"/>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5"/>
            <a:ext cx="7717259" cy="5022000"/>
          </a:xfrm>
        </p:spPr>
        <p:txBody>
          <a:bodyPr>
            <a:normAutofit/>
          </a:bodyPr>
          <a:lstStyle/>
          <a:p>
            <a:pPr marL="342900" indent="-342900">
              <a:buClr>
                <a:schemeClr val="accent2"/>
              </a:buClr>
              <a:buFont typeface="Lucida Grande"/>
              <a:buChar char="»"/>
            </a:pPr>
            <a:r>
              <a:rPr lang="en-US" b="1" dirty="0" smtClean="0"/>
              <a:t>Wage assumptions</a:t>
            </a:r>
            <a:r>
              <a:rPr lang="en-US" dirty="0" smtClean="0"/>
              <a:t>:</a:t>
            </a:r>
          </a:p>
          <a:p>
            <a:pPr lvl="2">
              <a:buClr>
                <a:schemeClr val="accent2"/>
              </a:buClr>
              <a:buFont typeface="Arial" panose="020B0604020202020204" pitchFamily="34" charset="0"/>
              <a:buChar char="•"/>
            </a:pPr>
            <a:r>
              <a:rPr lang="en-US" sz="1800" dirty="0" smtClean="0"/>
              <a:t>In the budget proposal it has not been taken into account the outcome of the arbitration panel last August since the figures for the budget proposal were finalized in June. </a:t>
            </a:r>
            <a:endParaRPr lang="en-US" sz="1800" dirty="0"/>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smtClean="0"/>
              <a:t>It is expected that the wage assumptions in the proposal will be revaluated before finalizing the budget in December. </a:t>
            </a:r>
          </a:p>
          <a:p>
            <a:pPr lvl="2">
              <a:buClr>
                <a:schemeClr val="accent2"/>
              </a:buClr>
              <a:buFont typeface="Arial" panose="020B0604020202020204" pitchFamily="34" charset="0"/>
              <a:buChar char="•"/>
            </a:pPr>
            <a:endParaRPr lang="en-US" sz="1800" dirty="0"/>
          </a:p>
          <a:p>
            <a:pPr>
              <a:buClr>
                <a:schemeClr val="accent2"/>
              </a:buClr>
            </a:pPr>
            <a:r>
              <a:rPr lang="en-US" b="1" dirty="0" smtClean="0"/>
              <a:t>Unemployment benefits and social security benefits</a:t>
            </a:r>
            <a:r>
              <a:rPr lang="en-US" dirty="0" smtClean="0"/>
              <a:t>:</a:t>
            </a:r>
            <a:endParaRPr lang="en-US" dirty="0"/>
          </a:p>
          <a:p>
            <a:pPr lvl="2">
              <a:buClr>
                <a:schemeClr val="accent2"/>
              </a:buClr>
              <a:buFont typeface="Arial" panose="020B0604020202020204" pitchFamily="34" charset="0"/>
              <a:buChar char="•"/>
            </a:pPr>
            <a:r>
              <a:rPr lang="en-US" sz="1800" dirty="0" smtClean="0"/>
              <a:t>It is expected that the benefits will be raised by 9.4% from January 1</a:t>
            </a:r>
            <a:r>
              <a:rPr lang="en-US" sz="1800" baseline="30000" dirty="0" smtClean="0"/>
              <a:t>st</a:t>
            </a:r>
            <a:r>
              <a:rPr lang="en-US" sz="1800" dirty="0" smtClean="0"/>
              <a:t> 2016.</a:t>
            </a:r>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smtClean="0"/>
              <a:t>The raise takes into account the Statistics Iceland forecast of the wage index less wage drift, i.e. average salary scales both this year and next.</a:t>
            </a:r>
            <a:endParaRPr lang="en-US" sz="1800" dirty="0"/>
          </a:p>
        </p:txBody>
      </p:sp>
      <p:sp>
        <p:nvSpPr>
          <p:cNvPr id="8" name="Title 7"/>
          <p:cNvSpPr>
            <a:spLocks noGrp="1"/>
          </p:cNvSpPr>
          <p:nvPr>
            <p:ph type="title"/>
          </p:nvPr>
        </p:nvSpPr>
        <p:spPr/>
        <p:txBody>
          <a:bodyPr>
            <a:normAutofit/>
          </a:bodyPr>
          <a:lstStyle/>
          <a:p>
            <a:r>
              <a:rPr lang="en-US" dirty="0"/>
              <a:t>wage and price assumptions</a:t>
            </a:r>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82</a:t>
            </a:fld>
            <a:endParaRPr lang="en-US"/>
          </a:p>
        </p:txBody>
      </p:sp>
    </p:spTree>
    <p:extLst>
      <p:ext uri="{BB962C8B-B14F-4D97-AF65-F5344CB8AC3E}">
        <p14:creationId xmlns:p14="http://schemas.microsoft.com/office/powerpoint/2010/main" val="3404384451"/>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5"/>
            <a:ext cx="7717259" cy="5022000"/>
          </a:xfrm>
        </p:spPr>
        <p:txBody>
          <a:bodyPr>
            <a:normAutofit lnSpcReduction="10000"/>
          </a:bodyPr>
          <a:lstStyle/>
          <a:p>
            <a:pPr marL="342900" indent="-342900">
              <a:buClr>
                <a:schemeClr val="accent2"/>
              </a:buClr>
              <a:buFont typeface="Lucida Grande"/>
              <a:buChar char="»"/>
            </a:pPr>
            <a:r>
              <a:rPr lang="en-US" b="1" dirty="0" smtClean="0"/>
              <a:t>General price assumption:</a:t>
            </a:r>
          </a:p>
          <a:p>
            <a:pPr lvl="2">
              <a:buClr>
                <a:schemeClr val="accent2"/>
              </a:buClr>
              <a:buFont typeface="Arial" panose="020B0604020202020204" pitchFamily="34" charset="0"/>
              <a:buChar char="•"/>
            </a:pPr>
            <a:r>
              <a:rPr lang="en-US" sz="1800" dirty="0" smtClean="0"/>
              <a:t>The general price assumption in the proposal is 3.79</a:t>
            </a:r>
            <a:r>
              <a:rPr lang="en-US" sz="1800" dirty="0"/>
              <a:t>%. </a:t>
            </a:r>
            <a:endParaRPr lang="en-US" sz="1800" dirty="0" smtClean="0"/>
          </a:p>
          <a:p>
            <a:pPr lvl="2">
              <a:buClr>
                <a:schemeClr val="accent2"/>
              </a:buClr>
              <a:buFont typeface="Arial" panose="020B0604020202020204" pitchFamily="34" charset="0"/>
              <a:buChar char="•"/>
            </a:pPr>
            <a:endParaRPr lang="en-US" sz="1800" dirty="0" smtClean="0"/>
          </a:p>
          <a:p>
            <a:pPr lvl="2">
              <a:buClr>
                <a:schemeClr val="accent2"/>
              </a:buClr>
              <a:buFont typeface="Arial" panose="020B0604020202020204" pitchFamily="34" charset="0"/>
              <a:buChar char="•"/>
            </a:pPr>
            <a:r>
              <a:rPr lang="en-US" sz="1800" dirty="0" smtClean="0"/>
              <a:t>Taking into account the forecast of 4.5% increase in inflation between 2015 and 2016 but on the other hand adjusted for overestimation of the inflation in current year. The forecast for inflation between 2014 and 2015 is now 2% but the premises in the 2015 budget were 2.7%.</a:t>
            </a:r>
            <a:endParaRPr lang="en-US" sz="1800" dirty="0"/>
          </a:p>
          <a:p>
            <a:pPr marL="342900" indent="-342900">
              <a:buClr>
                <a:schemeClr val="accent2"/>
              </a:buClr>
              <a:buFont typeface="Lucida Grande"/>
              <a:buChar char="»"/>
            </a:pPr>
            <a:endParaRPr lang="en-US" b="1" dirty="0" smtClean="0"/>
          </a:p>
          <a:p>
            <a:pPr marL="342900" indent="-342900">
              <a:buClr>
                <a:schemeClr val="accent2"/>
              </a:buClr>
              <a:buFont typeface="Lucida Grande"/>
              <a:buChar char="»"/>
            </a:pPr>
            <a:r>
              <a:rPr lang="en-US" b="1" dirty="0" smtClean="0"/>
              <a:t>Exchange rate assumptions:</a:t>
            </a:r>
          </a:p>
          <a:p>
            <a:pPr lvl="2">
              <a:buClr>
                <a:schemeClr val="accent2"/>
              </a:buClr>
              <a:buFont typeface="Arial" panose="020B0604020202020204" pitchFamily="34" charset="0"/>
              <a:buChar char="•"/>
            </a:pPr>
            <a:r>
              <a:rPr lang="en-US" sz="1800" dirty="0" smtClean="0"/>
              <a:t>Based on average exchange rate in June 2015. </a:t>
            </a:r>
          </a:p>
          <a:p>
            <a:pPr lvl="2">
              <a:buClr>
                <a:schemeClr val="accent2"/>
              </a:buClr>
              <a:buFont typeface="Arial" panose="020B0604020202020204" pitchFamily="34" charset="0"/>
              <a:buChar char="•"/>
            </a:pPr>
            <a:endParaRPr lang="en-US" sz="1800" dirty="0"/>
          </a:p>
          <a:p>
            <a:pPr lvl="2">
              <a:buClr>
                <a:schemeClr val="accent2"/>
              </a:buClr>
              <a:buFont typeface="Arial" panose="020B0604020202020204" pitchFamily="34" charset="0"/>
              <a:buChar char="•"/>
            </a:pPr>
            <a:r>
              <a:rPr lang="en-US" sz="1800" dirty="0" smtClean="0"/>
              <a:t>Similar rates as for the first six months of 2015.</a:t>
            </a:r>
          </a:p>
          <a:p>
            <a:pPr lvl="2">
              <a:buClr>
                <a:schemeClr val="accent2"/>
              </a:buClr>
              <a:buFont typeface="Arial" panose="020B0604020202020204" pitchFamily="34" charset="0"/>
              <a:buChar char="•"/>
            </a:pPr>
            <a:endParaRPr lang="en-US" sz="1800" dirty="0" smtClean="0"/>
          </a:p>
          <a:p>
            <a:pPr lvl="2">
              <a:buClr>
                <a:schemeClr val="accent2"/>
              </a:buClr>
              <a:buFont typeface="Arial" panose="020B0604020202020204" pitchFamily="34" charset="0"/>
              <a:buChar char="•"/>
            </a:pPr>
            <a:r>
              <a:rPr lang="en-US" sz="1800" dirty="0" smtClean="0"/>
              <a:t>The exchange rate of the US dollar and the British pound has risen but the exchange rate for euro has decreased. </a:t>
            </a:r>
            <a:endParaRPr lang="en-US" sz="1800" dirty="0"/>
          </a:p>
          <a:p>
            <a:pPr lvl="2">
              <a:buClr>
                <a:schemeClr val="accent2"/>
              </a:buClr>
              <a:buFont typeface="Arial" panose="020B0604020202020204" pitchFamily="34" charset="0"/>
              <a:buChar char="•"/>
            </a:pPr>
            <a:endParaRPr lang="en-US" sz="1800" dirty="0" smtClean="0"/>
          </a:p>
        </p:txBody>
      </p:sp>
      <p:sp>
        <p:nvSpPr>
          <p:cNvPr id="8" name="Title 7"/>
          <p:cNvSpPr>
            <a:spLocks noGrp="1"/>
          </p:cNvSpPr>
          <p:nvPr>
            <p:ph type="title"/>
          </p:nvPr>
        </p:nvSpPr>
        <p:spPr/>
        <p:txBody>
          <a:bodyPr>
            <a:normAutofit/>
          </a:bodyPr>
          <a:lstStyle/>
          <a:p>
            <a:r>
              <a:rPr lang="en-US" dirty="0"/>
              <a:t>wage and price assumptions</a:t>
            </a:r>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83</a:t>
            </a:fld>
            <a:endParaRPr lang="en-US"/>
          </a:p>
        </p:txBody>
      </p:sp>
    </p:spTree>
    <p:extLst>
      <p:ext uri="{BB962C8B-B14F-4D97-AF65-F5344CB8AC3E}">
        <p14:creationId xmlns:p14="http://schemas.microsoft.com/office/powerpoint/2010/main" val="4281848280"/>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5"/>
            <a:ext cx="7717259" cy="5022000"/>
          </a:xfrm>
        </p:spPr>
        <p:txBody>
          <a:bodyPr>
            <a:normAutofit lnSpcReduction="10000"/>
          </a:bodyPr>
          <a:lstStyle/>
          <a:p>
            <a:pPr marL="342900" indent="-342900">
              <a:buClr>
                <a:schemeClr val="accent2"/>
              </a:buClr>
              <a:buFont typeface="Lucida Grande"/>
              <a:buChar char="»"/>
            </a:pPr>
            <a:r>
              <a:rPr lang="en-US" dirty="0" smtClean="0"/>
              <a:t>Projected wage and price changes in the proposal are higher than ever in nominal terms or ISK 29 bn.</a:t>
            </a:r>
          </a:p>
          <a:p>
            <a:pPr>
              <a:buClr>
                <a:schemeClr val="accent2"/>
              </a:buClr>
            </a:pPr>
            <a:r>
              <a:rPr lang="en-US" dirty="0" smtClean="0"/>
              <a:t>Thereof </a:t>
            </a:r>
            <a:r>
              <a:rPr lang="en-US" b="1" dirty="0" smtClean="0"/>
              <a:t>ISK</a:t>
            </a:r>
            <a:r>
              <a:rPr lang="en-US" dirty="0" smtClean="0"/>
              <a:t> </a:t>
            </a:r>
            <a:r>
              <a:rPr lang="en-US" b="1" dirty="0" smtClean="0"/>
              <a:t>8.6 bn.</a:t>
            </a:r>
            <a:r>
              <a:rPr lang="en-US" dirty="0" smtClean="0"/>
              <a:t> are effects on annual basis by wage agreements that were made in 2014 and in the beginning of 2015 along with projection of wage increases for those unions that have not been negotiated with. </a:t>
            </a:r>
          </a:p>
          <a:p>
            <a:pPr>
              <a:buClr>
                <a:schemeClr val="accent2"/>
              </a:buClr>
            </a:pPr>
            <a:r>
              <a:rPr lang="en-US" dirty="0" smtClean="0"/>
              <a:t>In the budget proposal it as assumed that average wage increases of public employees will be similar to those of the private market and not taking into account the effects of the decision of the arbitration panel last August since the figures for the proposal had been finalized.</a:t>
            </a:r>
          </a:p>
          <a:p>
            <a:pPr>
              <a:buClr>
                <a:schemeClr val="accent2"/>
              </a:buClr>
            </a:pPr>
            <a:r>
              <a:rPr lang="en-US" dirty="0" smtClean="0"/>
              <a:t>In addition, wage and price changes for 2016 are estimated to be </a:t>
            </a:r>
            <a:r>
              <a:rPr lang="en-US" b="1" dirty="0" smtClean="0"/>
              <a:t>ISK 20.4 bn.</a:t>
            </a:r>
            <a:endParaRPr lang="en-US" dirty="0"/>
          </a:p>
        </p:txBody>
      </p:sp>
      <p:sp>
        <p:nvSpPr>
          <p:cNvPr id="8" name="Title 7"/>
          <p:cNvSpPr>
            <a:spLocks noGrp="1"/>
          </p:cNvSpPr>
          <p:nvPr>
            <p:ph type="title"/>
          </p:nvPr>
        </p:nvSpPr>
        <p:spPr/>
        <p:txBody>
          <a:bodyPr>
            <a:normAutofit/>
          </a:bodyPr>
          <a:lstStyle/>
          <a:p>
            <a:r>
              <a:rPr lang="en-US" dirty="0" smtClean="0"/>
              <a:t>Wage and price changes in 2015 and 2016 </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84</a:t>
            </a:fld>
            <a:endParaRPr lang="en-US"/>
          </a:p>
        </p:txBody>
      </p:sp>
    </p:spTree>
    <p:extLst>
      <p:ext uri="{BB962C8B-B14F-4D97-AF65-F5344CB8AC3E}">
        <p14:creationId xmlns:p14="http://schemas.microsoft.com/office/powerpoint/2010/main" val="1229260645"/>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3412"/>
            <a:ext cx="8286750" cy="603251"/>
          </a:xfrm>
        </p:spPr>
        <p:txBody>
          <a:bodyPr>
            <a:normAutofit/>
          </a:bodyPr>
          <a:lstStyle/>
          <a:p>
            <a:r>
              <a:rPr lang="en-US" dirty="0"/>
              <a:t>Expenditures by economic function</a:t>
            </a:r>
            <a:r>
              <a:rPr lang="en-US" dirty="0" smtClean="0"/>
              <a:t>*</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85</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024856845"/>
              </p:ext>
            </p:extLst>
          </p:nvPr>
        </p:nvGraphicFramePr>
        <p:xfrm>
          <a:off x="235250" y="1117599"/>
          <a:ext cx="8227814" cy="51372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35250" y="5840535"/>
            <a:ext cx="7115452" cy="523220"/>
          </a:xfrm>
          <a:prstGeom prst="rect">
            <a:avLst/>
          </a:prstGeom>
          <a:noFill/>
        </p:spPr>
        <p:txBody>
          <a:bodyPr wrap="square" rtlCol="0">
            <a:spAutoFit/>
          </a:bodyPr>
          <a:lstStyle/>
          <a:p>
            <a:r>
              <a:rPr lang="en-US" sz="1400" i="1" dirty="0">
                <a:solidFill>
                  <a:schemeClr val="accent1"/>
                </a:solidFill>
              </a:rPr>
              <a:t>*Irregular items other than interest expenditure are excluded</a:t>
            </a:r>
          </a:p>
          <a:p>
            <a:r>
              <a:rPr lang="en-US" sz="1400" i="1" dirty="0" smtClean="0">
                <a:solidFill>
                  <a:schemeClr val="accent1"/>
                </a:solidFill>
              </a:rPr>
              <a:t>Economic </a:t>
            </a:r>
            <a:r>
              <a:rPr lang="en-US" sz="1400" i="1" dirty="0">
                <a:solidFill>
                  <a:schemeClr val="accent1"/>
                </a:solidFill>
              </a:rPr>
              <a:t>function according to COFOG (Classification of the Functions of Government)</a:t>
            </a:r>
          </a:p>
        </p:txBody>
      </p:sp>
    </p:spTree>
    <p:extLst>
      <p:ext uri="{BB962C8B-B14F-4D97-AF65-F5344CB8AC3E}">
        <p14:creationId xmlns:p14="http://schemas.microsoft.com/office/powerpoint/2010/main" val="1770855861"/>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5"/>
            <a:ext cx="7717259" cy="5092695"/>
          </a:xfrm>
        </p:spPr>
        <p:txBody>
          <a:bodyPr>
            <a:normAutofit/>
          </a:bodyPr>
          <a:lstStyle/>
          <a:p>
            <a:pPr marL="342900" indent="-342900">
              <a:buClr>
                <a:schemeClr val="accent2"/>
              </a:buClr>
              <a:buFont typeface="Lucida Grande"/>
              <a:buChar char="»"/>
            </a:pPr>
            <a:r>
              <a:rPr lang="en-US" dirty="0" smtClean="0"/>
              <a:t>Primary expenditure is estimated </a:t>
            </a:r>
            <a:r>
              <a:rPr lang="en-US" b="1" dirty="0" smtClean="0"/>
              <a:t>ISK 606.6 bn.</a:t>
            </a:r>
            <a:r>
              <a:rPr lang="en-US" dirty="0" smtClean="0"/>
              <a:t> in 2015 and increases by </a:t>
            </a:r>
            <a:r>
              <a:rPr lang="en-US" b="1" dirty="0" smtClean="0"/>
              <a:t>ISK 39 bn.</a:t>
            </a:r>
            <a:r>
              <a:rPr lang="en-US" dirty="0" smtClean="0"/>
              <a:t> from the 2015 budget in nominal prices </a:t>
            </a:r>
            <a:r>
              <a:rPr lang="en-US" b="1" dirty="0" smtClean="0"/>
              <a:t>(1.7% of GDP)</a:t>
            </a:r>
          </a:p>
          <a:p>
            <a:pPr marL="342900" indent="-342900">
              <a:buClr>
                <a:schemeClr val="accent2"/>
              </a:buClr>
              <a:buFont typeface="Lucida Grande"/>
              <a:buChar char="»"/>
            </a:pPr>
            <a:endParaRPr lang="en-US" b="1" dirty="0" smtClean="0"/>
          </a:p>
          <a:p>
            <a:pPr>
              <a:buClr>
                <a:schemeClr val="accent2"/>
              </a:buClr>
            </a:pPr>
            <a:r>
              <a:rPr lang="en-US" dirty="0"/>
              <a:t>Total expenditure is expected to be </a:t>
            </a:r>
            <a:r>
              <a:rPr lang="en-US" b="1" dirty="0"/>
              <a:t>ISK</a:t>
            </a:r>
            <a:r>
              <a:rPr lang="en-US" dirty="0"/>
              <a:t> </a:t>
            </a:r>
            <a:r>
              <a:rPr lang="en-US" b="1" dirty="0" smtClean="0"/>
              <a:t>681 </a:t>
            </a:r>
            <a:r>
              <a:rPr lang="en-US" b="1" dirty="0"/>
              <a:t>bn. </a:t>
            </a:r>
            <a:r>
              <a:rPr lang="en-US" dirty="0"/>
              <a:t>and increases by</a:t>
            </a:r>
            <a:r>
              <a:rPr lang="en-US" b="1" dirty="0"/>
              <a:t> ISK </a:t>
            </a:r>
            <a:r>
              <a:rPr lang="en-US" b="1" dirty="0" smtClean="0"/>
              <a:t>30.9 </a:t>
            </a:r>
            <a:r>
              <a:rPr lang="en-US" b="1" dirty="0"/>
              <a:t>bn. </a:t>
            </a:r>
            <a:r>
              <a:rPr lang="en-US" dirty="0"/>
              <a:t>from </a:t>
            </a:r>
            <a:r>
              <a:rPr lang="en-US" dirty="0" smtClean="0"/>
              <a:t>2015 </a:t>
            </a:r>
            <a:r>
              <a:rPr lang="en-US" dirty="0"/>
              <a:t>budget </a:t>
            </a:r>
            <a:r>
              <a:rPr lang="en-US" b="1" dirty="0"/>
              <a:t>(</a:t>
            </a:r>
            <a:r>
              <a:rPr lang="en-US" b="1" dirty="0" smtClean="0"/>
              <a:t>1.3% </a:t>
            </a:r>
            <a:r>
              <a:rPr lang="en-US" b="1" dirty="0"/>
              <a:t>of GDP</a:t>
            </a:r>
            <a:r>
              <a:rPr lang="en-US" b="1" dirty="0" smtClean="0"/>
              <a:t>)</a:t>
            </a:r>
          </a:p>
          <a:p>
            <a:pPr>
              <a:buClr>
                <a:schemeClr val="accent2"/>
              </a:buClr>
            </a:pPr>
            <a:r>
              <a:rPr lang="en-US" b="1" dirty="0" smtClean="0"/>
              <a:t> </a:t>
            </a:r>
            <a:endParaRPr lang="en-US" b="1" dirty="0"/>
          </a:p>
          <a:p>
            <a:pPr>
              <a:buClr>
                <a:schemeClr val="accent2"/>
              </a:buClr>
            </a:pPr>
            <a:r>
              <a:rPr lang="en-US" dirty="0"/>
              <a:t>Excluding projected wage and price changes in </a:t>
            </a:r>
            <a:r>
              <a:rPr lang="en-US" dirty="0" smtClean="0"/>
              <a:t>2016, </a:t>
            </a:r>
            <a:r>
              <a:rPr lang="en-US" dirty="0"/>
              <a:t>the primary expenditure will increase by </a:t>
            </a:r>
            <a:r>
              <a:rPr lang="en-US" b="1" dirty="0"/>
              <a:t>ISK</a:t>
            </a:r>
            <a:r>
              <a:rPr lang="en-US" dirty="0"/>
              <a:t> </a:t>
            </a:r>
            <a:r>
              <a:rPr lang="en-US" dirty="0" smtClean="0"/>
              <a:t>10</a:t>
            </a:r>
            <a:r>
              <a:rPr lang="en-US" b="1" dirty="0" smtClean="0"/>
              <a:t> </a:t>
            </a:r>
            <a:r>
              <a:rPr lang="en-US" b="1" dirty="0"/>
              <a:t>bn. (</a:t>
            </a:r>
            <a:r>
              <a:rPr lang="en-US" b="1" dirty="0" smtClean="0"/>
              <a:t>0.4% </a:t>
            </a:r>
            <a:r>
              <a:rPr lang="en-US" b="1" dirty="0"/>
              <a:t>of GDP) </a:t>
            </a:r>
            <a:r>
              <a:rPr lang="en-US" dirty="0"/>
              <a:t>and the total expenditures will increase by</a:t>
            </a:r>
            <a:r>
              <a:rPr lang="en-US" b="1" dirty="0"/>
              <a:t> ISK </a:t>
            </a:r>
            <a:r>
              <a:rPr lang="en-US" b="1" dirty="0" smtClean="0"/>
              <a:t>1.9 </a:t>
            </a:r>
            <a:r>
              <a:rPr lang="en-US" b="1" dirty="0"/>
              <a:t>bn.</a:t>
            </a:r>
            <a:r>
              <a:rPr lang="en-US" dirty="0"/>
              <a:t> </a:t>
            </a:r>
            <a:r>
              <a:rPr lang="en-US" b="1" dirty="0"/>
              <a:t>(</a:t>
            </a:r>
            <a:r>
              <a:rPr lang="en-US" b="1" dirty="0" smtClean="0"/>
              <a:t>0.1% </a:t>
            </a:r>
            <a:r>
              <a:rPr lang="en-US" b="1" dirty="0"/>
              <a:t>of GDP)</a:t>
            </a:r>
          </a:p>
          <a:p>
            <a:pPr>
              <a:buClr>
                <a:schemeClr val="accent2"/>
              </a:buClr>
            </a:pPr>
            <a:endParaRPr lang="en-US" dirty="0"/>
          </a:p>
          <a:p>
            <a:pPr marL="342900" indent="-342900">
              <a:buClr>
                <a:schemeClr val="accent2"/>
              </a:buClr>
              <a:buFont typeface="Lucida Grande"/>
              <a:buChar char="»"/>
            </a:pPr>
            <a:endParaRPr lang="en-US" b="1" dirty="0"/>
          </a:p>
        </p:txBody>
      </p:sp>
      <p:sp>
        <p:nvSpPr>
          <p:cNvPr id="8" name="Title 7"/>
          <p:cNvSpPr>
            <a:spLocks noGrp="1"/>
          </p:cNvSpPr>
          <p:nvPr>
            <p:ph type="title"/>
          </p:nvPr>
        </p:nvSpPr>
        <p:spPr/>
        <p:txBody>
          <a:bodyPr>
            <a:normAutofit/>
          </a:bodyPr>
          <a:lstStyle/>
          <a:p>
            <a:r>
              <a:rPr lang="en-US" dirty="0" smtClean="0"/>
              <a:t>Main expenditure changes from 2015 budget</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86</a:t>
            </a:fld>
            <a:endParaRPr lang="en-US"/>
          </a:p>
        </p:txBody>
      </p:sp>
    </p:spTree>
    <p:extLst>
      <p:ext uri="{BB962C8B-B14F-4D97-AF65-F5344CB8AC3E}">
        <p14:creationId xmlns:p14="http://schemas.microsoft.com/office/powerpoint/2010/main" val="3193305895"/>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5"/>
            <a:ext cx="7717259" cy="5022000"/>
          </a:xfrm>
        </p:spPr>
        <p:txBody>
          <a:bodyPr/>
          <a:lstStyle/>
          <a:p>
            <a:pPr marL="342900" indent="-342900">
              <a:buClr>
                <a:schemeClr val="accent2"/>
              </a:buClr>
              <a:buFont typeface="Lucida Grande"/>
              <a:buChar char="»"/>
            </a:pPr>
            <a:r>
              <a:rPr lang="en-US" dirty="0" smtClean="0"/>
              <a:t>Primary expenditures are estimated </a:t>
            </a:r>
            <a:r>
              <a:rPr lang="en-US" b="1" dirty="0" smtClean="0"/>
              <a:t>ISK</a:t>
            </a:r>
            <a:r>
              <a:rPr lang="en-US" dirty="0" smtClean="0"/>
              <a:t> </a:t>
            </a:r>
            <a:r>
              <a:rPr lang="en-US" b="1" dirty="0" smtClean="0"/>
              <a:t>607 bn.</a:t>
            </a:r>
            <a:r>
              <a:rPr lang="en-US" dirty="0" smtClean="0"/>
              <a:t> and increase by </a:t>
            </a:r>
            <a:r>
              <a:rPr lang="en-US" b="1" dirty="0" smtClean="0"/>
              <a:t>ISK</a:t>
            </a:r>
            <a:r>
              <a:rPr lang="en-US" dirty="0" smtClean="0"/>
              <a:t> </a:t>
            </a:r>
            <a:r>
              <a:rPr lang="en-US" b="1" dirty="0" smtClean="0"/>
              <a:t>4 mia.kr.</a:t>
            </a:r>
            <a:r>
              <a:rPr lang="en-US" dirty="0" smtClean="0"/>
              <a:t> from the estimate for 2015 in nominal prices </a:t>
            </a:r>
          </a:p>
          <a:p>
            <a:pPr marL="342900" indent="-342900">
              <a:buClr>
                <a:schemeClr val="accent2"/>
              </a:buClr>
              <a:buFont typeface="Lucida Grande"/>
              <a:buChar char="»"/>
            </a:pPr>
            <a:endParaRPr lang="en-US" dirty="0" smtClean="0"/>
          </a:p>
          <a:p>
            <a:pPr>
              <a:buClr>
                <a:schemeClr val="accent2"/>
              </a:buClr>
            </a:pPr>
            <a:r>
              <a:rPr lang="en-US" dirty="0" smtClean="0"/>
              <a:t>Total expenditure are expected to be </a:t>
            </a:r>
            <a:r>
              <a:rPr lang="en-US" b="1" dirty="0" smtClean="0"/>
              <a:t>ISK 681 bn. </a:t>
            </a:r>
            <a:r>
              <a:rPr lang="en-US" dirty="0" smtClean="0"/>
              <a:t>and increase by </a:t>
            </a:r>
            <a:r>
              <a:rPr lang="en-US" b="1" dirty="0" smtClean="0"/>
              <a:t>ISK</a:t>
            </a:r>
            <a:r>
              <a:rPr lang="en-US" dirty="0" smtClean="0"/>
              <a:t> </a:t>
            </a:r>
            <a:r>
              <a:rPr lang="en-US" b="1" dirty="0" smtClean="0"/>
              <a:t>1.6 bn.</a:t>
            </a:r>
            <a:r>
              <a:rPr lang="en-US" dirty="0" smtClean="0"/>
              <a:t> from the 2015 estimate. </a:t>
            </a:r>
          </a:p>
          <a:p>
            <a:pPr>
              <a:buClr>
                <a:schemeClr val="accent2"/>
              </a:buClr>
            </a:pPr>
            <a:endParaRPr lang="en-US" dirty="0" smtClean="0"/>
          </a:p>
          <a:p>
            <a:pPr>
              <a:buClr>
                <a:schemeClr val="accent2"/>
              </a:buClr>
            </a:pPr>
            <a:r>
              <a:rPr lang="en-US" dirty="0" smtClean="0"/>
              <a:t>Including projected wage and price changes in 2015 the primary expenditure will increase by </a:t>
            </a:r>
            <a:r>
              <a:rPr lang="en-US" b="1" dirty="0" smtClean="0"/>
              <a:t>ISK</a:t>
            </a:r>
            <a:r>
              <a:rPr lang="en-US" dirty="0" smtClean="0"/>
              <a:t> </a:t>
            </a:r>
            <a:r>
              <a:rPr lang="en-US" b="1" dirty="0" smtClean="0"/>
              <a:t>24.4 bn. </a:t>
            </a:r>
            <a:r>
              <a:rPr lang="en-US" dirty="0" smtClean="0"/>
              <a:t>and the total expenditures will increase </a:t>
            </a:r>
            <a:r>
              <a:rPr lang="en-US" b="1" dirty="0" smtClean="0"/>
              <a:t>ISK 22 bn.</a:t>
            </a:r>
            <a:r>
              <a:rPr lang="en-US" dirty="0" smtClean="0"/>
              <a:t> </a:t>
            </a: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p:txBody>
          <a:bodyPr>
            <a:normAutofit fontScale="90000"/>
          </a:bodyPr>
          <a:lstStyle/>
          <a:p>
            <a:r>
              <a:rPr lang="en-US" dirty="0"/>
              <a:t>Main expenditure changes from </a:t>
            </a:r>
            <a:r>
              <a:rPr lang="en-US" dirty="0" smtClean="0"/>
              <a:t>2015 estimate</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pPr lvl="0"/>
              <a:t>87</a:t>
            </a:fld>
            <a:endParaRPr lang="en-US"/>
          </a:p>
        </p:txBody>
      </p:sp>
    </p:spTree>
    <p:extLst>
      <p:ext uri="{BB962C8B-B14F-4D97-AF65-F5344CB8AC3E}">
        <p14:creationId xmlns:p14="http://schemas.microsoft.com/office/powerpoint/2010/main" val="4119468992"/>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Decrease in total expenditure*</a:t>
            </a:r>
          </a:p>
        </p:txBody>
      </p:sp>
      <p:sp>
        <p:nvSpPr>
          <p:cNvPr id="8" name="Slide Number Placeholder 7"/>
          <p:cNvSpPr>
            <a:spLocks noGrp="1"/>
          </p:cNvSpPr>
          <p:nvPr>
            <p:ph type="sldNum" sz="quarter" idx="12"/>
          </p:nvPr>
        </p:nvSpPr>
        <p:spPr/>
        <p:txBody>
          <a:bodyPr/>
          <a:lstStyle/>
          <a:p>
            <a:fld id="{86CB4B4D-7CA3-9044-876B-883B54F8677D}" type="slidenum">
              <a:rPr lang="en-US" smtClean="0"/>
              <a:pPr/>
              <a:t>88</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707760639"/>
              </p:ext>
            </p:extLst>
          </p:nvPr>
        </p:nvGraphicFramePr>
        <p:xfrm>
          <a:off x="457200" y="1154545"/>
          <a:ext cx="7716838" cy="465839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812942"/>
            <a:ext cx="7770830" cy="523220"/>
          </a:xfrm>
          <a:prstGeom prst="rect">
            <a:avLst/>
          </a:prstGeom>
          <a:noFill/>
        </p:spPr>
        <p:txBody>
          <a:bodyPr wrap="square" rtlCol="0">
            <a:spAutoFit/>
          </a:bodyPr>
          <a:lstStyle/>
          <a:p>
            <a:r>
              <a:rPr lang="en-US" sz="1400" i="1" dirty="0">
                <a:solidFill>
                  <a:schemeClr val="accent1"/>
                </a:solidFill>
              </a:rPr>
              <a:t>* Excluding irregular items</a:t>
            </a:r>
          </a:p>
          <a:p>
            <a:r>
              <a:rPr lang="en-US" sz="1400" i="1" dirty="0">
                <a:solidFill>
                  <a:schemeClr val="accent1"/>
                </a:solidFill>
              </a:rPr>
              <a:t>Adjusted for the transfer of services for disabled people from the state to local governments</a:t>
            </a:r>
          </a:p>
        </p:txBody>
      </p:sp>
    </p:spTree>
    <p:extLst>
      <p:ext uri="{BB962C8B-B14F-4D97-AF65-F5344CB8AC3E}">
        <p14:creationId xmlns:p14="http://schemas.microsoft.com/office/powerpoint/2010/main" val="4102937148"/>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8" y="304805"/>
            <a:ext cx="8686801" cy="603251"/>
          </a:xfrm>
        </p:spPr>
        <p:txBody>
          <a:bodyPr>
            <a:normAutofit/>
          </a:bodyPr>
          <a:lstStyle/>
          <a:p>
            <a:r>
              <a:rPr lang="en-US" dirty="0" smtClean="0"/>
              <a:t>treasury’s Interest expenditure 2007-2019</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is-IS" smtClean="0"/>
              <a:t>89</a:t>
            </a:fld>
            <a:endParaRPr lang="is-IS" dirty="0"/>
          </a:p>
        </p:txBody>
      </p:sp>
      <p:graphicFrame>
        <p:nvGraphicFramePr>
          <p:cNvPr id="2" name="Chart 1"/>
          <p:cNvGraphicFramePr/>
          <p:nvPr>
            <p:extLst>
              <p:ext uri="{D42A27DB-BD31-4B8C-83A1-F6EECF244321}">
                <p14:modId xmlns:p14="http://schemas.microsoft.com/office/powerpoint/2010/main" val="546549934"/>
              </p:ext>
            </p:extLst>
          </p:nvPr>
        </p:nvGraphicFramePr>
        <p:xfrm>
          <a:off x="147863" y="1161143"/>
          <a:ext cx="8226879" cy="52611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4679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Economic prospects</a:t>
            </a:r>
            <a:endParaRPr lang="en-US" dirty="0"/>
          </a:p>
        </p:txBody>
      </p:sp>
      <p:sp>
        <p:nvSpPr>
          <p:cNvPr id="9" name="Text Placeholder 8"/>
          <p:cNvSpPr>
            <a:spLocks noGrp="1"/>
          </p:cNvSpPr>
          <p:nvPr>
            <p:ph type="body" sz="quarter" idx="15"/>
          </p:nvPr>
        </p:nvSpPr>
        <p:spPr/>
        <p:txBody>
          <a:bodyPr/>
          <a:lstStyle/>
          <a:p>
            <a:r>
              <a:rPr lang="en-US" dirty="0" smtClean="0"/>
              <a:t>2.</a:t>
            </a:r>
            <a:endParaRPr lang="en-US" dirty="0"/>
          </a:p>
        </p:txBody>
      </p:sp>
    </p:spTree>
    <p:extLst>
      <p:ext uri="{BB962C8B-B14F-4D97-AF65-F5344CB8AC3E}">
        <p14:creationId xmlns:p14="http://schemas.microsoft.com/office/powerpoint/2010/main" val="3371091113"/>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moderate growth in primary expenditure*</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90</a:t>
            </a:fld>
            <a:endParaRPr lang="en-US" dirty="0"/>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1996004483"/>
              </p:ext>
            </p:extLst>
          </p:nvPr>
        </p:nvGraphicFramePr>
        <p:xfrm>
          <a:off x="457200" y="1154545"/>
          <a:ext cx="7716838" cy="49033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35250" y="5749030"/>
            <a:ext cx="8121350" cy="523220"/>
          </a:xfrm>
          <a:prstGeom prst="rect">
            <a:avLst/>
          </a:prstGeom>
          <a:noFill/>
        </p:spPr>
        <p:txBody>
          <a:bodyPr wrap="square" rtlCol="0">
            <a:spAutoFit/>
          </a:bodyPr>
          <a:lstStyle/>
          <a:p>
            <a:r>
              <a:rPr lang="is-IS" sz="1400" i="1" dirty="0" smtClean="0">
                <a:solidFill>
                  <a:schemeClr val="accent1"/>
                </a:solidFill>
              </a:rPr>
              <a:t>* in 2016 prices excluding irregular items</a:t>
            </a:r>
          </a:p>
          <a:p>
            <a:r>
              <a:rPr lang="en-US" sz="1400" i="1" dirty="0">
                <a:solidFill>
                  <a:schemeClr val="accent1"/>
                </a:solidFill>
              </a:rPr>
              <a:t>Adjusted for the transfer of the services for disabled people from the state to local governments</a:t>
            </a:r>
            <a:endParaRPr lang="is-IS" sz="1400" i="1" dirty="0">
              <a:solidFill>
                <a:schemeClr val="accent1"/>
              </a:solidFill>
            </a:endParaRPr>
          </a:p>
        </p:txBody>
      </p:sp>
    </p:spTree>
    <p:extLst>
      <p:ext uri="{BB962C8B-B14F-4D97-AF65-F5344CB8AC3E}">
        <p14:creationId xmlns:p14="http://schemas.microsoft.com/office/powerpoint/2010/main" val="1710879406"/>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22248269"/>
              </p:ext>
            </p:extLst>
          </p:nvPr>
        </p:nvGraphicFramePr>
        <p:xfrm>
          <a:off x="235250" y="908054"/>
          <a:ext cx="8159450" cy="517625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smtClean="0"/>
              <a:t>treasury’s current expenditure 1998-2019*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91</a:t>
            </a:fld>
            <a:endParaRPr lang="en-US" dirty="0"/>
          </a:p>
        </p:txBody>
      </p:sp>
      <p:sp>
        <p:nvSpPr>
          <p:cNvPr id="5" name="TextBox 4"/>
          <p:cNvSpPr txBox="1"/>
          <p:nvPr/>
        </p:nvSpPr>
        <p:spPr>
          <a:xfrm>
            <a:off x="235250" y="6084310"/>
            <a:ext cx="7115452" cy="307777"/>
          </a:xfrm>
          <a:prstGeom prst="rect">
            <a:avLst/>
          </a:prstGeom>
          <a:noFill/>
        </p:spPr>
        <p:txBody>
          <a:bodyPr wrap="square" rtlCol="0">
            <a:spAutoFit/>
          </a:bodyPr>
          <a:lstStyle/>
          <a:p>
            <a:r>
              <a:rPr lang="is-IS" sz="1400" i="1" dirty="0" smtClean="0">
                <a:solidFill>
                  <a:schemeClr val="accent1"/>
                </a:solidFill>
              </a:rPr>
              <a:t>* excluding irregular items</a:t>
            </a:r>
            <a:endParaRPr lang="is-IS" sz="1400" i="1" dirty="0">
              <a:solidFill>
                <a:schemeClr val="accent1"/>
              </a:solidFill>
            </a:endParaRPr>
          </a:p>
        </p:txBody>
      </p:sp>
    </p:spTree>
    <p:extLst>
      <p:ext uri="{BB962C8B-B14F-4D97-AF65-F5344CB8AC3E}">
        <p14:creationId xmlns:p14="http://schemas.microsoft.com/office/powerpoint/2010/main" val="1091737184"/>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463709441"/>
              </p:ext>
            </p:extLst>
          </p:nvPr>
        </p:nvGraphicFramePr>
        <p:xfrm>
          <a:off x="235250" y="908054"/>
          <a:ext cx="8235650" cy="507465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a:t>treasury’s Transfer </a:t>
            </a:r>
            <a:r>
              <a:rPr lang="en-US" dirty="0" smtClean="0"/>
              <a:t>payments 1998-2019*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92</a:t>
            </a:fld>
            <a:endParaRPr lang="en-US" dirty="0"/>
          </a:p>
        </p:txBody>
      </p:sp>
      <p:sp>
        <p:nvSpPr>
          <p:cNvPr id="5" name="TextBox 4"/>
          <p:cNvSpPr txBox="1"/>
          <p:nvPr/>
        </p:nvSpPr>
        <p:spPr>
          <a:xfrm>
            <a:off x="235250" y="5982710"/>
            <a:ext cx="7115452" cy="307777"/>
          </a:xfrm>
          <a:prstGeom prst="rect">
            <a:avLst/>
          </a:prstGeom>
          <a:noFill/>
        </p:spPr>
        <p:txBody>
          <a:bodyPr wrap="square" rtlCol="0">
            <a:spAutoFit/>
          </a:bodyPr>
          <a:lstStyle/>
          <a:p>
            <a:r>
              <a:rPr lang="is-IS" sz="1400" i="1" dirty="0" smtClean="0">
                <a:solidFill>
                  <a:schemeClr val="accent1"/>
                </a:solidFill>
              </a:rPr>
              <a:t>*excluding irregular items and unemployment benefits</a:t>
            </a:r>
            <a:endParaRPr lang="is-IS" sz="1400" i="1" dirty="0">
              <a:solidFill>
                <a:schemeClr val="accent1"/>
              </a:solidFill>
            </a:endParaRPr>
          </a:p>
        </p:txBody>
      </p:sp>
    </p:spTree>
    <p:extLst>
      <p:ext uri="{BB962C8B-B14F-4D97-AF65-F5344CB8AC3E}">
        <p14:creationId xmlns:p14="http://schemas.microsoft.com/office/powerpoint/2010/main" val="3803496921"/>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84058620"/>
              </p:ext>
            </p:extLst>
          </p:nvPr>
        </p:nvGraphicFramePr>
        <p:xfrm>
          <a:off x="397734" y="908054"/>
          <a:ext cx="8111265" cy="512545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457200" y="304803"/>
            <a:ext cx="8286750" cy="603251"/>
          </a:xfrm>
        </p:spPr>
        <p:txBody>
          <a:bodyPr>
            <a:normAutofit fontScale="90000"/>
          </a:bodyPr>
          <a:lstStyle/>
          <a:p>
            <a:r>
              <a:rPr lang="en-US" dirty="0"/>
              <a:t>treasury’s maintenance </a:t>
            </a:r>
            <a:r>
              <a:rPr lang="en-US" dirty="0" smtClean="0"/>
              <a:t>and capital expenditure 1998-2019*</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93</a:t>
            </a:fld>
            <a:endParaRPr lang="en-US" dirty="0"/>
          </a:p>
        </p:txBody>
      </p:sp>
      <p:sp>
        <p:nvSpPr>
          <p:cNvPr id="5" name="TextBox 4"/>
          <p:cNvSpPr txBox="1"/>
          <p:nvPr/>
        </p:nvSpPr>
        <p:spPr>
          <a:xfrm>
            <a:off x="235250" y="6033510"/>
            <a:ext cx="7115452" cy="307777"/>
          </a:xfrm>
          <a:prstGeom prst="rect">
            <a:avLst/>
          </a:prstGeom>
          <a:noFill/>
        </p:spPr>
        <p:txBody>
          <a:bodyPr wrap="square" rtlCol="0">
            <a:spAutoFit/>
          </a:bodyPr>
          <a:lstStyle/>
          <a:p>
            <a:r>
              <a:rPr lang="is-IS" sz="1400" i="1" dirty="0" smtClean="0">
                <a:solidFill>
                  <a:schemeClr val="accent1"/>
                </a:solidFill>
              </a:rPr>
              <a:t>* excluding irregular items</a:t>
            </a:r>
            <a:endParaRPr lang="is-IS" sz="1400" i="1" dirty="0">
              <a:solidFill>
                <a:schemeClr val="accent1"/>
              </a:solidFill>
            </a:endParaRPr>
          </a:p>
        </p:txBody>
      </p:sp>
    </p:spTree>
    <p:extLst>
      <p:ext uri="{BB962C8B-B14F-4D97-AF65-F5344CB8AC3E}">
        <p14:creationId xmlns:p14="http://schemas.microsoft.com/office/powerpoint/2010/main" val="1240757343"/>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3913" y="3822700"/>
            <a:ext cx="5850770" cy="971496"/>
          </a:xfrm>
        </p:spPr>
        <p:txBody>
          <a:bodyPr/>
          <a:lstStyle/>
          <a:p>
            <a:r>
              <a:rPr lang="en-US" dirty="0"/>
              <a:t>Funding and debt management</a:t>
            </a:r>
          </a:p>
        </p:txBody>
      </p:sp>
      <p:sp>
        <p:nvSpPr>
          <p:cNvPr id="9" name="Text Placeholder 8"/>
          <p:cNvSpPr>
            <a:spLocks noGrp="1"/>
          </p:cNvSpPr>
          <p:nvPr>
            <p:ph type="body" sz="quarter" idx="15"/>
          </p:nvPr>
        </p:nvSpPr>
        <p:spPr/>
        <p:txBody>
          <a:bodyPr/>
          <a:lstStyle/>
          <a:p>
            <a:r>
              <a:rPr lang="en-US" dirty="0"/>
              <a:t>6</a:t>
            </a:r>
            <a:r>
              <a:rPr lang="en-US" dirty="0" smtClean="0"/>
              <a:t>.</a:t>
            </a:r>
            <a:endParaRPr lang="en-US" dirty="0"/>
          </a:p>
        </p:txBody>
      </p:sp>
    </p:spTree>
    <p:extLst>
      <p:ext uri="{BB962C8B-B14F-4D97-AF65-F5344CB8AC3E}">
        <p14:creationId xmlns:p14="http://schemas.microsoft.com/office/powerpoint/2010/main" val="2699205408"/>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a:bodyPr>
          <a:lstStyle/>
          <a:p>
            <a:pPr>
              <a:buClr>
                <a:schemeClr val="accent2"/>
              </a:buClr>
              <a:buFont typeface="Arial" panose="020B0604020202020204" pitchFamily="34" charset="0"/>
              <a:buChar char="•"/>
            </a:pPr>
            <a:r>
              <a:rPr lang="en-US" dirty="0" smtClean="0"/>
              <a:t>Estimated Treasury revenues arising from the execution of the liberalization strategy amounts to ISK 450-850 bn.</a:t>
            </a:r>
          </a:p>
          <a:p>
            <a:pPr marL="0" indent="0">
              <a:buClr>
                <a:schemeClr val="accent2"/>
              </a:buClr>
              <a:buNone/>
            </a:pPr>
            <a:endParaRPr lang="en-US" dirty="0"/>
          </a:p>
          <a:p>
            <a:pPr>
              <a:buClr>
                <a:schemeClr val="accent2"/>
              </a:buClr>
              <a:buFont typeface="Arial" panose="020B0604020202020204" pitchFamily="34" charset="0"/>
              <a:buChar char="•"/>
            </a:pPr>
            <a:r>
              <a:rPr lang="en-US" dirty="0" smtClean="0"/>
              <a:t>The funds that will accrue will firstly be used to offset the special tax on financial institutions ISK 40 bn.</a:t>
            </a:r>
            <a:endParaRPr lang="en-US" dirty="0"/>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Other funds will be used to reduce public debt </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Steps will be thoroughly estimated as time progresses as decisions shall not risk economic or financial stability</a:t>
            </a:r>
          </a:p>
          <a:p>
            <a:pPr>
              <a:buClr>
                <a:schemeClr val="accent2"/>
              </a:buClr>
              <a:buFont typeface="Arial" panose="020B0604020202020204" pitchFamily="34" charset="0"/>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strategy on capital account liberalization</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95</a:t>
            </a:fld>
            <a:endParaRPr lang="en-US"/>
          </a:p>
        </p:txBody>
      </p:sp>
    </p:spTree>
    <p:extLst>
      <p:ext uri="{BB962C8B-B14F-4D97-AF65-F5344CB8AC3E}">
        <p14:creationId xmlns:p14="http://schemas.microsoft.com/office/powerpoint/2010/main" val="4103698462"/>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144300"/>
          </a:xfrm>
        </p:spPr>
        <p:txBody>
          <a:bodyPr>
            <a:normAutofit/>
          </a:bodyPr>
          <a:lstStyle/>
          <a:p>
            <a:pPr>
              <a:buClr>
                <a:schemeClr val="accent2"/>
              </a:buClr>
              <a:buFont typeface="Arial" panose="020B0604020202020204" pitchFamily="34" charset="0"/>
              <a:buChar char="•"/>
            </a:pPr>
            <a:r>
              <a:rPr lang="en-US" dirty="0" smtClean="0"/>
              <a:t>The effects of the tax are clear</a:t>
            </a:r>
          </a:p>
          <a:p>
            <a:pPr marL="0" indent="0">
              <a:buClr>
                <a:schemeClr val="accent2"/>
              </a:buClr>
              <a:buNone/>
            </a:pPr>
            <a:endParaRPr lang="en-US" dirty="0"/>
          </a:p>
          <a:p>
            <a:pPr>
              <a:buClr>
                <a:schemeClr val="accent2"/>
              </a:buClr>
              <a:buFont typeface="Arial" panose="020B0604020202020204" pitchFamily="34" charset="0"/>
              <a:buChar char="•"/>
            </a:pPr>
            <a:r>
              <a:rPr lang="en-US" dirty="0" smtClean="0"/>
              <a:t>More uncertainty is around the stability conditions and possible outcome of the multi product auction</a:t>
            </a:r>
            <a:endParaRPr lang="en-US" dirty="0"/>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In the fiscal plan it is expected to use the first part of the possible revenues to pay down the CB bond</a:t>
            </a:r>
          </a:p>
          <a:p>
            <a:pPr marL="0" indent="0">
              <a:buClr>
                <a:schemeClr val="accent2"/>
              </a:buClr>
              <a:buNone/>
            </a:pPr>
            <a:endParaRPr lang="en-US" dirty="0"/>
          </a:p>
          <a:p>
            <a:pPr>
              <a:buClr>
                <a:schemeClr val="accent2"/>
              </a:buClr>
              <a:buFont typeface="Arial" panose="020B0604020202020204" pitchFamily="34" charset="0"/>
              <a:buChar char="•"/>
            </a:pPr>
            <a:r>
              <a:rPr lang="en-US" dirty="0" smtClean="0"/>
              <a:t>No other effects are taken into account</a:t>
            </a:r>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More clarity is expected before the budget for 2016 is finalized</a:t>
            </a: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Stability conditions / stability tax</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96</a:t>
            </a:fld>
            <a:endParaRPr lang="en-US"/>
          </a:p>
        </p:txBody>
      </p:sp>
    </p:spTree>
    <p:extLst>
      <p:ext uri="{BB962C8B-B14F-4D97-AF65-F5344CB8AC3E}">
        <p14:creationId xmlns:p14="http://schemas.microsoft.com/office/powerpoint/2010/main" val="2937012818"/>
      </p:ext>
    </p:extLst>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a:bodyPr>
          <a:lstStyle/>
          <a:p>
            <a:pPr>
              <a:buClr>
                <a:schemeClr val="accent2"/>
              </a:buClr>
              <a:buFont typeface="Arial" panose="020B0604020202020204" pitchFamily="34" charset="0"/>
              <a:buChar char="•"/>
            </a:pPr>
            <a:r>
              <a:rPr lang="en-US" dirty="0" smtClean="0"/>
              <a:t>Good progress have been made in </a:t>
            </a:r>
            <a:r>
              <a:rPr lang="en-US" dirty="0"/>
              <a:t>debt </a:t>
            </a:r>
            <a:r>
              <a:rPr lang="en-US" dirty="0" smtClean="0"/>
              <a:t>management</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Polish loan was pre-paid in May  – ISK 7.5 bn.</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err="1" smtClean="0"/>
              <a:t>Avens</a:t>
            </a:r>
            <a:r>
              <a:rPr lang="en-US" dirty="0" smtClean="0"/>
              <a:t> loan was paid up in July – ISK 28 bn.</a:t>
            </a:r>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50% of bond issuance in USD from 2011 was bought back this year – ISK 67 bn.</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These measures reduces debt-to-GDP ratio by ca. 5%</a:t>
            </a:r>
            <a:endParaRPr lang="en-US" dirty="0"/>
          </a:p>
          <a:p>
            <a:pPr marL="342900" indent="-342900">
              <a:buClr>
                <a:schemeClr val="accent2"/>
              </a:buClr>
              <a:buFont typeface="Lucida Grande"/>
              <a:buChar char="»"/>
            </a:pP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smtClean="0"/>
              <a:t>Funding and debt management</a:t>
            </a:r>
            <a:endParaRPr lang="en-US" dirty="0"/>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97</a:t>
            </a:fld>
            <a:endParaRPr lang="en-US"/>
          </a:p>
        </p:txBody>
      </p:sp>
    </p:spTree>
    <p:extLst>
      <p:ext uri="{BB962C8B-B14F-4D97-AF65-F5344CB8AC3E}">
        <p14:creationId xmlns:p14="http://schemas.microsoft.com/office/powerpoint/2010/main" val="1464005592"/>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2" y="1117604"/>
            <a:ext cx="7717259" cy="5022000"/>
          </a:xfrm>
        </p:spPr>
        <p:txBody>
          <a:bodyPr>
            <a:normAutofit lnSpcReduction="10000"/>
          </a:bodyPr>
          <a:lstStyle/>
          <a:p>
            <a:pPr>
              <a:buClr>
                <a:schemeClr val="accent2"/>
              </a:buClr>
              <a:buFont typeface="Arial" panose="020B0604020202020204" pitchFamily="34" charset="0"/>
              <a:buChar char="•"/>
            </a:pPr>
            <a:r>
              <a:rPr lang="en-US" dirty="0" smtClean="0"/>
              <a:t>Lower debt levels along with the strategy on lifting capital controls have had positive effects on ratings</a:t>
            </a:r>
          </a:p>
          <a:p>
            <a:pPr marL="0" indent="0">
              <a:buClr>
                <a:schemeClr val="accent2"/>
              </a:buClr>
              <a:buNone/>
            </a:pPr>
            <a:endParaRPr lang="en-US" dirty="0"/>
          </a:p>
          <a:p>
            <a:pPr>
              <a:buClr>
                <a:schemeClr val="accent2"/>
              </a:buClr>
              <a:buFont typeface="Arial" panose="020B0604020202020204" pitchFamily="34" charset="0"/>
              <a:buChar char="•"/>
            </a:pPr>
            <a:r>
              <a:rPr lang="en-US" dirty="0" smtClean="0"/>
              <a:t>All of the major rating agencies, Moody´s, S&amp;P and Fitch upgraded Iceland by one notch this summer</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Successful liberalization of the capital controls will most likely result in further positive rating developments</a:t>
            </a:r>
          </a:p>
          <a:p>
            <a:pPr>
              <a:buClr>
                <a:schemeClr val="accent2"/>
              </a:buClr>
              <a:buFont typeface="Arial" panose="020B0604020202020204" pitchFamily="34" charset="0"/>
              <a:buChar char="•"/>
            </a:pPr>
            <a:endParaRPr lang="en-US" dirty="0" smtClean="0"/>
          </a:p>
          <a:p>
            <a:pPr>
              <a:buClr>
                <a:schemeClr val="accent2"/>
              </a:buClr>
              <a:buFont typeface="Arial" panose="020B0604020202020204" pitchFamily="34" charset="0"/>
              <a:buChar char="•"/>
            </a:pPr>
            <a:r>
              <a:rPr lang="en-US" dirty="0" smtClean="0"/>
              <a:t>Improved rating                  Lowered funding cost</a:t>
            </a:r>
          </a:p>
          <a:p>
            <a:pPr>
              <a:buClr>
                <a:schemeClr val="accent2"/>
              </a:buClr>
              <a:buFont typeface="Arial" panose="020B0604020202020204" pitchFamily="34" charset="0"/>
              <a:buChar char="•"/>
            </a:pPr>
            <a:endParaRPr lang="en-US" dirty="0"/>
          </a:p>
          <a:p>
            <a:pPr>
              <a:buClr>
                <a:schemeClr val="accent2"/>
              </a:buClr>
              <a:buFont typeface="Arial" panose="020B0604020202020204" pitchFamily="34" charset="0"/>
              <a:buChar char="•"/>
            </a:pPr>
            <a:r>
              <a:rPr lang="en-US" dirty="0" smtClean="0"/>
              <a:t>Lowered funding cost  	 Improved overall balance</a:t>
            </a:r>
            <a:endParaRPr lang="en-US" dirty="0"/>
          </a:p>
          <a:p>
            <a:pPr marL="342900" indent="-342900">
              <a:buClr>
                <a:schemeClr val="accent2"/>
              </a:buClr>
              <a:buFont typeface="Lucida Grande"/>
              <a:buChar char="»"/>
            </a:pPr>
            <a:endParaRPr lang="en-US" dirty="0"/>
          </a:p>
          <a:p>
            <a:pPr marL="342900" indent="-342900">
              <a:buClr>
                <a:schemeClr val="accent2"/>
              </a:buClr>
              <a:buFont typeface="Lucida Grande"/>
              <a:buChar char="»"/>
            </a:pPr>
            <a:endParaRPr lang="en-US" dirty="0"/>
          </a:p>
        </p:txBody>
      </p:sp>
      <p:sp>
        <p:nvSpPr>
          <p:cNvPr id="8" name="Title 7"/>
          <p:cNvSpPr>
            <a:spLocks noGrp="1"/>
          </p:cNvSpPr>
          <p:nvPr>
            <p:ph type="title"/>
          </p:nvPr>
        </p:nvSpPr>
        <p:spPr>
          <a:xfrm>
            <a:off x="457198" y="304805"/>
            <a:ext cx="8686801" cy="603251"/>
          </a:xfrm>
        </p:spPr>
        <p:txBody>
          <a:bodyPr>
            <a:normAutofit/>
          </a:bodyPr>
          <a:lstStyle/>
          <a:p>
            <a:r>
              <a:rPr lang="en-US" dirty="0"/>
              <a:t>Funding and debt management</a:t>
            </a:r>
          </a:p>
        </p:txBody>
      </p:sp>
      <p:sp>
        <p:nvSpPr>
          <p:cNvPr id="12" name="Slide Number Placeholder 11"/>
          <p:cNvSpPr>
            <a:spLocks noGrp="1"/>
          </p:cNvSpPr>
          <p:nvPr>
            <p:ph type="sldNum" sz="quarter" idx="12"/>
          </p:nvPr>
        </p:nvSpPr>
        <p:spPr/>
        <p:txBody>
          <a:bodyPr/>
          <a:lstStyle/>
          <a:p>
            <a:pPr lvl="0"/>
            <a:fld id="{86CB4B4D-7CA3-9044-876B-883B54F8677D}" type="slidenum">
              <a:rPr lang="en-US" smtClean="0"/>
              <a:t>98</a:t>
            </a:fld>
            <a:endParaRPr lang="en-US"/>
          </a:p>
        </p:txBody>
      </p:sp>
      <p:cxnSp>
        <p:nvCxnSpPr>
          <p:cNvPr id="3" name="Straight Arrow Connector 2"/>
          <p:cNvCxnSpPr/>
          <p:nvPr/>
        </p:nvCxnSpPr>
        <p:spPr>
          <a:xfrm>
            <a:off x="3460830" y="4745620"/>
            <a:ext cx="4051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716483" y="5533433"/>
            <a:ext cx="4051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942746"/>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786193923"/>
              </p:ext>
            </p:extLst>
          </p:nvPr>
        </p:nvGraphicFramePr>
        <p:xfrm>
          <a:off x="469900" y="1117600"/>
          <a:ext cx="7800340" cy="53046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rmAutofit/>
          </a:bodyPr>
          <a:lstStyle/>
          <a:p>
            <a:r>
              <a:rPr lang="en-US" dirty="0" smtClean="0"/>
              <a:t>Gross debt and net financial position</a:t>
            </a:r>
            <a:endParaRPr lang="en-US" dirty="0"/>
          </a:p>
        </p:txBody>
      </p:sp>
      <p:sp>
        <p:nvSpPr>
          <p:cNvPr id="8" name="Slide Number Placeholder 7"/>
          <p:cNvSpPr>
            <a:spLocks noGrp="1"/>
          </p:cNvSpPr>
          <p:nvPr>
            <p:ph type="sldNum" sz="quarter" idx="12"/>
          </p:nvPr>
        </p:nvSpPr>
        <p:spPr/>
        <p:txBody>
          <a:bodyPr/>
          <a:lstStyle/>
          <a:p>
            <a:fld id="{86CB4B4D-7CA3-9044-876B-883B54F8677D}" type="slidenum">
              <a:rPr lang="en-US" smtClean="0"/>
              <a:pPr/>
              <a:t>99</a:t>
            </a:fld>
            <a:endParaRPr lang="en-US"/>
          </a:p>
        </p:txBody>
      </p:sp>
    </p:spTree>
    <p:extLst>
      <p:ext uri="{BB962C8B-B14F-4D97-AF65-F5344CB8AC3E}">
        <p14:creationId xmlns:p14="http://schemas.microsoft.com/office/powerpoint/2010/main" val="33509436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jarlagafrumvarp 2016 Enska">
  <a:themeElements>
    <a:clrScheme name="Fjárlog 2016">
      <a:dk1>
        <a:srgbClr val="3C3C3B"/>
      </a:dk1>
      <a:lt1>
        <a:sysClr val="window" lastClr="FFFFFF"/>
      </a:lt1>
      <a:dk2>
        <a:srgbClr val="525252"/>
      </a:dk2>
      <a:lt2>
        <a:srgbClr val="E6E7E5"/>
      </a:lt2>
      <a:accent1>
        <a:srgbClr val="990000"/>
      </a:accent1>
      <a:accent2>
        <a:srgbClr val="FF804F"/>
      </a:accent2>
      <a:accent3>
        <a:srgbClr val="55391C"/>
      </a:accent3>
      <a:accent4>
        <a:srgbClr val="A32D01"/>
      </a:accent4>
      <a:accent5>
        <a:srgbClr val="DD6E13"/>
      </a:accent5>
      <a:accent6>
        <a:srgbClr val="FFCC99"/>
      </a:accent6>
      <a:hlink>
        <a:srgbClr val="FFCC99"/>
      </a:hlink>
      <a:folHlink>
        <a:srgbClr val="80808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Fjarlagafrumvarp 2016 Enska</Template>
  <TotalTime>109</TotalTime>
  <Words>12645</Words>
  <Application>Microsoft Office PowerPoint</Application>
  <PresentationFormat>On-screen Show (4:3)</PresentationFormat>
  <Paragraphs>1785</Paragraphs>
  <Slides>133</Slides>
  <Notes>122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35" baseType="lpstr">
      <vt:lpstr>Fjarlagafrumvarp 2016 Enska</vt:lpstr>
      <vt:lpstr>Worksheet</vt:lpstr>
      <vt:lpstr>budget proposal 2016  medium-term fiscal plan 2016-2019</vt:lpstr>
      <vt:lpstr>irregular items on the revenue side</vt:lpstr>
      <vt:lpstr>irregular items on the expenditure side</vt:lpstr>
      <vt:lpstr>Fiscal objectives and prospects</vt:lpstr>
      <vt:lpstr>spring fiscal plan 2016-2019 - main Targets</vt:lpstr>
      <vt:lpstr>Treasury overall balance 2016</vt:lpstr>
      <vt:lpstr>tREASURY PRIMARY BALANCE 2005-2019*</vt:lpstr>
      <vt:lpstr>Treasury overall balance 2005-2019*</vt:lpstr>
      <vt:lpstr>Economic prospects</vt:lpstr>
      <vt:lpstr>Main economic assumptions for the budget</vt:lpstr>
      <vt:lpstr>Prospects for the real economy</vt:lpstr>
      <vt:lpstr>continuous Economic growth</vt:lpstr>
      <vt:lpstr>a more diversified Export sector</vt:lpstr>
      <vt:lpstr>surge in Tourism </vt:lpstr>
      <vt:lpstr>Real wages have been rising steadily</vt:lpstr>
      <vt:lpstr>Inflation has been low but is rising</vt:lpstr>
      <vt:lpstr>Gross fixed capital formation</vt:lpstr>
      <vt:lpstr>Private consumption</vt:lpstr>
      <vt:lpstr>Business sector investment</vt:lpstr>
      <vt:lpstr>Unemployment</vt:lpstr>
      <vt:lpstr>Unemployment By education</vt:lpstr>
      <vt:lpstr>Unemployment by duration</vt:lpstr>
      <vt:lpstr>Productivity and total hours worked,  by sector 2009-2014</vt:lpstr>
      <vt:lpstr>Unit labour cost</vt:lpstr>
      <vt:lpstr>Real exchange rate</vt:lpstr>
      <vt:lpstr>Balance of trade in goods and services</vt:lpstr>
      <vt:lpstr>Terms of trade</vt:lpstr>
      <vt:lpstr>Debt</vt:lpstr>
      <vt:lpstr>Household debt</vt:lpstr>
      <vt:lpstr>Household debt</vt:lpstr>
      <vt:lpstr>fiscal balance</vt:lpstr>
      <vt:lpstr>Fiscal outcome 2014</vt:lpstr>
      <vt:lpstr>Estimated fiscal outcome 2015</vt:lpstr>
      <vt:lpstr>fiscal outlook 2016-2019</vt:lpstr>
      <vt:lpstr>total balance 2010-2019* including and excluding irregular items</vt:lpstr>
      <vt:lpstr>interest balance 2005-2019</vt:lpstr>
      <vt:lpstr>primary balance 2010-2019* including and excluding irregular items</vt:lpstr>
      <vt:lpstr>primary revenue and expenditure 2005-2019*</vt:lpstr>
      <vt:lpstr>Revenue side</vt:lpstr>
      <vt:lpstr>revenue assumptions 2016–2019</vt:lpstr>
      <vt:lpstr>Revised revenue estimate for 2015 (a)</vt:lpstr>
      <vt:lpstr>Revised revenue estimate for 2015 (b)</vt:lpstr>
      <vt:lpstr>Revenue estimate 2016–2019: main results</vt:lpstr>
      <vt:lpstr>Revenue estimate 2015–2019: overview (a)</vt:lpstr>
      <vt:lpstr>Revenue estimate 2015–2019: overview (b)</vt:lpstr>
      <vt:lpstr>TREASURY tax revenue 2013–2019</vt:lpstr>
      <vt:lpstr>treasury Revenue 2001–2019*</vt:lpstr>
      <vt:lpstr>TREASURY tax revenue 2001–2019</vt:lpstr>
      <vt:lpstr>TREASURY total revenue 2008–2019</vt:lpstr>
      <vt:lpstr>revenue estimate of budget proposal 2016: change from autumn 2014</vt:lpstr>
      <vt:lpstr>budget proposal Revenue estimate: nominal change between 2015 and 2016</vt:lpstr>
      <vt:lpstr>Budget proposal revenue estimate 2016: breakdown ranked by size</vt:lpstr>
      <vt:lpstr>revenue developments 2014–2016 (a)</vt:lpstr>
      <vt:lpstr>revenue developments 2014–2016 (b)</vt:lpstr>
      <vt:lpstr>new tax reform proposals 2016–2017</vt:lpstr>
      <vt:lpstr>Tax reforms implemented in 2016</vt:lpstr>
      <vt:lpstr>new tax reform proposals 2016–2017: revenue impact in 2016–2019</vt:lpstr>
      <vt:lpstr>tax reform since 2013: revenue impact in 2016–2019</vt:lpstr>
      <vt:lpstr>the pit rate structure 1988–2015</vt:lpstr>
      <vt:lpstr>pit reform in 2016 and 2017</vt:lpstr>
      <vt:lpstr>pit reform: effect on disposable income 2017</vt:lpstr>
      <vt:lpstr>pit burden before and after the reform</vt:lpstr>
      <vt:lpstr>marginal pit rates before and after the reform</vt:lpstr>
      <vt:lpstr>tax exemption threshold per month 2007–2017*</vt:lpstr>
      <vt:lpstr>personal income tax burden and share of central and local government 2013–2017</vt:lpstr>
      <vt:lpstr>pit to central and local government 1988–2014</vt:lpstr>
      <vt:lpstr>the pit system in 2016: net impact by level of government (b.kr.)</vt:lpstr>
      <vt:lpstr>import duties: revenue composition by type of goods 2014–2017</vt:lpstr>
      <vt:lpstr>import duties: share of total revenue 1990–2019  </vt:lpstr>
      <vt:lpstr>import duties repealed from certain goods</vt:lpstr>
      <vt:lpstr>excise on  motor vehicles: relief for rental cars (a)</vt:lpstr>
      <vt:lpstr>composition of tax revenue in 2007, 2013 and 2016*</vt:lpstr>
      <vt:lpstr>revenue from VAT 1998–2016</vt:lpstr>
      <vt:lpstr>tax revenue composition 2007–2016</vt:lpstr>
      <vt:lpstr>expenditure side</vt:lpstr>
      <vt:lpstr>Budget framework 2016-2019</vt:lpstr>
      <vt:lpstr>budget frames for ministries 2016*</vt:lpstr>
      <vt:lpstr>expenditure  changes from 2015 budget</vt:lpstr>
      <vt:lpstr>new and increased expenditures</vt:lpstr>
      <vt:lpstr>Net changes in expenditure obligations in budget proposal 2016</vt:lpstr>
      <vt:lpstr>wage and price assumptions</vt:lpstr>
      <vt:lpstr>wage and price assumptions</vt:lpstr>
      <vt:lpstr>wage and price assumptions</vt:lpstr>
      <vt:lpstr>Wage and price changes in 2015 and 2016 </vt:lpstr>
      <vt:lpstr>Expenditures by economic function*</vt:lpstr>
      <vt:lpstr>Main expenditure changes from 2015 budget</vt:lpstr>
      <vt:lpstr>Main expenditure changes from 2015 estimate</vt:lpstr>
      <vt:lpstr>Decrease in total expenditure*</vt:lpstr>
      <vt:lpstr>treasury’s Interest expenditure 2007-2019</vt:lpstr>
      <vt:lpstr>moderate growth in primary expenditure*</vt:lpstr>
      <vt:lpstr>treasury’s current expenditure 1998-2019*</vt:lpstr>
      <vt:lpstr>treasury’s Transfer payments 1998-2019*</vt:lpstr>
      <vt:lpstr>treasury’s maintenance and capital expenditure 1998-2019*</vt:lpstr>
      <vt:lpstr>Funding and debt management</vt:lpstr>
      <vt:lpstr>strategy on capital account liberalization</vt:lpstr>
      <vt:lpstr>Stability conditions / stability tax</vt:lpstr>
      <vt:lpstr>Funding and debt management</vt:lpstr>
      <vt:lpstr>Funding and debt management</vt:lpstr>
      <vt:lpstr>Gross debt and net financial position</vt:lpstr>
      <vt:lpstr>PowerPoint Presentation</vt:lpstr>
      <vt:lpstr>Funding and debt management</vt:lpstr>
      <vt:lpstr>PowerPoint Presentation</vt:lpstr>
      <vt:lpstr>Interest balance</vt:lpstr>
      <vt:lpstr>Interest balance 2009 - 2019</vt:lpstr>
      <vt:lpstr>Interest expenditure </vt:lpstr>
      <vt:lpstr>treasury’s Interest expenditure 2007-2019</vt:lpstr>
      <vt:lpstr>Interest revenues</vt:lpstr>
      <vt:lpstr>Domestic debt management strategy</vt:lpstr>
      <vt:lpstr>Redemption profile – domestic debt</vt:lpstr>
      <vt:lpstr>Foreign debt management strategy</vt:lpstr>
      <vt:lpstr>Redemption profile – foreign debt</vt:lpstr>
      <vt:lpstr>Iceland in an international comparison</vt:lpstr>
      <vt:lpstr>economic growth in 2014 and forecast for 2015</vt:lpstr>
      <vt:lpstr>economic growth 2008-2015</vt:lpstr>
      <vt:lpstr>unemployment in oecd countries 3Q2015</vt:lpstr>
      <vt:lpstr>long term unemployment in 2013</vt:lpstr>
      <vt:lpstr>inflation in 2015 in oecd countries</vt:lpstr>
      <vt:lpstr>general government debt and finances of a few european countries in 2014, % of GDP</vt:lpstr>
      <vt:lpstr>Real effective exchange rate 1994 -2014: comparison with other countries</vt:lpstr>
      <vt:lpstr>national savings 1980-2020</vt:lpstr>
      <vt:lpstr>primary balance – eu and iceland 2014</vt:lpstr>
      <vt:lpstr>General government debt* – Eu and Iceland 2014</vt:lpstr>
      <vt:lpstr>interest expentiture of the general government – Eu and iceland 2014</vt:lpstr>
      <vt:lpstr>General government and municipalities</vt:lpstr>
      <vt:lpstr>Revenues of municipalities 2014-2019</vt:lpstr>
      <vt:lpstr>Expenditures of municipalities 2014-2019</vt:lpstr>
      <vt:lpstr>Financial balance of municipalities 1990-2019</vt:lpstr>
      <vt:lpstr>Net financial assets of a-part of municipalities</vt:lpstr>
      <vt:lpstr>General government finances 2014-2019</vt:lpstr>
      <vt:lpstr>General government balance 1998-2019</vt:lpstr>
      <vt:lpstr>Fiscal outlook – other aspects</vt:lpstr>
      <vt:lpstr>main weaknesses</vt:lpstr>
      <vt:lpstr>main strengths</vt:lpstr>
    </vt:vector>
  </TitlesOfParts>
  <Company>HBR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proposal 2016  medium-term fiscal plan 2016-2019</dc:title>
  <dc:creator>Björn Þór Hermannsson</dc:creator>
  <cp:lastModifiedBy>Björn Þór Hermannsson</cp:lastModifiedBy>
  <cp:revision>7</cp:revision>
  <dcterms:created xsi:type="dcterms:W3CDTF">2015-10-12T14:27:07Z</dcterms:created>
  <dcterms:modified xsi:type="dcterms:W3CDTF">2016-01-07T16:09:57Z</dcterms:modified>
</cp:coreProperties>
</file>