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2" r:id="rId2"/>
    <p:sldId id="260" r:id="rId3"/>
    <p:sldId id="261" r:id="rId4"/>
  </p:sldIdLst>
  <p:sldSz cx="9144000" cy="6858000" type="screen4x3"/>
  <p:notesSz cx="6858000" cy="9144000"/>
  <p:defaultTextStyle>
    <a:defPPr>
      <a:defRPr lang="is-I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019032A-ACE4-4995-91FF-08077329D919}" type="datetimeFigureOut">
              <a:rPr lang="is-IS"/>
              <a:pPr>
                <a:defRPr/>
              </a:pPr>
              <a:t>8.10.2009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60D5701-4A80-4CC4-BACA-4E26D0C81912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845BBF0-CF1F-4F3C-BEC4-CB4C6FACD4A1}" type="datetimeFigureOut">
              <a:rPr lang="is-IS"/>
              <a:pPr>
                <a:defRPr/>
              </a:pPr>
              <a:t>8.10.2009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s-I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s-I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630546D-24E2-45EC-8A0C-71BF5359A779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2744F-CFF6-4150-9DB4-3356448A7346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s-I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576513" y="685800"/>
            <a:ext cx="3017837" cy="22637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3160713"/>
            <a:ext cx="5029200" cy="52974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s-IS" smtClean="0"/>
              <a:t>Ágætu fundarmenn</a:t>
            </a:r>
          </a:p>
          <a:p>
            <a:pPr>
              <a:spcBef>
                <a:spcPct val="0"/>
              </a:spcBef>
            </a:pPr>
            <a:r>
              <a:rPr lang="is-IS" smtClean="0"/>
              <a:t>Þegar við lítum á skipulag og framkvæmdir og veltum því fyrir okkur hvaða aðilar það eru sem þar koma að kemur </a:t>
            </a:r>
            <a:r>
              <a:rPr lang="is-IS" b="1" smtClean="0"/>
              <a:t>framkvæmdaraðili </a:t>
            </a:r>
            <a:r>
              <a:rPr lang="is-IS" smtClean="0"/>
              <a:t>fyrst upp í hugann. Ef ekkert stendur til að framkvæma má líklega sleppa skipulaginu. </a:t>
            </a:r>
          </a:p>
          <a:p>
            <a:pPr>
              <a:spcBef>
                <a:spcPct val="0"/>
              </a:spcBef>
            </a:pPr>
            <a:r>
              <a:rPr lang="is-IS" smtClean="0"/>
              <a:t>Framkvæmdaraðili getur svo verið einkaaðili eða opinber. Fram til þessa hafa framkvæmdaraðilar fyrst og fremst verið opinberir en gæti verið að breytast og það er að breytast – varðandi smávirkjanir.</a:t>
            </a:r>
          </a:p>
          <a:p>
            <a:pPr>
              <a:spcBef>
                <a:spcPct val="0"/>
              </a:spcBef>
            </a:pPr>
            <a:r>
              <a:rPr lang="is-IS" b="1" smtClean="0"/>
              <a:t>Sveitarstjórn</a:t>
            </a:r>
            <a:r>
              <a:rPr lang="is-IS" smtClean="0"/>
              <a:t> er svo skipulagsyfirvald í héraði, leyfisveitandi og eftirlitsaðili.</a:t>
            </a:r>
          </a:p>
          <a:p>
            <a:pPr>
              <a:spcBef>
                <a:spcPct val="0"/>
              </a:spcBef>
            </a:pPr>
            <a:r>
              <a:rPr lang="is-IS" smtClean="0"/>
              <a:t>Yfirstjórn skipulags- og byggingarmála er svo í höndum </a:t>
            </a:r>
            <a:r>
              <a:rPr lang="is-IS" b="1" smtClean="0"/>
              <a:t>umhverfisráðherra</a:t>
            </a:r>
            <a:r>
              <a:rPr lang="is-IS" smtClean="0"/>
              <a:t> og honum til aðstoðar er </a:t>
            </a:r>
            <a:r>
              <a:rPr lang="is-IS" b="1" smtClean="0"/>
              <a:t>Skipulagsstofnun.</a:t>
            </a:r>
          </a:p>
          <a:p>
            <a:pPr>
              <a:spcBef>
                <a:spcPct val="0"/>
              </a:spcBef>
            </a:pPr>
            <a:r>
              <a:rPr lang="is-IS" smtClean="0"/>
              <a:t>Þegar um virkjunarframkvæmdir er að ræða þarf </a:t>
            </a:r>
            <a:r>
              <a:rPr lang="is-IS" b="1" smtClean="0"/>
              <a:t>virkjunarleyfi iðnaðarráðherra </a:t>
            </a:r>
            <a:r>
              <a:rPr lang="is-IS" smtClean="0"/>
              <a:t>og honum til aðstoðar er </a:t>
            </a:r>
            <a:r>
              <a:rPr lang="is-IS" b="1" smtClean="0"/>
              <a:t>Orkustofnun.</a:t>
            </a:r>
          </a:p>
          <a:p>
            <a:pPr>
              <a:spcBef>
                <a:spcPct val="0"/>
              </a:spcBef>
            </a:pPr>
            <a:endParaRPr lang="is-IS" b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CDB40-C7AC-48C5-AA0A-F7D2A865FD2B}" type="datetimeFigureOut">
              <a:rPr lang="is-IS"/>
              <a:pPr>
                <a:defRPr/>
              </a:pPr>
              <a:t>8.10.2009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1283D-275F-4EF6-8AFA-C5BED76BBA1D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186AA-A1B2-43DC-B045-26ACEF0E464E}" type="datetimeFigureOut">
              <a:rPr lang="is-IS"/>
              <a:pPr>
                <a:defRPr/>
              </a:pPr>
              <a:t>8.10.2009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2A842-54C8-4E78-8E80-FBDD878A591E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22792-439C-4175-859E-9504A0E34B87}" type="datetimeFigureOut">
              <a:rPr lang="is-IS"/>
              <a:pPr>
                <a:defRPr/>
              </a:pPr>
              <a:t>8.10.2009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88974-6A3E-4CF2-82CC-4CB85BC12051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1A12B-246B-419F-94F9-7E5EB06F26CF}" type="datetimeFigureOut">
              <a:rPr lang="is-IS"/>
              <a:pPr>
                <a:defRPr/>
              </a:pPr>
              <a:t>8.10.2009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9DCC4-E57F-43E8-B23B-FD3C2D0077D8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6A6E2-42BF-4EF6-AE0B-D97CA1BB87FF}" type="datetimeFigureOut">
              <a:rPr lang="is-IS"/>
              <a:pPr>
                <a:defRPr/>
              </a:pPr>
              <a:t>8.10.2009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E7EAB-09D4-426F-87D5-54DF2CB74D09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FDEB6-DED9-4C9D-A982-962E6766EFF3}" type="datetimeFigureOut">
              <a:rPr lang="is-IS"/>
              <a:pPr>
                <a:defRPr/>
              </a:pPr>
              <a:t>8.10.2009</a:t>
            </a:fld>
            <a:endParaRPr lang="is-I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EE17-6988-4684-9740-6B94F43AE01D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B7DCF-5CE7-4C2E-94B0-4BD1CD38EAF0}" type="datetimeFigureOut">
              <a:rPr lang="is-IS"/>
              <a:pPr>
                <a:defRPr/>
              </a:pPr>
              <a:t>8.10.2009</a:t>
            </a:fld>
            <a:endParaRPr lang="is-I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DB54-D036-4E2D-A5EC-CA2813D8C8F3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D3CDA-CE8B-44B3-A49F-DD17AE54DF3C}" type="datetimeFigureOut">
              <a:rPr lang="is-IS"/>
              <a:pPr>
                <a:defRPr/>
              </a:pPr>
              <a:t>8.10.2009</a:t>
            </a:fld>
            <a:endParaRPr lang="is-I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4DE0B-BEBC-4F7C-B563-522AF19F1C81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47E8D-D266-443C-B212-07B1ED9887BF}" type="datetimeFigureOut">
              <a:rPr lang="is-IS"/>
              <a:pPr>
                <a:defRPr/>
              </a:pPr>
              <a:t>8.10.2009</a:t>
            </a:fld>
            <a:endParaRPr lang="is-I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FE8F6-6F93-4B34-9AED-1A812FFFBE46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2B41C-C07F-4A19-81FA-1E38290FC9B0}" type="datetimeFigureOut">
              <a:rPr lang="is-IS"/>
              <a:pPr>
                <a:defRPr/>
              </a:pPr>
              <a:t>8.10.2009</a:t>
            </a:fld>
            <a:endParaRPr lang="is-I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F0038-0757-4D2C-9EF5-1213F31A5ADB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s-I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8C320-5D63-4E4A-BFB2-11E0A2BFF317}" type="datetimeFigureOut">
              <a:rPr lang="is-IS"/>
              <a:pPr>
                <a:defRPr/>
              </a:pPr>
              <a:t>8.10.2009</a:t>
            </a:fld>
            <a:endParaRPr lang="is-I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9835E-DFBC-483B-A151-D501291606BC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is-I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FE6A31-7FE3-4EC2-B765-AA6588713FFF}" type="datetimeFigureOut">
              <a:rPr lang="is-IS"/>
              <a:pPr>
                <a:defRPr/>
              </a:pPr>
              <a:t>8.10.2009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D7D63F-B0E3-41AB-BE91-A0F669F30164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s-I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s-I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s-I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s-I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6C64D-C6EE-446E-B9D2-851CDD27DFB1}" type="slidenum">
              <a:rPr lang="is-IS"/>
              <a:pPr>
                <a:defRPr/>
              </a:pPr>
              <a:t>1</a:t>
            </a:fld>
            <a:endParaRPr lang="is-IS" dirty="0"/>
          </a:p>
        </p:txBody>
      </p:sp>
      <p:sp>
        <p:nvSpPr>
          <p:cNvPr id="15363" name="Text Box 9"/>
          <p:cNvSpPr txBox="1">
            <a:spLocks noChangeArrowheads="1"/>
          </p:cNvSpPr>
          <p:nvPr/>
        </p:nvSpPr>
        <p:spPr bwMode="auto">
          <a:xfrm>
            <a:off x="1214438" y="2071688"/>
            <a:ext cx="64389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3200">
                <a:latin typeface="Calibri" pitchFamily="34" charset="0"/>
              </a:rPr>
              <a:t>UMHVERFISÞING  2009</a:t>
            </a:r>
            <a:endParaRPr lang="is-IS" sz="3200">
              <a:latin typeface="Calibri" pitchFamily="34" charset="0"/>
            </a:endParaRPr>
          </a:p>
          <a:p>
            <a:pPr algn="ctr"/>
            <a:r>
              <a:rPr lang="is-IS" sz="2800">
                <a:latin typeface="Calibri" pitchFamily="34" charset="0"/>
              </a:rPr>
              <a:t>HÓTEL HILTON NORDICA  9 – 10  OKTÓBER </a:t>
            </a:r>
            <a:endParaRPr lang="en-GB" sz="2800">
              <a:latin typeface="Calibri" pitchFamily="34" charset="0"/>
            </a:endParaRPr>
          </a:p>
        </p:txBody>
      </p:sp>
      <p:sp>
        <p:nvSpPr>
          <p:cNvPr id="15364" name="Text Box 10"/>
          <p:cNvSpPr txBox="1">
            <a:spLocks noChangeArrowheads="1"/>
          </p:cNvSpPr>
          <p:nvPr/>
        </p:nvSpPr>
        <p:spPr bwMode="auto">
          <a:xfrm>
            <a:off x="571500" y="3786188"/>
            <a:ext cx="796448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s-IS" sz="3600">
                <a:latin typeface="Calibri" pitchFamily="34" charset="0"/>
              </a:rPr>
              <a:t>SKIPULAGSSTEFNA  OG SJÁLFBÆR ÞRÓUN</a:t>
            </a:r>
          </a:p>
          <a:p>
            <a:pPr algn="ctr"/>
            <a:endParaRPr lang="is-IS" sz="2800">
              <a:latin typeface="Calibri" pitchFamily="34" charset="0"/>
            </a:endParaRPr>
          </a:p>
          <a:p>
            <a:pPr algn="ctr"/>
            <a:endParaRPr lang="en-GB" sz="2000">
              <a:latin typeface="Calibri" pitchFamily="34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3500438" y="5786438"/>
            <a:ext cx="19177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STEFÁN THORS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SKIPULAGSSTOFNUN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Október 2009</a:t>
            </a:r>
            <a:endParaRPr lang="en-GB" sz="1600" dirty="0">
              <a:solidFill>
                <a:schemeClr val="accent1">
                  <a:lumMod val="40000"/>
                  <a:lumOff val="6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63" y="2143125"/>
            <a:ext cx="2857500" cy="2914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anchor="ctr">
            <a:normAutofit fontScale="77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dirty="0"/>
              <a:t>BYGGÐAÁÆTLUN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s-I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dirty="0"/>
              <a:t>SÓKNARÁÆTLUN 20/20?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s-I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dirty="0"/>
              <a:t>NÁTTÚRUVERNDARÁÆTLUN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s-I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dirty="0"/>
              <a:t>(RAMMAÁÆTLUN)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s-I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dirty="0"/>
              <a:t>STÓRIÐJUSTEFNA 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s-I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dirty="0"/>
              <a:t>SAMGÖNGUÁÆTLUN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s-I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dirty="0"/>
              <a:t>(LANDNÝTINGARÁÆTLUN FYRIR FERÐAMENNSKU Á MIÐHÁLENDINU)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s-I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dirty="0"/>
              <a:t>(SJÁLFBÆRAR SAMGÖNGUR)</a:t>
            </a:r>
            <a:endParaRPr lang="is-IS" dirty="0"/>
          </a:p>
        </p:txBody>
      </p:sp>
      <p:sp>
        <p:nvSpPr>
          <p:cNvPr id="3" name="Rectangle 2"/>
          <p:cNvSpPr/>
          <p:nvPr/>
        </p:nvSpPr>
        <p:spPr>
          <a:xfrm>
            <a:off x="4500563" y="2214563"/>
            <a:ext cx="37147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dirty="0"/>
              <a:t>AÐALSKIPULAG  SVEITARFÉLAGS</a:t>
            </a:r>
            <a:endParaRPr lang="is-IS" dirty="0"/>
          </a:p>
        </p:txBody>
      </p:sp>
      <p:sp>
        <p:nvSpPr>
          <p:cNvPr id="4" name="Rectangle 3"/>
          <p:cNvSpPr/>
          <p:nvPr/>
        </p:nvSpPr>
        <p:spPr>
          <a:xfrm>
            <a:off x="4500563" y="4000500"/>
            <a:ext cx="37147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dirty="0"/>
              <a:t>DEILISKIPULAG</a:t>
            </a:r>
            <a:endParaRPr lang="is-IS" dirty="0"/>
          </a:p>
        </p:txBody>
      </p:sp>
      <p:sp>
        <p:nvSpPr>
          <p:cNvPr id="5" name="Rectangle 4"/>
          <p:cNvSpPr/>
          <p:nvPr/>
        </p:nvSpPr>
        <p:spPr>
          <a:xfrm>
            <a:off x="3143250" y="6215063"/>
            <a:ext cx="2128838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SKIPULAGSSTOFNUN</a:t>
            </a:r>
            <a:endParaRPr lang="is-IS" dirty="0">
              <a:solidFill>
                <a:schemeClr val="bg2">
                  <a:lumMod val="40000"/>
                  <a:lumOff val="60000"/>
                </a:schemeClr>
              </a:solidFill>
              <a:latin typeface="+mn-lt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357563" y="2714625"/>
            <a:ext cx="1071562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357563" y="4429125"/>
            <a:ext cx="1071562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3" idx="2"/>
            <a:endCxn id="4" idx="0"/>
          </p:cNvCxnSpPr>
          <p:nvPr/>
        </p:nvCxnSpPr>
        <p:spPr>
          <a:xfrm rot="5400000">
            <a:off x="5922169" y="3564732"/>
            <a:ext cx="873125" cy="1587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6" name="TextBox 10"/>
          <p:cNvSpPr txBox="1">
            <a:spLocks noChangeArrowheads="1"/>
          </p:cNvSpPr>
          <p:nvPr/>
        </p:nvSpPr>
        <p:spPr bwMode="auto">
          <a:xfrm>
            <a:off x="3714750" y="2428875"/>
            <a:ext cx="3746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s-IS" sz="3200">
                <a:latin typeface="Calibri" pitchFamily="34" charset="0"/>
              </a:rPr>
              <a:t>?</a:t>
            </a:r>
          </a:p>
        </p:txBody>
      </p:sp>
      <p:sp>
        <p:nvSpPr>
          <p:cNvPr id="17417" name="Rectangle 11"/>
          <p:cNvSpPr>
            <a:spLocks noChangeArrowheads="1"/>
          </p:cNvSpPr>
          <p:nvPr/>
        </p:nvSpPr>
        <p:spPr bwMode="auto">
          <a:xfrm>
            <a:off x="3714750" y="4071938"/>
            <a:ext cx="3746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s-IS" sz="3200">
                <a:latin typeface="Calibri" pitchFamily="34" charset="0"/>
              </a:rPr>
              <a:t>?</a:t>
            </a:r>
          </a:p>
        </p:txBody>
      </p:sp>
      <p:sp>
        <p:nvSpPr>
          <p:cNvPr id="17418" name="TextBox 12"/>
          <p:cNvSpPr txBox="1">
            <a:spLocks noChangeArrowheads="1"/>
          </p:cNvSpPr>
          <p:nvPr/>
        </p:nvSpPr>
        <p:spPr bwMode="auto">
          <a:xfrm>
            <a:off x="1571625" y="857250"/>
            <a:ext cx="57054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s-IS" sz="3200">
                <a:latin typeface="Calibri" pitchFamily="34" charset="0"/>
              </a:rPr>
              <a:t>ÁÆTLANAGERÐ OG STEFNA 2009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7250" y="3000375"/>
            <a:ext cx="2500313" cy="28432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anchor="ctr">
            <a:normAutofit fontScale="5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s-I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2600" dirty="0"/>
              <a:t>BYGGÐAÁÆTLUN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s-IS" sz="2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2600" dirty="0"/>
              <a:t>NÁTTÚRUVERNDARÁÆTLUN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s-IS" sz="2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2600" dirty="0"/>
              <a:t>(RAMMAÁÆTLUN)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s-IS" sz="2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2600" dirty="0"/>
              <a:t>STÓRIÐJUSTEFNA?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s-IS" sz="2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2600" dirty="0"/>
              <a:t>SAMGÖNGUÁÆTLUN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s-IS" sz="2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2600" dirty="0"/>
              <a:t>(LANDNÝTINGARÁÆTLUN FYRIR  FERÐAMENNSKU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2600" dirty="0"/>
              <a:t>Á MIÐHÁLENDINU)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s-IS" sz="2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2600" dirty="0"/>
              <a:t>(SJÁLFBÆRAR SAMGÖNGUR)</a:t>
            </a:r>
            <a:endParaRPr lang="is-IS" sz="2600" dirty="0"/>
          </a:p>
        </p:txBody>
      </p:sp>
      <p:sp>
        <p:nvSpPr>
          <p:cNvPr id="3" name="Rectangle 2"/>
          <p:cNvSpPr/>
          <p:nvPr/>
        </p:nvSpPr>
        <p:spPr>
          <a:xfrm>
            <a:off x="4500563" y="3000375"/>
            <a:ext cx="37147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dirty="0"/>
              <a:t>AÐALSKIPULAG  SVEITARFÉLAGA</a:t>
            </a:r>
            <a:endParaRPr lang="is-IS" dirty="0"/>
          </a:p>
        </p:txBody>
      </p:sp>
      <p:sp>
        <p:nvSpPr>
          <p:cNvPr id="4" name="Rectangle 3"/>
          <p:cNvSpPr/>
          <p:nvPr/>
        </p:nvSpPr>
        <p:spPr>
          <a:xfrm>
            <a:off x="4500563" y="4857750"/>
            <a:ext cx="37147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dirty="0"/>
              <a:t>DEILISKIPULAG</a:t>
            </a:r>
            <a:endParaRPr lang="is-IS" dirty="0"/>
          </a:p>
        </p:txBody>
      </p:sp>
      <p:sp>
        <p:nvSpPr>
          <p:cNvPr id="5" name="Rectangle 4"/>
          <p:cNvSpPr/>
          <p:nvPr/>
        </p:nvSpPr>
        <p:spPr>
          <a:xfrm>
            <a:off x="3143250" y="6215063"/>
            <a:ext cx="2128838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SKIPULAGSSTOFNUN</a:t>
            </a:r>
            <a:endParaRPr lang="is-IS" dirty="0">
              <a:solidFill>
                <a:schemeClr val="bg2">
                  <a:lumMod val="40000"/>
                  <a:lumOff val="60000"/>
                </a:schemeClr>
              </a:solidFill>
              <a:latin typeface="+mn-lt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429000" y="5286375"/>
            <a:ext cx="1071563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3" idx="2"/>
            <a:endCxn id="4" idx="0"/>
          </p:cNvCxnSpPr>
          <p:nvPr/>
        </p:nvCxnSpPr>
        <p:spPr>
          <a:xfrm rot="5400000">
            <a:off x="5886450" y="4386263"/>
            <a:ext cx="944563" cy="1587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57250" y="1071563"/>
            <a:ext cx="7072313" cy="1357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2400" dirty="0">
                <a:solidFill>
                  <a:srgbClr val="002060"/>
                </a:solidFill>
              </a:rPr>
              <a:t>SJÁLFBÆR ÞRÓUN – LEIÐARLJÓS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dirty="0"/>
              <a:t>HAGUR HEILDARINNAR  - HAGSMUNIR RÍKISINS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dirty="0"/>
              <a:t>LANDSSKIPULAGSSTEFNA – SKIPULAGSSTEFNA RÍKISINS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dirty="0"/>
              <a:t>SÓKNARÁÆTLUN 20/20   </a:t>
            </a:r>
            <a:endParaRPr lang="is-IS" dirty="0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1642269" y="2713831"/>
            <a:ext cx="571500" cy="1588"/>
          </a:xfrm>
          <a:prstGeom prst="straightConnector1">
            <a:avLst/>
          </a:prstGeom>
          <a:ln w="3810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6072982" y="2713831"/>
            <a:ext cx="571500" cy="1587"/>
          </a:xfrm>
          <a:prstGeom prst="straightConnector1">
            <a:avLst/>
          </a:prstGeom>
          <a:ln w="3810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357563" y="3429000"/>
            <a:ext cx="1143000" cy="1588"/>
          </a:xfrm>
          <a:prstGeom prst="straightConnector1">
            <a:avLst/>
          </a:prstGeom>
          <a:ln w="3810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3" name="Rectangle 40"/>
          <p:cNvSpPr>
            <a:spLocks noChangeArrowheads="1"/>
          </p:cNvSpPr>
          <p:nvPr/>
        </p:nvSpPr>
        <p:spPr bwMode="auto">
          <a:xfrm>
            <a:off x="1500188" y="142875"/>
            <a:ext cx="57054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s-IS" sz="3200">
                <a:latin typeface="Calibri" pitchFamily="34" charset="0"/>
              </a:rPr>
              <a:t>ÁÆTLANAGERÐ OG STEFNA 2010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2136</TotalTime>
  <Words>179</Words>
  <Application>Microsoft Office PowerPoint</Application>
  <PresentationFormat>On-screen Show (4:3)</PresentationFormat>
  <Paragraphs>60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Arial</vt:lpstr>
      <vt:lpstr>Office Theme</vt:lpstr>
      <vt:lpstr>Slide 1</vt:lpstr>
      <vt:lpstr>Slide 2</vt:lpstr>
      <vt:lpstr>Slide 3</vt:lpstr>
    </vt:vector>
  </TitlesOfParts>
  <Company>Skipulagsstofnun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stefan</dc:creator>
  <cp:lastModifiedBy>.</cp:lastModifiedBy>
  <cp:revision>17</cp:revision>
  <dcterms:created xsi:type="dcterms:W3CDTF">2009-09-28T09:50:07Z</dcterms:created>
  <dcterms:modified xsi:type="dcterms:W3CDTF">2009-10-08T10:17:02Z</dcterms:modified>
</cp:coreProperties>
</file>