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68" r:id="rId5"/>
    <p:sldId id="260" r:id="rId6"/>
    <p:sldId id="259" r:id="rId7"/>
    <p:sldId id="263" r:id="rId8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07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s-fs1.rsh.domain\Notendur$\svanborg\T&#246;lulegar%20uppl&#253;singar%20-%20m&#225;lafj&#246;ldi\Sta&#240;a%20m&#225;la%20hj&#225;%20ums%2025%20jan&#250;ar%2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s-fs1.rsh.domain\Notendur$\svanborg\T&#246;lulegar%20uppl&#253;singar%20-%20m&#225;lafj&#246;ldi\GE%20loki&#240;%20eftir%20m&#225;nu&#240;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7904569973447E-2"/>
          <c:y val="9.1114417594352431E-2"/>
          <c:w val="0.97612095430026558"/>
          <c:h val="0.78202269888677711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Erindi</c:v>
                </c:pt>
              </c:strCache>
            </c:strRef>
          </c:tx>
          <c:marker>
            <c:symbol val="none"/>
          </c:marker>
          <c:cat>
            <c:numRef>
              <c:f>Sheet2!$A$2:$A$14</c:f>
              <c:numCache>
                <c:formatCode>mmm.yy</c:formatCode>
                <c:ptCount val="1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</c:numCache>
            </c:numRef>
          </c:cat>
          <c:val>
            <c:numRef>
              <c:f>Sheet2!$B$2:$B$14</c:f>
              <c:numCache>
                <c:formatCode>General</c:formatCode>
                <c:ptCount val="13"/>
                <c:pt idx="7">
                  <c:v>40</c:v>
                </c:pt>
                <c:pt idx="8">
                  <c:v>77</c:v>
                </c:pt>
                <c:pt idx="9">
                  <c:v>33</c:v>
                </c:pt>
                <c:pt idx="10">
                  <c:v>59</c:v>
                </c:pt>
                <c:pt idx="11">
                  <c:v>58</c:v>
                </c:pt>
                <c:pt idx="12">
                  <c:v>43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Sheet2!$E$1</c:f>
              <c:strCache>
                <c:ptCount val="1"/>
                <c:pt idx="0">
                  <c:v>Greiðsluaðlögun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Sheet2!$A$2:$A$14</c:f>
              <c:numCache>
                <c:formatCode>mmm.yy</c:formatCode>
                <c:ptCount val="1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</c:numCache>
            </c:numRef>
          </c:cat>
          <c:val>
            <c:numRef>
              <c:f>Sheet2!$E$2:$E$14</c:f>
              <c:numCache>
                <c:formatCode>General</c:formatCode>
                <c:ptCount val="13"/>
                <c:pt idx="0">
                  <c:v>48</c:v>
                </c:pt>
                <c:pt idx="1">
                  <c:v>102</c:v>
                </c:pt>
                <c:pt idx="2">
                  <c:v>70</c:v>
                </c:pt>
                <c:pt idx="3">
                  <c:v>73</c:v>
                </c:pt>
                <c:pt idx="4">
                  <c:v>62</c:v>
                </c:pt>
                <c:pt idx="5">
                  <c:v>75</c:v>
                </c:pt>
                <c:pt idx="6">
                  <c:v>42</c:v>
                </c:pt>
                <c:pt idx="7">
                  <c:v>129</c:v>
                </c:pt>
                <c:pt idx="8">
                  <c:v>162</c:v>
                </c:pt>
                <c:pt idx="9">
                  <c:v>281</c:v>
                </c:pt>
                <c:pt idx="10">
                  <c:v>372</c:v>
                </c:pt>
                <c:pt idx="11">
                  <c:v>281</c:v>
                </c:pt>
                <c:pt idx="12">
                  <c:v>277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Sheet2!$H$1</c:f>
              <c:strCache>
                <c:ptCount val="1"/>
                <c:pt idx="0">
                  <c:v>Ráðgjöf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Sheet2!$A$2:$A$14</c:f>
              <c:numCache>
                <c:formatCode>mmm.yy</c:formatCode>
                <c:ptCount val="1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</c:numCache>
            </c:numRef>
          </c:cat>
          <c:val>
            <c:numRef>
              <c:f>Sheet2!$H$2:$H$14</c:f>
              <c:numCache>
                <c:formatCode>General</c:formatCode>
                <c:ptCount val="13"/>
                <c:pt idx="0">
                  <c:v>122</c:v>
                </c:pt>
                <c:pt idx="1">
                  <c:v>136</c:v>
                </c:pt>
                <c:pt idx="2">
                  <c:v>176</c:v>
                </c:pt>
                <c:pt idx="3">
                  <c:v>176</c:v>
                </c:pt>
                <c:pt idx="4">
                  <c:v>151</c:v>
                </c:pt>
                <c:pt idx="5">
                  <c:v>147</c:v>
                </c:pt>
                <c:pt idx="6">
                  <c:v>70</c:v>
                </c:pt>
                <c:pt idx="7">
                  <c:v>73</c:v>
                </c:pt>
                <c:pt idx="8">
                  <c:v>101</c:v>
                </c:pt>
                <c:pt idx="9">
                  <c:v>98</c:v>
                </c:pt>
                <c:pt idx="10">
                  <c:v>87</c:v>
                </c:pt>
                <c:pt idx="11">
                  <c:v>84</c:v>
                </c:pt>
                <c:pt idx="12">
                  <c:v>90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Sheet2!$I$1</c:f>
              <c:strCache>
                <c:ptCount val="1"/>
                <c:pt idx="0">
                  <c:v>Tímab. úrræði vegna tveggja fasteigna</c:v>
                </c:pt>
              </c:strCache>
            </c:strRef>
          </c:tx>
          <c:marker>
            <c:symbol val="none"/>
          </c:marker>
          <c:cat>
            <c:numRef>
              <c:f>Sheet2!$A$2:$A$14</c:f>
              <c:numCache>
                <c:formatCode>mmm.yy</c:formatCode>
                <c:ptCount val="1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</c:numCache>
            </c:numRef>
          </c:cat>
          <c:val>
            <c:numRef>
              <c:f>Sheet2!$I$2:$I$14</c:f>
              <c:numCache>
                <c:formatCode>General</c:formatCode>
                <c:ptCount val="13"/>
                <c:pt idx="5">
                  <c:v>1</c:v>
                </c:pt>
                <c:pt idx="7">
                  <c:v>10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7</c:v>
                </c:pt>
                <c:pt idx="12">
                  <c:v>13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578048"/>
        <c:axId val="62600320"/>
      </c:lineChart>
      <c:dateAx>
        <c:axId val="62578048"/>
        <c:scaling>
          <c:orientation val="minMax"/>
        </c:scaling>
        <c:delete val="0"/>
        <c:axPos val="b"/>
        <c:numFmt formatCode="mmm.yy" sourceLinked="1"/>
        <c:majorTickMark val="none"/>
        <c:minorTickMark val="none"/>
        <c:tickLblPos val="nextTo"/>
        <c:crossAx val="62600320"/>
        <c:crosses val="autoZero"/>
        <c:auto val="1"/>
        <c:lblOffset val="100"/>
        <c:baseTimeUnit val="months"/>
      </c:dateAx>
      <c:valAx>
        <c:axId val="62600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5780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Sheet9!$E$1</c:f>
              <c:strCache>
                <c:ptCount val="1"/>
                <c:pt idx="0">
                  <c:v>Ráðgjöf alls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(Sheet9!$A$8,Sheet9!$A$20,Sheet9!$A$32,Sheet9!$A$44,Sheet9!$A$56,Sheet9!$A$79)</c:f>
              <c:strCache>
                <c:ptCount val="6"/>
                <c:pt idx="0">
                  <c:v>16-24 ára Total</c:v>
                </c:pt>
                <c:pt idx="1">
                  <c:v>25-34 ára Total</c:v>
                </c:pt>
                <c:pt idx="2">
                  <c:v>35-44 ára Total</c:v>
                </c:pt>
                <c:pt idx="3">
                  <c:v>45-54 ára Total</c:v>
                </c:pt>
                <c:pt idx="4">
                  <c:v>55-64 ára Total</c:v>
                </c:pt>
                <c:pt idx="5">
                  <c:v>65 ára + Total</c:v>
                </c:pt>
              </c:strCache>
            </c:strRef>
          </c:cat>
          <c:val>
            <c:numRef>
              <c:f>(Sheet9!$E$8,Sheet9!$E$20,Sheet9!$E$32,Sheet9!$E$44,Sheet9!$E$56,Sheet9!$E$79)</c:f>
              <c:numCache>
                <c:formatCode>General</c:formatCode>
                <c:ptCount val="6"/>
                <c:pt idx="0">
                  <c:v>37</c:v>
                </c:pt>
                <c:pt idx="1">
                  <c:v>461</c:v>
                </c:pt>
                <c:pt idx="2">
                  <c:v>459</c:v>
                </c:pt>
                <c:pt idx="3">
                  <c:v>341</c:v>
                </c:pt>
                <c:pt idx="4">
                  <c:v>170</c:v>
                </c:pt>
                <c:pt idx="5">
                  <c:v>85</c:v>
                </c:pt>
              </c:numCache>
            </c:numRef>
          </c:val>
        </c:ser>
        <c:ser>
          <c:idx val="6"/>
          <c:order val="1"/>
          <c:tx>
            <c:strRef>
              <c:f>Sheet9!$H$1</c:f>
              <c:strCache>
                <c:ptCount val="1"/>
                <c:pt idx="0">
                  <c:v>Greiðsluaðlögun alls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80669018427106E-3"/>
                  <c:y val="-5.873461854871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(Sheet9!$A$8,Sheet9!$A$20,Sheet9!$A$32,Sheet9!$A$44,Sheet9!$A$56,Sheet9!$A$79)</c:f>
              <c:strCache>
                <c:ptCount val="6"/>
                <c:pt idx="0">
                  <c:v>16-24 ára Total</c:v>
                </c:pt>
                <c:pt idx="1">
                  <c:v>25-34 ára Total</c:v>
                </c:pt>
                <c:pt idx="2">
                  <c:v>35-44 ára Total</c:v>
                </c:pt>
                <c:pt idx="3">
                  <c:v>45-54 ára Total</c:v>
                </c:pt>
                <c:pt idx="4">
                  <c:v>55-64 ára Total</c:v>
                </c:pt>
                <c:pt idx="5">
                  <c:v>65 ára + Total</c:v>
                </c:pt>
              </c:strCache>
            </c:strRef>
          </c:cat>
          <c:val>
            <c:numRef>
              <c:f>(Sheet9!$H$8,Sheet9!$H$20,Sheet9!$H$32,Sheet9!$H$44,Sheet9!$H$56,Sheet9!$H$79)</c:f>
              <c:numCache>
                <c:formatCode>General</c:formatCode>
                <c:ptCount val="6"/>
                <c:pt idx="0">
                  <c:v>20</c:v>
                </c:pt>
                <c:pt idx="1">
                  <c:v>514</c:v>
                </c:pt>
                <c:pt idx="2">
                  <c:v>577</c:v>
                </c:pt>
                <c:pt idx="3">
                  <c:v>494</c:v>
                </c:pt>
                <c:pt idx="4">
                  <c:v>259</c:v>
                </c:pt>
                <c:pt idx="5">
                  <c:v>95</c:v>
                </c:pt>
              </c:numCache>
            </c:numRef>
          </c:val>
        </c:ser>
        <c:ser>
          <c:idx val="7"/>
          <c:order val="2"/>
          <c:tx>
            <c:strRef>
              <c:f>Sheet9!$I$1</c:f>
              <c:strCache>
                <c:ptCount val="1"/>
                <c:pt idx="0">
                  <c:v>Tímab. úrræði v. tveggja fasteigna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(Sheet9!$A$8,Sheet9!$A$20,Sheet9!$A$32,Sheet9!$A$44,Sheet9!$A$56,Sheet9!$A$79)</c:f>
              <c:strCache>
                <c:ptCount val="6"/>
                <c:pt idx="0">
                  <c:v>16-24 ára Total</c:v>
                </c:pt>
                <c:pt idx="1">
                  <c:v>25-34 ára Total</c:v>
                </c:pt>
                <c:pt idx="2">
                  <c:v>35-44 ára Total</c:v>
                </c:pt>
                <c:pt idx="3">
                  <c:v>45-54 ára Total</c:v>
                </c:pt>
                <c:pt idx="4">
                  <c:v>55-64 ára Total</c:v>
                </c:pt>
                <c:pt idx="5">
                  <c:v>65 ára + Total</c:v>
                </c:pt>
              </c:strCache>
            </c:strRef>
          </c:cat>
          <c:val>
            <c:numRef>
              <c:f>(Sheet9!$I$8,Sheet9!$I$20,Sheet9!$I$32,Sheet9!$I$44,Sheet9!$I$56,Sheet9!$I$79)</c:f>
              <c:numCache>
                <c:formatCode>General</c:formatCode>
                <c:ptCount val="6"/>
                <c:pt idx="1">
                  <c:v>11</c:v>
                </c:pt>
                <c:pt idx="2">
                  <c:v>16</c:v>
                </c:pt>
                <c:pt idx="3">
                  <c:v>17</c:v>
                </c:pt>
                <c:pt idx="4">
                  <c:v>7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2177664"/>
        <c:axId val="22196992"/>
      </c:barChart>
      <c:catAx>
        <c:axId val="22177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2196992"/>
        <c:crosses val="autoZero"/>
        <c:auto val="1"/>
        <c:lblAlgn val="ctr"/>
        <c:lblOffset val="100"/>
        <c:noMultiLvlLbl val="0"/>
      </c:catAx>
      <c:valAx>
        <c:axId val="22196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1776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'DO graphs'!$O$1:$AA$1</c:f>
              <c:numCache>
                <c:formatCode>mmm.yy</c:formatCode>
                <c:ptCount val="1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</c:numCache>
            </c:numRef>
          </c:cat>
          <c:val>
            <c:numRef>
              <c:f>'DO graphs'!$O$5:$AA$5</c:f>
              <c:numCache>
                <c:formatCode>General</c:formatCode>
                <c:ptCount val="13"/>
                <c:pt idx="0">
                  <c:v>82</c:v>
                </c:pt>
                <c:pt idx="1">
                  <c:v>95</c:v>
                </c:pt>
                <c:pt idx="2">
                  <c:v>70</c:v>
                </c:pt>
                <c:pt idx="3">
                  <c:v>53</c:v>
                </c:pt>
                <c:pt idx="4">
                  <c:v>67</c:v>
                </c:pt>
                <c:pt idx="5">
                  <c:v>16</c:v>
                </c:pt>
                <c:pt idx="6">
                  <c:v>10</c:v>
                </c:pt>
                <c:pt idx="7">
                  <c:v>68</c:v>
                </c:pt>
                <c:pt idx="8">
                  <c:v>90</c:v>
                </c:pt>
                <c:pt idx="9">
                  <c:v>73</c:v>
                </c:pt>
                <c:pt idx="10">
                  <c:v>73</c:v>
                </c:pt>
                <c:pt idx="11">
                  <c:v>71</c:v>
                </c:pt>
                <c:pt idx="12">
                  <c:v>60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22752"/>
        <c:axId val="20924288"/>
      </c:lineChart>
      <c:dateAx>
        <c:axId val="20922752"/>
        <c:scaling>
          <c:orientation val="minMax"/>
        </c:scaling>
        <c:delete val="0"/>
        <c:axPos val="b"/>
        <c:numFmt formatCode="mmm.yy" sourceLinked="1"/>
        <c:majorTickMark val="none"/>
        <c:minorTickMark val="none"/>
        <c:tickLblPos val="nextTo"/>
        <c:crossAx val="20924288"/>
        <c:crosses val="autoZero"/>
        <c:auto val="1"/>
        <c:lblOffset val="100"/>
        <c:baseTimeUnit val="months"/>
      </c:dateAx>
      <c:valAx>
        <c:axId val="20924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7679318139612E-2"/>
          <c:y val="0.11655630759852012"/>
          <c:w val="0.91662530977644863"/>
          <c:h val="0.79698288532900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'[GE lokið eftir mánuðum.xlsx]Sheet2'!$B$1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'[GE lokið eftir mánuðum.xlsx]Sheet2'!$A$2:$A$7</c:f>
              <c:numCache>
                <c:formatCode>mmm.yy</c:formatCode>
                <c:ptCount val="6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</c:numCache>
            </c:numRef>
          </c:cat>
          <c:val>
            <c:numRef>
              <c:f>'[GE lokið eftir mánuðum.xlsx]Sheet2'!$B$2:$B$7</c:f>
              <c:numCache>
                <c:formatCode>General</c:formatCode>
                <c:ptCount val="6"/>
                <c:pt idx="1">
                  <c:v>4</c:v>
                </c:pt>
                <c:pt idx="2">
                  <c:v>21</c:v>
                </c:pt>
                <c:pt idx="3">
                  <c:v>38</c:v>
                </c:pt>
                <c:pt idx="4">
                  <c:v>22</c:v>
                </c:pt>
                <c:pt idx="5">
                  <c:v>66</c:v>
                </c:pt>
              </c:numCache>
            </c:numRef>
          </c:val>
        </c:ser>
        <c:ser>
          <c:idx val="1"/>
          <c:order val="1"/>
          <c:tx>
            <c:strRef>
              <c:f>'[GE lokið eftir mánuðum.xlsx]Sheet2'!$C$1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'[GE lokið eftir mánuðum.xlsx]Sheet2'!$A$2:$A$7</c:f>
              <c:numCache>
                <c:formatCode>mmm.yy</c:formatCode>
                <c:ptCount val="6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</c:numCache>
            </c:numRef>
          </c:cat>
          <c:val>
            <c:numRef>
              <c:f>'[GE lokið eftir mánuðum.xlsx]Sheet2'!$C$2:$C$7</c:f>
              <c:numCache>
                <c:formatCode>General</c:formatCode>
                <c:ptCount val="6"/>
                <c:pt idx="0">
                  <c:v>1</c:v>
                </c:pt>
                <c:pt idx="2">
                  <c:v>2</c:v>
                </c:pt>
                <c:pt idx="3">
                  <c:v>6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'[GE lokið eftir mánuðum.xlsx]Sheet2'!$D$1</c:f>
              <c:strCache>
                <c:ptCount val="1"/>
                <c:pt idx="0">
                  <c:v>Retracted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2740684266478037E-7"/>
                  <c:y val="-3.182136664683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'[GE lokið eftir mánuðum.xlsx]Sheet2'!$A$2:$A$7</c:f>
              <c:numCache>
                <c:formatCode>mmm.yy</c:formatCode>
                <c:ptCount val="6"/>
                <c:pt idx="0">
                  <c:v>40391</c:v>
                </c:pt>
                <c:pt idx="1">
                  <c:v>40422</c:v>
                </c:pt>
                <c:pt idx="2">
                  <c:v>40452</c:v>
                </c:pt>
                <c:pt idx="3">
                  <c:v>40483</c:v>
                </c:pt>
                <c:pt idx="4">
                  <c:v>40513</c:v>
                </c:pt>
                <c:pt idx="5">
                  <c:v>40544</c:v>
                </c:pt>
              </c:numCache>
            </c:numRef>
          </c:cat>
          <c:val>
            <c:numRef>
              <c:f>'[GE lokið eftir mánuðum.xlsx]Sheet2'!$D$2:$D$7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29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2620800"/>
        <c:axId val="63244544"/>
      </c:barChart>
      <c:dateAx>
        <c:axId val="62620800"/>
        <c:scaling>
          <c:orientation val="minMax"/>
        </c:scaling>
        <c:delete val="0"/>
        <c:axPos val="b"/>
        <c:numFmt formatCode="mmm.yy" sourceLinked="1"/>
        <c:majorTickMark val="none"/>
        <c:minorTickMark val="none"/>
        <c:tickLblPos val="nextTo"/>
        <c:crossAx val="63244544"/>
        <c:crosses val="autoZero"/>
        <c:auto val="1"/>
        <c:lblOffset val="100"/>
        <c:baseTimeUnit val="months"/>
      </c:dateAx>
      <c:valAx>
        <c:axId val="6324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262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91603175590073"/>
          <c:y val="3.3891236072172842E-2"/>
          <c:w val="0.33686674976990322"/>
          <c:h val="9.536045840990656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DEC9-9652-421F-A041-AAB1FE52DBED}" type="datetimeFigureOut">
              <a:rPr lang="is-IS" smtClean="0"/>
              <a:t>31.1.2011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325BB-98BC-469D-BC82-875D891683E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62339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C8E1A-BEC0-4393-8538-07A84983548E}" type="datetimeFigureOut">
              <a:rPr lang="is-IS" smtClean="0"/>
              <a:t>31.1.2011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00E8-7965-4CCB-AB72-6C0CF74862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3266434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11C642-B904-4052-AF27-555F5761B131}" type="datetime1">
              <a:rPr lang="is-IS" smtClean="0"/>
              <a:t>31.1.2011</a:t>
            </a:fld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000E8-7965-4CCB-AB72-6C0CF7486268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2747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00E8-7965-4CCB-AB72-6C0CF7486268}" type="slidenum">
              <a:rPr lang="is-IS" smtClean="0"/>
              <a:t>3</a:t>
            </a:fld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AD9879-ED1D-4F65-B73E-7DA383D212C4}" type="datetime1">
              <a:rPr lang="is-IS" smtClean="0"/>
              <a:t>31.1.2011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886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00E8-7965-4CCB-AB72-6C0CF7486268}" type="slidenum">
              <a:rPr lang="is-IS" smtClean="0"/>
              <a:t>7</a:t>
            </a:fld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AD9879-ED1D-4F65-B73E-7DA383D212C4}" type="datetime1">
              <a:rPr lang="is-IS" smtClean="0"/>
              <a:t>31.1.2011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886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717032"/>
            <a:ext cx="9144000" cy="316835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988840"/>
            <a:ext cx="8458200" cy="1470025"/>
          </a:xfr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4556720"/>
            <a:ext cx="4953000" cy="1752600"/>
          </a:xfrm>
        </p:spPr>
        <p:txBody>
          <a:bodyPr/>
          <a:lstStyle>
            <a:lvl1pPr marL="64008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s-IS" noProof="0" dirty="0" smtClean="0"/>
              <a:t>Nafn</a:t>
            </a:r>
          </a:p>
          <a:p>
            <a:r>
              <a:rPr lang="is-IS" noProof="0" dirty="0" smtClean="0"/>
              <a:t>Titill</a:t>
            </a:r>
          </a:p>
          <a:p>
            <a:endParaRPr lang="en-US" dirty="0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7932042" y="5852120"/>
            <a:ext cx="960438" cy="5292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29F6-7064-4643-8BC1-1C029CCD65C4}" type="datetime1">
              <a:rPr lang="is-IS" smtClean="0"/>
              <a:t>31.1.2011</a:t>
            </a:fld>
            <a:endParaRPr lang="is-IS" dirty="0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588224" y="5877272"/>
            <a:ext cx="1336576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510940-25FA-4F47-B2AB-667E405A8BA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-36512" y="5877272"/>
            <a:ext cx="683568" cy="28803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050" b="1" dirty="0" err="1" smtClean="0">
                <a:latin typeface="Arial" pitchFamily="34" charset="0"/>
                <a:cs typeface="Arial" pitchFamily="34" charset="0"/>
              </a:rPr>
              <a:t>ums</a:t>
            </a:r>
            <a:r>
              <a:rPr lang="is-IS" sz="1050" b="1" dirty="0" smtClean="0">
                <a:latin typeface="Arial" pitchFamily="34" charset="0"/>
                <a:cs typeface="Arial" pitchFamily="34" charset="0"/>
              </a:rPr>
              <a:t>.is</a:t>
            </a:r>
            <a:endParaRPr lang="is-IS" sz="10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871" r="7805"/>
          <a:stretch/>
        </p:blipFill>
        <p:spPr bwMode="auto">
          <a:xfrm>
            <a:off x="107504" y="0"/>
            <a:ext cx="2772789" cy="92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0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2540-A24E-4631-8D72-29D58378BB30}" type="datetime1">
              <a:rPr lang="is-IS" smtClean="0"/>
              <a:t>31.1.2011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449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4C10-C84C-414A-8D53-52C32E943321}" type="datetime1">
              <a:rPr lang="is-IS" smtClean="0"/>
              <a:t>31.1.2011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3250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 eaLnBrk="1" latinLnBrk="0" hangingPunct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 eaLnBrk="1" latinLnBrk="0" hangingPunct="1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 eaLnBrk="1" latinLnBrk="0" hangingPunct="1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 eaLnBrk="1" latinLnBrk="0" hangingPunct="1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kumimoji="0" lang="is-I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2A535-A8B6-4966-97D5-CD96038184E4}" type="datetime1">
              <a:rPr lang="is-IS" smtClean="0"/>
              <a:t>31.1.2011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s-IS" noProof="0" dirty="0" err="1" smtClean="0"/>
              <a:t>Click</a:t>
            </a:r>
            <a:r>
              <a:rPr kumimoji="0" lang="is-IS" noProof="0" dirty="0" smtClean="0"/>
              <a:t> </a:t>
            </a:r>
            <a:r>
              <a:rPr kumimoji="0" lang="is-IS" noProof="0" dirty="0" err="1" smtClean="0"/>
              <a:t>to</a:t>
            </a:r>
            <a:r>
              <a:rPr kumimoji="0" lang="is-IS" noProof="0" dirty="0" smtClean="0"/>
              <a:t> </a:t>
            </a:r>
            <a:r>
              <a:rPr kumimoji="0" lang="is-IS" noProof="0" dirty="0" err="1" smtClean="0"/>
              <a:t>edit</a:t>
            </a:r>
            <a:r>
              <a:rPr kumimoji="0" lang="is-IS" noProof="0" dirty="0" smtClean="0"/>
              <a:t> Master </a:t>
            </a:r>
            <a:r>
              <a:rPr kumimoji="0" lang="is-IS" noProof="0" dirty="0" err="1" smtClean="0"/>
              <a:t>title</a:t>
            </a:r>
            <a:r>
              <a:rPr kumimoji="0" lang="is-IS" noProof="0" dirty="0" smtClean="0"/>
              <a:t> </a:t>
            </a:r>
            <a:r>
              <a:rPr kumimoji="0" lang="is-IS" noProof="0" dirty="0" err="1" smtClean="0"/>
              <a:t>style</a:t>
            </a:r>
            <a:endParaRPr kumimoji="0"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EE144-FB44-4ED1-B802-3CFAE62AB534}" type="datetime1">
              <a:rPr lang="is-IS" smtClean="0"/>
              <a:t>31.1.2011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539750" y="2205038"/>
            <a:ext cx="8135938" cy="3527425"/>
          </a:xfrm>
        </p:spPr>
        <p:txBody>
          <a:bodyPr/>
          <a:lstStyle/>
          <a:p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33343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1C8B-2437-4C76-8A2C-4B6DDBA4BD05}" type="datetime1">
              <a:rPr lang="is-IS" smtClean="0"/>
              <a:t>31.1.2011</a:t>
            </a:fld>
            <a:endParaRPr lang="is-I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668344" y="6381328"/>
            <a:ext cx="1008112" cy="2160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98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53DD-9E93-447F-8E70-3698F0EF1A16}" type="datetime1">
              <a:rPr lang="is-IS" smtClean="0"/>
              <a:t>31.1.2011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7288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EC49-984A-4DC0-A6B4-BD03994E00F6}" type="datetime1">
              <a:rPr lang="is-IS" smtClean="0"/>
              <a:t>31.1.2011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4370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1" i="0" cap="none" baseline="0"/>
            </a:lvl1pPr>
          </a:lstStyle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DF6EB4-F6D9-4613-B794-CCE66F4A60E6}" type="datetime1">
              <a:rPr lang="is-IS" smtClean="0"/>
              <a:t>31.1.2011</a:t>
            </a:fld>
            <a:endParaRPr lang="is-I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6948264" y="6068144"/>
            <a:ext cx="1800200" cy="45720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7834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2DF6-147F-401C-AAD7-B7502C7654CA}" type="datetime1">
              <a:rPr lang="is-IS" smtClean="0"/>
              <a:t>31.1.2011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586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DEE64-3250-4B39-8A68-D6BE003BE797}" type="datetime1">
              <a:rPr lang="is-IS" smtClean="0"/>
              <a:t>31.1.2011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940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4A0D-475E-4C15-9DC8-341393961D1C}" type="datetime1">
              <a:rPr lang="is-IS" smtClean="0"/>
              <a:t>31.1.2011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48264" y="6068144"/>
            <a:ext cx="18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7331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1B17-649D-4C10-8C33-74F5CD61F8DF}" type="datetime1">
              <a:rPr lang="is-IS" smtClean="0"/>
              <a:t>31.1.2011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2023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4355976" y="6021288"/>
            <a:ext cx="4572000" cy="617003"/>
          </a:xfrm>
          <a:prstGeom prst="ellipse">
            <a:avLst/>
          </a:prstGeom>
          <a:solidFill>
            <a:schemeClr val="bg1"/>
          </a:solidFill>
          <a:ln w="50800" cap="rnd" cmpd="thickThin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50032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title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</a:t>
            </a:r>
            <a:endParaRPr lang="is-IS" noProof="0" dirty="0" smtClean="0"/>
          </a:p>
        </p:txBody>
      </p:sp>
      <p:sp>
        <p:nvSpPr>
          <p:cNvPr id="308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060848"/>
            <a:ext cx="8229600" cy="45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Master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76257" y="6101189"/>
            <a:ext cx="1800200" cy="4572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65777" y="6554071"/>
            <a:ext cx="957262" cy="28803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21800B-FFA4-49AA-A313-0D38583E4C9E}" type="datetime1">
              <a:rPr lang="is-IS" smtClean="0"/>
              <a:t>31.1.2011</a:t>
            </a:fld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-30162" y="5877271"/>
            <a:ext cx="713730" cy="2880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05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s-IS" sz="1050" b="1" dirty="0" err="1" smtClean="0">
                <a:latin typeface="Arial" pitchFamily="34" charset="0"/>
                <a:cs typeface="Arial" pitchFamily="34" charset="0"/>
              </a:rPr>
              <a:t>ums</a:t>
            </a:r>
            <a:r>
              <a:rPr lang="is-IS" sz="1050" b="1" dirty="0" smtClean="0">
                <a:latin typeface="Arial" pitchFamily="34" charset="0"/>
                <a:cs typeface="Arial" pitchFamily="34" charset="0"/>
              </a:rPr>
              <a:t>.is</a:t>
            </a:r>
            <a:endParaRPr lang="is-I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0162" y="-27384"/>
            <a:ext cx="9174162" cy="4724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620688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" name="Picture 2" descr="N:\logo\UMS_final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31138" r="66001" b="34431"/>
          <a:stretch/>
        </p:blipFill>
        <p:spPr bwMode="auto">
          <a:xfrm>
            <a:off x="8354322" y="-27384"/>
            <a:ext cx="466150" cy="4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3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accent2"/>
          </a:solidFill>
          <a:latin typeface="Times New Roman" pitchFamily="18" charset="0"/>
          <a:ea typeface="+mn-ea"/>
          <a:cs typeface="Times New Roman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400" kern="1200">
          <a:solidFill>
            <a:schemeClr val="accent4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5BD078"/>
        </a:buClr>
        <a:buFont typeface="Arial" pitchFamily="34" charset="0"/>
        <a:buChar char="•"/>
        <a:defRPr sz="2400" kern="1200">
          <a:solidFill>
            <a:srgbClr val="5BD078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Velferðarvaktin</a:t>
            </a:r>
            <a:endParaRPr lang="is-I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468313" y="4221162"/>
            <a:ext cx="495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itchFamily="18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itchFamily="18" charset="0"/>
              <a:buNone/>
              <a:defRPr sz="2000" kern="1200">
                <a:solidFill>
                  <a:srgbClr val="5BD078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7749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Fjöldi umsókna</a:t>
            </a:r>
            <a:endParaRPr lang="is-I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34F91-801F-478A-B7FD-6B824E196965}" type="datetime1">
              <a:rPr lang="is-IS" smtClean="0"/>
              <a:t>31.1.2011</a:t>
            </a:fld>
            <a:endParaRPr lang="is-IS"/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88459178"/>
              </p:ext>
            </p:extLst>
          </p:nvPr>
        </p:nvGraphicFramePr>
        <p:xfrm>
          <a:off x="539750" y="1844824"/>
          <a:ext cx="8135938" cy="388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3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>
                <a:cs typeface="Times New Roman" pitchFamily="18" charset="0"/>
              </a:rPr>
              <a:t>Greiðsluaðlögun einstaklinga</a:t>
            </a:r>
            <a:endParaRPr lang="is-IS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Mest ásókn – flókin úrvinnsla</a:t>
            </a:r>
          </a:p>
          <a:p>
            <a:r>
              <a:rPr lang="is-IS" dirty="0" smtClean="0"/>
              <a:t>219 málum lokið</a:t>
            </a:r>
          </a:p>
          <a:p>
            <a:r>
              <a:rPr lang="is-IS" dirty="0" smtClean="0"/>
              <a:t>1.560 í vinnslu</a:t>
            </a:r>
          </a:p>
          <a:p>
            <a:r>
              <a:rPr lang="is-IS" dirty="0" smtClean="0"/>
              <a:t>Í febrúar: stefnt að því að ljúka 300 málum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CB4E75-AD3B-4CF1-9813-691EFA09FAC8}" type="datetime1">
              <a:rPr lang="is-IS" smtClean="0"/>
              <a:t>31.1.2011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03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Aldursdreifing viðskiptavina 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931C8B-2437-4C76-8A2C-4B6DDBA4BD05}" type="datetime1">
              <a:rPr lang="is-IS" smtClean="0"/>
              <a:t>31.1.2011</a:t>
            </a:fld>
            <a:endParaRPr lang="is-I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32807"/>
              </p:ext>
            </p:extLst>
          </p:nvPr>
        </p:nvGraphicFramePr>
        <p:xfrm>
          <a:off x="467544" y="1988840"/>
          <a:ext cx="7848872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18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Ráðgjöf, loknum málum pr. </a:t>
            </a:r>
            <a:r>
              <a:rPr lang="is-IS" dirty="0" err="1" smtClean="0"/>
              <a:t>mán</a:t>
            </a:r>
            <a:endParaRPr lang="is-I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EE144-FB44-4ED1-B802-3CFAE62AB534}" type="datetime1">
              <a:rPr lang="is-IS" smtClean="0"/>
              <a:t>31.1.2011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777071"/>
              </p:ext>
            </p:extLst>
          </p:nvPr>
        </p:nvGraphicFramePr>
        <p:xfrm>
          <a:off x="611560" y="2057400"/>
          <a:ext cx="7992888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9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 dirty="0" err="1" smtClean="0"/>
              <a:t>Greiðsluaðl</a:t>
            </a:r>
            <a:r>
              <a:rPr lang="is-IS" sz="4000" dirty="0" smtClean="0"/>
              <a:t>., loknum málum pr. </a:t>
            </a:r>
            <a:r>
              <a:rPr lang="is-IS" sz="4000" dirty="0" err="1" smtClean="0"/>
              <a:t>mán</a:t>
            </a:r>
            <a:endParaRPr lang="is-I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CEC49-984A-4DC0-A6B4-BD03994E00F6}" type="datetime1">
              <a:rPr lang="is-IS" smtClean="0"/>
              <a:t>31.1.2011</a:t>
            </a:fld>
            <a:endParaRPr lang="is-I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68576"/>
              </p:ext>
            </p:extLst>
          </p:nvPr>
        </p:nvGraphicFramePr>
        <p:xfrm>
          <a:off x="611560" y="1631156"/>
          <a:ext cx="7848872" cy="439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5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Útibú á Suðurnesjum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6084168" y="1052736"/>
            <a:ext cx="2590800" cy="48245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is-IS" sz="2400" dirty="0" smtClean="0"/>
              <a:t>Umboðsmaður skuldara í Reykjanesbæ 16. desember 2010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s-IS" sz="2400" dirty="0" smtClean="0"/>
              <a:t>Tveir starfsmenn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s-IS" sz="2400" dirty="0" smtClean="0"/>
              <a:t>Um 80 heimsóknir</a:t>
            </a:r>
          </a:p>
          <a:p>
            <a:endParaRPr lang="is-IS" sz="2400" dirty="0" smtClean="0"/>
          </a:p>
          <a:p>
            <a:pPr lvl="1">
              <a:buFont typeface="Arial" pitchFamily="34" charset="0"/>
              <a:buChar char="•"/>
            </a:pPr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4E75-AD3B-4CF1-9813-691EFA09FAC8}" type="datetime1">
              <a:rPr lang="is-IS" smtClean="0"/>
              <a:t>31.1.2011</a:t>
            </a:fld>
            <a:endParaRPr lang="is-IS" dirty="0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5610" r="14466" b="20454"/>
          <a:stretch/>
        </p:blipFill>
        <p:spPr>
          <a:xfrm>
            <a:off x="755576" y="1052736"/>
            <a:ext cx="4589324" cy="4320480"/>
          </a:xfrm>
        </p:spPr>
      </p:pic>
    </p:spTree>
    <p:extLst>
      <p:ext uri="{BB962C8B-B14F-4D97-AF65-F5344CB8AC3E}">
        <p14:creationId xmlns:p14="http://schemas.microsoft.com/office/powerpoint/2010/main" val="25478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72</Words>
  <Application>Microsoft Office PowerPoint</Application>
  <PresentationFormat>On-screen Show (4:3)</PresentationFormat>
  <Paragraphs>28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Velferðarvaktin</vt:lpstr>
      <vt:lpstr>Fjöldi umsókna</vt:lpstr>
      <vt:lpstr>Greiðsluaðlögun einstaklinga</vt:lpstr>
      <vt:lpstr>Aldursdreifing viðskiptavina </vt:lpstr>
      <vt:lpstr>Ráðgjöf, loknum málum pr. mán</vt:lpstr>
      <vt:lpstr>Greiðsluaðl., loknum málum pr. mán</vt:lpstr>
      <vt:lpstr>Útibú á Suðurnesjum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Lovísa Ósk Þrastardóttir</dc:creator>
  <cp:lastModifiedBy>Svanborg Sigmarsdóttir</cp:lastModifiedBy>
  <cp:revision>60</cp:revision>
  <cp:lastPrinted>2011-01-31T12:49:17Z</cp:lastPrinted>
  <dcterms:created xsi:type="dcterms:W3CDTF">2011-01-14T17:58:23Z</dcterms:created>
  <dcterms:modified xsi:type="dcterms:W3CDTF">2011-01-31T17:54:46Z</dcterms:modified>
</cp:coreProperties>
</file>